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15"/>
  </p:notesMasterIdLst>
  <p:sldIdLst>
    <p:sldId id="257" r:id="rId2"/>
    <p:sldId id="314" r:id="rId3"/>
    <p:sldId id="315" r:id="rId4"/>
    <p:sldId id="348" r:id="rId5"/>
    <p:sldId id="355" r:id="rId6"/>
    <p:sldId id="349" r:id="rId7"/>
    <p:sldId id="350" r:id="rId8"/>
    <p:sldId id="351" r:id="rId9"/>
    <p:sldId id="352" r:id="rId10"/>
    <p:sldId id="353" r:id="rId11"/>
    <p:sldId id="354" r:id="rId12"/>
    <p:sldId id="295" r:id="rId13"/>
    <p:sldId id="356" r:id="rId14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8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6E40E52-A554-495D-AEB3-B417808AF89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75096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</a:endParaRPr>
            </a:p>
          </p:txBody>
        </p:sp>
      </p:grpSp>
      <p:sp>
        <p:nvSpPr>
          <p:cNvPr id="1013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_tradnl"/>
              <a:t>Haga clic para cambiar el estilo de título	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EBF18-45AE-4546-A984-564A3A8B75C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81A20-EEE4-4673-AA05-E700AF23EDF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B87E0-EB0D-4605-9856-E06152703D3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656CC-1165-422B-B3AE-17EFB5B1982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ED6D4-64CF-4CAD-A305-F915D3DA8F3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CFE35-3478-4001-BBE1-2F2B7F55A3A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179C2-CCD3-45A7-972B-7299F7A6B8B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31EB5-C0AE-4211-9310-96635D45027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96878-FC83-4503-822E-B6B4FD9ADA0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A2FDA-E22E-48BE-A30C-145AB8D12AD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4BA48-B7EC-4979-8A41-B7596ABC3F3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035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10035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latin typeface="Arial" charset="0"/>
              </a:endParaRPr>
            </a:p>
          </p:txBody>
        </p:sp>
        <p:sp>
          <p:nvSpPr>
            <p:cNvPr id="10035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03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03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EA782B-7189-4787-B637-0F682E81BDE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5" r:id="rId2"/>
    <p:sldLayoutId id="2147483744" r:id="rId3"/>
    <p:sldLayoutId id="2147483743" r:id="rId4"/>
    <p:sldLayoutId id="2147483742" r:id="rId5"/>
    <p:sldLayoutId id="2147483741" r:id="rId6"/>
    <p:sldLayoutId id="2147483740" r:id="rId7"/>
    <p:sldLayoutId id="2147483739" r:id="rId8"/>
    <p:sldLayoutId id="2147483738" r:id="rId9"/>
    <p:sldLayoutId id="2147483737" r:id="rId10"/>
    <p:sldLayoutId id="214748373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ecretariaacademica@eco.unc.edu.ar" TargetMode="External"/><Relationship Id="rId2" Type="http://schemas.openxmlformats.org/officeDocument/2006/relationships/hyperlink" Target="mailto:carreradocente@eco.unc.edu.a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emwerbin@yahoo.com.a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igeva.unc.edu.ar/auth/index.js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812CE4-3134-4945-90FD-DBE4370A3F06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420938"/>
            <a:ext cx="6911975" cy="14398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s-ES" altLang="ko-KR" b="1" smtClean="0">
                <a:ea typeface="굴림"/>
                <a:cs typeface="굴림"/>
              </a:rPr>
              <a:t>   Presentación evaluación carrera docente mediante SIGEVA</a:t>
            </a:r>
            <a:endParaRPr lang="es-ES_tradnl" b="1" smtClean="0">
              <a:ea typeface="굴림"/>
              <a:cs typeface="굴림"/>
            </a:endParaRP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1116013" y="3068638"/>
            <a:ext cx="7313612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s-ES" sz="2200"/>
          </a:p>
        </p:txBody>
      </p:sp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5580063" y="5949950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_tradnl"/>
              <a:t>Noviembre 2013</a:t>
            </a:r>
          </a:p>
        </p:txBody>
      </p:sp>
      <p:sp>
        <p:nvSpPr>
          <p:cNvPr id="14341" name="Rectangle 11"/>
          <p:cNvSpPr>
            <a:spLocks noChangeArrowheads="1"/>
          </p:cNvSpPr>
          <p:nvPr/>
        </p:nvSpPr>
        <p:spPr bwMode="auto">
          <a:xfrm>
            <a:off x="179388" y="5734050"/>
            <a:ext cx="28352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s-ES" altLang="ko-KR">
              <a:ea typeface="굴림"/>
              <a:cs typeface="굴림"/>
            </a:endParaRPr>
          </a:p>
          <a:p>
            <a:r>
              <a:rPr lang="es-ES" altLang="ko-KR">
                <a:ea typeface="굴림"/>
                <a:cs typeface="굴림"/>
              </a:rPr>
              <a:t>Dra. Eliana Werbin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5 Marcador de número de diapositiva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2A6B6B2-F182-4F17-9D46-2E64B443A42F}" type="slidenum">
              <a:rPr lang="es-ES_tradnl" sz="1200"/>
              <a:pPr algn="r"/>
              <a:t>10</a:t>
            </a:fld>
            <a:endParaRPr lang="es-ES_tradnl" sz="12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41313"/>
            <a:ext cx="7523162" cy="1143000"/>
          </a:xfrm>
        </p:spPr>
        <p:txBody>
          <a:bodyPr/>
          <a:lstStyle/>
          <a:p>
            <a:pPr eaLnBrk="1" hangingPunct="1"/>
            <a:r>
              <a:rPr lang="es-ES_tradnl" sz="2600" smtClean="0"/>
              <a:t>Consideraciones importantes a tener en cuenta al momento del llenado de SIGEVA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s-AR" sz="2400" smtClean="0"/>
              <a:t>En Datos Académicos, indicar las fechas del cargo</a:t>
            </a:r>
            <a:endParaRPr lang="es-ES" sz="2400" smtClean="0"/>
          </a:p>
          <a:p>
            <a:pPr eaLnBrk="1" hangingPunct="1">
              <a:buFont typeface="Wingdings" pitchFamily="2" charset="2"/>
              <a:buNone/>
            </a:pPr>
            <a:endParaRPr lang="es-AR" sz="2400" smtClean="0"/>
          </a:p>
          <a:p>
            <a:pPr eaLnBrk="1" hangingPunct="1">
              <a:buFont typeface="Wingdings" pitchFamily="2" charset="2"/>
              <a:buNone/>
            </a:pPr>
            <a:r>
              <a:rPr lang="es-AR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s-AR" smtClean="0"/>
              <a:t>  </a:t>
            </a:r>
            <a:endParaRPr lang="es-ES" smtClean="0"/>
          </a:p>
        </p:txBody>
      </p:sp>
      <p:pic>
        <p:nvPicPr>
          <p:cNvPr id="23556" name="Picture 6"/>
          <p:cNvPicPr>
            <a:picLocks noChangeAspect="1" noChangeArrowheads="1"/>
          </p:cNvPicPr>
          <p:nvPr/>
        </p:nvPicPr>
        <p:blipFill>
          <a:blip r:embed="rId2"/>
          <a:srcRect t="5029" r="27939" b="1642"/>
          <a:stretch>
            <a:fillRect/>
          </a:stretch>
        </p:blipFill>
        <p:spPr bwMode="auto">
          <a:xfrm>
            <a:off x="2555875" y="2757488"/>
            <a:ext cx="4608513" cy="372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5 Marcador de número de diapositiva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2EDEB34-6D86-49B8-9F7F-B52280D0F139}" type="slidenum">
              <a:rPr lang="es-ES_tradnl" sz="1200"/>
              <a:pPr algn="r"/>
              <a:t>11</a:t>
            </a:fld>
            <a:endParaRPr lang="es-ES_tradnl" sz="12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41313"/>
            <a:ext cx="7523162" cy="1016000"/>
          </a:xfrm>
        </p:spPr>
        <p:txBody>
          <a:bodyPr/>
          <a:lstStyle/>
          <a:p>
            <a:pPr eaLnBrk="1" hangingPunct="1"/>
            <a:r>
              <a:rPr lang="es-ES_tradnl" sz="2600" smtClean="0"/>
              <a:t>Consideraciones importantes a tener en cuenta al momento del llenado de SIGEVA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370013" y="1571625"/>
            <a:ext cx="7313612" cy="4786313"/>
          </a:xfrm>
        </p:spPr>
        <p:txBody>
          <a:bodyPr/>
          <a:lstStyle/>
          <a:p>
            <a:pPr eaLnBrk="1" hangingPunct="1"/>
            <a:r>
              <a:rPr lang="es-AR" sz="2000" smtClean="0"/>
              <a:t>En observaciones, si el cargo está en licencia por otro de mayor jerarquía, y en resumen de tema de investigación, consignar un punto. En todos los campos </a:t>
            </a:r>
            <a:r>
              <a:rPr lang="es-AR" sz="2000" b="1" smtClean="0"/>
              <a:t>no</a:t>
            </a:r>
            <a:r>
              <a:rPr lang="es-AR" sz="2000" smtClean="0"/>
              <a:t> consignar signos como “” _- ()? </a:t>
            </a:r>
            <a:endParaRPr lang="es-ES" sz="2000" smtClean="0"/>
          </a:p>
          <a:p>
            <a:pPr eaLnBrk="1" hangingPunct="1">
              <a:buFont typeface="Wingdings" pitchFamily="2" charset="2"/>
              <a:buNone/>
            </a:pPr>
            <a:endParaRPr lang="es-AR" sz="2000" smtClean="0"/>
          </a:p>
          <a:p>
            <a:pPr eaLnBrk="1" hangingPunct="1">
              <a:buFont typeface="Wingdings" pitchFamily="2" charset="2"/>
              <a:buNone/>
            </a:pPr>
            <a:r>
              <a:rPr lang="es-AR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s-AR" smtClean="0"/>
              <a:t>  </a:t>
            </a:r>
            <a:endParaRPr lang="es-ES" smtClean="0"/>
          </a:p>
        </p:txBody>
      </p:sp>
      <p:pic>
        <p:nvPicPr>
          <p:cNvPr id="24580" name="Picture 6"/>
          <p:cNvPicPr>
            <a:picLocks noChangeAspect="1" noChangeArrowheads="1"/>
          </p:cNvPicPr>
          <p:nvPr/>
        </p:nvPicPr>
        <p:blipFill>
          <a:blip r:embed="rId2"/>
          <a:srcRect l="12700" t="5029" r="36420" b="22017"/>
          <a:stretch>
            <a:fillRect/>
          </a:stretch>
        </p:blipFill>
        <p:spPr bwMode="auto">
          <a:xfrm>
            <a:off x="2484438" y="2898775"/>
            <a:ext cx="4535487" cy="347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1EFEB1-D721-46CC-B2DB-F114B919F857}" type="slidenum">
              <a:rPr lang="es-ES_tradnl" smtClean="0"/>
              <a:pPr/>
              <a:t>12</a:t>
            </a:fld>
            <a:endParaRPr lang="es-ES_tradnl" smtClean="0"/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1214438" y="4286250"/>
            <a:ext cx="7561262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s-ES_tradnl" sz="30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s-ES_tradnl" sz="3000" dirty="0">
                <a:solidFill>
                  <a:schemeClr val="tx2"/>
                </a:solidFill>
                <a:latin typeface="Arial" charset="0"/>
              </a:rPr>
            </a:br>
            <a:r>
              <a:rPr lang="es-ES_tradnl" sz="3000" dirty="0">
                <a:solidFill>
                  <a:schemeClr val="tx2"/>
                </a:solidFill>
                <a:latin typeface="Arial" charset="0"/>
              </a:rPr>
              <a:t>Ante cualquier duda se puede comunicar a: </a:t>
            </a:r>
            <a:r>
              <a:rPr lang="es-ES_tradnl" sz="3000" dirty="0">
                <a:solidFill>
                  <a:schemeClr val="tx2"/>
                </a:solidFill>
                <a:latin typeface="Arial" charset="0"/>
                <a:hlinkClick r:id="rId2"/>
              </a:rPr>
              <a:t>carreradocente@eco.unc.edu.ar</a:t>
            </a:r>
            <a:r>
              <a:rPr lang="es-ES_tradnl" sz="3000" dirty="0">
                <a:solidFill>
                  <a:schemeClr val="tx2"/>
                </a:solidFill>
                <a:latin typeface="Arial" charset="0"/>
              </a:rPr>
              <a:t> o</a:t>
            </a:r>
          </a:p>
          <a:p>
            <a:pPr algn="ctr"/>
            <a:r>
              <a:rPr lang="es-ES_tradnl" sz="3000" smtClean="0">
                <a:solidFill>
                  <a:schemeClr val="tx2"/>
                </a:solidFill>
                <a:latin typeface="Arial" charset="0"/>
                <a:hlinkClick r:id="rId3"/>
              </a:rPr>
              <a:t>secretariaacademica@eco.unc.edu.ar</a:t>
            </a:r>
            <a:endParaRPr lang="es-ES_tradnl" sz="3000">
              <a:solidFill>
                <a:schemeClr val="tx2"/>
              </a:solidFill>
              <a:latin typeface="Arial" charset="0"/>
            </a:endParaRPr>
          </a:p>
          <a:p>
            <a:pPr algn="ctr"/>
            <a:endParaRPr lang="es-ES_tradnl" sz="3000" dirty="0">
              <a:solidFill>
                <a:schemeClr val="tx2"/>
              </a:solidFill>
              <a:latin typeface="Arial" charset="0"/>
            </a:endParaRPr>
          </a:p>
          <a:p>
            <a:pPr algn="ctr"/>
            <a:r>
              <a:rPr lang="es-ES_tradnl" sz="36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s-ES_tradnl" sz="3600" dirty="0">
                <a:solidFill>
                  <a:schemeClr val="tx2"/>
                </a:solidFill>
                <a:latin typeface="Arial" charset="0"/>
              </a:rPr>
            </a:br>
            <a:r>
              <a:rPr lang="es-ES_tradnl" sz="36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s-ES_tradnl" sz="3600" dirty="0">
                <a:solidFill>
                  <a:schemeClr val="tx2"/>
                </a:solidFill>
                <a:latin typeface="Arial" charset="0"/>
              </a:rPr>
            </a:br>
            <a:endParaRPr lang="es-ES_tradnl" sz="2400" dirty="0">
              <a:solidFill>
                <a:schemeClr val="tx2"/>
              </a:solidFill>
              <a:latin typeface="Arial" charset="0"/>
            </a:endParaRPr>
          </a:p>
          <a:p>
            <a:pPr algn="ctr"/>
            <a:r>
              <a:rPr lang="es-ES_tradnl" sz="24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s-ES_tradnl" sz="2400" dirty="0">
                <a:solidFill>
                  <a:schemeClr val="tx2"/>
                </a:solidFill>
                <a:latin typeface="Arial" charset="0"/>
              </a:rPr>
            </a:br>
            <a:endParaRPr lang="es-ES_tradnl" sz="2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214563" y="3643313"/>
            <a:ext cx="4572000" cy="650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s-ES_tradnl">
                <a:solidFill>
                  <a:schemeClr val="tx2"/>
                </a:solidFill>
                <a:latin typeface="Arial" charset="0"/>
              </a:rPr>
              <a:t>Cra. Jacqueline Martínez </a:t>
            </a:r>
          </a:p>
          <a:p>
            <a:pPr algn="ctr"/>
            <a:r>
              <a:rPr lang="es-ES_tradnl">
                <a:solidFill>
                  <a:schemeClr val="tx2"/>
                </a:solidFill>
                <a:latin typeface="Arial" charset="0"/>
              </a:rPr>
              <a:t>o Lic. Mariana Laspina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D37B6D-F7DE-491E-AA7D-9839E6392AD6}" type="slidenum">
              <a:rPr lang="es-ES_tradnl" smtClean="0"/>
              <a:pPr/>
              <a:t>13</a:t>
            </a:fld>
            <a:endParaRPr lang="es-ES_tradnl" smtClean="0"/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1187450" y="4292600"/>
            <a:ext cx="75612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s-ES_tradnl" sz="3000">
                <a:solidFill>
                  <a:schemeClr val="tx2"/>
                </a:solidFill>
                <a:latin typeface="Arial" charset="0"/>
              </a:rPr>
              <a:t/>
            </a:r>
            <a:br>
              <a:rPr lang="es-ES_tradnl" sz="3000">
                <a:solidFill>
                  <a:schemeClr val="tx2"/>
                </a:solidFill>
                <a:latin typeface="Arial" charset="0"/>
              </a:rPr>
            </a:br>
            <a:r>
              <a:rPr lang="es-ES_tradnl" sz="3600">
                <a:solidFill>
                  <a:schemeClr val="tx2"/>
                </a:solidFill>
                <a:latin typeface="Arial" charset="0"/>
              </a:rPr>
              <a:t>Gracias por su atención!</a:t>
            </a:r>
            <a:br>
              <a:rPr lang="es-ES_tradnl" sz="3600">
                <a:solidFill>
                  <a:schemeClr val="tx2"/>
                </a:solidFill>
                <a:latin typeface="Arial" charset="0"/>
              </a:rPr>
            </a:br>
            <a:r>
              <a:rPr lang="es-ES_tradnl" sz="3600">
                <a:solidFill>
                  <a:schemeClr val="tx2"/>
                </a:solidFill>
                <a:latin typeface="Arial" charset="0"/>
              </a:rPr>
              <a:t/>
            </a:r>
            <a:br>
              <a:rPr lang="es-ES_tradnl" sz="3600">
                <a:solidFill>
                  <a:schemeClr val="tx2"/>
                </a:solidFill>
                <a:latin typeface="Arial" charset="0"/>
              </a:rPr>
            </a:br>
            <a:r>
              <a:rPr lang="es-ES_tradnl" sz="2400">
                <a:solidFill>
                  <a:schemeClr val="tx2"/>
                </a:solidFill>
                <a:latin typeface="Arial" charset="0"/>
              </a:rPr>
              <a:t>Dra. Eliana Werbin – </a:t>
            </a:r>
            <a:r>
              <a:rPr lang="es-ES_tradnl" sz="2400">
                <a:solidFill>
                  <a:schemeClr val="tx2"/>
                </a:solidFill>
                <a:latin typeface="Arial" charset="0"/>
                <a:hlinkClick r:id="rId2"/>
              </a:rPr>
              <a:t>emwerbin@yahoo.com.ar</a:t>
            </a:r>
            <a:endParaRPr lang="es-ES_tradnl" sz="2400">
              <a:solidFill>
                <a:schemeClr val="tx2"/>
              </a:solidFill>
              <a:latin typeface="Arial" charset="0"/>
            </a:endParaRPr>
          </a:p>
          <a:p>
            <a:pPr algn="ctr"/>
            <a:r>
              <a:rPr lang="es-ES_tradnl" sz="2400">
                <a:solidFill>
                  <a:schemeClr val="tx2"/>
                </a:solidFill>
                <a:latin typeface="Arial" charset="0"/>
              </a:rPr>
              <a:t/>
            </a:r>
            <a:br>
              <a:rPr lang="es-ES_tradnl" sz="2400">
                <a:solidFill>
                  <a:schemeClr val="tx2"/>
                </a:solidFill>
                <a:latin typeface="Arial" charset="0"/>
              </a:rPr>
            </a:br>
            <a:endParaRPr lang="es-ES_tradnl" sz="240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CD6BF6-ED06-4A0B-A908-F490AD973B09}" type="slidenum">
              <a:rPr lang="es-ES_tradnl" smtClean="0"/>
              <a:pPr/>
              <a:t>2</a:t>
            </a:fld>
            <a:endParaRPr lang="es-ES_tradnl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44500"/>
            <a:ext cx="3849687" cy="536575"/>
          </a:xfrm>
        </p:spPr>
        <p:txBody>
          <a:bodyPr/>
          <a:lstStyle/>
          <a:p>
            <a:pPr eaLnBrk="1" hangingPunct="1"/>
            <a:r>
              <a:rPr lang="es-ES_tradnl" sz="2600" smtClean="0"/>
              <a:t>Sistema SIGEVA</a:t>
            </a:r>
          </a:p>
        </p:txBody>
      </p:sp>
      <p:pic>
        <p:nvPicPr>
          <p:cNvPr id="15363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 t="-168" r="42787" b="5811"/>
          <a:stretch>
            <a:fillRect/>
          </a:stretch>
        </p:blipFill>
        <p:spPr>
          <a:xfrm>
            <a:off x="1403350" y="2205038"/>
            <a:ext cx="7313613" cy="3751262"/>
          </a:xfrm>
        </p:spPr>
      </p:pic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1403350" y="1773238"/>
            <a:ext cx="72009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hlinkClick r:id="rId3"/>
              </a:rPr>
              <a:t>http://sigeva.unc.edu.ar/auth/index.jsp</a:t>
            </a:r>
            <a:r>
              <a:rPr lang="es-ES"/>
              <a:t> </a:t>
            </a:r>
          </a:p>
        </p:txBody>
      </p:sp>
      <p:sp>
        <p:nvSpPr>
          <p:cNvPr id="15365" name="AutoShape 8" descr="9k="/>
          <p:cNvSpPr>
            <a:spLocks noChangeAspect="1" noChangeArrowheads="1"/>
          </p:cNvSpPr>
          <p:nvPr/>
        </p:nvSpPr>
        <p:spPr bwMode="auto">
          <a:xfrm>
            <a:off x="3938588" y="3238500"/>
            <a:ext cx="1266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s-ES"/>
          </a:p>
        </p:txBody>
      </p:sp>
      <p:sp>
        <p:nvSpPr>
          <p:cNvPr id="15366" name="AutoShape 10" descr="Z"/>
          <p:cNvSpPr>
            <a:spLocks noChangeAspect="1" noChangeArrowheads="1"/>
          </p:cNvSpPr>
          <p:nvPr/>
        </p:nvSpPr>
        <p:spPr bwMode="auto">
          <a:xfrm>
            <a:off x="3810000" y="3048000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450DB0-C652-4D49-B6F7-900F4FB5B1F0}" type="slidenum">
              <a:rPr lang="es-ES_tradnl" smtClean="0"/>
              <a:pPr/>
              <a:t>3</a:t>
            </a:fld>
            <a:endParaRPr lang="es-ES_tradnl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5722937" cy="679450"/>
          </a:xfrm>
        </p:spPr>
        <p:txBody>
          <a:bodyPr/>
          <a:lstStyle/>
          <a:p>
            <a:pPr eaLnBrk="1" hangingPunct="1"/>
            <a:r>
              <a:rPr lang="es-ES_tradnl" sz="3000" smtClean="0"/>
              <a:t>Sistema </a:t>
            </a:r>
            <a:r>
              <a:rPr lang="es-ES_tradnl" sz="3200" smtClean="0"/>
              <a:t>SIGEVA</a:t>
            </a:r>
            <a:endParaRPr lang="es-ES_tradnl" sz="3000" smtClean="0"/>
          </a:p>
        </p:txBody>
      </p:sp>
      <p:pic>
        <p:nvPicPr>
          <p:cNvPr id="16387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 r="42787" b="5811"/>
          <a:stretch>
            <a:fillRect/>
          </a:stretch>
        </p:blipFill>
        <p:spPr>
          <a:xfrm>
            <a:off x="1370013" y="1828800"/>
            <a:ext cx="7313612" cy="4111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16DF5A-3191-48FE-9CB8-974A63675D40}" type="slidenum">
              <a:rPr lang="es-ES_tradnl" smtClean="0"/>
              <a:pPr/>
              <a:t>4</a:t>
            </a:fld>
            <a:endParaRPr lang="es-ES_tradnl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142875"/>
            <a:ext cx="7523162" cy="1071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s-ES_tradnl" sz="2600" dirty="0" smtClean="0"/>
              <a:t>Puntos a llenar en la presentación </a:t>
            </a:r>
            <a:br>
              <a:rPr lang="es-ES_tradnl" sz="2600" dirty="0" smtClean="0"/>
            </a:br>
            <a:r>
              <a:rPr lang="es-ES_tradnl" sz="2600" dirty="0" smtClean="0"/>
              <a:t>(requeridos por SIGEVA)Presentación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370013" y="1571625"/>
            <a:ext cx="7313612" cy="45005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AR" sz="2400" i="1" dirty="0" smtClean="0"/>
              <a:t>Llenar primero banco de datos en Usuario Banco de Datos.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AR" sz="2400" i="1" dirty="0" smtClean="0"/>
              <a:t>Una vez hecho esto, postular en Usuario Presentación/Solicitud.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AR" sz="2400" i="1" dirty="0" smtClean="0"/>
              <a:t>Completar los campos que faltan (pestaña: datos académicos).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AR" sz="2400" i="1" dirty="0" smtClean="0"/>
              <a:t>Cargar los archivos que correspondan(próxima filmina).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AR" sz="2400" i="1" dirty="0" smtClean="0"/>
              <a:t>En informes no se carga nada, SAA agrega los informes de guaraní, encuestas y asistencias.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AR" sz="2400" i="1" dirty="0" smtClean="0"/>
              <a:t>Imprimir y controlar de manera provisoria.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AR" sz="2400" i="1" dirty="0" smtClean="0"/>
              <a:t>Enviar presentación e imprimir.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AR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02B76B-804D-470F-8D13-C76883960CA9}" type="slidenum">
              <a:rPr lang="es-ES_tradnl" smtClean="0"/>
              <a:pPr/>
              <a:t>5</a:t>
            </a:fld>
            <a:endParaRPr lang="es-ES_tradnl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142875"/>
            <a:ext cx="7523162" cy="1071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s-ES_tradnl" sz="2600" dirty="0" smtClean="0"/>
              <a:t>Puntos a llenar en la presentación </a:t>
            </a:r>
            <a:br>
              <a:rPr lang="es-ES_tradnl" sz="2600" dirty="0" smtClean="0"/>
            </a:br>
            <a:r>
              <a:rPr lang="es-ES_tradnl" sz="2600" dirty="0" smtClean="0"/>
              <a:t>(requeridos por SIGEVA)Presentación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357313" y="1571625"/>
            <a:ext cx="7313612" cy="50006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AR" sz="2400" i="1" dirty="0" smtClean="0"/>
              <a:t>En convocatoria: principal se deberán adicionar los siguientes archivos: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AR" sz="2200" i="1" dirty="0" smtClean="0"/>
              <a:t>Plan de trabajo quinquenal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AR" sz="2200" i="1" dirty="0" smtClean="0"/>
              <a:t>En el caso de segunda evaluación el plan anterior.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AR" sz="2200" i="1" dirty="0" smtClean="0"/>
              <a:t>En el caso de tener el plan de superación presentado en la evaluación anterior.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AR" sz="2200" i="1" dirty="0" smtClean="0"/>
              <a:t>En informes no se carga nada, SAA agrega los informes y planes de guaraní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AR" sz="2200" i="1" dirty="0" smtClean="0"/>
              <a:t>SAA también carga las encuestas y asistencias.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AR" sz="2200" i="1" dirty="0" smtClean="0"/>
              <a:t>Es optativo el </a:t>
            </a:r>
            <a:r>
              <a:rPr lang="es-AR" sz="2200" i="1" dirty="0" err="1" smtClean="0"/>
              <a:t>Curriculum</a:t>
            </a:r>
            <a:r>
              <a:rPr lang="es-AR" sz="2200" i="1" dirty="0" smtClean="0"/>
              <a:t> Vitae.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AR" sz="2200" i="1" dirty="0" smtClean="0"/>
              <a:t>El docente puede cargar si lo considera necesario, otra documentación referida a la evaluación.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AR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5 Marcador de número de diapositiva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B8F18B-7A77-4BF8-982F-23990D7573AD}" type="slidenum">
              <a:rPr lang="es-ES_tradnl" sz="1200"/>
              <a:pPr algn="r"/>
              <a:t>6</a:t>
            </a:fld>
            <a:endParaRPr lang="es-ES_tradnl" sz="12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41313"/>
            <a:ext cx="7523162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s-ES_tradnl" sz="2600" dirty="0" smtClean="0"/>
              <a:t>Puntos a llenar en la presentación </a:t>
            </a:r>
            <a:br>
              <a:rPr lang="es-ES_tradnl" sz="2600" dirty="0" smtClean="0"/>
            </a:br>
            <a:r>
              <a:rPr lang="es-ES_tradnl" sz="2600" dirty="0" smtClean="0"/>
              <a:t>(</a:t>
            </a:r>
            <a:r>
              <a:rPr lang="es-ES_tradnl" sz="2000" dirty="0" smtClean="0"/>
              <a:t>requeridos por SIGEVA) </a:t>
            </a:r>
            <a:r>
              <a:rPr lang="es-ES_tradnl" sz="2600" dirty="0" smtClean="0"/>
              <a:t>Presentación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370013" y="1714500"/>
            <a:ext cx="7313612" cy="42275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AR" sz="2500" i="1" smtClean="0">
                <a:solidFill>
                  <a:srgbClr val="000000"/>
                </a:solidFill>
              </a:rPr>
              <a:t>La presentación una vez hecha, es definitiva.</a:t>
            </a:r>
          </a:p>
          <a:p>
            <a:pPr eaLnBrk="1" hangingPunct="1">
              <a:lnSpc>
                <a:spcPct val="80000"/>
              </a:lnSpc>
            </a:pPr>
            <a:r>
              <a:rPr lang="es-AR" sz="2500" i="1" smtClean="0">
                <a:solidFill>
                  <a:srgbClr val="000000"/>
                </a:solidFill>
              </a:rPr>
              <a:t>No toma cambios posteriores en los datos.</a:t>
            </a:r>
          </a:p>
          <a:p>
            <a:pPr eaLnBrk="1" hangingPunct="1">
              <a:lnSpc>
                <a:spcPct val="80000"/>
              </a:lnSpc>
            </a:pPr>
            <a:r>
              <a:rPr lang="es-AR" sz="2500" i="1" smtClean="0">
                <a:solidFill>
                  <a:srgbClr val="000000"/>
                </a:solidFill>
              </a:rPr>
              <a:t>Pueden imprimirse formularios provisorios hasta la presentación definitiva.</a:t>
            </a:r>
          </a:p>
          <a:p>
            <a:pPr eaLnBrk="1" hangingPunct="1">
              <a:lnSpc>
                <a:spcPct val="80000"/>
              </a:lnSpc>
            </a:pPr>
            <a:r>
              <a:rPr lang="es-AR" sz="2500" i="1" smtClean="0">
                <a:solidFill>
                  <a:srgbClr val="000000"/>
                </a:solidFill>
              </a:rPr>
              <a:t>Una vez hecha la presentación definitiva, se imprime el formulario para presentar en mesa de entrada más los documentos correspondientes.</a:t>
            </a:r>
          </a:p>
          <a:p>
            <a:pPr eaLnBrk="1" hangingPunct="1">
              <a:lnSpc>
                <a:spcPct val="80000"/>
              </a:lnSpc>
            </a:pPr>
            <a:r>
              <a:rPr lang="es-AR" sz="2500" i="1" smtClean="0">
                <a:solidFill>
                  <a:srgbClr val="000000"/>
                </a:solidFill>
              </a:rPr>
              <a:t>También puede verse el seguimiento del mismo.</a:t>
            </a:r>
            <a:endParaRPr lang="es-ES" sz="2500" i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5 Marcador de número de diapositiva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EA85231-6D5C-4052-8604-B71D51CB8D56}" type="slidenum">
              <a:rPr lang="es-ES_tradnl" sz="1200"/>
              <a:pPr algn="r"/>
              <a:t>7</a:t>
            </a:fld>
            <a:endParaRPr lang="es-ES_tradnl" sz="12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214313"/>
            <a:ext cx="7523162" cy="1270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s-ES_tradnl" sz="2600" dirty="0" smtClean="0"/>
              <a:t>Puntos a llenar en la presentación </a:t>
            </a:r>
            <a:br>
              <a:rPr lang="es-ES_tradnl" sz="2600" dirty="0" smtClean="0"/>
            </a:br>
            <a:r>
              <a:rPr lang="es-ES_tradnl" sz="2600" dirty="0" smtClean="0"/>
              <a:t>(requeridos por SIGEVA)</a:t>
            </a:r>
            <a:br>
              <a:rPr lang="es-ES_tradnl" sz="2600" dirty="0" smtClean="0"/>
            </a:br>
            <a:r>
              <a:rPr lang="es-ES_tradnl" sz="2600" dirty="0" smtClean="0"/>
              <a:t>Presentación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4294967295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AR" sz="2100" i="1" smtClean="0">
                <a:solidFill>
                  <a:srgbClr val="000000"/>
                </a:solidFill>
              </a:rPr>
              <a:t>Los documentos a presentar por mesa de entrada (imprimir luego de enviar presentación) son: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AR" sz="2100" i="1" smtClean="0">
                <a:solidFill>
                  <a:srgbClr val="000000"/>
                </a:solidFill>
              </a:rPr>
              <a:t>Solicitud e informe (impresión desde SIGEVA)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AR" sz="2100" i="1" smtClean="0">
                <a:solidFill>
                  <a:srgbClr val="000000"/>
                </a:solidFill>
              </a:rPr>
              <a:t>Plan Quinquenal (está en la página de la Facultad en Secretaría Académica, formato word)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AR" sz="2100" i="1" smtClean="0">
                <a:solidFill>
                  <a:srgbClr val="000000"/>
                </a:solidFill>
              </a:rPr>
              <a:t> Resolución de designación (en el legajo del docente)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AR" sz="2100" i="1" smtClean="0">
                <a:solidFill>
                  <a:srgbClr val="000000"/>
                </a:solidFill>
              </a:rPr>
              <a:t> Documentación respaldatoria, sólo del período a evaluar. (copias autenticadas)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AR" sz="2100" i="1" smtClean="0">
                <a:solidFill>
                  <a:srgbClr val="000000"/>
                </a:solidFill>
              </a:rPr>
              <a:t> Si ya evaluó antes, plan anterior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AR" sz="2100" i="1" smtClean="0">
                <a:solidFill>
                  <a:srgbClr val="000000"/>
                </a:solidFill>
              </a:rPr>
              <a:t> Si corresponde, plan de superación anterior.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AR" sz="2100" i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AR" sz="2100" i="1" smtClean="0">
                <a:solidFill>
                  <a:srgbClr val="000000"/>
                </a:solidFill>
              </a:rPr>
              <a:t>  </a:t>
            </a:r>
            <a:endParaRPr lang="es-ES" sz="2100" i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5 Marcador de número de diapositiva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7B13076-C072-4108-9073-B8A72845EE55}" type="slidenum">
              <a:rPr lang="es-ES_tradnl" sz="1200"/>
              <a:pPr algn="r"/>
              <a:t>8</a:t>
            </a:fld>
            <a:endParaRPr lang="es-ES_tradnl" sz="120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41313"/>
            <a:ext cx="7523162" cy="1143000"/>
          </a:xfrm>
        </p:spPr>
        <p:txBody>
          <a:bodyPr/>
          <a:lstStyle/>
          <a:p>
            <a:pPr eaLnBrk="1" hangingPunct="1"/>
            <a:r>
              <a:rPr lang="es-ES_tradnl" sz="2600" smtClean="0"/>
              <a:t>Consideraciones importantes a tener en cuenta al momento del llenado de SIGEVA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s-AR" sz="2400" smtClean="0"/>
              <a:t>El lugar de trabajo que se indica debe ser </a:t>
            </a:r>
            <a:r>
              <a:rPr lang="es-ES" sz="2400" smtClean="0"/>
              <a:t>UNIV.NAC.CBA/FAC.CS.ECONOM.</a:t>
            </a:r>
            <a:r>
              <a:rPr lang="es-ES" smtClean="0"/>
              <a:t> </a:t>
            </a:r>
          </a:p>
          <a:p>
            <a:pPr eaLnBrk="1" hangingPunct="1"/>
            <a:endParaRPr lang="es-AR" smtClean="0"/>
          </a:p>
          <a:p>
            <a:pPr eaLnBrk="1" hangingPunct="1">
              <a:buFont typeface="Wingdings" pitchFamily="2" charset="2"/>
              <a:buNone/>
            </a:pPr>
            <a:r>
              <a:rPr lang="es-AR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s-AR" smtClean="0"/>
              <a:t>  </a:t>
            </a:r>
            <a:endParaRPr lang="es-ES" smtClean="0"/>
          </a:p>
        </p:txBody>
      </p:sp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2"/>
          <a:srcRect t="3429" r="27939" b="1730"/>
          <a:stretch>
            <a:fillRect/>
          </a:stretch>
        </p:blipFill>
        <p:spPr bwMode="auto">
          <a:xfrm>
            <a:off x="2555875" y="2686050"/>
            <a:ext cx="4608513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5 Marcador de número de diapositiva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484B76E-793E-4C5A-A4A7-7638E228EAC5}" type="slidenum">
              <a:rPr lang="es-ES_tradnl" sz="1200"/>
              <a:pPr algn="r"/>
              <a:t>9</a:t>
            </a:fld>
            <a:endParaRPr lang="es-ES_tradnl" sz="120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0013" y="341313"/>
            <a:ext cx="7523162" cy="1143000"/>
          </a:xfrm>
        </p:spPr>
        <p:txBody>
          <a:bodyPr/>
          <a:lstStyle/>
          <a:p>
            <a:pPr eaLnBrk="1" hangingPunct="1"/>
            <a:r>
              <a:rPr lang="es-ES_tradnl" sz="2600" smtClean="0"/>
              <a:t>Consideraciones importantes a tener en cuenta al momento del llenado de SIGEVA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s-AR" sz="2400" smtClean="0"/>
              <a:t>Sólo hay que postularse UNA VEZ en la convocatoria pertinente</a:t>
            </a:r>
            <a:r>
              <a:rPr lang="es-ES" smtClean="0"/>
              <a:t> </a:t>
            </a:r>
          </a:p>
          <a:p>
            <a:pPr eaLnBrk="1" hangingPunct="1"/>
            <a:endParaRPr lang="es-AR" smtClean="0"/>
          </a:p>
          <a:p>
            <a:pPr eaLnBrk="1" hangingPunct="1">
              <a:buFont typeface="Wingdings" pitchFamily="2" charset="2"/>
              <a:buNone/>
            </a:pPr>
            <a:r>
              <a:rPr lang="es-AR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s-AR" smtClean="0"/>
              <a:t>  </a:t>
            </a:r>
            <a:endParaRPr lang="es-ES" smtClean="0"/>
          </a:p>
        </p:txBody>
      </p:sp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2"/>
          <a:srcRect t="5042" r="30058" b="47504"/>
          <a:stretch>
            <a:fillRect/>
          </a:stretch>
        </p:blipFill>
        <p:spPr bwMode="auto">
          <a:xfrm>
            <a:off x="1619250" y="2781300"/>
            <a:ext cx="619283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1512</TotalTime>
  <Words>477</Words>
  <Application>Microsoft Office PowerPoint</Application>
  <PresentationFormat>Presentación en pantalla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Eclipse</vt:lpstr>
      <vt:lpstr>Presentación de PowerPoint</vt:lpstr>
      <vt:lpstr>Sistema SIGEVA</vt:lpstr>
      <vt:lpstr>Sistema SIGEVA</vt:lpstr>
      <vt:lpstr>Puntos a llenar en la presentación  (requeridos por SIGEVA)Presentación</vt:lpstr>
      <vt:lpstr>Puntos a llenar en la presentación  (requeridos por SIGEVA)Presentación</vt:lpstr>
      <vt:lpstr>Puntos a llenar en la presentación  (requeridos por SIGEVA) Presentación</vt:lpstr>
      <vt:lpstr>Puntos a llenar en la presentación  (requeridos por SIGEVA) Presentación</vt:lpstr>
      <vt:lpstr>Consideraciones importantes a tener en cuenta al momento del llenado de SIGEVA</vt:lpstr>
      <vt:lpstr>Consideraciones importantes a tener en cuenta al momento del llenado de SIGEVA</vt:lpstr>
      <vt:lpstr>Consideraciones importantes a tener en cuenta al momento del llenado de SIGEVA</vt:lpstr>
      <vt:lpstr>Consideraciones importantes a tener en cuenta al momento del llenado de SIGEVA</vt:lpstr>
      <vt:lpstr>Presentación de PowerPoint</vt:lpstr>
      <vt:lpstr>Presentación de PowerPoint</vt:lpstr>
    </vt:vector>
  </TitlesOfParts>
  <Company>Windows 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Martin</dc:creator>
  <cp:lastModifiedBy>General</cp:lastModifiedBy>
  <cp:revision>144</cp:revision>
  <dcterms:created xsi:type="dcterms:W3CDTF">2009-10-05T20:13:31Z</dcterms:created>
  <dcterms:modified xsi:type="dcterms:W3CDTF">2015-12-11T13:32:27Z</dcterms:modified>
</cp:coreProperties>
</file>