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Plus Jakarta Sans" panose="020B0604020202020204" charset="0"/>
      <p:regular r:id="rId21"/>
      <p:bold r:id="rId22"/>
      <p:italic r:id="rId23"/>
      <p:boldItalic r:id="rId24"/>
    </p:embeddedFont>
    <p:embeddedFont>
      <p:font typeface="Arimo SemiBold" panose="020B0604020202020204" charset="0"/>
      <p:regular r:id="rId25"/>
      <p:bold r:id="rId26"/>
      <p:italic r:id="rId27"/>
      <p:boldItalic r:id="rId28"/>
    </p:embeddedFont>
    <p:embeddedFont>
      <p:font typeface="Arimo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heme" Target="theme/theme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765a9f8cefa7948d_1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h765a9f8cefa7948d_1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h3941d7983234ff5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h3941d7983234ff5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h3941d7983234ff5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h3941d7983234ff5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h3941d7983234ff5c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h3941d7983234ff5c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h3941d7983234ff5c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h3941d7983234ff5c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h3941d7983234ff5c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h3941d7983234ff5c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h3941d7983234ff5c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h3941d7983234ff5c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37.png"/><Relationship Id="rId5" Type="http://schemas.openxmlformats.org/officeDocument/2006/relationships/image" Target="../media/image13.png"/><Relationship Id="rId10" Type="http://schemas.openxmlformats.org/officeDocument/2006/relationships/image" Target="../media/image36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44.png"/><Relationship Id="rId5" Type="http://schemas.openxmlformats.org/officeDocument/2006/relationships/image" Target="../media/image25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9.png"/><Relationship Id="rId7" Type="http://schemas.openxmlformats.org/officeDocument/2006/relationships/image" Target="../media/image4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image" Target="../media/image39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25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59.png"/><Relationship Id="rId5" Type="http://schemas.openxmlformats.org/officeDocument/2006/relationships/image" Target="../media/image13.png"/><Relationship Id="rId10" Type="http://schemas.openxmlformats.org/officeDocument/2006/relationships/image" Target="../media/image21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60.png"/><Relationship Id="rId7" Type="http://schemas.openxmlformats.org/officeDocument/2006/relationships/image" Target="../media/image40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65.png"/><Relationship Id="rId5" Type="http://schemas.openxmlformats.org/officeDocument/2006/relationships/image" Target="../media/image24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61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36.pn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2192080" cy="114300"/>
          </a:xfrm>
          <a:prstGeom prst="rect">
            <a:avLst/>
          </a:prstGeom>
          <a:solidFill>
            <a:srgbClr val="00689D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13"/>
          <p:cNvGrpSpPr/>
          <p:nvPr/>
        </p:nvGrpSpPr>
        <p:grpSpPr>
          <a:xfrm>
            <a:off x="123025" y="304800"/>
            <a:ext cx="11945981" cy="114451"/>
            <a:chOff x="0" y="0"/>
            <a:chExt cx="7391400" cy="57300"/>
          </a:xfrm>
        </p:grpSpPr>
        <p:sp>
          <p:nvSpPr>
            <p:cNvPr id="86" name="Google Shape;86;p13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3"/>
          <p:cNvSpPr txBox="1"/>
          <p:nvPr/>
        </p:nvSpPr>
        <p:spPr>
          <a:xfrm>
            <a:off x="2733975" y="4330573"/>
            <a:ext cx="6049800" cy="1314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5">
                <a:solidFill>
                  <a:schemeClr val="dk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Dra. Mónica Buraschi</a:t>
            </a:r>
            <a:endParaRPr sz="1525">
              <a:solidFill>
                <a:schemeClr val="dk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5" i="0">
                <a:solidFill>
                  <a:schemeClr val="dk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Programa de Integración de la Agenda 2030 y los ODS</a:t>
            </a:r>
            <a:endParaRPr sz="1525" i="0">
              <a:solidFill>
                <a:schemeClr val="dk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25">
              <a:solidFill>
                <a:schemeClr val="dk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5">
                <a:solidFill>
                  <a:schemeClr val="dk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Dra. Patricia Caro</a:t>
            </a:r>
            <a:endParaRPr sz="1525">
              <a:solidFill>
                <a:schemeClr val="dk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25">
                <a:solidFill>
                  <a:schemeClr val="dk1"/>
                </a:solidFill>
                <a:latin typeface="Arimo SemiBold"/>
                <a:ea typeface="Arimo SemiBold"/>
                <a:cs typeface="Arimo SemiBold"/>
                <a:sym typeface="Arimo SemiBold"/>
              </a:rPr>
              <a:t>Prosecretaría de Desarrollo y Evaluación Institucional</a:t>
            </a:r>
            <a:endParaRPr sz="1525">
              <a:solidFill>
                <a:schemeClr val="dk1"/>
              </a:solidFill>
              <a:latin typeface="Arimo SemiBold"/>
              <a:ea typeface="Arimo SemiBold"/>
              <a:cs typeface="Arimo SemiBold"/>
              <a:sym typeface="Arimo SemiBold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246050" y="1832000"/>
            <a:ext cx="11946000" cy="91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15" b="1" i="0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  <a:t>Reporte de Objetivos de</a:t>
            </a:r>
            <a:r>
              <a:rPr lang="en-US" sz="3515" b="1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3515" b="1" i="0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  <a:t>Desarrollo Sostenible (ODS)</a:t>
            </a:r>
            <a:endParaRPr sz="3515" b="1" i="0">
              <a:solidFill>
                <a:schemeClr val="dk2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15" b="1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  <a:t>Facultad de Ciencias Económicas de la Universidad Nacional de Córdoba</a:t>
            </a:r>
            <a:endParaRPr sz="2415" b="1">
              <a:solidFill>
                <a:schemeClr val="dk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4161825" y="3172194"/>
            <a:ext cx="3194100" cy="323100"/>
          </a:xfrm>
          <a:prstGeom prst="rect">
            <a:avLst/>
          </a:prstGeom>
          <a:solidFill>
            <a:srgbClr val="F0F9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>
                <a:solidFill>
                  <a:srgbClr val="00689D"/>
                </a:solidFill>
                <a:latin typeface="Arimo"/>
                <a:ea typeface="Arimo"/>
                <a:cs typeface="Arimo"/>
                <a:sym typeface="Arimo"/>
              </a:rPr>
              <a:t>Período 2024–2025</a:t>
            </a:r>
            <a:endParaRPr sz="2100" b="1" i="0">
              <a:solidFill>
                <a:srgbClr val="00689D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9529050" y="5298278"/>
            <a:ext cx="2347200" cy="7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888888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Arimo"/>
                <a:ea typeface="Arimo"/>
                <a:cs typeface="Arimo"/>
                <a:sym typeface="Arimo"/>
              </a:rPr>
              <a:t>Presentación al HCD</a:t>
            </a:r>
            <a:endParaRPr sz="1300" b="1">
              <a:solidFill>
                <a:srgbClr val="888888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Arimo"/>
                <a:ea typeface="Arimo"/>
                <a:cs typeface="Arimo"/>
                <a:sym typeface="Arimo"/>
              </a:rPr>
              <a:t>Noviembre de 2026</a:t>
            </a:r>
            <a:endParaRPr sz="1300" b="1">
              <a:solidFill>
                <a:srgbClr val="888888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1">
              <a:solidFill>
                <a:srgbClr val="888888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107" name="Google Shape;107;p13"/>
          <p:cNvGrpSpPr/>
          <p:nvPr/>
        </p:nvGrpSpPr>
        <p:grpSpPr>
          <a:xfrm>
            <a:off x="60100" y="6292425"/>
            <a:ext cx="11945981" cy="114451"/>
            <a:chOff x="0" y="0"/>
            <a:chExt cx="7391400" cy="57300"/>
          </a:xfrm>
        </p:grpSpPr>
        <p:sp>
          <p:nvSpPr>
            <p:cNvPr id="108" name="Google Shape;108;p13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/>
          <p:nvPr/>
        </p:nvSpPr>
        <p:spPr>
          <a:xfrm>
            <a:off x="600075" y="1646484"/>
            <a:ext cx="5219700" cy="14913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34100" y="1828800"/>
            <a:ext cx="552450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1574928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2144378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 txBox="1"/>
          <p:nvPr/>
        </p:nvSpPr>
        <p:spPr>
          <a:xfrm>
            <a:off x="479575" y="66672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CONTEXTO GLOBAL</a:t>
            </a:r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479575" y="945413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La Agenda 2030 y los ODS</a:t>
            </a:r>
            <a:endParaRPr b="1"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5" name="Google Shape;135;p14"/>
          <p:cNvSpPr txBox="1"/>
          <p:nvPr/>
        </p:nvSpPr>
        <p:spPr>
          <a:xfrm>
            <a:off x="6134100" y="4567850"/>
            <a:ext cx="563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Se recomienda que las universidades integren los ODS en sus políticas institucionales, en la currícula, en la investigación y en la extensión.</a:t>
            </a:r>
            <a:endParaRPr>
              <a:solidFill>
                <a:srgbClr val="47556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6" name="Google Shape;136;p14"/>
          <p:cNvSpPr txBox="1"/>
          <p:nvPr/>
        </p:nvSpPr>
        <p:spPr>
          <a:xfrm>
            <a:off x="838200" y="1574925"/>
            <a:ext cx="51810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17 Objetivos </a:t>
            </a:r>
            <a:r>
              <a:rPr lang="en-US" sz="1275" i="0" u="none" strike="noStrike" cap="none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adoptados por la Asamblea General de la ONU en 2015.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847725" y="2144378"/>
            <a:ext cx="50103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Hoja de ruta transformadora</a:t>
            </a:r>
            <a:r>
              <a:rPr lang="en-US" sz="1275" i="0" u="none" strike="noStrike" cap="none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 para abordar desafíos sociales, económicos y ambientales.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138" name="Google Shape;138;p14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139" name="Google Shape;139;p14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4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4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4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4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6" name="Google Shape;156;p14"/>
          <p:cNvPicPr preferRelativeResize="0"/>
          <p:nvPr/>
        </p:nvPicPr>
        <p:blipFill rotWithShape="1">
          <a:blip r:embed="rId5">
            <a:alphaModFix/>
          </a:blip>
          <a:srcRect l="24928" r="23790"/>
          <a:stretch/>
        </p:blipFill>
        <p:spPr>
          <a:xfrm>
            <a:off x="6134100" y="592225"/>
            <a:ext cx="2559024" cy="2357824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4"/>
          <p:cNvSpPr txBox="1"/>
          <p:nvPr/>
        </p:nvSpPr>
        <p:spPr>
          <a:xfrm>
            <a:off x="5773975" y="3729800"/>
            <a:ext cx="40350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CONTEXTO </a:t>
            </a:r>
            <a:r>
              <a:rPr lang="en-US" sz="1050" b="1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REGIONAL  DE LA EDUCACIÓN SUPERIOR</a:t>
            </a:r>
            <a:endParaRPr/>
          </a:p>
        </p:txBody>
      </p:sp>
      <p:pic>
        <p:nvPicPr>
          <p:cNvPr id="158" name="Google Shape;15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2179" y="3492625"/>
            <a:ext cx="2851970" cy="312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73975" y="4567853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73975" y="5084528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4"/>
          <p:cNvSpPr txBox="1"/>
          <p:nvPr/>
        </p:nvSpPr>
        <p:spPr>
          <a:xfrm>
            <a:off x="5819775" y="4002750"/>
            <a:ext cx="36879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CRES 2018 (UNESCO)</a:t>
            </a:r>
            <a:endParaRPr b="1"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2" name="Google Shape;162;p14"/>
          <p:cNvSpPr txBox="1"/>
          <p:nvPr/>
        </p:nvSpPr>
        <p:spPr>
          <a:xfrm>
            <a:off x="6019325" y="5030025"/>
            <a:ext cx="54477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75569"/>
                </a:solidFill>
                <a:latin typeface="Arimo"/>
                <a:ea typeface="Arimo"/>
                <a:cs typeface="Arimo"/>
                <a:sym typeface="Arimo"/>
              </a:rPr>
              <a:t>Para 2028, las instituciones de educación superior deben poder evidenciar, mediante estudios y reportes, su aporte concreto al logro de los ODS.</a:t>
            </a:r>
            <a:endParaRPr sz="1200">
              <a:solidFill>
                <a:srgbClr val="47556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"/>
          <p:cNvSpPr/>
          <p:nvPr/>
        </p:nvSpPr>
        <p:spPr>
          <a:xfrm>
            <a:off x="-24575" y="1280075"/>
            <a:ext cx="12241200" cy="557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5"/>
          <p:cNvSpPr txBox="1"/>
          <p:nvPr/>
        </p:nvSpPr>
        <p:spPr>
          <a:xfrm>
            <a:off x="2692575" y="673900"/>
            <a:ext cx="6470400" cy="3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Trayectoria institucional en materia de reporte de ODS</a:t>
            </a:r>
            <a:endParaRPr sz="2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169" name="Google Shape;169;p15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170" name="Google Shape;170;p15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" name="Google Shape;187;p15"/>
          <p:cNvSpPr txBox="1"/>
          <p:nvPr/>
        </p:nvSpPr>
        <p:spPr>
          <a:xfrm>
            <a:off x="6352822" y="1348643"/>
            <a:ext cx="4866300" cy="2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Reporte 2021-2023 de la FCE</a:t>
            </a:r>
            <a:endParaRPr sz="600"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88" name="Google Shape;1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750" y="1668750"/>
            <a:ext cx="2012575" cy="276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1600" y="1668738"/>
            <a:ext cx="1930273" cy="276551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5"/>
          <p:cNvSpPr txBox="1"/>
          <p:nvPr/>
        </p:nvSpPr>
        <p:spPr>
          <a:xfrm>
            <a:off x="479700" y="1323450"/>
            <a:ext cx="4092300" cy="2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Reportes 2024 y 2025 de la UNC</a:t>
            </a:r>
            <a:endParaRPr sz="6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91" name="Google Shape;19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0838" y="1647663"/>
            <a:ext cx="1930275" cy="2807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700" y="4970287"/>
            <a:ext cx="4866300" cy="126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19800" y="4840225"/>
            <a:ext cx="6732351" cy="152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"/>
          <p:cNvSpPr txBox="1"/>
          <p:nvPr/>
        </p:nvSpPr>
        <p:spPr>
          <a:xfrm>
            <a:off x="533400" y="949150"/>
            <a:ext cx="6971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Enfoque proactivo del Reporte 2024-2025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/>
          </a:p>
        </p:txBody>
      </p:sp>
      <p:grpSp>
        <p:nvGrpSpPr>
          <p:cNvPr id="199" name="Google Shape;199;p16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200" name="Google Shape;200;p16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6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6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6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16"/>
          <p:cNvSpPr txBox="1"/>
          <p:nvPr/>
        </p:nvSpPr>
        <p:spPr>
          <a:xfrm>
            <a:off x="1336075" y="1784850"/>
            <a:ext cx="6276600" cy="4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Alineación con Plataforma ODS UNC: </a:t>
            </a: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Se adoptó una estructura de relevamiento que facilite la futura incorporación de la información a la plataforma, cuando sea requerido.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Mejora progresiva de la información:</a:t>
            </a: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 Se puso énfasis en fortalecer las capacidades de las distintas áreas para producir información sobre sus contribuciones a los ODS y promover mejoras incrementales en su calidad y sistematización.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mo"/>
              <a:buChar char="-"/>
            </a:pPr>
            <a:r>
              <a:rPr lang="en-US" sz="1300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  <a:t>SECYT: Se consensuaron los campos a registrar en los listados de proyectos en curso</a:t>
            </a:r>
            <a:endParaRPr sz="1300">
              <a:solidFill>
                <a:schemeClr val="dk2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mo"/>
              <a:buChar char="-"/>
            </a:pPr>
            <a:r>
              <a:rPr lang="en-US" sz="1300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  <a:t>Escuela de Graduados: Se implementó una planilla consolidada de tesis de las 17 carreras </a:t>
            </a:r>
            <a:endParaRPr sz="1300">
              <a:solidFill>
                <a:schemeClr val="dk2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mo"/>
              <a:buChar char="-"/>
            </a:pPr>
            <a:r>
              <a:rPr lang="en-US" sz="1300">
                <a:solidFill>
                  <a:schemeClr val="dk2"/>
                </a:solidFill>
                <a:latin typeface="Arimo"/>
                <a:ea typeface="Arimo"/>
                <a:cs typeface="Arimo"/>
                <a:sym typeface="Arimo"/>
              </a:rPr>
              <a:t>Asignaturas con tesis (grado y posgrado): se institucionalizó la mención del ODS al que contribuyen en la carátula del trabajo.</a:t>
            </a:r>
            <a:endParaRPr sz="1300">
              <a:solidFill>
                <a:schemeClr val="dk2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218" name="Google Shape;2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5248" y="689300"/>
            <a:ext cx="3113775" cy="575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6724" y="1882426"/>
            <a:ext cx="346192" cy="3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6724" y="2863826"/>
            <a:ext cx="346192" cy="3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"/>
          <p:cNvSpPr/>
          <p:nvPr/>
        </p:nvSpPr>
        <p:spPr>
          <a:xfrm>
            <a:off x="569100" y="4418175"/>
            <a:ext cx="2667000" cy="1771800"/>
          </a:xfrm>
          <a:prstGeom prst="roundRect">
            <a:avLst>
              <a:gd name="adj" fmla="val 645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7"/>
          <p:cNvSpPr/>
          <p:nvPr/>
        </p:nvSpPr>
        <p:spPr>
          <a:xfrm>
            <a:off x="3388500" y="4418175"/>
            <a:ext cx="2667000" cy="1771800"/>
          </a:xfrm>
          <a:prstGeom prst="roundRect">
            <a:avLst>
              <a:gd name="adj" fmla="val 645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7"/>
          <p:cNvSpPr/>
          <p:nvPr/>
        </p:nvSpPr>
        <p:spPr>
          <a:xfrm>
            <a:off x="6207900" y="4418175"/>
            <a:ext cx="2667000" cy="1771800"/>
          </a:xfrm>
          <a:prstGeom prst="roundRect">
            <a:avLst>
              <a:gd name="adj" fmla="val 645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7"/>
          <p:cNvSpPr/>
          <p:nvPr/>
        </p:nvSpPr>
        <p:spPr>
          <a:xfrm>
            <a:off x="9027300" y="4418175"/>
            <a:ext cx="2667000" cy="1771800"/>
          </a:xfrm>
          <a:prstGeom prst="roundRect">
            <a:avLst>
              <a:gd name="adj" fmla="val 645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7"/>
          <p:cNvSpPr/>
          <p:nvPr/>
        </p:nvSpPr>
        <p:spPr>
          <a:xfrm>
            <a:off x="797700" y="469440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C519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7"/>
          <p:cNvSpPr/>
          <p:nvPr/>
        </p:nvSpPr>
        <p:spPr>
          <a:xfrm>
            <a:off x="569100" y="4418175"/>
            <a:ext cx="2667000" cy="47700"/>
          </a:xfrm>
          <a:prstGeom prst="rect">
            <a:avLst/>
          </a:prstGeom>
          <a:solidFill>
            <a:srgbClr val="C519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7"/>
          <p:cNvSpPr/>
          <p:nvPr/>
        </p:nvSpPr>
        <p:spPr>
          <a:xfrm>
            <a:off x="3617100" y="469440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A219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7"/>
          <p:cNvSpPr/>
          <p:nvPr/>
        </p:nvSpPr>
        <p:spPr>
          <a:xfrm>
            <a:off x="3388500" y="4418175"/>
            <a:ext cx="2667000" cy="47700"/>
          </a:xfrm>
          <a:prstGeom prst="rect">
            <a:avLst/>
          </a:prstGeom>
          <a:solidFill>
            <a:srgbClr val="A219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7"/>
          <p:cNvSpPr/>
          <p:nvPr/>
        </p:nvSpPr>
        <p:spPr>
          <a:xfrm>
            <a:off x="6436500" y="469440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FD69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7"/>
          <p:cNvSpPr/>
          <p:nvPr/>
        </p:nvSpPr>
        <p:spPr>
          <a:xfrm>
            <a:off x="6207900" y="4418175"/>
            <a:ext cx="2667000" cy="47700"/>
          </a:xfrm>
          <a:prstGeom prst="rect">
            <a:avLst/>
          </a:prstGeom>
          <a:solidFill>
            <a:srgbClr val="FD69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7"/>
          <p:cNvSpPr/>
          <p:nvPr/>
        </p:nvSpPr>
        <p:spPr>
          <a:xfrm>
            <a:off x="9255900" y="469440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006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7"/>
          <p:cNvSpPr/>
          <p:nvPr/>
        </p:nvSpPr>
        <p:spPr>
          <a:xfrm>
            <a:off x="9027300" y="4418175"/>
            <a:ext cx="2667000" cy="47700"/>
          </a:xfrm>
          <a:prstGeom prst="rect">
            <a:avLst/>
          </a:prstGeom>
          <a:solidFill>
            <a:srgbClr val="006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7"/>
          <p:cNvSpPr txBox="1"/>
          <p:nvPr/>
        </p:nvSpPr>
        <p:spPr>
          <a:xfrm>
            <a:off x="3699400" y="1023650"/>
            <a:ext cx="4298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Alcance y </a:t>
            </a:r>
            <a:r>
              <a:rPr lang="en-US" sz="2250" b="1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e</a:t>
            </a:r>
            <a:r>
              <a:rPr lang="en-US" sz="2250" b="1" i="0" u="none" strike="noStrike" cap="none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jes </a:t>
            </a:r>
            <a:r>
              <a:rPr lang="en-US" sz="2250" b="1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s</a:t>
            </a:r>
            <a:r>
              <a:rPr lang="en-US" sz="2250" b="1" i="0" u="none" strike="noStrike" cap="none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ustantivos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38" name="Google Shape;238;p17"/>
          <p:cNvSpPr txBox="1"/>
          <p:nvPr/>
        </p:nvSpPr>
        <p:spPr>
          <a:xfrm>
            <a:off x="654825" y="4694400"/>
            <a:ext cx="5907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</a:t>
            </a:r>
            <a:endParaRPr/>
          </a:p>
        </p:txBody>
      </p:sp>
      <p:sp>
        <p:nvSpPr>
          <p:cNvPr id="239" name="Google Shape;239;p17"/>
          <p:cNvSpPr txBox="1"/>
          <p:nvPr/>
        </p:nvSpPr>
        <p:spPr>
          <a:xfrm>
            <a:off x="797700" y="5113500"/>
            <a:ext cx="2900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Docencia</a:t>
            </a:r>
            <a:endParaRPr/>
          </a:p>
        </p:txBody>
      </p:sp>
      <p:sp>
        <p:nvSpPr>
          <p:cNvPr id="240" name="Google Shape;240;p17"/>
          <p:cNvSpPr txBox="1"/>
          <p:nvPr/>
        </p:nvSpPr>
        <p:spPr>
          <a:xfrm>
            <a:off x="797700" y="5418300"/>
            <a:ext cx="23052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Asignaturas grado/posgrado, tesis, trabajos finales e iniciativas pedagógicas.</a:t>
            </a:r>
            <a:endParaRPr/>
          </a:p>
        </p:txBody>
      </p:sp>
      <p:sp>
        <p:nvSpPr>
          <p:cNvPr id="241" name="Google Shape;241;p17"/>
          <p:cNvSpPr txBox="1"/>
          <p:nvPr/>
        </p:nvSpPr>
        <p:spPr>
          <a:xfrm>
            <a:off x="3474225" y="4694400"/>
            <a:ext cx="5907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</a:t>
            </a:r>
            <a:endParaRPr/>
          </a:p>
        </p:txBody>
      </p:sp>
      <p:sp>
        <p:nvSpPr>
          <p:cNvPr id="242" name="Google Shape;242;p17"/>
          <p:cNvSpPr txBox="1"/>
          <p:nvPr/>
        </p:nvSpPr>
        <p:spPr>
          <a:xfrm>
            <a:off x="3617100" y="5113500"/>
            <a:ext cx="2900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Investigación</a:t>
            </a:r>
            <a:endParaRPr/>
          </a:p>
        </p:txBody>
      </p:sp>
      <p:sp>
        <p:nvSpPr>
          <p:cNvPr id="243" name="Google Shape;243;p17"/>
          <p:cNvSpPr txBox="1"/>
          <p:nvPr/>
        </p:nvSpPr>
        <p:spPr>
          <a:xfrm>
            <a:off x="3617100" y="5418300"/>
            <a:ext cx="23052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Libros, artículos científicos, eventos y proyectos con financiamiento.</a:t>
            </a:r>
            <a:endParaRPr/>
          </a:p>
        </p:txBody>
      </p:sp>
      <p:sp>
        <p:nvSpPr>
          <p:cNvPr id="244" name="Google Shape;244;p17"/>
          <p:cNvSpPr txBox="1"/>
          <p:nvPr/>
        </p:nvSpPr>
        <p:spPr>
          <a:xfrm>
            <a:off x="6293625" y="4694400"/>
            <a:ext cx="5907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</a:t>
            </a:r>
            <a:endParaRPr/>
          </a:p>
        </p:txBody>
      </p:sp>
      <p:sp>
        <p:nvSpPr>
          <p:cNvPr id="245" name="Google Shape;245;p17"/>
          <p:cNvSpPr txBox="1"/>
          <p:nvPr/>
        </p:nvSpPr>
        <p:spPr>
          <a:xfrm>
            <a:off x="6436500" y="5113500"/>
            <a:ext cx="2900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Extensión</a:t>
            </a:r>
            <a:endParaRPr/>
          </a:p>
        </p:txBody>
      </p:sp>
      <p:sp>
        <p:nvSpPr>
          <p:cNvPr id="246" name="Google Shape;246;p17"/>
          <p:cNvSpPr txBox="1"/>
          <p:nvPr/>
        </p:nvSpPr>
        <p:spPr>
          <a:xfrm>
            <a:off x="6436500" y="5418300"/>
            <a:ext cx="23052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Proyectos comunitarios, capacitaciones abiertas</a:t>
            </a:r>
            <a:r>
              <a:rPr lang="en-US" sz="1125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y</a:t>
            </a: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becas.</a:t>
            </a:r>
            <a:endParaRPr/>
          </a:p>
        </p:txBody>
      </p:sp>
      <p:sp>
        <p:nvSpPr>
          <p:cNvPr id="247" name="Google Shape;247;p17"/>
          <p:cNvSpPr txBox="1"/>
          <p:nvPr/>
        </p:nvSpPr>
        <p:spPr>
          <a:xfrm>
            <a:off x="9113025" y="4694400"/>
            <a:ext cx="5907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</a:t>
            </a:r>
            <a:endParaRPr/>
          </a:p>
        </p:txBody>
      </p:sp>
      <p:sp>
        <p:nvSpPr>
          <p:cNvPr id="248" name="Google Shape;248;p17"/>
          <p:cNvSpPr txBox="1"/>
          <p:nvPr/>
        </p:nvSpPr>
        <p:spPr>
          <a:xfrm>
            <a:off x="9255900" y="5113500"/>
            <a:ext cx="2900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Gestión</a:t>
            </a:r>
            <a:endParaRPr/>
          </a:p>
        </p:txBody>
      </p:sp>
      <p:sp>
        <p:nvSpPr>
          <p:cNvPr id="249" name="Google Shape;249;p17"/>
          <p:cNvSpPr txBox="1"/>
          <p:nvPr/>
        </p:nvSpPr>
        <p:spPr>
          <a:xfrm>
            <a:off x="9255900" y="5418300"/>
            <a:ext cx="23052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Gobernanza, convenios de pasantías y centros de transferencia.</a:t>
            </a:r>
            <a:endParaRPr/>
          </a:p>
        </p:txBody>
      </p:sp>
      <p:sp>
        <p:nvSpPr>
          <p:cNvPr id="250" name="Google Shape;250;p17"/>
          <p:cNvSpPr/>
          <p:nvPr/>
        </p:nvSpPr>
        <p:spPr>
          <a:xfrm>
            <a:off x="2512150" y="2097225"/>
            <a:ext cx="2889300" cy="1437000"/>
          </a:xfrm>
          <a:prstGeom prst="roundRect">
            <a:avLst>
              <a:gd name="adj" fmla="val 4848"/>
            </a:avLst>
          </a:prstGeom>
          <a:solidFill>
            <a:srgbClr val="F0F9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7"/>
          <p:cNvSpPr/>
          <p:nvPr/>
        </p:nvSpPr>
        <p:spPr>
          <a:xfrm>
            <a:off x="5832550" y="2124984"/>
            <a:ext cx="2889300" cy="1271700"/>
          </a:xfrm>
          <a:prstGeom prst="roundRect">
            <a:avLst>
              <a:gd name="adj" fmla="val 5479"/>
            </a:avLst>
          </a:prstGeom>
          <a:solidFill>
            <a:srgbClr val="FFF1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7"/>
          <p:cNvSpPr/>
          <p:nvPr/>
        </p:nvSpPr>
        <p:spPr>
          <a:xfrm>
            <a:off x="2512150" y="2097225"/>
            <a:ext cx="32400" cy="1437000"/>
          </a:xfrm>
          <a:prstGeom prst="rect">
            <a:avLst/>
          </a:prstGeom>
          <a:solidFill>
            <a:srgbClr val="006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7"/>
          <p:cNvSpPr/>
          <p:nvPr/>
        </p:nvSpPr>
        <p:spPr>
          <a:xfrm>
            <a:off x="5832550" y="2124971"/>
            <a:ext cx="32400" cy="1271700"/>
          </a:xfrm>
          <a:prstGeom prst="rect">
            <a:avLst/>
          </a:prstGeom>
          <a:solidFill>
            <a:srgbClr val="A219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7"/>
          <p:cNvSpPr txBox="1"/>
          <p:nvPr/>
        </p:nvSpPr>
        <p:spPr>
          <a:xfrm>
            <a:off x="2673860" y="2306243"/>
            <a:ext cx="3029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1.945</a:t>
            </a:r>
            <a:endParaRPr/>
          </a:p>
        </p:txBody>
      </p:sp>
      <p:sp>
        <p:nvSpPr>
          <p:cNvPr id="255" name="Google Shape;255;p17"/>
          <p:cNvSpPr txBox="1"/>
          <p:nvPr/>
        </p:nvSpPr>
        <p:spPr>
          <a:xfrm>
            <a:off x="2673860" y="2793953"/>
            <a:ext cx="3029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Registros </a:t>
            </a:r>
            <a:r>
              <a:rPr lang="en-US" sz="13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</a:t>
            </a: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onsiderados</a:t>
            </a:r>
            <a:endParaRPr/>
          </a:p>
        </p:txBody>
      </p:sp>
      <p:sp>
        <p:nvSpPr>
          <p:cNvPr id="256" name="Google Shape;256;p17"/>
          <p:cNvSpPr txBox="1"/>
          <p:nvPr/>
        </p:nvSpPr>
        <p:spPr>
          <a:xfrm>
            <a:off x="5994260" y="2306240"/>
            <a:ext cx="3029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A2194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2.860</a:t>
            </a:r>
            <a:endParaRPr/>
          </a:p>
        </p:txBody>
      </p:sp>
      <p:sp>
        <p:nvSpPr>
          <p:cNvPr id="257" name="Google Shape;257;p17"/>
          <p:cNvSpPr txBox="1"/>
          <p:nvPr/>
        </p:nvSpPr>
        <p:spPr>
          <a:xfrm>
            <a:off x="5994260" y="2793950"/>
            <a:ext cx="3029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Vinculaciones</a:t>
            </a: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 los ODS</a:t>
            </a:r>
            <a:endParaRPr/>
          </a:p>
        </p:txBody>
      </p:sp>
      <p:grpSp>
        <p:nvGrpSpPr>
          <p:cNvPr id="258" name="Google Shape;258;p17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259" name="Google Shape;259;p17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7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7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7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7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7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7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7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7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7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7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7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"/>
          <p:cNvSpPr/>
          <p:nvPr/>
        </p:nvSpPr>
        <p:spPr>
          <a:xfrm>
            <a:off x="-57025" y="2347050"/>
            <a:ext cx="12372000" cy="2163900"/>
          </a:xfrm>
          <a:prstGeom prst="rect">
            <a:avLst/>
          </a:prstGeom>
          <a:solidFill>
            <a:srgbClr val="FFE5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8"/>
          <p:cNvSpPr/>
          <p:nvPr/>
        </p:nvSpPr>
        <p:spPr>
          <a:xfrm>
            <a:off x="655350" y="2541450"/>
            <a:ext cx="2667000" cy="1839000"/>
          </a:xfrm>
          <a:prstGeom prst="roundRect">
            <a:avLst>
              <a:gd name="adj" fmla="val 652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8"/>
          <p:cNvSpPr/>
          <p:nvPr/>
        </p:nvSpPr>
        <p:spPr>
          <a:xfrm>
            <a:off x="3474750" y="2541450"/>
            <a:ext cx="2667000" cy="1839000"/>
          </a:xfrm>
          <a:prstGeom prst="roundRect">
            <a:avLst>
              <a:gd name="adj" fmla="val 652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8"/>
          <p:cNvSpPr/>
          <p:nvPr/>
        </p:nvSpPr>
        <p:spPr>
          <a:xfrm>
            <a:off x="6294150" y="2541450"/>
            <a:ext cx="2667000" cy="1839000"/>
          </a:xfrm>
          <a:prstGeom prst="roundRect">
            <a:avLst>
              <a:gd name="adj" fmla="val 652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8"/>
          <p:cNvSpPr/>
          <p:nvPr/>
        </p:nvSpPr>
        <p:spPr>
          <a:xfrm>
            <a:off x="9113550" y="2541450"/>
            <a:ext cx="2667000" cy="1839000"/>
          </a:xfrm>
          <a:prstGeom prst="roundRect">
            <a:avLst>
              <a:gd name="adj" fmla="val 652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8"/>
          <p:cNvSpPr txBox="1"/>
          <p:nvPr/>
        </p:nvSpPr>
        <p:spPr>
          <a:xfrm>
            <a:off x="266713" y="1231875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Fuentes y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roces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amiento de la información</a:t>
            </a:r>
            <a:endParaRPr/>
          </a:p>
        </p:txBody>
      </p:sp>
      <p:sp>
        <p:nvSpPr>
          <p:cNvPr id="286" name="Google Shape;286;p18"/>
          <p:cNvSpPr txBox="1"/>
          <p:nvPr/>
        </p:nvSpPr>
        <p:spPr>
          <a:xfrm>
            <a:off x="883950" y="2770050"/>
            <a:ext cx="2305200" cy="1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PASO 01</a:t>
            </a:r>
            <a:endParaRPr/>
          </a:p>
        </p:txBody>
      </p:sp>
      <p:sp>
        <p:nvSpPr>
          <p:cNvPr id="287" name="Google Shape;287;p18"/>
          <p:cNvSpPr txBox="1"/>
          <p:nvPr/>
        </p:nvSpPr>
        <p:spPr>
          <a:xfrm>
            <a:off x="3703350" y="2770050"/>
            <a:ext cx="2305200" cy="1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PASO 02</a:t>
            </a:r>
            <a:endParaRPr/>
          </a:p>
        </p:txBody>
      </p:sp>
      <p:sp>
        <p:nvSpPr>
          <p:cNvPr id="288" name="Google Shape;288;p18"/>
          <p:cNvSpPr txBox="1"/>
          <p:nvPr/>
        </p:nvSpPr>
        <p:spPr>
          <a:xfrm>
            <a:off x="6522750" y="2770050"/>
            <a:ext cx="2305200" cy="1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PASO 03</a:t>
            </a:r>
            <a:endParaRPr/>
          </a:p>
        </p:txBody>
      </p:sp>
      <p:sp>
        <p:nvSpPr>
          <p:cNvPr id="289" name="Google Shape;289;p18"/>
          <p:cNvSpPr txBox="1"/>
          <p:nvPr/>
        </p:nvSpPr>
        <p:spPr>
          <a:xfrm>
            <a:off x="9342150" y="2770050"/>
            <a:ext cx="2305200" cy="1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PASO 04</a:t>
            </a:r>
            <a:endParaRPr/>
          </a:p>
        </p:txBody>
      </p:sp>
      <p:sp>
        <p:nvSpPr>
          <p:cNvPr id="290" name="Google Shape;290;p18"/>
          <p:cNvSpPr txBox="1"/>
          <p:nvPr/>
        </p:nvSpPr>
        <p:spPr>
          <a:xfrm>
            <a:off x="883950" y="3046275"/>
            <a:ext cx="2900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Fuentes </a:t>
            </a:r>
            <a:r>
              <a:rPr lang="en-US" sz="13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</a:t>
            </a: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nstitucionales</a:t>
            </a:r>
            <a:endParaRPr/>
          </a:p>
        </p:txBody>
      </p:sp>
      <p:sp>
        <p:nvSpPr>
          <p:cNvPr id="291" name="Google Shape;291;p18"/>
          <p:cNvSpPr txBox="1"/>
          <p:nvPr/>
        </p:nvSpPr>
        <p:spPr>
          <a:xfrm>
            <a:off x="883950" y="3341550"/>
            <a:ext cx="23052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SIGEVA, Contando Virtual, Digesto UNC, Repositorio Digital y Secretarías FCE</a:t>
            </a:r>
            <a:r>
              <a:rPr lang="en-US" sz="1125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Colaboraron Micaela Pucheta y Mariana Ferrando.</a:t>
            </a:r>
            <a:endParaRPr sz="1125">
              <a:solidFill>
                <a:srgbClr val="475569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292" name="Google Shape;292;p18"/>
          <p:cNvSpPr txBox="1"/>
          <p:nvPr/>
        </p:nvSpPr>
        <p:spPr>
          <a:xfrm>
            <a:off x="3703350" y="3046275"/>
            <a:ext cx="2900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Consolidación</a:t>
            </a:r>
            <a:endParaRPr/>
          </a:p>
        </p:txBody>
      </p:sp>
      <p:sp>
        <p:nvSpPr>
          <p:cNvPr id="293" name="Google Shape;293;p18"/>
          <p:cNvSpPr txBox="1"/>
          <p:nvPr/>
        </p:nvSpPr>
        <p:spPr>
          <a:xfrm>
            <a:off x="3703350" y="3341550"/>
            <a:ext cx="2305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Sistematización de 1.945 registros del período 2024-2025 </a:t>
            </a:r>
            <a:r>
              <a:rPr lang="en-US" sz="1125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siguiendo los cuatro ejes sustantivos</a:t>
            </a: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/>
          </a:p>
        </p:txBody>
      </p:sp>
      <p:sp>
        <p:nvSpPr>
          <p:cNvPr id="294" name="Google Shape;294;p18"/>
          <p:cNvSpPr txBox="1"/>
          <p:nvPr/>
        </p:nvSpPr>
        <p:spPr>
          <a:xfrm>
            <a:off x="6522750" y="3046275"/>
            <a:ext cx="2900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Vinculac</a:t>
            </a: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ión </a:t>
            </a:r>
            <a:r>
              <a:rPr lang="en-US" sz="13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</a:t>
            </a: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ODS</a:t>
            </a:r>
            <a:endParaRPr/>
          </a:p>
        </p:txBody>
      </p:sp>
      <p:sp>
        <p:nvSpPr>
          <p:cNvPr id="295" name="Google Shape;295;p18"/>
          <p:cNvSpPr txBox="1"/>
          <p:nvPr/>
        </p:nvSpPr>
        <p:spPr>
          <a:xfrm>
            <a:off x="6522750" y="3341550"/>
            <a:ext cx="2305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Análisis semántico de palabras clave en títulos y resúmenes</a:t>
            </a:r>
            <a:r>
              <a:rPr lang="en-US" sz="1125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aplicando un criterio unificado para asignar las menciones</a:t>
            </a: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/>
          </a:p>
        </p:txBody>
      </p:sp>
      <p:sp>
        <p:nvSpPr>
          <p:cNvPr id="296" name="Google Shape;296;p18"/>
          <p:cNvSpPr txBox="1"/>
          <p:nvPr/>
        </p:nvSpPr>
        <p:spPr>
          <a:xfrm>
            <a:off x="9342150" y="3046275"/>
            <a:ext cx="2900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Validación</a:t>
            </a:r>
            <a:endParaRPr/>
          </a:p>
        </p:txBody>
      </p:sp>
      <p:sp>
        <p:nvSpPr>
          <p:cNvPr id="297" name="Google Shape;297;p18"/>
          <p:cNvSpPr txBox="1"/>
          <p:nvPr/>
        </p:nvSpPr>
        <p:spPr>
          <a:xfrm>
            <a:off x="9342150" y="3255000"/>
            <a:ext cx="23052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Revisión </a:t>
            </a:r>
            <a:r>
              <a:rPr lang="en-US" sz="1125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por parte de los titulares de las distintas áreas y por integrantes del Consejo de ODS. </a:t>
            </a:r>
            <a:br>
              <a:rPr lang="en-US" sz="1125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endParaRPr/>
          </a:p>
        </p:txBody>
      </p:sp>
      <p:grpSp>
        <p:nvGrpSpPr>
          <p:cNvPr id="298" name="Google Shape;298;p18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299" name="Google Shape;299;p18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8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8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8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8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8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8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8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8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8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8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6" name="Google Shape;316;p18"/>
          <p:cNvSpPr txBox="1"/>
          <p:nvPr/>
        </p:nvSpPr>
        <p:spPr>
          <a:xfrm>
            <a:off x="6008550" y="4787875"/>
            <a:ext cx="5510100" cy="14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Limitaciones metodológicas:</a:t>
            </a:r>
            <a:endParaRPr sz="1300" b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mo"/>
              <a:buChar char="●"/>
            </a:pPr>
            <a:r>
              <a:rPr lang="en-US" sz="13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No se incluyen actividades informales o no registradas en las fuentes institucionales mencionadas.</a:t>
            </a:r>
            <a:endParaRPr sz="1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mo"/>
              <a:buChar char="●"/>
            </a:pPr>
            <a:r>
              <a:rPr lang="en-US" sz="13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La información cargada por los docentes en SIGEVA puede tener diversos criterios de interpretación o duplicaciones.</a:t>
            </a:r>
            <a:endParaRPr sz="1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mo"/>
              <a:buChar char="●"/>
            </a:pPr>
            <a:r>
              <a:rPr lang="en-US" sz="13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Se registra cantidad de iniciativas, no su impacto relativo o relevancia en el contexto.</a:t>
            </a:r>
            <a:endParaRPr sz="1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17" name="Google Shape;317;p18"/>
          <p:cNvSpPr txBox="1"/>
          <p:nvPr/>
        </p:nvSpPr>
        <p:spPr>
          <a:xfrm>
            <a:off x="883950" y="4787875"/>
            <a:ext cx="4941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Algunos reportes consultados:</a:t>
            </a:r>
            <a:endParaRPr sz="1300" b="1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mo"/>
              <a:buChar char="●"/>
            </a:pPr>
            <a:r>
              <a:rPr lang="en-US" sz="13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Síntesis anual de FyPE</a:t>
            </a:r>
            <a:endParaRPr sz="1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mo"/>
              <a:buChar char="●"/>
            </a:pPr>
            <a:r>
              <a:rPr lang="en-US" sz="13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Informe síntesis de gestión SAA 2018-2025</a:t>
            </a:r>
            <a:endParaRPr sz="1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mo"/>
              <a:buChar char="●"/>
            </a:pPr>
            <a:r>
              <a:rPr lang="en-US" sz="13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Informe de actividades de la EG 2025</a:t>
            </a:r>
            <a:endParaRPr sz="1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mo"/>
              <a:buChar char="●"/>
            </a:pPr>
            <a:r>
              <a:rPr lang="en-US" sz="13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Memoria SIGEVA 2024 y 2025</a:t>
            </a:r>
            <a:endParaRPr sz="13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318" name="Google Shape;3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749" y="4843101"/>
            <a:ext cx="346193" cy="3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2349" y="4843101"/>
            <a:ext cx="346193" cy="3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/>
          <p:nvPr/>
        </p:nvSpPr>
        <p:spPr>
          <a:xfrm>
            <a:off x="6896240" y="2643471"/>
            <a:ext cx="4697700" cy="1681800"/>
          </a:xfrm>
          <a:prstGeom prst="roundRect">
            <a:avLst>
              <a:gd name="adj" fmla="val 906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9"/>
          <p:cNvSpPr/>
          <p:nvPr/>
        </p:nvSpPr>
        <p:spPr>
          <a:xfrm>
            <a:off x="4809415" y="1898296"/>
            <a:ext cx="57300" cy="1681800"/>
          </a:xfrm>
          <a:prstGeom prst="rect">
            <a:avLst/>
          </a:prstGeom>
          <a:solidFill>
            <a:srgbClr val="A219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9"/>
          <p:cNvSpPr txBox="1"/>
          <p:nvPr/>
        </p:nvSpPr>
        <p:spPr>
          <a:xfrm>
            <a:off x="533400" y="96817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AGREGADOS</a:t>
            </a:r>
            <a:endParaRPr/>
          </a:p>
        </p:txBody>
      </p:sp>
      <p:sp>
        <p:nvSpPr>
          <p:cNvPr id="327" name="Google Shape;327;p19"/>
          <p:cNvSpPr txBox="1"/>
          <p:nvPr/>
        </p:nvSpPr>
        <p:spPr>
          <a:xfrm>
            <a:off x="533400" y="1282900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Panorama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eneral de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enciones de ODS</a:t>
            </a:r>
            <a:endParaRPr/>
          </a:p>
        </p:txBody>
      </p:sp>
      <p:sp>
        <p:nvSpPr>
          <p:cNvPr id="328" name="Google Shape;328;p19"/>
          <p:cNvSpPr txBox="1"/>
          <p:nvPr/>
        </p:nvSpPr>
        <p:spPr>
          <a:xfrm>
            <a:off x="5105102" y="2114721"/>
            <a:ext cx="4869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Perfil </a:t>
            </a:r>
            <a:r>
              <a:rPr lang="en-US" sz="15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</a:t>
            </a: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isciplinar </a:t>
            </a:r>
            <a:r>
              <a:rPr lang="en-US" sz="15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</a:t>
            </a: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redominante</a:t>
            </a:r>
            <a:endParaRPr/>
          </a:p>
        </p:txBody>
      </p:sp>
      <p:sp>
        <p:nvSpPr>
          <p:cNvPr id="329" name="Google Shape;329;p19"/>
          <p:cNvSpPr txBox="1"/>
          <p:nvPr/>
        </p:nvSpPr>
        <p:spPr>
          <a:xfrm>
            <a:off x="5105090" y="2550784"/>
            <a:ext cx="4126200" cy="7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ODS 8 y ODS 4 explican </a:t>
            </a:r>
            <a:r>
              <a:rPr lang="en-US" sz="1350" b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más de la mitad</a:t>
            </a:r>
            <a:r>
              <a:rPr lang="en-US" sz="135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del total de menciones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, en plena sintonía con la matriz formativa en ciencias económicas.</a:t>
            </a:r>
            <a:endParaRPr/>
          </a:p>
        </p:txBody>
      </p:sp>
      <p:grpSp>
        <p:nvGrpSpPr>
          <p:cNvPr id="330" name="Google Shape;330;p19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331" name="Google Shape;331;p19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9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9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9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9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9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9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9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9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9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9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9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48" name="Google Shape;34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4356" y="2168950"/>
            <a:ext cx="1259700" cy="12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0188" y="2168950"/>
            <a:ext cx="1259700" cy="12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4669" y="4437588"/>
            <a:ext cx="1259700" cy="12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0350" y="4437588"/>
            <a:ext cx="1259700" cy="12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68988" y="4437588"/>
            <a:ext cx="1259700" cy="12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03306" y="4437588"/>
            <a:ext cx="1259700" cy="12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37625" y="4455000"/>
            <a:ext cx="1224875" cy="122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37119" y="4455000"/>
            <a:ext cx="1224875" cy="122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536613" y="4455000"/>
            <a:ext cx="1224875" cy="122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9"/>
          <p:cNvSpPr txBox="1"/>
          <p:nvPr/>
        </p:nvSpPr>
        <p:spPr>
          <a:xfrm>
            <a:off x="600353" y="3893346"/>
            <a:ext cx="4869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Otros ODS de relevancia por cantidad de menciones</a:t>
            </a:r>
            <a:endParaRPr/>
          </a:p>
        </p:txBody>
      </p:sp>
      <p:sp>
        <p:nvSpPr>
          <p:cNvPr id="358" name="Google Shape;358;p19"/>
          <p:cNvSpPr txBox="1"/>
          <p:nvPr/>
        </p:nvSpPr>
        <p:spPr>
          <a:xfrm>
            <a:off x="3094353" y="6010546"/>
            <a:ext cx="4869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Los 17 ODS tuvieron al menos una mención.</a:t>
            </a:r>
            <a:endParaRPr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8275" y="2791850"/>
            <a:ext cx="561588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8275" y="3115700"/>
            <a:ext cx="561588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8275" y="3591950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28275" y="3915800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28275" y="4239650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76075" y="3191900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0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986905" y="3115700"/>
            <a:ext cx="8572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0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76075" y="3591950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0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986905" y="3606237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0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676075" y="3915800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0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986905" y="3930087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0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76075" y="4239650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0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986905" y="4253937"/>
            <a:ext cx="8572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0"/>
          <p:cNvSpPr txBox="1"/>
          <p:nvPr/>
        </p:nvSpPr>
        <p:spPr>
          <a:xfrm>
            <a:off x="410400" y="62867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POR EJE</a:t>
            </a:r>
            <a:endParaRPr/>
          </a:p>
        </p:txBody>
      </p:sp>
      <p:sp>
        <p:nvSpPr>
          <p:cNvPr id="377" name="Google Shape;377;p20"/>
          <p:cNvSpPr txBox="1"/>
          <p:nvPr/>
        </p:nvSpPr>
        <p:spPr>
          <a:xfrm>
            <a:off x="410400" y="973725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Docencia: panorama general </a:t>
            </a:r>
            <a:endParaRPr/>
          </a:p>
        </p:txBody>
      </p:sp>
      <p:grpSp>
        <p:nvGrpSpPr>
          <p:cNvPr id="378" name="Google Shape;378;p20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379" name="Google Shape;379;p20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0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0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0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0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0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0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0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0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0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0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0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0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0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0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0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0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6" name="Google Shape;396;p20"/>
          <p:cNvSpPr txBox="1"/>
          <p:nvPr/>
        </p:nvSpPr>
        <p:spPr>
          <a:xfrm>
            <a:off x="475175" y="2581200"/>
            <a:ext cx="11320800" cy="19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Incluye: 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Asignaturas de grado y posgrado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Tesis de grado y posgrado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Otros: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14400" lvl="1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○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Iniciativas de FyPE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14400" lvl="1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○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Becas y descuentos a estudiantes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914400" lvl="1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○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Iniciativas de Biblioteca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97" name="Google Shape;397;p20"/>
          <p:cNvSpPr txBox="1"/>
          <p:nvPr/>
        </p:nvSpPr>
        <p:spPr>
          <a:xfrm>
            <a:off x="410400" y="1434550"/>
            <a:ext cx="34698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1.061 registros y 1.348 menciones</a:t>
            </a:r>
            <a:endParaRPr sz="13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21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403" name="Google Shape;403;p21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1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1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1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1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1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1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1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1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1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1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1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1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1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1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1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1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0" name="Google Shape;420;p21"/>
          <p:cNvSpPr txBox="1"/>
          <p:nvPr/>
        </p:nvSpPr>
        <p:spPr>
          <a:xfrm>
            <a:off x="1491725" y="1506775"/>
            <a:ext cx="10397400" cy="48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Asignaturas del núcleo duro y tesis sobre viabilidad económica, PyMES y empleo.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Transversal a todas las carreras. Iniciativas de FyPE.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Trayecto de derecho, tributación y políticas públicas.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Tecnologías de la información y formación en IA.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Asignaturas de la LGU sobre administración hospitalaria y tesis sobre COVID.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Tesis de la LGU sobre procesos en la Universidad.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Asignaturas de comercialización y economía ecológica, tesis sobre economía circular.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Asignatura de género, ayuda para el aula, tesis sobre brecha de género.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Especialización en Cuencas Hidrográficas, tesis sobre consumo de agua.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421" name="Google Shape;421;p21"/>
          <p:cNvGrpSpPr/>
          <p:nvPr/>
        </p:nvGrpSpPr>
        <p:grpSpPr>
          <a:xfrm>
            <a:off x="847647" y="1564123"/>
            <a:ext cx="425154" cy="2382666"/>
            <a:chOff x="684613" y="4137250"/>
            <a:chExt cx="402075" cy="2253325"/>
          </a:xfrm>
        </p:grpSpPr>
        <p:pic>
          <p:nvPicPr>
            <p:cNvPr id="422" name="Google Shape;422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84613" y="5516918"/>
              <a:ext cx="402075" cy="4021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4613" y="4137250"/>
              <a:ext cx="402075" cy="402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84613" y="4589700"/>
              <a:ext cx="402075" cy="402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2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84613" y="5045377"/>
              <a:ext cx="402075" cy="402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2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84613" y="5988500"/>
              <a:ext cx="402075" cy="402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7" name="Google Shape;427;p21"/>
          <p:cNvSpPr txBox="1"/>
          <p:nvPr/>
        </p:nvSpPr>
        <p:spPr>
          <a:xfrm>
            <a:off x="410400" y="62867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POR EJE</a:t>
            </a:r>
            <a:endParaRPr/>
          </a:p>
        </p:txBody>
      </p:sp>
      <p:sp>
        <p:nvSpPr>
          <p:cNvPr id="428" name="Google Shape;428;p21"/>
          <p:cNvSpPr txBox="1"/>
          <p:nvPr/>
        </p:nvSpPr>
        <p:spPr>
          <a:xfrm>
            <a:off x="410400" y="903875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Docencia: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ejemplos de iniciativas</a:t>
            </a:r>
            <a:endParaRPr/>
          </a:p>
        </p:txBody>
      </p:sp>
      <p:pic>
        <p:nvPicPr>
          <p:cNvPr id="429" name="Google Shape;429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7600" y="4000030"/>
            <a:ext cx="425144" cy="42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7607" y="4478725"/>
            <a:ext cx="425144" cy="42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7608" y="4957420"/>
            <a:ext cx="399687" cy="399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7608" y="5410656"/>
            <a:ext cx="425144" cy="425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8550" y="2931575"/>
            <a:ext cx="561588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8550" y="340782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08550" y="373167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8550" y="405552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08550" y="437937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56350" y="340782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2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67180" y="342211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22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56350" y="373167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22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067180" y="374596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22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756350" y="405552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22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067180" y="406981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22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756350" y="437937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22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1067180" y="4393662"/>
            <a:ext cx="8572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2"/>
          <p:cNvSpPr txBox="1"/>
          <p:nvPr/>
        </p:nvSpPr>
        <p:spPr>
          <a:xfrm>
            <a:off x="533400" y="64032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POR EJE</a:t>
            </a:r>
            <a:endParaRPr/>
          </a:p>
        </p:txBody>
      </p:sp>
      <p:sp>
        <p:nvSpPr>
          <p:cNvPr id="451" name="Google Shape;451;p22"/>
          <p:cNvSpPr txBox="1"/>
          <p:nvPr/>
        </p:nvSpPr>
        <p:spPr>
          <a:xfrm>
            <a:off x="533400" y="973725"/>
            <a:ext cx="116586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Investigación: panorama general</a:t>
            </a:r>
            <a:endParaRPr sz="2250" b="1" i="0" u="none" strike="noStrike" cap="none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548 registros y 918 menciones</a:t>
            </a:r>
            <a:endParaRPr/>
          </a:p>
        </p:txBody>
      </p:sp>
      <p:grpSp>
        <p:nvGrpSpPr>
          <p:cNvPr id="452" name="Google Shape;452;p22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453" name="Google Shape;453;p22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2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2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2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2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2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2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2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2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2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2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2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2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2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0" name="Google Shape;470;p22"/>
          <p:cNvSpPr txBox="1"/>
          <p:nvPr/>
        </p:nvSpPr>
        <p:spPr>
          <a:xfrm>
            <a:off x="629963" y="2820125"/>
            <a:ext cx="4692300" cy="24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Incluye: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Obras con ISBN (libros y capítulos)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Documentos en revistas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Presentaciones en eventos y difusión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Proyectos de investigación 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oogle Shape;475;p23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476" name="Google Shape;476;p23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3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3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3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3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3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3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3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3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3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3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3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3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3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3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3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3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3" name="Google Shape;493;p23"/>
          <p:cNvSpPr txBox="1"/>
          <p:nvPr/>
        </p:nvSpPr>
        <p:spPr>
          <a:xfrm>
            <a:off x="1515025" y="1506775"/>
            <a:ext cx="10397400" cy="48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Trabajo en plataformas digitales, trabajo socio-comunitario y estrategias asociativas empresariales; mercado laboral y pobreza; actividad productiva y empresarial.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La universidad como objeto de estudio, mejoramiento de la enseñanza.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Automatización, economía de datos, redes sociales, desafíos de la IA.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Tensión financiera y solvencia en bancos, proceso penal juvenil, el sistema de protección integral de derechos de niñas, niños y adolescentes en Córdoba.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Comparaciones regionales, desigualdad tecnológica, migraciones, MiPymes, régimen de tenencia de la vivienda.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Economía circular, bioeconomía, innovación sustentable, economía de las convenciones, normas internacionales, responsabilidad social empresaria.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Natalidad y mortalidad, fecundidad y salud reproductiva, siniestros viales, impacto del COVID.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Brechas salariales, ecosistema emprendedor.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Medición multidimensional de la pobreza.</a:t>
            </a: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94" name="Google Shape;49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324" y="2591951"/>
            <a:ext cx="451638" cy="451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324" y="1563800"/>
            <a:ext cx="451638" cy="451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0324" y="2072023"/>
            <a:ext cx="451638" cy="451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0324" y="3111909"/>
            <a:ext cx="451638" cy="451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0324" y="4636454"/>
            <a:ext cx="451638" cy="451638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3"/>
          <p:cNvSpPr txBox="1"/>
          <p:nvPr/>
        </p:nvSpPr>
        <p:spPr>
          <a:xfrm>
            <a:off x="410400" y="62867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POR EJE</a:t>
            </a:r>
            <a:endParaRPr/>
          </a:p>
        </p:txBody>
      </p:sp>
      <p:sp>
        <p:nvSpPr>
          <p:cNvPr id="500" name="Google Shape;500;p23"/>
          <p:cNvSpPr txBox="1"/>
          <p:nvPr/>
        </p:nvSpPr>
        <p:spPr>
          <a:xfrm>
            <a:off x="410400" y="903875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Investigación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ejemplos de temas abordados</a:t>
            </a:r>
            <a:endParaRPr/>
          </a:p>
        </p:txBody>
      </p:sp>
      <p:pic>
        <p:nvPicPr>
          <p:cNvPr id="501" name="Google Shape;501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0324" y="4140366"/>
            <a:ext cx="451628" cy="451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0324" y="5132542"/>
            <a:ext cx="424584" cy="424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0324" y="3602288"/>
            <a:ext cx="451634" cy="451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30324" y="5601577"/>
            <a:ext cx="424599" cy="42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7125" y="2922525"/>
            <a:ext cx="561588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125" y="324637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07125" y="357022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07125" y="389407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07125" y="421792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2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54925" y="324637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2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965755" y="326066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2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54925" y="357022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2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965755" y="358451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2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654925" y="389407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24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965755" y="390836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4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54925" y="421792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24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965755" y="4232212"/>
            <a:ext cx="8572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4"/>
          <p:cNvSpPr txBox="1"/>
          <p:nvPr/>
        </p:nvSpPr>
        <p:spPr>
          <a:xfrm>
            <a:off x="533400" y="74512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POR EJE</a:t>
            </a:r>
            <a:endParaRPr/>
          </a:p>
        </p:txBody>
      </p:sp>
      <p:sp>
        <p:nvSpPr>
          <p:cNvPr id="523" name="Google Shape;523;p24"/>
          <p:cNvSpPr txBox="1"/>
          <p:nvPr/>
        </p:nvSpPr>
        <p:spPr>
          <a:xfrm>
            <a:off x="533400" y="1052975"/>
            <a:ext cx="11658600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Extensión: panorama general</a:t>
            </a:r>
            <a:endParaRPr sz="2250" b="1" i="0" u="none" strike="noStrike" cap="none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91 </a:t>
            </a:r>
            <a:r>
              <a:rPr lang="en-US" sz="16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</a:t>
            </a: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egistros y 206 </a:t>
            </a:r>
            <a:r>
              <a:rPr lang="en-US" sz="16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</a:t>
            </a: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enciones</a:t>
            </a:r>
            <a:endParaRPr sz="800"/>
          </a:p>
        </p:txBody>
      </p:sp>
      <p:grpSp>
        <p:nvGrpSpPr>
          <p:cNvPr id="524" name="Google Shape;524;p24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525" name="Google Shape;525;p24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4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4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4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4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4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4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4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4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4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4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4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4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4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4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2" name="Google Shape;542;p24"/>
          <p:cNvSpPr txBox="1"/>
          <p:nvPr/>
        </p:nvSpPr>
        <p:spPr>
          <a:xfrm>
            <a:off x="629963" y="2820125"/>
            <a:ext cx="4692300" cy="24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Incluye: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Proyectos de extensión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Capacitaciones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Becas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Producción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7" name="Google Shape;547;p25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548" name="Google Shape;548;p25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5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5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5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5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5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5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5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5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5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5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5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5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5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5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5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5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5" name="Google Shape;565;p25"/>
          <p:cNvSpPr txBox="1"/>
          <p:nvPr/>
        </p:nvSpPr>
        <p:spPr>
          <a:xfrm>
            <a:off x="1427125" y="1563800"/>
            <a:ext cx="10397400" cy="48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Formación, empleo y desarrollo económico local, capacitaciones profesionales.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Capacitaciones tecnológicas abiertas a la comunidad, diplomatura en ciencia de datos.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Competencias educativas de base como lectura y estadística.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Contraparte externa en los proyectos de extensión.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Alfabetización financiera, estadística y digital.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Bienestar general en proyectos socio-comunitarios.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Cooperativas de reciclado de residuos sólidos urbanos y proyectos de economía social.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Economía popular, emprendedorismo social, organizaciones de base.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Formación técnico-profesional abierta a la comunidad.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566" name="Google Shape;56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872" y="2053159"/>
            <a:ext cx="425154" cy="425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7597" y="1563798"/>
            <a:ext cx="425154" cy="425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872" y="2542544"/>
            <a:ext cx="425154" cy="425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4872" y="4003960"/>
            <a:ext cx="425154" cy="425154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25"/>
          <p:cNvSpPr txBox="1"/>
          <p:nvPr/>
        </p:nvSpPr>
        <p:spPr>
          <a:xfrm>
            <a:off x="410400" y="62867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POR EJE</a:t>
            </a:r>
            <a:endParaRPr/>
          </a:p>
        </p:txBody>
      </p:sp>
      <p:sp>
        <p:nvSpPr>
          <p:cNvPr id="571" name="Google Shape;571;p25"/>
          <p:cNvSpPr txBox="1"/>
          <p:nvPr/>
        </p:nvSpPr>
        <p:spPr>
          <a:xfrm>
            <a:off x="410400" y="903875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Extensión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ejemplos de iniciativas</a:t>
            </a:r>
            <a:endParaRPr/>
          </a:p>
        </p:txBody>
      </p:sp>
      <p:pic>
        <p:nvPicPr>
          <p:cNvPr id="572" name="Google Shape;57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7607" y="4478725"/>
            <a:ext cx="425144" cy="42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4874" y="3031924"/>
            <a:ext cx="425150" cy="42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1637" y="3502726"/>
            <a:ext cx="451634" cy="451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0399" y="4953739"/>
            <a:ext cx="424598" cy="42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7600" y="4953476"/>
            <a:ext cx="425150" cy="42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34362" y="5428234"/>
            <a:ext cx="451638" cy="451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2575" y="2888075"/>
            <a:ext cx="561588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02575" y="321192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2575" y="353577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02575" y="385962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02575" y="4183475"/>
            <a:ext cx="561588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50375" y="321192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761205" y="322621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50375" y="353577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761205" y="355006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450375" y="385962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6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761205" y="3873912"/>
            <a:ext cx="857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6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450375" y="4183475"/>
            <a:ext cx="319653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6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761205" y="4197762"/>
            <a:ext cx="8572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6"/>
          <p:cNvSpPr txBox="1"/>
          <p:nvPr/>
        </p:nvSpPr>
        <p:spPr>
          <a:xfrm>
            <a:off x="533400" y="721850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POR EJE</a:t>
            </a:r>
            <a:endParaRPr/>
          </a:p>
        </p:txBody>
      </p:sp>
      <p:sp>
        <p:nvSpPr>
          <p:cNvPr id="596" name="Google Shape;596;p26"/>
          <p:cNvSpPr txBox="1"/>
          <p:nvPr/>
        </p:nvSpPr>
        <p:spPr>
          <a:xfrm>
            <a:off x="475200" y="1020300"/>
            <a:ext cx="11658600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Gestión: panor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ama general</a:t>
            </a:r>
            <a:endParaRPr sz="2250" b="1" i="0" u="none" strike="noStrike" cap="none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245 </a:t>
            </a:r>
            <a:r>
              <a:rPr lang="en-US" sz="16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</a:t>
            </a: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egistros y 388 </a:t>
            </a:r>
            <a:r>
              <a:rPr lang="en-US" sz="16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</a:t>
            </a: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enciones</a:t>
            </a:r>
            <a:endParaRPr sz="800"/>
          </a:p>
        </p:txBody>
      </p:sp>
      <p:grpSp>
        <p:nvGrpSpPr>
          <p:cNvPr id="597" name="Google Shape;597;p26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598" name="Google Shape;598;p26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6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6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6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6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6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6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6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6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6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5" name="Google Shape;615;p26"/>
          <p:cNvSpPr txBox="1"/>
          <p:nvPr/>
        </p:nvSpPr>
        <p:spPr>
          <a:xfrm>
            <a:off x="629963" y="2820125"/>
            <a:ext cx="4692300" cy="24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Incluye: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Gobernanza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Convenios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143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50"/>
              <a:buFont typeface="Arimo"/>
              <a:buChar char="●"/>
            </a:pPr>
            <a:r>
              <a:rPr lang="en-US" sz="1350">
                <a:solidFill>
                  <a:srgbClr val="0F172A"/>
                </a:solidFill>
                <a:latin typeface="Arimo"/>
                <a:ea typeface="Arimo"/>
                <a:cs typeface="Arimo"/>
                <a:sym typeface="Arimo"/>
              </a:rPr>
              <a:t>Centros de Transferencia</a:t>
            </a:r>
            <a:endParaRPr sz="1350">
              <a:solidFill>
                <a:srgbClr val="0F172A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oogle Shape;620;p27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621" name="Google Shape;621;p27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7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7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7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7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8" name="Google Shape;638;p27"/>
          <p:cNvSpPr txBox="1"/>
          <p:nvPr/>
        </p:nvSpPr>
        <p:spPr>
          <a:xfrm>
            <a:off x="1427125" y="1563800"/>
            <a:ext cx="10397400" cy="48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Numerosas decisiones de gobernanza y convenios sobre actividad de enseñanza-aprendizaje.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Convenios de pasantías, interés académico sobre eventos relacionados a la profesión.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Eventos de perfil jurídico, adhesión a proyecto de Ley de Financiamiento Universitario.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Modernización tecnológica, educación a distancia, centros de transferencia de perfil tecnológico.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Graduado embajador, intercambio y cooperación internacional, doble titulación.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Auspicio a eventos sobre producción sostenible y reciclado.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Laboratorio de Hemoderivados.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Encuentro de Nuevas Economías.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Academia de Mujeres Emprendedoras.</a:t>
            </a:r>
            <a:endParaRPr sz="16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39" name="Google Shape;6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872" y="3024596"/>
            <a:ext cx="425154" cy="425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872" y="2034598"/>
            <a:ext cx="425154" cy="425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872" y="1549169"/>
            <a:ext cx="425154" cy="425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4872" y="4471460"/>
            <a:ext cx="425154" cy="425154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27"/>
          <p:cNvSpPr txBox="1"/>
          <p:nvPr/>
        </p:nvSpPr>
        <p:spPr>
          <a:xfrm>
            <a:off x="410400" y="628675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RESULTADOS POR EJE</a:t>
            </a:r>
            <a:endParaRPr/>
          </a:p>
        </p:txBody>
      </p:sp>
      <p:sp>
        <p:nvSpPr>
          <p:cNvPr id="644" name="Google Shape;644;p27"/>
          <p:cNvSpPr txBox="1"/>
          <p:nvPr/>
        </p:nvSpPr>
        <p:spPr>
          <a:xfrm>
            <a:off x="410400" y="903875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Gestión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ejemplos de iniciativas</a:t>
            </a:r>
            <a:endParaRPr/>
          </a:p>
        </p:txBody>
      </p:sp>
      <p:pic>
        <p:nvPicPr>
          <p:cNvPr id="645" name="Google Shape;645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882" y="3989187"/>
            <a:ext cx="425144" cy="425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1637" y="3502726"/>
            <a:ext cx="451634" cy="451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5799" y="4993689"/>
            <a:ext cx="424599" cy="42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4362" y="2520022"/>
            <a:ext cx="451638" cy="451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58537" y="5515367"/>
            <a:ext cx="424584" cy="424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4999" y="4980174"/>
            <a:ext cx="451650" cy="45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8"/>
          <p:cNvSpPr/>
          <p:nvPr/>
        </p:nvSpPr>
        <p:spPr>
          <a:xfrm>
            <a:off x="579975" y="2014057"/>
            <a:ext cx="3555900" cy="1906500"/>
          </a:xfrm>
          <a:prstGeom prst="roundRect">
            <a:avLst>
              <a:gd name="adj" fmla="val 799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28"/>
          <p:cNvSpPr/>
          <p:nvPr/>
        </p:nvSpPr>
        <p:spPr>
          <a:xfrm>
            <a:off x="4364525" y="2014057"/>
            <a:ext cx="3555900" cy="1906500"/>
          </a:xfrm>
          <a:prstGeom prst="roundRect">
            <a:avLst>
              <a:gd name="adj" fmla="val 799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28"/>
          <p:cNvSpPr/>
          <p:nvPr/>
        </p:nvSpPr>
        <p:spPr>
          <a:xfrm>
            <a:off x="8149075" y="2014057"/>
            <a:ext cx="3555900" cy="1906500"/>
          </a:xfrm>
          <a:prstGeom prst="roundRect">
            <a:avLst>
              <a:gd name="adj" fmla="val 799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28"/>
          <p:cNvSpPr/>
          <p:nvPr/>
        </p:nvSpPr>
        <p:spPr>
          <a:xfrm>
            <a:off x="579975" y="2014057"/>
            <a:ext cx="3555900" cy="47700"/>
          </a:xfrm>
          <a:prstGeom prst="rect">
            <a:avLst/>
          </a:prstGeom>
          <a:solidFill>
            <a:srgbClr val="006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28"/>
          <p:cNvSpPr/>
          <p:nvPr/>
        </p:nvSpPr>
        <p:spPr>
          <a:xfrm>
            <a:off x="4364525" y="2014057"/>
            <a:ext cx="3555900" cy="47700"/>
          </a:xfrm>
          <a:prstGeom prst="rect">
            <a:avLst/>
          </a:prstGeom>
          <a:solidFill>
            <a:srgbClr val="A219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28"/>
          <p:cNvSpPr/>
          <p:nvPr/>
        </p:nvSpPr>
        <p:spPr>
          <a:xfrm>
            <a:off x="8149075" y="2014057"/>
            <a:ext cx="3555900" cy="47700"/>
          </a:xfrm>
          <a:prstGeom prst="rect">
            <a:avLst/>
          </a:prstGeom>
          <a:solidFill>
            <a:srgbClr val="4C9F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1" name="Google Shape;661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6675" y="2328382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1225" y="2328382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15775" y="2328382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28"/>
          <p:cNvSpPr txBox="1"/>
          <p:nvPr/>
        </p:nvSpPr>
        <p:spPr>
          <a:xfrm>
            <a:off x="533400" y="640350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PERSPECTIVA ESTRATÉGICA</a:t>
            </a:r>
            <a:endParaRPr/>
          </a:p>
        </p:txBody>
      </p:sp>
      <p:sp>
        <p:nvSpPr>
          <p:cNvPr id="665" name="Google Shape;665;p28"/>
          <p:cNvSpPr txBox="1"/>
          <p:nvPr/>
        </p:nvSpPr>
        <p:spPr>
          <a:xfrm>
            <a:off x="533400" y="927125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Aprendizajes y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esafíos </a:t>
            </a: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</a:t>
            </a: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nstitucionales</a:t>
            </a:r>
            <a:endParaRPr/>
          </a:p>
        </p:txBody>
      </p:sp>
      <p:sp>
        <p:nvSpPr>
          <p:cNvPr id="666" name="Google Shape;666;p28"/>
          <p:cNvSpPr txBox="1"/>
          <p:nvPr/>
        </p:nvSpPr>
        <p:spPr>
          <a:xfrm>
            <a:off x="846675" y="2709382"/>
            <a:ext cx="39672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Optimizar Registro</a:t>
            </a:r>
            <a:endParaRPr/>
          </a:p>
        </p:txBody>
      </p:sp>
      <p:sp>
        <p:nvSpPr>
          <p:cNvPr id="667" name="Google Shape;667;p28"/>
          <p:cNvSpPr txBox="1"/>
          <p:nvPr/>
        </p:nvSpPr>
        <p:spPr>
          <a:xfrm>
            <a:off x="846675" y="3014182"/>
            <a:ext cx="31179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Mejorar la captura primaria de datos en los sistemas administrativos desde el inicio.</a:t>
            </a:r>
            <a:endParaRPr/>
          </a:p>
        </p:txBody>
      </p:sp>
      <p:sp>
        <p:nvSpPr>
          <p:cNvPr id="668" name="Google Shape;668;p28"/>
          <p:cNvSpPr txBox="1"/>
          <p:nvPr/>
        </p:nvSpPr>
        <p:spPr>
          <a:xfrm>
            <a:off x="4631225" y="2709382"/>
            <a:ext cx="39672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Unificar </a:t>
            </a:r>
            <a:r>
              <a:rPr lang="en-US" sz="1425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</a:t>
            </a: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riterios</a:t>
            </a:r>
            <a:endParaRPr/>
          </a:p>
        </p:txBody>
      </p:sp>
      <p:sp>
        <p:nvSpPr>
          <p:cNvPr id="669" name="Google Shape;669;p28"/>
          <p:cNvSpPr txBox="1"/>
          <p:nvPr/>
        </p:nvSpPr>
        <p:spPr>
          <a:xfrm>
            <a:off x="4631225" y="3014182"/>
            <a:ext cx="3117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Homogeneizar las pautas de clasificación</a:t>
            </a:r>
            <a:r>
              <a:rPr lang="en-US" sz="120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/>
          </a:p>
        </p:txBody>
      </p:sp>
      <p:sp>
        <p:nvSpPr>
          <p:cNvPr id="670" name="Google Shape;670;p28"/>
          <p:cNvSpPr txBox="1"/>
          <p:nvPr/>
        </p:nvSpPr>
        <p:spPr>
          <a:xfrm>
            <a:off x="8415775" y="2709382"/>
            <a:ext cx="38229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Equilibrar </a:t>
            </a:r>
            <a:r>
              <a:rPr lang="en-US" sz="1425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</a:t>
            </a:r>
            <a:r>
              <a:rPr lang="en-US" sz="142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jes</a:t>
            </a:r>
            <a:endParaRPr/>
          </a:p>
        </p:txBody>
      </p:sp>
      <p:sp>
        <p:nvSpPr>
          <p:cNvPr id="671" name="Google Shape;671;p28"/>
          <p:cNvSpPr txBox="1"/>
          <p:nvPr/>
        </p:nvSpPr>
        <p:spPr>
          <a:xfrm>
            <a:off x="8415775" y="3014182"/>
            <a:ext cx="3117900" cy="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Promover convocatorias orientadas a metas ambientales, climáticas y de género.</a:t>
            </a:r>
            <a:endParaRPr/>
          </a:p>
        </p:txBody>
      </p:sp>
      <p:grpSp>
        <p:nvGrpSpPr>
          <p:cNvPr id="672" name="Google Shape;672;p28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673" name="Google Shape;673;p28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8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8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8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8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8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8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8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8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8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8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8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8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8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8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8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8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0" name="Google Shape;690;p28"/>
          <p:cNvSpPr txBox="1"/>
          <p:nvPr/>
        </p:nvSpPr>
        <p:spPr>
          <a:xfrm>
            <a:off x="2812500" y="4707850"/>
            <a:ext cx="6567000" cy="1152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El valor de este reporte no está en el documento en sí mismo, </a:t>
            </a:r>
            <a:br>
              <a:rPr lang="en-US" sz="1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n-US" sz="1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sino en las acciones, decisiones y procesos de mejora </a:t>
            </a:r>
            <a:br>
              <a:rPr lang="en-US" sz="1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</a:br>
            <a:r>
              <a:rPr lang="en-US" sz="17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que sea capaz de impulsar a partir de la información que reúne. </a:t>
            </a:r>
            <a:endParaRPr sz="17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5" name="Google Shape;695;p29"/>
          <p:cNvGrpSpPr/>
          <p:nvPr/>
        </p:nvGrpSpPr>
        <p:grpSpPr>
          <a:xfrm>
            <a:off x="123013" y="154075"/>
            <a:ext cx="11945981" cy="114451"/>
            <a:chOff x="0" y="0"/>
            <a:chExt cx="7391400" cy="57300"/>
          </a:xfrm>
        </p:grpSpPr>
        <p:sp>
          <p:nvSpPr>
            <p:cNvPr id="696" name="Google Shape;696;p29"/>
            <p:cNvSpPr/>
            <p:nvPr/>
          </p:nvSpPr>
          <p:spPr>
            <a:xfrm>
              <a:off x="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E5243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9"/>
            <p:cNvSpPr/>
            <p:nvPr/>
          </p:nvSpPr>
          <p:spPr>
            <a:xfrm>
              <a:off x="4381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A63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9"/>
            <p:cNvSpPr/>
            <p:nvPr/>
          </p:nvSpPr>
          <p:spPr>
            <a:xfrm>
              <a:off x="8763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4C9F3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9"/>
            <p:cNvSpPr/>
            <p:nvPr/>
          </p:nvSpPr>
          <p:spPr>
            <a:xfrm>
              <a:off x="13144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C519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9"/>
            <p:cNvSpPr/>
            <p:nvPr/>
          </p:nvSpPr>
          <p:spPr>
            <a:xfrm>
              <a:off x="17526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F3A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9"/>
            <p:cNvSpPr/>
            <p:nvPr/>
          </p:nvSpPr>
          <p:spPr>
            <a:xfrm>
              <a:off x="21907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26BD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9"/>
            <p:cNvSpPr/>
            <p:nvPr/>
          </p:nvSpPr>
          <p:spPr>
            <a:xfrm>
              <a:off x="26289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CC3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9"/>
            <p:cNvSpPr/>
            <p:nvPr/>
          </p:nvSpPr>
          <p:spPr>
            <a:xfrm>
              <a:off x="30670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A2194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9"/>
            <p:cNvSpPr/>
            <p:nvPr/>
          </p:nvSpPr>
          <p:spPr>
            <a:xfrm>
              <a:off x="35052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692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9"/>
            <p:cNvSpPr/>
            <p:nvPr/>
          </p:nvSpPr>
          <p:spPr>
            <a:xfrm>
              <a:off x="39433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DD136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9"/>
            <p:cNvSpPr/>
            <p:nvPr/>
          </p:nvSpPr>
          <p:spPr>
            <a:xfrm>
              <a:off x="43815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FD9D2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9"/>
            <p:cNvSpPr/>
            <p:nvPr/>
          </p:nvSpPr>
          <p:spPr>
            <a:xfrm>
              <a:off x="48196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BF8B2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9"/>
            <p:cNvSpPr/>
            <p:nvPr/>
          </p:nvSpPr>
          <p:spPr>
            <a:xfrm>
              <a:off x="52578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3F7E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9"/>
            <p:cNvSpPr/>
            <p:nvPr/>
          </p:nvSpPr>
          <p:spPr>
            <a:xfrm>
              <a:off x="56959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A97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9"/>
            <p:cNvSpPr/>
            <p:nvPr/>
          </p:nvSpPr>
          <p:spPr>
            <a:xfrm>
              <a:off x="61341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56C02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9"/>
            <p:cNvSpPr/>
            <p:nvPr/>
          </p:nvSpPr>
          <p:spPr>
            <a:xfrm>
              <a:off x="657225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00689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9"/>
            <p:cNvSpPr/>
            <p:nvPr/>
          </p:nvSpPr>
          <p:spPr>
            <a:xfrm>
              <a:off x="7010400" y="0"/>
              <a:ext cx="381000" cy="57300"/>
            </a:xfrm>
            <a:prstGeom prst="roundRect">
              <a:avLst>
                <a:gd name="adj" fmla="val 50000"/>
              </a:avLst>
            </a:prstGeom>
            <a:solidFill>
              <a:srgbClr val="19486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3" name="Google Shape;713;p29"/>
          <p:cNvSpPr txBox="1"/>
          <p:nvPr/>
        </p:nvSpPr>
        <p:spPr>
          <a:xfrm>
            <a:off x="533400" y="640350"/>
            <a:ext cx="116586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689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PERSPECTIVA ESTRATÉGICA</a:t>
            </a:r>
            <a:endParaRPr/>
          </a:p>
        </p:txBody>
      </p:sp>
      <p:sp>
        <p:nvSpPr>
          <p:cNvPr id="714" name="Google Shape;714;p29"/>
          <p:cNvSpPr txBox="1"/>
          <p:nvPr/>
        </p:nvSpPr>
        <p:spPr>
          <a:xfrm>
            <a:off x="533400" y="927125"/>
            <a:ext cx="11658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Pedido al HCD</a:t>
            </a:r>
            <a:endParaRPr/>
          </a:p>
        </p:txBody>
      </p:sp>
      <p:sp>
        <p:nvSpPr>
          <p:cNvPr id="715" name="Google Shape;715;p29"/>
          <p:cNvSpPr txBox="1"/>
          <p:nvPr/>
        </p:nvSpPr>
        <p:spPr>
          <a:xfrm>
            <a:off x="1690200" y="1931925"/>
            <a:ext cx="9927600" cy="40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Difusión institucional: socializar el reporte consensuado a la comunidad académica.</a:t>
            </a:r>
            <a:endParaRPr sz="2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Continuidad: promover la elaboración de reportes bianuales de estructura comparable que permitan analizar la evolución.</a:t>
            </a:r>
            <a:endParaRPr sz="2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Aval institucional a iniciativas relacionadas: </a:t>
            </a:r>
            <a:endParaRPr sz="2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mo"/>
              <a:buChar char="-"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Diseño de logo del Programa (en curso)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mo"/>
              <a:buChar char="-"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Presentación de libro “Del territorio al balance” de Laura Rópolo (27/11)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mo"/>
              <a:buChar char="-"/>
            </a:pPr>
            <a:r>
              <a:rPr lang="en-US" sz="18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Reconocimiento institucional del Consejo de ODS (2027)</a:t>
            </a:r>
            <a:endParaRPr sz="18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716" name="Google Shape;71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724" y="2043926"/>
            <a:ext cx="346192" cy="3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725" y="3020639"/>
            <a:ext cx="346200" cy="3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724" y="4044451"/>
            <a:ext cx="346192" cy="3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5993" y="828926"/>
            <a:ext cx="5200024" cy="52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30"/>
          <p:cNvSpPr txBox="1"/>
          <p:nvPr/>
        </p:nvSpPr>
        <p:spPr>
          <a:xfrm>
            <a:off x="5137788" y="2831538"/>
            <a:ext cx="1916400" cy="11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Muchas gracias</a:t>
            </a:r>
            <a:endParaRPr sz="27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1257</Words>
  <Application>Microsoft Office PowerPoint</Application>
  <PresentationFormat>Panorámica</PresentationFormat>
  <Paragraphs>214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Plus Jakarta Sans</vt:lpstr>
      <vt:lpstr>Arimo SemiBold</vt:lpstr>
      <vt:lpstr>Arial</vt:lpstr>
      <vt:lpstr>Arimo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General</cp:lastModifiedBy>
  <cp:revision>1</cp:revision>
  <dcterms:modified xsi:type="dcterms:W3CDTF">2026-11-04T18:49:14Z</dcterms:modified>
</cp:coreProperties>
</file>