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Fira Sans Medium"/>
      <p:regular r:id="rId24"/>
      <p:bold r:id="rId25"/>
      <p:italic r:id="rId26"/>
      <p:boldItalic r:id="rId27"/>
    </p:embeddedFont>
    <p:embeddedFont>
      <p:font typeface="Fira Sans SemiBold"/>
      <p:regular r:id="rId28"/>
      <p:bold r:id="rId29"/>
      <p:italic r:id="rId30"/>
      <p:boldItalic r:id="rId31"/>
    </p:embeddedFont>
    <p:embeddedFont>
      <p:font typeface="Fira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FiraSansMedium-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Medium-italic.fntdata"/><Relationship Id="rId25" Type="http://schemas.openxmlformats.org/officeDocument/2006/relationships/font" Target="fonts/FiraSansMedium-bold.fntdata"/><Relationship Id="rId28" Type="http://schemas.openxmlformats.org/officeDocument/2006/relationships/font" Target="fonts/FiraSansSemiBold-regular.fntdata"/><Relationship Id="rId27" Type="http://schemas.openxmlformats.org/officeDocument/2006/relationships/font" Target="fonts/FiraSans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SemiBold-boldItalic.fntdata"/><Relationship Id="rId30" Type="http://schemas.openxmlformats.org/officeDocument/2006/relationships/font" Target="fonts/FiraSansSemiBold-italic.fntdata"/><Relationship Id="rId11" Type="http://schemas.openxmlformats.org/officeDocument/2006/relationships/slide" Target="slides/slide6.xml"/><Relationship Id="rId33" Type="http://schemas.openxmlformats.org/officeDocument/2006/relationships/font" Target="fonts/FiraSans-bold.fntdata"/><Relationship Id="rId10" Type="http://schemas.openxmlformats.org/officeDocument/2006/relationships/slide" Target="slides/slide5.xml"/><Relationship Id="rId32" Type="http://schemas.openxmlformats.org/officeDocument/2006/relationships/font" Target="fonts/FiraSans-regular.fntdata"/><Relationship Id="rId13" Type="http://schemas.openxmlformats.org/officeDocument/2006/relationships/slide" Target="slides/slide8.xml"/><Relationship Id="rId35" Type="http://schemas.openxmlformats.org/officeDocument/2006/relationships/font" Target="fonts/FiraSans-boldItalic.fntdata"/><Relationship Id="rId12" Type="http://schemas.openxmlformats.org/officeDocument/2006/relationships/slide" Target="slides/slide7.xml"/><Relationship Id="rId34" Type="http://schemas.openxmlformats.org/officeDocument/2006/relationships/font" Target="fonts/Fira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a8ecabbd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a8ecabbd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a8ecabbd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a8ecabbd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a8ecabbd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a8ecabbd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a8ecabbd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a8ecabbd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a8ecabbdd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a8ecabbdd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a8ecabbdd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a8ecabbdd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a710e3a4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a710e3a4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a710e3a4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a710e3a4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a8ecabbd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a8ecabbd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3a8e47b3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3a8e47b3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a8e47b30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a8e47b30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a8e47b30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a8e47b30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a8ecabbd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3a8ecabbd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a8ecabbd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3a8ecabbd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a8ecabbd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3a8ecabbd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a8ecabbd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a8ecabbd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3a8ecabbdd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3a8ecabbd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www.youtube.com/watch?v=ig24kJ1MIzE&amp;t=12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8.png"/><Relationship Id="rId10" Type="http://schemas.openxmlformats.org/officeDocument/2006/relationships/hyperlink" Target="https://drive.google.com/file/d/1UTiCZC0OX-Z2AJwg6JaEgiTNqNhCCsMk/view?usp=sharing" TargetMode="External"/><Relationship Id="rId9" Type="http://schemas.openxmlformats.org/officeDocument/2006/relationships/hyperlink" Target="https://drive.google.com/file/d/1joGf3G9cRkctlSB0BxTNAmRVb1NwBwXH/view?usp=sharing" TargetMode="External"/><Relationship Id="rId5" Type="http://schemas.openxmlformats.org/officeDocument/2006/relationships/hyperlink" Target="https://drive.google.com/file/d/1NE3Oa_vkO5wvaJNjr8tr_l3DD9yAW_hM/view?usp=sharing" TargetMode="External"/><Relationship Id="rId6" Type="http://schemas.openxmlformats.org/officeDocument/2006/relationships/hyperlink" Target="https://drive.google.com/file/d/15mYvozb0LQLOemtdcCmcGtLZPsuHLmoD/view?usp=sharing" TargetMode="External"/><Relationship Id="rId7" Type="http://schemas.openxmlformats.org/officeDocument/2006/relationships/hyperlink" Target="https://drive.google.com/file/d/1dUY7cxk_IMjXMr-5a0pmnfUTik9pWHj_/view?usp=sharing" TargetMode="External"/><Relationship Id="rId8" Type="http://schemas.openxmlformats.org/officeDocument/2006/relationships/hyperlink" Target="https://drive.google.com/file/d/1aHp8Ekw5R26OmE2PrX19pohEMZaAKQLY/view?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www.youtube.com/watch?v=VxnVYVLyLCY" TargetMode="External"/><Relationship Id="rId5"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www.youtube.com/watch?v=1_Bdu412gN4" TargetMode="External"/><Relationship Id="rId5"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hyperlink" Target="http://www.youtube.com/watch?v=-ZdlCvC-3yY" TargetMode="External"/><Relationship Id="rId5"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forms.gle/E5L4YLoiFnyRn47L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2"/>
          <p:cNvSpPr txBox="1"/>
          <p:nvPr/>
        </p:nvSpPr>
        <p:spPr>
          <a:xfrm>
            <a:off x="797975" y="1188975"/>
            <a:ext cx="4359600" cy="3093900"/>
          </a:xfrm>
          <a:prstGeom prst="rect">
            <a:avLst/>
          </a:prstGeom>
          <a:noFill/>
          <a:ln>
            <a:noFill/>
          </a:ln>
        </p:spPr>
        <p:txBody>
          <a:bodyPr anchorCtr="0" anchor="t" bIns="91425" lIns="91425" spcFirstLastPara="1" rIns="91425" wrap="square" tIns="91425">
            <a:spAutoFit/>
          </a:bodyPr>
          <a:lstStyle/>
          <a:p>
            <a:pPr indent="-285750" lvl="0" marL="457200" rtl="0" algn="l">
              <a:lnSpc>
                <a:spcPct val="125000"/>
              </a:lnSpc>
              <a:spcBef>
                <a:spcPts val="0"/>
              </a:spcBef>
              <a:spcAft>
                <a:spcPts val="0"/>
              </a:spcAft>
              <a:buClr>
                <a:srgbClr val="636363"/>
              </a:buClr>
              <a:buSzPts val="900"/>
              <a:buFont typeface="Fira Sans"/>
              <a:buAutoNum type="arabicPeriod"/>
            </a:pPr>
            <a:r>
              <a:rPr b="1" lang="es" sz="900">
                <a:solidFill>
                  <a:srgbClr val="636363"/>
                </a:solidFill>
                <a:latin typeface="Fira Sans"/>
                <a:ea typeface="Fira Sans"/>
                <a:cs typeface="Fira Sans"/>
                <a:sym typeface="Fira Sans"/>
              </a:rPr>
              <a:t>Grupo</a:t>
            </a:r>
            <a:r>
              <a:rPr lang="es" sz="900">
                <a:solidFill>
                  <a:srgbClr val="636363"/>
                </a:solidFill>
                <a:latin typeface="Fira Sans"/>
                <a:ea typeface="Fira Sans"/>
                <a:cs typeface="Fira Sans"/>
                <a:sym typeface="Fira Sans"/>
              </a:rPr>
              <a:t>: 4 integrantes de la misma orientación.</a:t>
            </a:r>
            <a:endParaRPr sz="900">
              <a:solidFill>
                <a:srgbClr val="636363"/>
              </a:solidFill>
              <a:latin typeface="Fira Sans"/>
              <a:ea typeface="Fira Sans"/>
              <a:cs typeface="Fira Sans"/>
              <a:sym typeface="Fira Sans"/>
            </a:endParaRPr>
          </a:p>
          <a:p>
            <a:pPr indent="0" lvl="0" marL="457200" rtl="0" algn="l">
              <a:lnSpc>
                <a:spcPct val="125000"/>
              </a:lnSpc>
              <a:spcBef>
                <a:spcPts val="0"/>
              </a:spcBef>
              <a:spcAft>
                <a:spcPts val="0"/>
              </a:spcAft>
              <a:buNone/>
            </a:pPr>
            <a:r>
              <a:t/>
            </a:r>
            <a:endParaRPr sz="900">
              <a:solidFill>
                <a:srgbClr val="636363"/>
              </a:solidFill>
              <a:latin typeface="Fira Sans"/>
              <a:ea typeface="Fira Sans"/>
              <a:cs typeface="Fira Sans"/>
              <a:sym typeface="Fira Sans"/>
            </a:endParaRPr>
          </a:p>
          <a:p>
            <a:pPr indent="-285750" lvl="0" marL="457200" rtl="0" algn="l">
              <a:lnSpc>
                <a:spcPct val="125000"/>
              </a:lnSpc>
              <a:spcBef>
                <a:spcPts val="0"/>
              </a:spcBef>
              <a:spcAft>
                <a:spcPts val="0"/>
              </a:spcAft>
              <a:buClr>
                <a:srgbClr val="636363"/>
              </a:buClr>
              <a:buSzPts val="900"/>
              <a:buFont typeface="Fira Sans"/>
              <a:buAutoNum type="arabicPeriod"/>
            </a:pPr>
            <a:r>
              <a:rPr b="1" lang="es" sz="900">
                <a:solidFill>
                  <a:srgbClr val="636363"/>
                </a:solidFill>
                <a:latin typeface="Fira Sans"/>
                <a:ea typeface="Fira Sans"/>
                <a:cs typeface="Fira Sans"/>
                <a:sym typeface="Fira Sans"/>
              </a:rPr>
              <a:t>Coordinador</a:t>
            </a:r>
            <a:r>
              <a:rPr lang="es" sz="900">
                <a:solidFill>
                  <a:srgbClr val="636363"/>
                </a:solidFill>
                <a:latin typeface="Fira Sans"/>
                <a:ea typeface="Fira Sans"/>
                <a:cs typeface="Fira Sans"/>
                <a:sym typeface="Fira Sans"/>
              </a:rPr>
              <a:t>: profesor a cargo del Seminario. Aprueba los grupos y eleva los comité evaluadores para su aprobación al Decanato.</a:t>
            </a:r>
            <a:endParaRPr sz="900">
              <a:solidFill>
                <a:srgbClr val="636363"/>
              </a:solidFill>
              <a:latin typeface="Fira Sans"/>
              <a:ea typeface="Fira Sans"/>
              <a:cs typeface="Fira Sans"/>
              <a:sym typeface="Fira Sans"/>
            </a:endParaRPr>
          </a:p>
          <a:p>
            <a:pPr indent="0" lvl="0" marL="457200" rtl="0" algn="l">
              <a:lnSpc>
                <a:spcPct val="125000"/>
              </a:lnSpc>
              <a:spcBef>
                <a:spcPts val="0"/>
              </a:spcBef>
              <a:spcAft>
                <a:spcPts val="0"/>
              </a:spcAft>
              <a:buNone/>
            </a:pPr>
            <a:r>
              <a:t/>
            </a:r>
            <a:endParaRPr sz="900">
              <a:solidFill>
                <a:srgbClr val="636363"/>
              </a:solidFill>
              <a:latin typeface="Fira Sans"/>
              <a:ea typeface="Fira Sans"/>
              <a:cs typeface="Fira Sans"/>
              <a:sym typeface="Fira Sans"/>
            </a:endParaRPr>
          </a:p>
          <a:p>
            <a:pPr indent="-285750" lvl="0" marL="457200" rtl="0" algn="l">
              <a:lnSpc>
                <a:spcPct val="125000"/>
              </a:lnSpc>
              <a:spcBef>
                <a:spcPts val="0"/>
              </a:spcBef>
              <a:spcAft>
                <a:spcPts val="0"/>
              </a:spcAft>
              <a:buClr>
                <a:srgbClr val="636363"/>
              </a:buClr>
              <a:buSzPts val="900"/>
              <a:buFont typeface="Fira Sans"/>
              <a:buAutoNum type="arabicPeriod"/>
            </a:pPr>
            <a:r>
              <a:rPr b="1" lang="es" sz="900">
                <a:solidFill>
                  <a:srgbClr val="636363"/>
                </a:solidFill>
                <a:latin typeface="Fira Sans"/>
                <a:ea typeface="Fira Sans"/>
                <a:cs typeface="Fira Sans"/>
                <a:sym typeface="Fira Sans"/>
              </a:rPr>
              <a:t>Tutores</a:t>
            </a:r>
            <a:r>
              <a:rPr lang="es" sz="900">
                <a:solidFill>
                  <a:srgbClr val="636363"/>
                </a:solidFill>
                <a:latin typeface="Fira Sans"/>
                <a:ea typeface="Fira Sans"/>
                <a:cs typeface="Fira Sans"/>
                <a:sym typeface="Fira Sans"/>
              </a:rPr>
              <a:t>: son los profesores de prácticos del Seminario. Tienen encuentros semanales con los grupos. Guían y colaboran con el director/a en el armado del TFL.</a:t>
            </a:r>
            <a:endParaRPr sz="900">
              <a:solidFill>
                <a:srgbClr val="636363"/>
              </a:solidFill>
              <a:latin typeface="Fira Sans"/>
              <a:ea typeface="Fira Sans"/>
              <a:cs typeface="Fira Sans"/>
              <a:sym typeface="Fira Sans"/>
            </a:endParaRPr>
          </a:p>
          <a:p>
            <a:pPr indent="0" lvl="0" marL="457200" rtl="0" algn="l">
              <a:lnSpc>
                <a:spcPct val="125000"/>
              </a:lnSpc>
              <a:spcBef>
                <a:spcPts val="0"/>
              </a:spcBef>
              <a:spcAft>
                <a:spcPts val="0"/>
              </a:spcAft>
              <a:buNone/>
            </a:pPr>
            <a:r>
              <a:t/>
            </a:r>
            <a:endParaRPr sz="900">
              <a:solidFill>
                <a:srgbClr val="636363"/>
              </a:solidFill>
              <a:latin typeface="Fira Sans"/>
              <a:ea typeface="Fira Sans"/>
              <a:cs typeface="Fira Sans"/>
              <a:sym typeface="Fira Sans"/>
            </a:endParaRPr>
          </a:p>
          <a:p>
            <a:pPr indent="-285750" lvl="0" marL="457200" rtl="0" algn="l">
              <a:lnSpc>
                <a:spcPct val="125000"/>
              </a:lnSpc>
              <a:spcBef>
                <a:spcPts val="0"/>
              </a:spcBef>
              <a:spcAft>
                <a:spcPts val="0"/>
              </a:spcAft>
              <a:buClr>
                <a:srgbClr val="636363"/>
              </a:buClr>
              <a:buSzPts val="900"/>
              <a:buFont typeface="Fira Sans"/>
              <a:buAutoNum type="arabicPeriod"/>
            </a:pPr>
            <a:r>
              <a:rPr b="1" lang="es" sz="900">
                <a:solidFill>
                  <a:srgbClr val="636363"/>
                </a:solidFill>
                <a:latin typeface="Fira Sans"/>
                <a:ea typeface="Fira Sans"/>
                <a:cs typeface="Fira Sans"/>
                <a:sym typeface="Fira Sans"/>
              </a:rPr>
              <a:t>Director y Especialista</a:t>
            </a:r>
            <a:r>
              <a:rPr lang="es" sz="900">
                <a:solidFill>
                  <a:srgbClr val="636363"/>
                </a:solidFill>
                <a:latin typeface="Fira Sans"/>
                <a:ea typeface="Fira Sans"/>
                <a:cs typeface="Fira Sans"/>
                <a:sym typeface="Fira Sans"/>
              </a:rPr>
              <a:t>: Profesores expertos que pueden ser externos al Seminario. En caso de que el rol de director sea ejercido por profesores del Seminario, el especialista debe ser un externo a la cátedra.</a:t>
            </a:r>
            <a:endParaRPr sz="900">
              <a:solidFill>
                <a:srgbClr val="636363"/>
              </a:solidFill>
              <a:latin typeface="Fira Sans"/>
              <a:ea typeface="Fira Sans"/>
              <a:cs typeface="Fira Sans"/>
              <a:sym typeface="Fira Sans"/>
            </a:endParaRPr>
          </a:p>
          <a:p>
            <a:pPr indent="0" lvl="0" marL="457200" rtl="0" algn="l">
              <a:lnSpc>
                <a:spcPct val="125000"/>
              </a:lnSpc>
              <a:spcBef>
                <a:spcPts val="0"/>
              </a:spcBef>
              <a:spcAft>
                <a:spcPts val="0"/>
              </a:spcAft>
              <a:buNone/>
            </a:pPr>
            <a:r>
              <a:t/>
            </a:r>
            <a:endParaRPr sz="900">
              <a:solidFill>
                <a:srgbClr val="636363"/>
              </a:solidFill>
              <a:latin typeface="Fira Sans"/>
              <a:ea typeface="Fira Sans"/>
              <a:cs typeface="Fira Sans"/>
              <a:sym typeface="Fira Sans"/>
            </a:endParaRPr>
          </a:p>
          <a:p>
            <a:pPr indent="-285750" lvl="0" marL="457200" rtl="0" algn="l">
              <a:lnSpc>
                <a:spcPct val="125000"/>
              </a:lnSpc>
              <a:spcBef>
                <a:spcPts val="0"/>
              </a:spcBef>
              <a:spcAft>
                <a:spcPts val="0"/>
              </a:spcAft>
              <a:buClr>
                <a:srgbClr val="636363"/>
              </a:buClr>
              <a:buSzPts val="900"/>
              <a:buFont typeface="Fira Sans"/>
              <a:buAutoNum type="arabicPeriod"/>
            </a:pPr>
            <a:r>
              <a:rPr b="1" lang="es" sz="900">
                <a:solidFill>
                  <a:srgbClr val="636363"/>
                </a:solidFill>
                <a:latin typeface="Fira Sans"/>
                <a:ea typeface="Fira Sans"/>
                <a:cs typeface="Fira Sans"/>
                <a:sym typeface="Fira Sans"/>
              </a:rPr>
              <a:t>Comité Evaluador</a:t>
            </a:r>
            <a:r>
              <a:rPr lang="es" sz="900">
                <a:solidFill>
                  <a:srgbClr val="636363"/>
                </a:solidFill>
                <a:latin typeface="Fira Sans"/>
                <a:ea typeface="Fira Sans"/>
                <a:cs typeface="Fira Sans"/>
                <a:sym typeface="Fira Sans"/>
              </a:rPr>
              <a:t>: integrado por el Coordinador, un tutor de prácticos y un profesor especialista. Evalúan el TFL y participan de la defensa oral. El Comité, recibirá el TFL días antes de la fecha de defensa que indican los turnos de examen.</a:t>
            </a:r>
            <a:endParaRPr sz="900">
              <a:solidFill>
                <a:srgbClr val="636363"/>
              </a:solidFill>
              <a:latin typeface="Fira Sans"/>
              <a:ea typeface="Fira Sans"/>
              <a:cs typeface="Fira Sans"/>
              <a:sym typeface="Fira Sans"/>
            </a:endParaRPr>
          </a:p>
        </p:txBody>
      </p:sp>
      <p:sp>
        <p:nvSpPr>
          <p:cNvPr id="132" name="Google Shape;132;p22"/>
          <p:cNvSpPr txBox="1"/>
          <p:nvPr/>
        </p:nvSpPr>
        <p:spPr>
          <a:xfrm>
            <a:off x="868550" y="606638"/>
            <a:ext cx="4075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Actores</a:t>
            </a:r>
            <a:endParaRPr sz="2400">
              <a:solidFill>
                <a:srgbClr val="B20E10"/>
              </a:solidFill>
              <a:latin typeface="Fira Sans SemiBold"/>
              <a:ea typeface="Fira Sans SemiBold"/>
              <a:cs typeface="Fira Sans SemiBold"/>
              <a:sym typeface="Fira Sans SemiBold"/>
            </a:endParaRPr>
          </a:p>
        </p:txBody>
      </p:sp>
      <p:pic>
        <p:nvPicPr>
          <p:cNvPr id="133" name="Google Shape;133;p22"/>
          <p:cNvPicPr preferRelativeResize="0"/>
          <p:nvPr/>
        </p:nvPicPr>
        <p:blipFill>
          <a:blip r:embed="rId4">
            <a:alphaModFix/>
          </a:blip>
          <a:stretch>
            <a:fillRect/>
          </a:stretch>
        </p:blipFill>
        <p:spPr>
          <a:xfrm>
            <a:off x="5490650" y="1181302"/>
            <a:ext cx="2850426" cy="2750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3"/>
          <p:cNvSpPr/>
          <p:nvPr/>
        </p:nvSpPr>
        <p:spPr>
          <a:xfrm>
            <a:off x="1033250" y="3803300"/>
            <a:ext cx="6967800" cy="568200"/>
          </a:xfrm>
          <a:prstGeom prst="rect">
            <a:avLst/>
          </a:prstGeom>
          <a:solidFill>
            <a:srgbClr val="B20E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txBox="1"/>
          <p:nvPr/>
        </p:nvSpPr>
        <p:spPr>
          <a:xfrm>
            <a:off x="868550" y="1071625"/>
            <a:ext cx="3096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Instancias de evaluación a los estudiantes durante el cursado</a:t>
            </a:r>
            <a:endParaRPr sz="100">
              <a:solidFill>
                <a:srgbClr val="999999"/>
              </a:solidFill>
              <a:latin typeface="Fira Sans"/>
              <a:ea typeface="Fira Sans"/>
              <a:cs typeface="Fira Sans"/>
              <a:sym typeface="Fira Sans"/>
            </a:endParaRPr>
          </a:p>
        </p:txBody>
      </p:sp>
      <p:sp>
        <p:nvSpPr>
          <p:cNvPr id="140" name="Google Shape;140;p23"/>
          <p:cNvSpPr txBox="1"/>
          <p:nvPr/>
        </p:nvSpPr>
        <p:spPr>
          <a:xfrm>
            <a:off x="4175475" y="1390325"/>
            <a:ext cx="3855300" cy="1293000"/>
          </a:xfrm>
          <a:prstGeom prst="rect">
            <a:avLst/>
          </a:prstGeom>
          <a:noFill/>
          <a:ln>
            <a:noFill/>
          </a:ln>
        </p:spPr>
        <p:txBody>
          <a:bodyPr anchorCtr="0" anchor="t" bIns="91425" lIns="91425" spcFirstLastPara="1" rIns="91425" wrap="square" tIns="91425">
            <a:spAutoFit/>
          </a:bodyPr>
          <a:lstStyle/>
          <a:p>
            <a:pPr indent="-304800" lvl="0" marL="457200" rtl="0" algn="l">
              <a:lnSpc>
                <a:spcPct val="125000"/>
              </a:lnSpc>
              <a:spcBef>
                <a:spcPts val="0"/>
              </a:spcBef>
              <a:spcAft>
                <a:spcPts val="0"/>
              </a:spcAft>
              <a:buClr>
                <a:srgbClr val="636363"/>
              </a:buClr>
              <a:buSzPts val="1200"/>
              <a:buFont typeface="Fira Sans"/>
              <a:buAutoNum type="arabicPeriod"/>
            </a:pPr>
            <a:r>
              <a:rPr lang="es" sz="1200">
                <a:solidFill>
                  <a:srgbClr val="636363"/>
                </a:solidFill>
                <a:latin typeface="Fira Sans"/>
                <a:ea typeface="Fira Sans"/>
                <a:cs typeface="Fira Sans"/>
                <a:sym typeface="Fira Sans"/>
              </a:rPr>
              <a:t>Anteproyecto.</a:t>
            </a:r>
            <a:endParaRPr sz="1200">
              <a:solidFill>
                <a:srgbClr val="636363"/>
              </a:solidFill>
              <a:latin typeface="Fira Sans"/>
              <a:ea typeface="Fira Sans"/>
              <a:cs typeface="Fira Sans"/>
              <a:sym typeface="Fira Sans"/>
            </a:endParaRPr>
          </a:p>
          <a:p>
            <a:pPr indent="-304800" lvl="0" marL="457200" rtl="0" algn="l">
              <a:lnSpc>
                <a:spcPct val="125000"/>
              </a:lnSpc>
              <a:spcBef>
                <a:spcPts val="0"/>
              </a:spcBef>
              <a:spcAft>
                <a:spcPts val="0"/>
              </a:spcAft>
              <a:buClr>
                <a:srgbClr val="636363"/>
              </a:buClr>
              <a:buSzPts val="1200"/>
              <a:buFont typeface="Fira Sans"/>
              <a:buAutoNum type="arabicPeriod"/>
            </a:pPr>
            <a:r>
              <a:rPr lang="es" sz="1200">
                <a:solidFill>
                  <a:srgbClr val="636363"/>
                </a:solidFill>
                <a:latin typeface="Fira Sans"/>
                <a:ea typeface="Fira Sans"/>
                <a:cs typeface="Fira Sans"/>
                <a:sym typeface="Fira Sans"/>
              </a:rPr>
              <a:t>Evaluación integradora.</a:t>
            </a:r>
            <a:endParaRPr sz="1200">
              <a:solidFill>
                <a:srgbClr val="636363"/>
              </a:solidFill>
              <a:latin typeface="Fira Sans"/>
              <a:ea typeface="Fira Sans"/>
              <a:cs typeface="Fira Sans"/>
              <a:sym typeface="Fira Sans"/>
            </a:endParaRPr>
          </a:p>
          <a:p>
            <a:pPr indent="-304800" lvl="0" marL="457200" rtl="0" algn="l">
              <a:lnSpc>
                <a:spcPct val="125000"/>
              </a:lnSpc>
              <a:spcBef>
                <a:spcPts val="0"/>
              </a:spcBef>
              <a:spcAft>
                <a:spcPts val="0"/>
              </a:spcAft>
              <a:buClr>
                <a:srgbClr val="636363"/>
              </a:buClr>
              <a:buSzPts val="1200"/>
              <a:buFont typeface="Fira Sans"/>
              <a:buAutoNum type="arabicPeriod"/>
            </a:pPr>
            <a:r>
              <a:rPr lang="es" sz="1200">
                <a:solidFill>
                  <a:srgbClr val="636363"/>
                </a:solidFill>
                <a:latin typeface="Fira Sans"/>
                <a:ea typeface="Fira Sans"/>
                <a:cs typeface="Fira Sans"/>
                <a:sym typeface="Fira Sans"/>
              </a:rPr>
              <a:t>Dinámica PBB.</a:t>
            </a:r>
            <a:r>
              <a:rPr lang="es" sz="1200">
                <a:solidFill>
                  <a:srgbClr val="B20E10"/>
                </a:solidFill>
                <a:latin typeface="Fira Sans"/>
                <a:ea typeface="Fira Sans"/>
                <a:cs typeface="Fira Sans"/>
                <a:sym typeface="Fira Sans"/>
              </a:rPr>
              <a:t>*</a:t>
            </a:r>
            <a:endParaRPr sz="1200">
              <a:solidFill>
                <a:srgbClr val="B20E10"/>
              </a:solidFill>
              <a:latin typeface="Fira Sans"/>
              <a:ea typeface="Fira Sans"/>
              <a:cs typeface="Fira Sans"/>
              <a:sym typeface="Fira Sans"/>
            </a:endParaRPr>
          </a:p>
          <a:p>
            <a:pPr indent="-304800" lvl="0" marL="457200" rtl="0" algn="l">
              <a:lnSpc>
                <a:spcPct val="125000"/>
              </a:lnSpc>
              <a:spcBef>
                <a:spcPts val="0"/>
              </a:spcBef>
              <a:spcAft>
                <a:spcPts val="0"/>
              </a:spcAft>
              <a:buClr>
                <a:srgbClr val="636363"/>
              </a:buClr>
              <a:buSzPts val="1200"/>
              <a:buFont typeface="Fira Sans"/>
              <a:buAutoNum type="arabicPeriod"/>
            </a:pPr>
            <a:r>
              <a:rPr lang="es" sz="1200">
                <a:solidFill>
                  <a:srgbClr val="636363"/>
                </a:solidFill>
                <a:latin typeface="Fira Sans"/>
                <a:ea typeface="Fira Sans"/>
                <a:cs typeface="Fira Sans"/>
                <a:sym typeface="Fira Sans"/>
              </a:rPr>
              <a:t>Nota de prácticos.</a:t>
            </a:r>
            <a:endParaRPr sz="1200">
              <a:solidFill>
                <a:srgbClr val="636363"/>
              </a:solidFill>
              <a:latin typeface="Fira Sans"/>
              <a:ea typeface="Fira Sans"/>
              <a:cs typeface="Fira Sans"/>
              <a:sym typeface="Fira Sans"/>
            </a:endParaRPr>
          </a:p>
          <a:p>
            <a:pPr indent="-304800" lvl="0" marL="457200" rtl="0" algn="l">
              <a:lnSpc>
                <a:spcPct val="125000"/>
              </a:lnSpc>
              <a:spcBef>
                <a:spcPts val="0"/>
              </a:spcBef>
              <a:spcAft>
                <a:spcPts val="0"/>
              </a:spcAft>
              <a:buClr>
                <a:srgbClr val="636363"/>
              </a:buClr>
              <a:buSzPts val="1200"/>
              <a:buFont typeface="Fira Sans"/>
              <a:buAutoNum type="arabicPeriod"/>
            </a:pPr>
            <a:r>
              <a:rPr lang="es" sz="1200">
                <a:solidFill>
                  <a:srgbClr val="636363"/>
                </a:solidFill>
                <a:latin typeface="Fira Sans"/>
                <a:ea typeface="Fira Sans"/>
                <a:cs typeface="Fira Sans"/>
                <a:sym typeface="Fira Sans"/>
              </a:rPr>
              <a:t>Nota proyecto de TFL.</a:t>
            </a:r>
            <a:endParaRPr sz="1200">
              <a:solidFill>
                <a:srgbClr val="636363"/>
              </a:solidFill>
              <a:latin typeface="Fira Sans"/>
              <a:ea typeface="Fira Sans"/>
              <a:cs typeface="Fira Sans"/>
              <a:sym typeface="Fira Sans"/>
            </a:endParaRPr>
          </a:p>
        </p:txBody>
      </p:sp>
      <p:sp>
        <p:nvSpPr>
          <p:cNvPr id="141" name="Google Shape;141;p23"/>
          <p:cNvSpPr txBox="1"/>
          <p:nvPr/>
        </p:nvSpPr>
        <p:spPr>
          <a:xfrm>
            <a:off x="899100" y="2971775"/>
            <a:ext cx="70596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900">
                <a:solidFill>
                  <a:srgbClr val="B20E10"/>
                </a:solidFill>
                <a:latin typeface="Fira Sans"/>
                <a:ea typeface="Fira Sans"/>
                <a:cs typeface="Fira Sans"/>
                <a:sym typeface="Fira Sans"/>
              </a:rPr>
              <a:t>* </a:t>
            </a:r>
            <a:r>
              <a:rPr lang="es" sz="900">
                <a:solidFill>
                  <a:srgbClr val="B20E10"/>
                </a:solidFill>
                <a:latin typeface="Fira Sans"/>
                <a:ea typeface="Fira Sans"/>
                <a:cs typeface="Fira Sans"/>
                <a:sym typeface="Fira Sans"/>
              </a:rPr>
              <a:t>PBB (Paper Brown bag) es una dinámica de exposición de los proyectos de TFL. El caso y las consignas pueden leerse en el capítulo del libro La Fuerza de la Virtualidad, o bien ver un resumen de las exposiciones haciendo </a:t>
            </a:r>
            <a:r>
              <a:rPr b="1" lang="es" sz="900" u="sng">
                <a:solidFill>
                  <a:srgbClr val="B20E10"/>
                </a:solidFill>
                <a:latin typeface="Fira Sans"/>
                <a:ea typeface="Fira Sans"/>
                <a:cs typeface="Fira Sans"/>
                <a:sym typeface="Fira Sans"/>
                <a:hlinkClick r:id="rId4">
                  <a:extLst>
                    <a:ext uri="{A12FA001-AC4F-418D-AE19-62706E023703}">
                      <ahyp:hlinkClr val="tx"/>
                    </a:ext>
                  </a:extLst>
                </a:hlinkClick>
              </a:rPr>
              <a:t>clic aquí</a:t>
            </a:r>
            <a:r>
              <a:rPr lang="es" sz="900" u="sng">
                <a:solidFill>
                  <a:srgbClr val="B20E10"/>
                </a:solidFill>
                <a:latin typeface="Fira Sans"/>
                <a:ea typeface="Fira Sans"/>
                <a:cs typeface="Fira Sans"/>
                <a:sym typeface="Fira Sans"/>
              </a:rPr>
              <a:t>.</a:t>
            </a:r>
            <a:endParaRPr sz="900" u="sng">
              <a:solidFill>
                <a:srgbClr val="B20E10"/>
              </a:solidFill>
              <a:latin typeface="Fira Sans"/>
              <a:ea typeface="Fira Sans"/>
              <a:cs typeface="Fira Sans"/>
              <a:sym typeface="Fira Sans"/>
            </a:endParaRPr>
          </a:p>
        </p:txBody>
      </p:sp>
      <p:sp>
        <p:nvSpPr>
          <p:cNvPr id="142" name="Google Shape;142;p23"/>
          <p:cNvSpPr/>
          <p:nvPr/>
        </p:nvSpPr>
        <p:spPr>
          <a:xfrm>
            <a:off x="976850" y="3742625"/>
            <a:ext cx="6967800" cy="568200"/>
          </a:xfrm>
          <a:prstGeom prst="rect">
            <a:avLst/>
          </a:prstGeom>
          <a:solidFill>
            <a:schemeClr val="lt1"/>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txBox="1"/>
          <p:nvPr/>
        </p:nvSpPr>
        <p:spPr>
          <a:xfrm>
            <a:off x="976850" y="3768875"/>
            <a:ext cx="7024200" cy="50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000">
                <a:solidFill>
                  <a:srgbClr val="B20E10"/>
                </a:solidFill>
                <a:latin typeface="Fira Sans SemiBold"/>
                <a:ea typeface="Fira Sans SemiBold"/>
                <a:cs typeface="Fira Sans SemiBold"/>
                <a:sym typeface="Fira Sans SemiBold"/>
              </a:rPr>
              <a:t>Importante</a:t>
            </a:r>
            <a:r>
              <a:rPr lang="es" sz="1000">
                <a:solidFill>
                  <a:srgbClr val="B20E10"/>
                </a:solidFill>
                <a:latin typeface="Fira Sans"/>
                <a:ea typeface="Fira Sans"/>
                <a:cs typeface="Fira Sans"/>
                <a:sym typeface="Fira Sans"/>
              </a:rPr>
              <a:t>: </a:t>
            </a:r>
            <a:r>
              <a:rPr lang="es" sz="900">
                <a:solidFill>
                  <a:srgbClr val="636363"/>
                </a:solidFill>
                <a:latin typeface="Fira Sans"/>
                <a:ea typeface="Fira Sans"/>
                <a:cs typeface="Fira Sans"/>
                <a:sym typeface="Fira Sans"/>
              </a:rPr>
              <a:t>Durante la cursada, el rol de director/a es acompañar en la definición del tema. Una vez aprobado el proyecto por el Coordinador, se comienza a elaborar el Trabajo Final.</a:t>
            </a:r>
            <a:endParaRPr sz="900">
              <a:solidFill>
                <a:srgbClr val="636363"/>
              </a:solidFill>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4"/>
          <p:cNvSpPr txBox="1"/>
          <p:nvPr/>
        </p:nvSpPr>
        <p:spPr>
          <a:xfrm>
            <a:off x="1785775" y="831725"/>
            <a:ext cx="5298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¿Qué actividades cumple el/la directora/a una vez finalizado el cursado del Seminario?</a:t>
            </a:r>
            <a:endParaRPr sz="100">
              <a:solidFill>
                <a:srgbClr val="999999"/>
              </a:solidFill>
              <a:latin typeface="Fira Sans"/>
              <a:ea typeface="Fira Sans"/>
              <a:cs typeface="Fira Sans"/>
              <a:sym typeface="Fira Sans"/>
            </a:endParaRPr>
          </a:p>
        </p:txBody>
      </p:sp>
      <p:sp>
        <p:nvSpPr>
          <p:cNvPr id="149" name="Google Shape;149;p24"/>
          <p:cNvSpPr txBox="1"/>
          <p:nvPr/>
        </p:nvSpPr>
        <p:spPr>
          <a:xfrm>
            <a:off x="1814000" y="2159800"/>
            <a:ext cx="6010500" cy="2070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Clr>
                <a:schemeClr val="dk1"/>
              </a:buClr>
              <a:buSzPts val="1100"/>
              <a:buFont typeface="Arial"/>
              <a:buNone/>
            </a:pPr>
            <a:r>
              <a:rPr lang="es" sz="1000">
                <a:solidFill>
                  <a:srgbClr val="636363"/>
                </a:solidFill>
                <a:latin typeface="Fira Sans"/>
                <a:ea typeface="Fira Sans"/>
                <a:cs typeface="Fira Sans"/>
                <a:sym typeface="Fira Sans"/>
              </a:rPr>
              <a:t>El Director/a debe continuar en un rol de guía, indicando observaciones, transmitiendo su experiencia para acompañar al grupo de estudiantes en la realización de su TFL. </a:t>
            </a:r>
            <a:endParaRPr sz="1000">
              <a:solidFill>
                <a:srgbClr val="636363"/>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t/>
            </a:r>
            <a:endParaRPr sz="1000">
              <a:solidFill>
                <a:srgbClr val="636363"/>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rPr lang="es" sz="1000">
                <a:solidFill>
                  <a:srgbClr val="636363"/>
                </a:solidFill>
                <a:latin typeface="Fira Sans"/>
                <a:ea typeface="Fira Sans"/>
                <a:cs typeface="Fira Sans"/>
                <a:sym typeface="Fira Sans"/>
              </a:rPr>
              <a:t>Si los directores poseen dudas sobre las metodologías o marcos conceptuales, el Seminario brinda asesoramiento permanente. Solo es necesario un contacto al mail </a:t>
            </a:r>
            <a:r>
              <a:rPr lang="es" sz="1000" u="sng">
                <a:solidFill>
                  <a:srgbClr val="B20E10"/>
                </a:solidFill>
                <a:latin typeface="Fira Sans"/>
                <a:ea typeface="Fira Sans"/>
                <a:cs typeface="Fira Sans"/>
                <a:sym typeface="Fira Sans"/>
              </a:rPr>
              <a:t>jmbruno@unc.edu.ar</a:t>
            </a:r>
            <a:endParaRPr sz="1000" u="sng">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t/>
            </a:r>
            <a:endParaRPr sz="1000">
              <a:solidFill>
                <a:srgbClr val="636363"/>
              </a:solidFill>
              <a:latin typeface="Fira Sans"/>
              <a:ea typeface="Fira Sans"/>
              <a:cs typeface="Fira Sans"/>
              <a:sym typeface="Fira Sans"/>
            </a:endParaRPr>
          </a:p>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El Director/a deberá revisar los distintos avances que el grupo le presente (se sugieren tres avances), así como también aprobar la versión final del trabajo. Una vez que el Director aprueba el TFL, los estudiantes deben entregar el documento al Tutor para una corrección de “Formato”. Será el </a:t>
            </a:r>
            <a:r>
              <a:rPr lang="es" sz="1000">
                <a:solidFill>
                  <a:srgbClr val="636363"/>
                </a:solidFill>
                <a:latin typeface="Fira Sans"/>
                <a:ea typeface="Fira Sans"/>
                <a:cs typeface="Fira Sans"/>
                <a:sym typeface="Fira Sans"/>
              </a:rPr>
              <a:t>tutor quien</a:t>
            </a:r>
            <a:r>
              <a:rPr lang="es" sz="1000">
                <a:solidFill>
                  <a:srgbClr val="636363"/>
                </a:solidFill>
                <a:latin typeface="Fira Sans"/>
                <a:ea typeface="Fira Sans"/>
                <a:cs typeface="Fira Sans"/>
                <a:sym typeface="Fira Sans"/>
              </a:rPr>
              <a:t> entregue el TFL al Coordinador.</a:t>
            </a:r>
            <a:endParaRPr sz="1000">
              <a:solidFill>
                <a:srgbClr val="636363"/>
              </a:solidFill>
              <a:latin typeface="Fira Sans"/>
              <a:ea typeface="Fira Sans"/>
              <a:cs typeface="Fira Sans"/>
              <a:sym typeface="Fir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25"/>
          <p:cNvSpPr txBox="1"/>
          <p:nvPr/>
        </p:nvSpPr>
        <p:spPr>
          <a:xfrm>
            <a:off x="2075400" y="1084400"/>
            <a:ext cx="529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El Comité Evaluador</a:t>
            </a:r>
            <a:endParaRPr sz="100">
              <a:solidFill>
                <a:srgbClr val="999999"/>
              </a:solidFill>
              <a:latin typeface="Fira Sans"/>
              <a:ea typeface="Fira Sans"/>
              <a:cs typeface="Fira Sans"/>
              <a:sym typeface="Fira Sans"/>
            </a:endParaRPr>
          </a:p>
        </p:txBody>
      </p:sp>
      <p:sp>
        <p:nvSpPr>
          <p:cNvPr id="155" name="Google Shape;155;p25"/>
          <p:cNvSpPr txBox="1"/>
          <p:nvPr/>
        </p:nvSpPr>
        <p:spPr>
          <a:xfrm>
            <a:off x="2103625" y="1714700"/>
            <a:ext cx="4860600" cy="14931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El TFL será evaluado por Comité Evaluador, el cual estará integrado por tres (3) miembros:</a:t>
            </a:r>
            <a:endParaRPr sz="1000">
              <a:solidFill>
                <a:srgbClr val="636363"/>
              </a:solidFill>
              <a:latin typeface="Fira Sans"/>
              <a:ea typeface="Fira Sans"/>
              <a:cs typeface="Fira Sans"/>
              <a:sym typeface="Fira Sans"/>
            </a:endParaRPr>
          </a:p>
          <a:p>
            <a:pPr indent="0" lvl="0" marL="0" rtl="0" algn="l">
              <a:lnSpc>
                <a:spcPct val="125000"/>
              </a:lnSpc>
              <a:spcBef>
                <a:spcPts val="0"/>
              </a:spcBef>
              <a:spcAft>
                <a:spcPts val="0"/>
              </a:spcAft>
              <a:buNone/>
            </a:pPr>
            <a:r>
              <a:t/>
            </a:r>
            <a:endParaRPr sz="1000">
              <a:solidFill>
                <a:srgbClr val="636363"/>
              </a:solidFill>
              <a:latin typeface="Fira Sans"/>
              <a:ea typeface="Fira Sans"/>
              <a:cs typeface="Fira Sans"/>
              <a:sym typeface="Fira Sans"/>
            </a:endParaRPr>
          </a:p>
          <a:p>
            <a:pPr indent="-292100" lvl="0" marL="457200" rtl="0" algn="l">
              <a:lnSpc>
                <a:spcPct val="12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Profesor Coordinador del Seminario de Aplicación.</a:t>
            </a:r>
            <a:endParaRPr sz="1000">
              <a:solidFill>
                <a:srgbClr val="636363"/>
              </a:solidFill>
              <a:latin typeface="Fira Sans"/>
              <a:ea typeface="Fira Sans"/>
              <a:cs typeface="Fira Sans"/>
              <a:sym typeface="Fira Sans"/>
            </a:endParaRPr>
          </a:p>
          <a:p>
            <a:pPr indent="-292100" lvl="0" marL="457200" rtl="0" algn="l">
              <a:lnSpc>
                <a:spcPct val="12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Un miembro del equipo docente del Seminario de Aplicación (tutor).</a:t>
            </a:r>
            <a:endParaRPr sz="1000">
              <a:solidFill>
                <a:srgbClr val="636363"/>
              </a:solidFill>
              <a:latin typeface="Fira Sans"/>
              <a:ea typeface="Fira Sans"/>
              <a:cs typeface="Fira Sans"/>
              <a:sym typeface="Fira Sans"/>
            </a:endParaRPr>
          </a:p>
          <a:p>
            <a:pPr indent="-292100" lvl="0" marL="457200" rtl="0" algn="l">
              <a:lnSpc>
                <a:spcPct val="12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Un docente que deberá ser especialista en el campo disciplinar al que se refiera el Trabajo Final.</a:t>
            </a:r>
            <a:endParaRPr sz="1000">
              <a:solidFill>
                <a:srgbClr val="636363"/>
              </a:solidFill>
              <a:latin typeface="Fira Sans"/>
              <a:ea typeface="Fira Sans"/>
              <a:cs typeface="Fira Sans"/>
              <a:sym typeface="Fira Sans"/>
            </a:endParaRPr>
          </a:p>
        </p:txBody>
      </p:sp>
      <p:sp>
        <p:nvSpPr>
          <p:cNvPr id="156" name="Google Shape;156;p25"/>
          <p:cNvSpPr/>
          <p:nvPr/>
        </p:nvSpPr>
        <p:spPr>
          <a:xfrm>
            <a:off x="2142800" y="3403950"/>
            <a:ext cx="4873800" cy="568200"/>
          </a:xfrm>
          <a:prstGeom prst="rect">
            <a:avLst/>
          </a:prstGeom>
          <a:solidFill>
            <a:srgbClr val="B20E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p:nvPr/>
        </p:nvSpPr>
        <p:spPr>
          <a:xfrm>
            <a:off x="2103625" y="3343275"/>
            <a:ext cx="4841100" cy="568200"/>
          </a:xfrm>
          <a:prstGeom prst="rect">
            <a:avLst/>
          </a:prstGeom>
          <a:solidFill>
            <a:schemeClr val="lt1"/>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nvSpPr>
        <p:spPr>
          <a:xfrm>
            <a:off x="2179825" y="3369525"/>
            <a:ext cx="4797000" cy="50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000">
                <a:solidFill>
                  <a:srgbClr val="B20E10"/>
                </a:solidFill>
                <a:latin typeface="Fira Sans SemiBold"/>
                <a:ea typeface="Fira Sans SemiBold"/>
                <a:cs typeface="Fira Sans SemiBold"/>
                <a:sym typeface="Fira Sans SemiBold"/>
              </a:rPr>
              <a:t>Importante</a:t>
            </a:r>
            <a:r>
              <a:rPr lang="es" sz="1000">
                <a:solidFill>
                  <a:srgbClr val="B20E10"/>
                </a:solidFill>
                <a:latin typeface="Fira Sans"/>
                <a:ea typeface="Fira Sans"/>
                <a:cs typeface="Fira Sans"/>
                <a:sym typeface="Fira Sans"/>
              </a:rPr>
              <a:t>: </a:t>
            </a:r>
            <a:r>
              <a:rPr lang="es" sz="900">
                <a:solidFill>
                  <a:srgbClr val="636363"/>
                </a:solidFill>
                <a:latin typeface="Fira Sans"/>
                <a:ea typeface="Fira Sans"/>
                <a:cs typeface="Fira Sans"/>
                <a:sym typeface="Fira Sans"/>
              </a:rPr>
              <a:t>El comité podrá aprobar el TFL, devolverlo con cambios o bien desaprobarlo. Los directores pueden participar en la defensa oral.</a:t>
            </a:r>
            <a:endParaRPr sz="900">
              <a:solidFill>
                <a:srgbClr val="636363"/>
              </a:solidFill>
              <a:latin typeface="Fira Sans"/>
              <a:ea typeface="Fira Sans"/>
              <a:cs typeface="Fira Sans"/>
              <a:sym typeface="Fir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pic>
        <p:nvPicPr>
          <p:cNvPr id="163" name="Google Shape;163;p26"/>
          <p:cNvPicPr preferRelativeResize="0"/>
          <p:nvPr/>
        </p:nvPicPr>
        <p:blipFill>
          <a:blip r:embed="rId4">
            <a:alphaModFix amt="60000"/>
          </a:blip>
          <a:stretch>
            <a:fillRect/>
          </a:stretch>
        </p:blipFill>
        <p:spPr>
          <a:xfrm>
            <a:off x="4436461" y="1824200"/>
            <a:ext cx="1840374" cy="1833825"/>
          </a:xfrm>
          <a:prstGeom prst="rect">
            <a:avLst/>
          </a:prstGeom>
          <a:noFill/>
          <a:ln>
            <a:noFill/>
          </a:ln>
        </p:spPr>
      </p:pic>
      <p:sp>
        <p:nvSpPr>
          <p:cNvPr id="164" name="Google Shape;164;p26"/>
          <p:cNvSpPr txBox="1"/>
          <p:nvPr/>
        </p:nvSpPr>
        <p:spPr>
          <a:xfrm>
            <a:off x="868550" y="1337125"/>
            <a:ext cx="2513400" cy="165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Para profundizar: </a:t>
            </a:r>
            <a:r>
              <a:rPr lang="es" sz="2400">
                <a:solidFill>
                  <a:srgbClr val="B20E10"/>
                </a:solidFill>
                <a:latin typeface="Fira Sans SemiBold"/>
                <a:ea typeface="Fira Sans SemiBold"/>
                <a:cs typeface="Fira Sans SemiBold"/>
                <a:sym typeface="Fira Sans SemiBold"/>
              </a:rPr>
              <a:t> </a:t>
            </a:r>
            <a:endParaRPr>
              <a:solidFill>
                <a:srgbClr val="999999"/>
              </a:solidFill>
              <a:latin typeface="Fira Sans"/>
              <a:ea typeface="Fira Sans"/>
              <a:cs typeface="Fira Sans"/>
              <a:sym typeface="Fira Sans"/>
            </a:endParaRPr>
          </a:p>
          <a:p>
            <a:pPr indent="0" lvl="0" marL="0" rtl="0" algn="l">
              <a:lnSpc>
                <a:spcPct val="40000"/>
              </a:lnSpc>
              <a:spcBef>
                <a:spcPts val="0"/>
              </a:spcBef>
              <a:spcAft>
                <a:spcPts val="0"/>
              </a:spcAft>
              <a:buNone/>
            </a:pPr>
            <a:r>
              <a:t/>
            </a:r>
            <a:endParaRPr>
              <a:solidFill>
                <a:srgbClr val="999999"/>
              </a:solidFill>
              <a:latin typeface="Fira Sans"/>
              <a:ea typeface="Fira Sans"/>
              <a:cs typeface="Fira Sans"/>
              <a:sym typeface="Fira Sans"/>
            </a:endParaRPr>
          </a:p>
          <a:p>
            <a:pPr indent="0" lvl="0" marL="0" rtl="0" algn="l">
              <a:spcBef>
                <a:spcPts val="0"/>
              </a:spcBef>
              <a:spcAft>
                <a:spcPts val="0"/>
              </a:spcAft>
              <a:buNone/>
            </a:pPr>
            <a:r>
              <a:rPr lang="es">
                <a:solidFill>
                  <a:srgbClr val="999999"/>
                </a:solidFill>
                <a:latin typeface="Fira Sans"/>
                <a:ea typeface="Fira Sans"/>
                <a:cs typeface="Fira Sans"/>
                <a:sym typeface="Fira Sans"/>
              </a:rPr>
              <a:t>Curso de Capacitación a Directores de TFL – Encuentros Grabados</a:t>
            </a:r>
            <a:endParaRPr sz="100">
              <a:solidFill>
                <a:srgbClr val="999999"/>
              </a:solidFill>
              <a:latin typeface="Fira Sans"/>
              <a:ea typeface="Fira Sans"/>
              <a:cs typeface="Fira Sans"/>
              <a:sym typeface="Fira Sans"/>
            </a:endParaRPr>
          </a:p>
        </p:txBody>
      </p:sp>
      <p:sp>
        <p:nvSpPr>
          <p:cNvPr id="165" name="Google Shape;165;p26"/>
          <p:cNvSpPr txBox="1"/>
          <p:nvPr/>
        </p:nvSpPr>
        <p:spPr>
          <a:xfrm>
            <a:off x="3733800" y="1513525"/>
            <a:ext cx="3855300" cy="2455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Clr>
                <a:schemeClr val="dk1"/>
              </a:buClr>
              <a:buSzPts val="1100"/>
              <a:buFont typeface="Arial"/>
              <a:buNone/>
            </a:pPr>
            <a:r>
              <a:rPr lang="es" sz="1000" u="sng">
                <a:solidFill>
                  <a:srgbClr val="B20E10"/>
                </a:solidFill>
                <a:latin typeface="Fira Sans"/>
                <a:ea typeface="Fira Sans"/>
                <a:cs typeface="Fira Sans"/>
                <a:sym typeface="Fira Sans"/>
                <a:hlinkClick r:id="rId5">
                  <a:extLst>
                    <a:ext uri="{A12FA001-AC4F-418D-AE19-62706E023703}">
                      <ahyp:hlinkClr val="tx"/>
                    </a:ext>
                  </a:extLst>
                </a:hlinkClick>
              </a:rPr>
              <a:t>Clase 1 - Ciencia y tecnología en un TFL. Dr. Andrés Matta</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rPr lang="es" sz="1000" u="sng">
                <a:solidFill>
                  <a:srgbClr val="B20E10"/>
                </a:solidFill>
                <a:latin typeface="Fira Sans"/>
                <a:ea typeface="Fira Sans"/>
                <a:cs typeface="Fira Sans"/>
                <a:sym typeface="Fira Sans"/>
                <a:hlinkClick r:id="rId6">
                  <a:extLst>
                    <a:ext uri="{A12FA001-AC4F-418D-AE19-62706E023703}">
                      <ahyp:hlinkClr val="tx"/>
                    </a:ext>
                  </a:extLst>
                </a:hlinkClick>
              </a:rPr>
              <a:t>Clase 2 - Experiencias y temáticas. Dr. Sarabia Sánchez (Elche, España)</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rPr lang="es" sz="1000">
                <a:solidFill>
                  <a:srgbClr val="B20E10"/>
                </a:solidFill>
                <a:latin typeface="Fira Sans"/>
                <a:ea typeface="Fira Sans"/>
                <a:cs typeface="Fira Sans"/>
                <a:sym typeface="Fira Sans"/>
              </a:rPr>
              <a:t> </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rPr lang="es" sz="1000" u="sng">
                <a:solidFill>
                  <a:srgbClr val="B20E10"/>
                </a:solidFill>
                <a:latin typeface="Fira Sans"/>
                <a:ea typeface="Fira Sans"/>
                <a:cs typeface="Fira Sans"/>
                <a:sym typeface="Fira Sans"/>
                <a:hlinkClick r:id="rId7">
                  <a:extLst>
                    <a:ext uri="{A12FA001-AC4F-418D-AE19-62706E023703}">
                      <ahyp:hlinkClr val="tx"/>
                    </a:ext>
                  </a:extLst>
                </a:hlinkClick>
              </a:rPr>
              <a:t>Clase 3 - Enfoque cualitativos. Dr. Juan Staricco</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rPr lang="es" sz="1000">
                <a:solidFill>
                  <a:srgbClr val="B20E10"/>
                </a:solidFill>
                <a:latin typeface="Fira Sans"/>
                <a:ea typeface="Fira Sans"/>
                <a:cs typeface="Fira Sans"/>
                <a:sym typeface="Fira Sans"/>
              </a:rPr>
              <a:t> </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rPr lang="es" sz="1000" u="sng">
                <a:solidFill>
                  <a:srgbClr val="B20E10"/>
                </a:solidFill>
                <a:latin typeface="Fira Sans"/>
                <a:ea typeface="Fira Sans"/>
                <a:cs typeface="Fira Sans"/>
                <a:sym typeface="Fira Sans"/>
                <a:hlinkClick r:id="rId8">
                  <a:extLst>
                    <a:ext uri="{A12FA001-AC4F-418D-AE19-62706E023703}">
                      <ahyp:hlinkClr val="tx"/>
                    </a:ext>
                  </a:extLst>
                </a:hlinkClick>
              </a:rPr>
              <a:t>Clase 4 – Estudio de casos. Dra. Celina Amato</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None/>
            </a:pPr>
            <a:r>
              <a:rPr lang="es" sz="1000" u="sng">
                <a:solidFill>
                  <a:srgbClr val="B20E10"/>
                </a:solidFill>
                <a:latin typeface="Fira Sans"/>
                <a:ea typeface="Fira Sans"/>
                <a:cs typeface="Fira Sans"/>
                <a:sym typeface="Fira Sans"/>
                <a:hlinkClick r:id="rId9">
                  <a:extLst>
                    <a:ext uri="{A12FA001-AC4F-418D-AE19-62706E023703}">
                      <ahyp:hlinkClr val="tx"/>
                    </a:ext>
                  </a:extLst>
                </a:hlinkClick>
              </a:rPr>
              <a:t>Clase 5 – Enfoques cuantitativos. Dr. Enrique Bianchi</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Clr>
                <a:schemeClr val="dk1"/>
              </a:buClr>
              <a:buSzPts val="1100"/>
              <a:buFont typeface="Arial"/>
              <a:buNone/>
            </a:pPr>
            <a:r>
              <a:t/>
            </a:r>
            <a:endParaRPr sz="1000">
              <a:solidFill>
                <a:srgbClr val="B20E10"/>
              </a:solidFill>
              <a:latin typeface="Fira Sans"/>
              <a:ea typeface="Fira Sans"/>
              <a:cs typeface="Fira Sans"/>
              <a:sym typeface="Fira Sans"/>
            </a:endParaRPr>
          </a:p>
          <a:p>
            <a:pPr indent="0" lvl="0" marL="0" rtl="0" algn="l">
              <a:lnSpc>
                <a:spcPct val="125000"/>
              </a:lnSpc>
              <a:spcBef>
                <a:spcPts val="0"/>
              </a:spcBef>
              <a:spcAft>
                <a:spcPts val="0"/>
              </a:spcAft>
              <a:buNone/>
            </a:pPr>
            <a:r>
              <a:rPr lang="es" sz="1000" u="sng">
                <a:solidFill>
                  <a:srgbClr val="B20E10"/>
                </a:solidFill>
                <a:latin typeface="Fira Sans"/>
                <a:ea typeface="Fira Sans"/>
                <a:cs typeface="Fira Sans"/>
                <a:sym typeface="Fira Sans"/>
                <a:hlinkClick r:id="rId10">
                  <a:extLst>
                    <a:ext uri="{A12FA001-AC4F-418D-AE19-62706E023703}">
                      <ahyp:hlinkClr val="tx"/>
                    </a:ext>
                  </a:extLst>
                </a:hlinkClick>
              </a:rPr>
              <a:t>Clase 6 – Intervenciones profesionales. Mgter. Natacha Beltrán</a:t>
            </a:r>
            <a:endParaRPr sz="1000">
              <a:solidFill>
                <a:srgbClr val="B20E10"/>
              </a:solidFill>
              <a:latin typeface="Fira Sans"/>
              <a:ea typeface="Fira Sans"/>
              <a:cs typeface="Fira Sans"/>
              <a:sym typeface="Fir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7"/>
          <p:cNvSpPr txBox="1"/>
          <p:nvPr/>
        </p:nvSpPr>
        <p:spPr>
          <a:xfrm>
            <a:off x="868550" y="2024775"/>
            <a:ext cx="2626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rgbClr val="B20E10"/>
                </a:solidFill>
                <a:latin typeface="Fira Sans SemiBold"/>
                <a:ea typeface="Fira Sans SemiBold"/>
                <a:cs typeface="Fira Sans SemiBold"/>
                <a:sym typeface="Fira Sans SemiBold"/>
              </a:rPr>
              <a:t>Video resumen del Ciclo de Capacitación a Directores/as de TFL</a:t>
            </a:r>
            <a:endParaRPr sz="1800">
              <a:solidFill>
                <a:srgbClr val="B20E10"/>
              </a:solidFill>
              <a:latin typeface="Fira Sans SemiBold"/>
              <a:ea typeface="Fira Sans SemiBold"/>
              <a:cs typeface="Fira Sans SemiBold"/>
              <a:sym typeface="Fira Sans SemiBold"/>
            </a:endParaRPr>
          </a:p>
        </p:txBody>
      </p:sp>
      <p:pic>
        <p:nvPicPr>
          <p:cNvPr descr="Durante seis martes de agosto y septiembre, se desarrolló de manera virtual el primer Ciclo de Capacitación a Directores/as de Trabajos Finales de Licenciatura en Administración organizado por el Departamento de Administración y Tecnologías de Información y coordinado por el Dr. Juan Manuel Bruno. &#10;&#10;Los encuentros contaron con profesores/as invitados/as para el desarrollo de los distintos temas. El ciclo brindó lineamientos y experiencias para el desarrollo de trabajos finales de grado, estableciendo pautas sobre sus modalidades, desafíos teóricos y lineamientos metodológicos, mediante enfoques cualitativos o cuantitativos. &quot;Estas pautas pretenden establecer estándares de calidad académica además de construir comunidad en torno a la concepción de los trabajos finales como productos del esfuerzo de toda la comunidad académica&quot;, comentó el profesor Bruno.&#10;&#10;Finalizada esta experiencia, el coordinador aprovechó para agradecer a los 50 profesores que se sumaron al ciclo y a los expositores que intervinieron: Andrés Matta, Juan Staricco, Celina Amato y Natacha Beltrán, de nuestra Facultad, y Francisco Sarabia Sánchez, de la Universidad Miguel Hernández de Elche, España. Asimismo, invita a docentes que deseen ser directores a que se comuniquen a través de su correo electrónico, jmbruno@unc.edu.ar .&#10;&#10;En el video, Bruno junto a docentes que cursaron la propuesta comentan su experiencia." id="171" name="Google Shape;171;p27" title="Ciclo de capacitación a directores/as de Trabajos Finales de Licenciatura en Administración">
            <a:hlinkClick r:id="rId4"/>
          </p:cNvPr>
          <p:cNvPicPr preferRelativeResize="0"/>
          <p:nvPr/>
        </p:nvPicPr>
        <p:blipFill>
          <a:blip r:embed="rId5">
            <a:alphaModFix/>
          </a:blip>
          <a:stretch>
            <a:fillRect/>
          </a:stretch>
        </p:blipFill>
        <p:spPr>
          <a:xfrm>
            <a:off x="3769350" y="1003475"/>
            <a:ext cx="4101840" cy="30583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28"/>
          <p:cNvSpPr txBox="1"/>
          <p:nvPr/>
        </p:nvSpPr>
        <p:spPr>
          <a:xfrm>
            <a:off x="868550" y="2024775"/>
            <a:ext cx="262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rgbClr val="B20E10"/>
                </a:solidFill>
                <a:latin typeface="Fira Sans SemiBold"/>
                <a:ea typeface="Fira Sans SemiBold"/>
                <a:cs typeface="Fira Sans SemiBold"/>
                <a:sym typeface="Fira Sans SemiBold"/>
              </a:rPr>
              <a:t>Síntesis de Funcionamiento</a:t>
            </a:r>
            <a:endParaRPr sz="1800">
              <a:solidFill>
                <a:srgbClr val="B20E10"/>
              </a:solidFill>
              <a:latin typeface="Fira Sans SemiBold"/>
              <a:ea typeface="Fira Sans SemiBold"/>
              <a:cs typeface="Fira Sans SemiBold"/>
              <a:sym typeface="Fira Sans SemiBold"/>
            </a:endParaRPr>
          </a:p>
        </p:txBody>
      </p:sp>
      <p:pic>
        <p:nvPicPr>
          <p:cNvPr descr="Aula virtual: https://aulavirtual.eco.unc.edu.ar/course/view.php?id=553&#10;Presentación del profesor Juan Manuel Bruno para el Seminario de Aplicación de la Facultad de Ciencias Económicas, Universidad Nacional de Córdoba." id="177" name="Google Shape;177;p28" title="Seminario de Aplicación FCE-UNC / Funcionamiento">
            <a:hlinkClick r:id="rId4"/>
          </p:cNvPr>
          <p:cNvPicPr preferRelativeResize="0"/>
          <p:nvPr/>
        </p:nvPicPr>
        <p:blipFill>
          <a:blip r:embed="rId5">
            <a:alphaModFix/>
          </a:blip>
          <a:stretch>
            <a:fillRect/>
          </a:stretch>
        </p:blipFill>
        <p:spPr>
          <a:xfrm>
            <a:off x="3693150" y="1031775"/>
            <a:ext cx="4101840" cy="30799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9"/>
          <p:cNvSpPr txBox="1"/>
          <p:nvPr/>
        </p:nvSpPr>
        <p:spPr>
          <a:xfrm>
            <a:off x="868550" y="2188500"/>
            <a:ext cx="293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rgbClr val="B20E10"/>
                </a:solidFill>
                <a:latin typeface="Fira Sans SemiBold"/>
                <a:ea typeface="Fira Sans SemiBold"/>
                <a:cs typeface="Fira Sans SemiBold"/>
                <a:sym typeface="Fira Sans SemiBold"/>
              </a:rPr>
              <a:t>¡</a:t>
            </a:r>
            <a:r>
              <a:rPr lang="es" sz="1800">
                <a:solidFill>
                  <a:srgbClr val="B20E10"/>
                </a:solidFill>
                <a:latin typeface="Fira Sans SemiBold"/>
                <a:ea typeface="Fira Sans SemiBold"/>
                <a:cs typeface="Fira Sans SemiBold"/>
                <a:sym typeface="Fira Sans SemiBold"/>
              </a:rPr>
              <a:t>Nuestros TFL Premiados!</a:t>
            </a:r>
            <a:endParaRPr sz="1800">
              <a:solidFill>
                <a:srgbClr val="B20E10"/>
              </a:solidFill>
              <a:latin typeface="Fira Sans SemiBold"/>
              <a:ea typeface="Fira Sans SemiBold"/>
              <a:cs typeface="Fira Sans SemiBold"/>
              <a:sym typeface="Fira Sans SemiBold"/>
            </a:endParaRPr>
          </a:p>
        </p:txBody>
      </p:sp>
      <p:pic>
        <p:nvPicPr>
          <p:cNvPr descr="Con el objetivo de difundir los resultados de los trabajos finales de Licenciatura en Administración realizados por estudiantes de grado de nuestra Casa, el Seminario de Aplicación, coordinado por el Dr. Juan Manuel Bruno, invita a equipos y tesistas a divulgar su presentación en distintas instancias académicas y eventos de interés.&#10;&#10;En este marco, dos equipos han recibido el primer premio en encuentros académicos destacados. En el video, sus integrantes comentan su experiencia con satisfacción y orgullo: &#10;&#10;A continuación, todo el listado de participaciones y apoyos:&#10;&#10;&#10;Encuentro de docentes de Comercialización de Argentina y América Latina EDUCA-AL: gracias al impulso del director de Carrera, Dr. Enrique Bianchi, participaron dos equipos y uno ganó el Premio Raúl Burone: &#10;&#10;- Participó el equipo de Luciana Gigy Gregoret, Agostina Gilardi Blanco, Federica Lozada Chaves y Mariana Sonzini, dirigido por el Lic. Martín Georgis. Tema del trabajo: Millennials: estudio de la intención de compra online en Tecnologías de Información y Comunicación (TIC). &#10;&#10;- Ganó el premio el equipo conformado por Abril Casella Volosin, Tisiana Pretini, Dulce Agustina Sosa y Valentina Vázquez Palana, dirigido por la Lic. Carolina Sánchez. Tema del trabajo: Millennials, la Generación Verde: Factores motivacionales que impulsan el consumo sustentable (video).&#10;&#10;&#10;Premio Nacional al Estudiante Investigador en Ciencias Económicas (PREMIE), de la Facultad de Ciencias Económicas de la Universidad Nacional del Litoral: en el PREMIE participan estudiantes de todas las universidades nacionales. En 2018, nuestra Casa obtuvo el segundo puesto, y en 2021 el primero: &#10;&#10;- Ganó el PREMIE el equipo compuesto por Guido Casella Volosin, Camila Di Iorio, Jerónimo Martínes Mansilla y Santiago Rivera Motrich (en la resolución figuran tres de las integrantes debido a las pautas de participación pero corresponde al equipo completo), dirigido por la Dra. Mariana Funes con el acompañamiento de la Dra. Rosa Argento como profesora experta. Tema del trabajo: Indicador para la medición de la migración de valor en PyMEs argentinas (video).&#10;&#10;&#10;Además, el pasado 6 de octubre se realizó el II Coloquio Internacional de Licenciatura y Posgrado de la Economía en la Innovación, organizado por el Departamento de Administración de la Universidad de Sonora (México). En dicho coloquio dos grupos de estudiantes de nuestra Facultad expusieron sus trabajos finales de Licenciatura en Administración:&#10;&#10;- ¡El boom de los influencers! Estudio de atributos y su impacto en indicadores de marketing, cuyos autores son Juan Cruz Campero Cuello, Gastón Lanzinetti Di Pinto, Valentina Martinez Trucchia y Diego Nicolás Martino.&#10;&#10;- Genderless Marketing: Una mirada sin estereotipos en los juguetes, cuyos autores son Juan Ignacio Gual, Santiago José Martin, Guillermina Sanz Elorza y Jorgelina Uribe Bocca.&#10;&#10;Conjuntamente, en el ciclo de conferencias de dicho Coloquio, el Dr. Bruno disertó sobre Resistencias al cambio de los comportamientos sustentables.&#10;&#10;¡Felicitaciones a todos los equipos y sus directores/as!" id="183" name="Google Shape;183;p29" title="Premios y participaciones de EstudiantesFCE">
            <a:hlinkClick r:id="rId4"/>
          </p:cNvPr>
          <p:cNvPicPr preferRelativeResize="0"/>
          <p:nvPr/>
        </p:nvPicPr>
        <p:blipFill>
          <a:blip r:embed="rId5">
            <a:alphaModFix/>
          </a:blip>
          <a:stretch>
            <a:fillRect/>
          </a:stretch>
        </p:blipFill>
        <p:spPr>
          <a:xfrm>
            <a:off x="3845550" y="710875"/>
            <a:ext cx="4101840" cy="3079940"/>
          </a:xfrm>
          <a:prstGeom prst="rect">
            <a:avLst/>
          </a:prstGeom>
          <a:noFill/>
          <a:ln>
            <a:noFill/>
          </a:ln>
        </p:spPr>
      </p:pic>
      <p:sp>
        <p:nvSpPr>
          <p:cNvPr id="184" name="Google Shape;184;p29"/>
          <p:cNvSpPr/>
          <p:nvPr/>
        </p:nvSpPr>
        <p:spPr>
          <a:xfrm>
            <a:off x="1020314" y="3992525"/>
            <a:ext cx="6987600" cy="568200"/>
          </a:xfrm>
          <a:prstGeom prst="rect">
            <a:avLst/>
          </a:prstGeom>
          <a:solidFill>
            <a:srgbClr val="B20E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a:off x="963775" y="3931850"/>
            <a:ext cx="6987600" cy="568200"/>
          </a:xfrm>
          <a:prstGeom prst="rect">
            <a:avLst/>
          </a:prstGeom>
          <a:solidFill>
            <a:schemeClr val="lt1"/>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txBox="1"/>
          <p:nvPr/>
        </p:nvSpPr>
        <p:spPr>
          <a:xfrm>
            <a:off x="1039975" y="3958100"/>
            <a:ext cx="6904500" cy="81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000">
                <a:solidFill>
                  <a:srgbClr val="B20E10"/>
                </a:solidFill>
                <a:latin typeface="Fira Sans SemiBold"/>
                <a:ea typeface="Fira Sans SemiBold"/>
                <a:cs typeface="Fira Sans SemiBold"/>
                <a:sym typeface="Fira Sans SemiBold"/>
              </a:rPr>
              <a:t>Importante</a:t>
            </a:r>
            <a:r>
              <a:rPr lang="es" sz="1000">
                <a:solidFill>
                  <a:srgbClr val="B20E10"/>
                </a:solidFill>
                <a:latin typeface="Fira Sans"/>
                <a:ea typeface="Fira Sans"/>
                <a:cs typeface="Fira Sans"/>
                <a:sym typeface="Fira Sans"/>
              </a:rPr>
              <a:t>: </a:t>
            </a:r>
            <a:r>
              <a:rPr lang="es" sz="900">
                <a:solidFill>
                  <a:srgbClr val="636363"/>
                </a:solidFill>
                <a:latin typeface="Fira Sans"/>
                <a:ea typeface="Fira Sans"/>
                <a:cs typeface="Fira Sans"/>
                <a:sym typeface="Fira Sans"/>
              </a:rPr>
              <a:t>Alentamos que los TFL sean presentados en Congresos, Seminarios, como una forma de difundir nuestros esfuerzos como Directores. De ser así, es deseable comunicar a la cátedra para tener un seguimiento de los resultados post-Seminario.</a:t>
            </a:r>
            <a:endParaRPr sz="900">
              <a:solidFill>
                <a:srgbClr val="636363"/>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t/>
            </a:r>
            <a:endParaRPr sz="900">
              <a:solidFill>
                <a:srgbClr val="636363"/>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900">
              <a:solidFill>
                <a:srgbClr val="636363"/>
              </a:solidFill>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899100" y="1511888"/>
            <a:ext cx="324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El Trabajo Final</a:t>
            </a:r>
            <a:endParaRPr sz="1000">
              <a:solidFill>
                <a:srgbClr val="B20E10"/>
              </a:solidFill>
              <a:latin typeface="Fira Sans SemiBold"/>
              <a:ea typeface="Fira Sans SemiBold"/>
              <a:cs typeface="Fira Sans SemiBold"/>
              <a:sym typeface="Fira Sans SemiBold"/>
            </a:endParaRPr>
          </a:p>
        </p:txBody>
      </p:sp>
      <p:sp>
        <p:nvSpPr>
          <p:cNvPr id="59" name="Google Shape;59;p14"/>
          <p:cNvSpPr txBox="1"/>
          <p:nvPr/>
        </p:nvSpPr>
        <p:spPr>
          <a:xfrm>
            <a:off x="899100" y="2031623"/>
            <a:ext cx="3922800" cy="1770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Clr>
                <a:schemeClr val="dk1"/>
              </a:buClr>
              <a:buSzPts val="1100"/>
              <a:buFont typeface="Arial"/>
              <a:buNone/>
            </a:pPr>
            <a:r>
              <a:rPr lang="es" sz="1000">
                <a:solidFill>
                  <a:srgbClr val="636363"/>
                </a:solidFill>
                <a:latin typeface="Fira Sans"/>
                <a:ea typeface="Fira Sans"/>
                <a:cs typeface="Fira Sans"/>
                <a:sym typeface="Fira Sans"/>
              </a:rPr>
              <a:t>El TFL es concebido como un documento profesional que demuestra la aplicación de las competencias asociadas a la Titulación, la capacidad y habilidades de los estudiantes para desarrollar una actividad autónoma, responsable y </a:t>
            </a:r>
            <a:r>
              <a:rPr lang="es" sz="1000">
                <a:solidFill>
                  <a:srgbClr val="636363"/>
                </a:solidFill>
                <a:latin typeface="Fira Sans"/>
                <a:ea typeface="Fira Sans"/>
                <a:cs typeface="Fira Sans"/>
                <a:sym typeface="Fira Sans"/>
              </a:rPr>
              <a:t>comprensiva</a:t>
            </a:r>
            <a:r>
              <a:rPr lang="es" sz="1000">
                <a:solidFill>
                  <a:srgbClr val="636363"/>
                </a:solidFill>
                <a:latin typeface="Fira Sans"/>
                <a:ea typeface="Fira Sans"/>
                <a:cs typeface="Fira Sans"/>
                <a:sym typeface="Fira Sans"/>
              </a:rPr>
              <a:t>. Los TFL pueden adoptar las modalidades de </a:t>
            </a:r>
            <a:r>
              <a:rPr lang="es" sz="1000">
                <a:solidFill>
                  <a:srgbClr val="B20E10"/>
                </a:solidFill>
                <a:latin typeface="Fira Sans"/>
                <a:ea typeface="Fira Sans"/>
                <a:cs typeface="Fira Sans"/>
                <a:sym typeface="Fira Sans"/>
              </a:rPr>
              <a:t>intervenciones profesionales</a:t>
            </a:r>
            <a:r>
              <a:rPr lang="es" sz="1000">
                <a:latin typeface="Fira Sans"/>
                <a:ea typeface="Fira Sans"/>
                <a:cs typeface="Fira Sans"/>
                <a:sym typeface="Fira Sans"/>
              </a:rPr>
              <a:t> </a:t>
            </a:r>
            <a:r>
              <a:rPr lang="es" sz="1000">
                <a:solidFill>
                  <a:srgbClr val="636363"/>
                </a:solidFill>
                <a:latin typeface="Fira Sans"/>
                <a:ea typeface="Fira Sans"/>
                <a:cs typeface="Fira Sans"/>
                <a:sym typeface="Fira Sans"/>
              </a:rPr>
              <a:t>o </a:t>
            </a:r>
            <a:r>
              <a:rPr lang="es" sz="1000">
                <a:solidFill>
                  <a:srgbClr val="B20E10"/>
                </a:solidFill>
                <a:latin typeface="Fira Sans"/>
                <a:ea typeface="Fira Sans"/>
                <a:cs typeface="Fira Sans"/>
                <a:sym typeface="Fira Sans"/>
              </a:rPr>
              <a:t>investigaciones</a:t>
            </a:r>
            <a:r>
              <a:rPr lang="es" sz="1000">
                <a:solidFill>
                  <a:srgbClr val="636363"/>
                </a:solidFill>
                <a:latin typeface="Fira Sans"/>
                <a:ea typeface="Fira Sans"/>
                <a:cs typeface="Fira Sans"/>
                <a:sym typeface="Fira Sans"/>
              </a:rPr>
              <a:t>.</a:t>
            </a:r>
            <a:endParaRPr sz="1000">
              <a:solidFill>
                <a:srgbClr val="636363"/>
              </a:solidFill>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60" name="Google Shape;60;p14"/>
          <p:cNvPicPr preferRelativeResize="0"/>
          <p:nvPr/>
        </p:nvPicPr>
        <p:blipFill>
          <a:blip r:embed="rId4">
            <a:alphaModFix/>
          </a:blip>
          <a:stretch>
            <a:fillRect/>
          </a:stretch>
        </p:blipFill>
        <p:spPr>
          <a:xfrm>
            <a:off x="5158250" y="958663"/>
            <a:ext cx="2501851" cy="3073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p:nvPr/>
        </p:nvSpPr>
        <p:spPr>
          <a:xfrm>
            <a:off x="5432150" y="2010625"/>
            <a:ext cx="2405400" cy="1584900"/>
          </a:xfrm>
          <a:prstGeom prst="rect">
            <a:avLst/>
          </a:prstGeom>
          <a:solidFill>
            <a:srgbClr val="B20E10"/>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5364400" y="1942900"/>
            <a:ext cx="2405400" cy="1584900"/>
          </a:xfrm>
          <a:prstGeom prst="rect">
            <a:avLst/>
          </a:prstGeom>
          <a:solidFill>
            <a:schemeClr val="lt1"/>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nvSpPr>
        <p:spPr>
          <a:xfrm>
            <a:off x="899100" y="977038"/>
            <a:ext cx="324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¿Qué implica ser director/a de un TFL?</a:t>
            </a:r>
            <a:endParaRPr sz="1000">
              <a:solidFill>
                <a:srgbClr val="B20E10"/>
              </a:solidFill>
              <a:latin typeface="Fira Sans SemiBold"/>
              <a:ea typeface="Fira Sans SemiBold"/>
              <a:cs typeface="Fira Sans SemiBold"/>
              <a:sym typeface="Fira Sans SemiBold"/>
            </a:endParaRPr>
          </a:p>
        </p:txBody>
      </p:sp>
      <p:sp>
        <p:nvSpPr>
          <p:cNvPr id="68" name="Google Shape;68;p15"/>
          <p:cNvSpPr txBox="1"/>
          <p:nvPr/>
        </p:nvSpPr>
        <p:spPr>
          <a:xfrm>
            <a:off x="796225" y="1942900"/>
            <a:ext cx="4237200" cy="1877700"/>
          </a:xfrm>
          <a:prstGeom prst="rect">
            <a:avLst/>
          </a:prstGeom>
          <a:noFill/>
          <a:ln>
            <a:noFill/>
          </a:ln>
        </p:spPr>
        <p:txBody>
          <a:bodyPr anchorCtr="0" anchor="t" bIns="91425" lIns="91425" spcFirstLastPara="1" rIns="91425" wrap="square" tIns="91425">
            <a:spAutoFit/>
          </a:bodyPr>
          <a:lstStyle/>
          <a:p>
            <a:pPr indent="-292100" lvl="0" marL="457200" rtl="0" algn="l">
              <a:lnSpc>
                <a:spcPct val="12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Acompañar al grupo de estudiantes en la identificación del tema y hasta la aprobación del TFL.</a:t>
            </a:r>
            <a:r>
              <a:rPr lang="es" sz="1000">
                <a:solidFill>
                  <a:srgbClr val="B20E10"/>
                </a:solidFill>
                <a:latin typeface="Fira Sans"/>
                <a:ea typeface="Fira Sans"/>
                <a:cs typeface="Fira Sans"/>
                <a:sym typeface="Fira Sans"/>
              </a:rPr>
              <a:t>*</a:t>
            </a:r>
            <a:endParaRPr sz="1000">
              <a:solidFill>
                <a:srgbClr val="B20E10"/>
              </a:solidFill>
              <a:latin typeface="Fira Sans"/>
              <a:ea typeface="Fira Sans"/>
              <a:cs typeface="Fira Sans"/>
              <a:sym typeface="Fira Sans"/>
            </a:endParaRPr>
          </a:p>
          <a:p>
            <a:pPr indent="0" lvl="0" marL="457200" rtl="0" algn="l">
              <a:lnSpc>
                <a:spcPct val="125000"/>
              </a:lnSpc>
              <a:spcBef>
                <a:spcPts val="0"/>
              </a:spcBef>
              <a:spcAft>
                <a:spcPts val="0"/>
              </a:spcAft>
              <a:buNone/>
            </a:pPr>
            <a:r>
              <a:t/>
            </a:r>
            <a:endParaRPr sz="1000">
              <a:solidFill>
                <a:srgbClr val="B20E10"/>
              </a:solidFill>
              <a:latin typeface="Fira Sans"/>
              <a:ea typeface="Fira Sans"/>
              <a:cs typeface="Fira Sans"/>
              <a:sym typeface="Fira Sans"/>
            </a:endParaRPr>
          </a:p>
          <a:p>
            <a:pPr indent="-292100" lvl="0" marL="457200" rtl="0" algn="l">
              <a:lnSpc>
                <a:spcPct val="12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Informar al Coordinador del Seminario sobre el desempeño académico y la evolución del trabajo de campo del grupo dirigido.</a:t>
            </a:r>
            <a:endParaRPr sz="1000">
              <a:solidFill>
                <a:srgbClr val="636363"/>
              </a:solidFill>
              <a:latin typeface="Fira Sans"/>
              <a:ea typeface="Fira Sans"/>
              <a:cs typeface="Fira Sans"/>
              <a:sym typeface="Fira Sans"/>
            </a:endParaRPr>
          </a:p>
          <a:p>
            <a:pPr indent="0" lvl="0" marL="457200" rtl="0" algn="l">
              <a:lnSpc>
                <a:spcPct val="125000"/>
              </a:lnSpc>
              <a:spcBef>
                <a:spcPts val="0"/>
              </a:spcBef>
              <a:spcAft>
                <a:spcPts val="0"/>
              </a:spcAft>
              <a:buNone/>
            </a:pPr>
            <a:r>
              <a:t/>
            </a:r>
            <a:endParaRPr sz="1000">
              <a:solidFill>
                <a:srgbClr val="636363"/>
              </a:solidFill>
              <a:latin typeface="Fira Sans"/>
              <a:ea typeface="Fira Sans"/>
              <a:cs typeface="Fira Sans"/>
              <a:sym typeface="Fira Sans"/>
            </a:endParaRPr>
          </a:p>
          <a:p>
            <a:pPr indent="-292100" lvl="0" marL="457200" rtl="0" algn="l">
              <a:lnSpc>
                <a:spcPct val="12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Firmar el aval para la presentación tanto del proyecto de TFL como del Trabajo Final.</a:t>
            </a:r>
            <a:endParaRPr sz="1300"/>
          </a:p>
        </p:txBody>
      </p:sp>
      <p:sp>
        <p:nvSpPr>
          <p:cNvPr id="69" name="Google Shape;69;p15"/>
          <p:cNvSpPr txBox="1"/>
          <p:nvPr/>
        </p:nvSpPr>
        <p:spPr>
          <a:xfrm>
            <a:off x="5503900" y="2082325"/>
            <a:ext cx="2126400" cy="129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000">
                <a:solidFill>
                  <a:srgbClr val="B20E10"/>
                </a:solidFill>
                <a:latin typeface="Fira Sans SemiBold"/>
                <a:ea typeface="Fira Sans SemiBold"/>
                <a:cs typeface="Fira Sans SemiBold"/>
                <a:sym typeface="Fira Sans SemiBold"/>
              </a:rPr>
              <a:t>Importante</a:t>
            </a:r>
            <a:r>
              <a:rPr lang="es" sz="1000">
                <a:solidFill>
                  <a:srgbClr val="B20E10"/>
                </a:solidFill>
                <a:latin typeface="Fira Sans"/>
                <a:ea typeface="Fira Sans"/>
                <a:cs typeface="Fira Sans"/>
                <a:sym typeface="Fira Sans"/>
              </a:rPr>
              <a:t>:</a:t>
            </a:r>
            <a:endParaRPr sz="1000">
              <a:solidFill>
                <a:srgbClr val="B20E10"/>
              </a:solidFill>
              <a:latin typeface="Fira Sans"/>
              <a:ea typeface="Fira Sans"/>
              <a:cs typeface="Fira Sans"/>
              <a:sym typeface="Fira Sans"/>
            </a:endParaRPr>
          </a:p>
          <a:p>
            <a:pPr indent="0" lvl="0" marL="0" rtl="0" algn="l">
              <a:lnSpc>
                <a:spcPct val="115000"/>
              </a:lnSpc>
              <a:spcBef>
                <a:spcPts val="0"/>
              </a:spcBef>
              <a:spcAft>
                <a:spcPts val="0"/>
              </a:spcAft>
              <a:buNone/>
            </a:pPr>
            <a:r>
              <a:rPr lang="es" sz="900">
                <a:solidFill>
                  <a:srgbClr val="636363"/>
                </a:solidFill>
                <a:latin typeface="Fira Sans"/>
                <a:ea typeface="Fira Sans"/>
                <a:cs typeface="Fira Sans"/>
                <a:sym typeface="Fira Sans"/>
              </a:rPr>
              <a:t>Las actividades de los Directores de Trabajos Finales serán reconocidas a los fines de la evaluación docente en el Módulo Docencia, según lo establecido en el Art. 25 de la Ord. HCS 06/08.</a:t>
            </a:r>
            <a:endParaRPr sz="900">
              <a:solidFill>
                <a:srgbClr val="636363"/>
              </a:solidFill>
              <a:latin typeface="Fira Sans"/>
              <a:ea typeface="Fira Sans"/>
              <a:cs typeface="Fira Sans"/>
              <a:sym typeface="Fira Sans"/>
            </a:endParaRPr>
          </a:p>
        </p:txBody>
      </p:sp>
      <p:sp>
        <p:nvSpPr>
          <p:cNvPr id="70" name="Google Shape;70;p15"/>
          <p:cNvSpPr txBox="1"/>
          <p:nvPr/>
        </p:nvSpPr>
        <p:spPr>
          <a:xfrm>
            <a:off x="899100" y="3951075"/>
            <a:ext cx="70596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900">
                <a:solidFill>
                  <a:srgbClr val="B20E10"/>
                </a:solidFill>
                <a:latin typeface="Fira Sans"/>
                <a:ea typeface="Fira Sans"/>
                <a:cs typeface="Fira Sans"/>
                <a:sym typeface="Fira Sans"/>
              </a:rPr>
              <a:t>* A lo largo del semestre, los tutores del Seminario desarrollan un proyecto de TFL con los estudiantes, disponiendo de encuentros personalizados y semanales.</a:t>
            </a:r>
            <a:endParaRPr sz="900">
              <a:solidFill>
                <a:srgbClr val="B20E10"/>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p:nvPr/>
        </p:nvSpPr>
        <p:spPr>
          <a:xfrm>
            <a:off x="1895100" y="3725700"/>
            <a:ext cx="5191200" cy="338700"/>
          </a:xfrm>
          <a:prstGeom prst="rect">
            <a:avLst/>
          </a:prstGeom>
          <a:solidFill>
            <a:srgbClr val="B20E10"/>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a:off x="1831775" y="3665025"/>
            <a:ext cx="5191200" cy="338700"/>
          </a:xfrm>
          <a:prstGeom prst="rect">
            <a:avLst/>
          </a:prstGeom>
          <a:solidFill>
            <a:schemeClr val="lt1"/>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nvSpPr>
        <p:spPr>
          <a:xfrm>
            <a:off x="1831775" y="3665025"/>
            <a:ext cx="56382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000">
                <a:solidFill>
                  <a:srgbClr val="B20E10"/>
                </a:solidFill>
                <a:latin typeface="Fira Sans SemiBold"/>
                <a:ea typeface="Fira Sans SemiBold"/>
                <a:cs typeface="Fira Sans SemiBold"/>
                <a:sym typeface="Fira Sans SemiBold"/>
              </a:rPr>
              <a:t>Importante</a:t>
            </a:r>
            <a:r>
              <a:rPr lang="es" sz="1000">
                <a:solidFill>
                  <a:srgbClr val="B20E10"/>
                </a:solidFill>
                <a:latin typeface="Fira Sans"/>
                <a:ea typeface="Fira Sans"/>
                <a:cs typeface="Fira Sans"/>
                <a:sym typeface="Fira Sans"/>
              </a:rPr>
              <a:t>: </a:t>
            </a:r>
            <a:r>
              <a:rPr lang="es" sz="1000">
                <a:solidFill>
                  <a:srgbClr val="636363"/>
                </a:solidFill>
                <a:latin typeface="Fira Sans"/>
                <a:ea typeface="Fira Sans"/>
                <a:cs typeface="Fira Sans"/>
                <a:sym typeface="Fira Sans"/>
              </a:rPr>
              <a:t>El funcionamiento del Seminario, está reglamentado por RHCD 252/2019.</a:t>
            </a:r>
            <a:endParaRPr sz="1000">
              <a:solidFill>
                <a:srgbClr val="636363"/>
              </a:solidFill>
              <a:latin typeface="Fira Sans"/>
              <a:ea typeface="Fira Sans"/>
              <a:cs typeface="Fira Sans"/>
              <a:sym typeface="Fira Sans"/>
            </a:endParaRPr>
          </a:p>
        </p:txBody>
      </p:sp>
      <p:sp>
        <p:nvSpPr>
          <p:cNvPr id="78" name="Google Shape;78;p16"/>
          <p:cNvSpPr txBox="1"/>
          <p:nvPr/>
        </p:nvSpPr>
        <p:spPr>
          <a:xfrm>
            <a:off x="1752900" y="1020475"/>
            <a:ext cx="5638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¿Qué necesito para ser director/a de un TFL?</a:t>
            </a:r>
            <a:endParaRPr sz="1000">
              <a:solidFill>
                <a:srgbClr val="B20E10"/>
              </a:solidFill>
              <a:latin typeface="Fira Sans SemiBold"/>
              <a:ea typeface="Fira Sans SemiBold"/>
              <a:cs typeface="Fira Sans SemiBold"/>
              <a:sym typeface="Fira Sans SemiBold"/>
            </a:endParaRPr>
          </a:p>
        </p:txBody>
      </p:sp>
      <p:sp>
        <p:nvSpPr>
          <p:cNvPr id="79" name="Google Shape;79;p16"/>
          <p:cNvSpPr txBox="1"/>
          <p:nvPr/>
        </p:nvSpPr>
        <p:spPr>
          <a:xfrm>
            <a:off x="1752900" y="2070825"/>
            <a:ext cx="5475600" cy="14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100">
                <a:solidFill>
                  <a:schemeClr val="lt1"/>
                </a:solidFill>
                <a:highlight>
                  <a:srgbClr val="B20E10"/>
                </a:highlight>
                <a:latin typeface="Fira Sans"/>
                <a:ea typeface="Fira Sans"/>
                <a:cs typeface="Fira Sans"/>
                <a:sym typeface="Fira Sans"/>
              </a:rPr>
              <a:t>Cumplir UNO de los siguientes requisitos:</a:t>
            </a:r>
            <a:endParaRPr sz="1100">
              <a:solidFill>
                <a:schemeClr val="lt1"/>
              </a:solidFill>
              <a:highlight>
                <a:srgbClr val="B20E10"/>
              </a:highlight>
              <a:latin typeface="Fira Sans"/>
              <a:ea typeface="Fira Sans"/>
              <a:cs typeface="Fira Sans"/>
              <a:sym typeface="Fira Sans"/>
            </a:endParaRPr>
          </a:p>
          <a:p>
            <a:pPr indent="0" lvl="0" marL="0" rtl="0" algn="l">
              <a:lnSpc>
                <a:spcPct val="115000"/>
              </a:lnSpc>
              <a:spcBef>
                <a:spcPts val="0"/>
              </a:spcBef>
              <a:spcAft>
                <a:spcPts val="0"/>
              </a:spcAft>
              <a:buNone/>
            </a:pPr>
            <a:r>
              <a:t/>
            </a:r>
            <a:endParaRPr sz="1100">
              <a:solidFill>
                <a:srgbClr val="636363"/>
              </a:solidFill>
              <a:latin typeface="Fira Sans"/>
              <a:ea typeface="Fira Sans"/>
              <a:cs typeface="Fira Sans"/>
              <a:sym typeface="Fira Sans"/>
            </a:endParaRPr>
          </a:p>
          <a:p>
            <a:pPr indent="-292100" lvl="0" marL="457200" rtl="0" algn="l">
              <a:lnSpc>
                <a:spcPct val="11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Poseer categoría de Profesor Asistente o superior.</a:t>
            </a:r>
            <a:endParaRPr sz="1000">
              <a:solidFill>
                <a:srgbClr val="636363"/>
              </a:solidFill>
              <a:latin typeface="Fira Sans"/>
              <a:ea typeface="Fira Sans"/>
              <a:cs typeface="Fira Sans"/>
              <a:sym typeface="Fira Sans"/>
            </a:endParaRPr>
          </a:p>
          <a:p>
            <a:pPr indent="0" lvl="0" marL="457200" rtl="0" algn="l">
              <a:lnSpc>
                <a:spcPct val="115000"/>
              </a:lnSpc>
              <a:spcBef>
                <a:spcPts val="0"/>
              </a:spcBef>
              <a:spcAft>
                <a:spcPts val="0"/>
              </a:spcAft>
              <a:buNone/>
            </a:pPr>
            <a:r>
              <a:t/>
            </a:r>
            <a:endParaRPr sz="1000">
              <a:solidFill>
                <a:srgbClr val="636363"/>
              </a:solidFill>
              <a:latin typeface="Fira Sans"/>
              <a:ea typeface="Fira Sans"/>
              <a:cs typeface="Fira Sans"/>
              <a:sym typeface="Fira Sans"/>
            </a:endParaRPr>
          </a:p>
          <a:p>
            <a:pPr indent="-292100" lvl="0" marL="457200" rtl="0" algn="l">
              <a:lnSpc>
                <a:spcPct val="11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Ser Investigador en proyectos acreditados por un organismo competente.</a:t>
            </a:r>
            <a:endParaRPr sz="1000">
              <a:solidFill>
                <a:srgbClr val="636363"/>
              </a:solidFill>
              <a:latin typeface="Fira Sans"/>
              <a:ea typeface="Fira Sans"/>
              <a:cs typeface="Fira Sans"/>
              <a:sym typeface="Fira Sans"/>
            </a:endParaRPr>
          </a:p>
          <a:p>
            <a:pPr indent="0" lvl="0" marL="457200" rtl="0" algn="l">
              <a:lnSpc>
                <a:spcPct val="115000"/>
              </a:lnSpc>
              <a:spcBef>
                <a:spcPts val="0"/>
              </a:spcBef>
              <a:spcAft>
                <a:spcPts val="0"/>
              </a:spcAft>
              <a:buNone/>
            </a:pPr>
            <a:r>
              <a:t/>
            </a:r>
            <a:endParaRPr sz="1000">
              <a:solidFill>
                <a:srgbClr val="636363"/>
              </a:solidFill>
              <a:latin typeface="Fira Sans"/>
              <a:ea typeface="Fira Sans"/>
              <a:cs typeface="Fira Sans"/>
              <a:sym typeface="Fira Sans"/>
            </a:endParaRPr>
          </a:p>
          <a:p>
            <a:pPr indent="-292100" lvl="0" marL="457200" rtl="0" algn="l">
              <a:lnSpc>
                <a:spcPct val="115000"/>
              </a:lnSpc>
              <a:spcBef>
                <a:spcPts val="0"/>
              </a:spcBef>
              <a:spcAft>
                <a:spcPts val="0"/>
              </a:spcAft>
              <a:buClr>
                <a:srgbClr val="636363"/>
              </a:buClr>
              <a:buSzPts val="1000"/>
              <a:buFont typeface="Fira Sans"/>
              <a:buAutoNum type="arabicPeriod"/>
            </a:pPr>
            <a:r>
              <a:rPr lang="es" sz="1000">
                <a:solidFill>
                  <a:srgbClr val="636363"/>
                </a:solidFill>
                <a:latin typeface="Fira Sans"/>
                <a:ea typeface="Fira Sans"/>
                <a:cs typeface="Fira Sans"/>
                <a:sym typeface="Fira Sans"/>
              </a:rPr>
              <a:t>Poseer título de posgrado (especialidad, maestría o doctorado).</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7"/>
          <p:cNvSpPr txBox="1"/>
          <p:nvPr/>
        </p:nvSpPr>
        <p:spPr>
          <a:xfrm>
            <a:off x="868550" y="995425"/>
            <a:ext cx="2513400" cy="144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Directores investigadores: </a:t>
            </a:r>
            <a:endParaRPr>
              <a:solidFill>
                <a:srgbClr val="999999"/>
              </a:solidFill>
              <a:latin typeface="Fira Sans"/>
              <a:ea typeface="Fira Sans"/>
              <a:cs typeface="Fira Sans"/>
              <a:sym typeface="Fira Sans"/>
            </a:endParaRPr>
          </a:p>
          <a:p>
            <a:pPr indent="0" lvl="0" marL="0" rtl="0" algn="l">
              <a:lnSpc>
                <a:spcPct val="40000"/>
              </a:lnSpc>
              <a:spcBef>
                <a:spcPts val="0"/>
              </a:spcBef>
              <a:spcAft>
                <a:spcPts val="0"/>
              </a:spcAft>
              <a:buNone/>
            </a:pPr>
            <a:r>
              <a:t/>
            </a:r>
            <a:endParaRPr>
              <a:solidFill>
                <a:srgbClr val="999999"/>
              </a:solidFill>
              <a:latin typeface="Fira Sans"/>
              <a:ea typeface="Fira Sans"/>
              <a:cs typeface="Fira Sans"/>
              <a:sym typeface="Fira Sans"/>
            </a:endParaRPr>
          </a:p>
          <a:p>
            <a:pPr indent="0" lvl="0" marL="0" rtl="0" algn="l">
              <a:spcBef>
                <a:spcPts val="0"/>
              </a:spcBef>
              <a:spcAft>
                <a:spcPts val="0"/>
              </a:spcAft>
              <a:buNone/>
            </a:pPr>
            <a:r>
              <a:rPr lang="es">
                <a:solidFill>
                  <a:srgbClr val="999999"/>
                </a:solidFill>
                <a:latin typeface="Fira Sans"/>
                <a:ea typeface="Fira Sans"/>
                <a:cs typeface="Fira Sans"/>
                <a:sym typeface="Fira Sans"/>
              </a:rPr>
              <a:t>El banco de proyectos de investigación</a:t>
            </a:r>
            <a:endParaRPr sz="100">
              <a:solidFill>
                <a:srgbClr val="999999"/>
              </a:solidFill>
              <a:latin typeface="Fira Sans"/>
              <a:ea typeface="Fira Sans"/>
              <a:cs typeface="Fira Sans"/>
              <a:sym typeface="Fira Sans"/>
            </a:endParaRPr>
          </a:p>
        </p:txBody>
      </p:sp>
      <p:sp>
        <p:nvSpPr>
          <p:cNvPr id="85" name="Google Shape;85;p17"/>
          <p:cNvSpPr txBox="1"/>
          <p:nvPr/>
        </p:nvSpPr>
        <p:spPr>
          <a:xfrm>
            <a:off x="3733800" y="1513525"/>
            <a:ext cx="3855300" cy="1108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Aprobado por el HCD, el Banco busca la integración con investigadores y promover la multiplicidad de temáticas y metodologías en los TFL.</a:t>
            </a:r>
            <a:endParaRPr sz="1000">
              <a:solidFill>
                <a:srgbClr val="636363"/>
              </a:solidFill>
              <a:latin typeface="Fira Sans"/>
              <a:ea typeface="Fira Sans"/>
              <a:cs typeface="Fira Sans"/>
              <a:sym typeface="Fira Sans"/>
            </a:endParaRPr>
          </a:p>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El grupo de estudiantes puede seleccionar un director/a del banco y seguir la línea de investigación que éste propone.</a:t>
            </a:r>
            <a:endParaRPr sz="1000">
              <a:solidFill>
                <a:srgbClr val="636363"/>
              </a:solidFill>
              <a:latin typeface="Fira Sans"/>
              <a:ea typeface="Fira Sans"/>
              <a:cs typeface="Fira Sans"/>
              <a:sym typeface="Fira Sans"/>
            </a:endParaRPr>
          </a:p>
        </p:txBody>
      </p:sp>
      <p:sp>
        <p:nvSpPr>
          <p:cNvPr id="86" name="Google Shape;86;p17"/>
          <p:cNvSpPr txBox="1"/>
          <p:nvPr/>
        </p:nvSpPr>
        <p:spPr>
          <a:xfrm>
            <a:off x="3733800" y="1172300"/>
            <a:ext cx="407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rgbClr val="B20E10"/>
                </a:solidFill>
                <a:latin typeface="Fira Sans SemiBold"/>
                <a:ea typeface="Fira Sans SemiBold"/>
                <a:cs typeface="Fira Sans SemiBold"/>
                <a:sym typeface="Fira Sans SemiBold"/>
              </a:rPr>
              <a:t>¿Qué es?</a:t>
            </a:r>
            <a:endParaRPr>
              <a:solidFill>
                <a:srgbClr val="B20E10"/>
              </a:solidFill>
              <a:latin typeface="Fira Sans SemiBold"/>
              <a:ea typeface="Fira Sans SemiBold"/>
              <a:cs typeface="Fira Sans SemiBold"/>
              <a:sym typeface="Fira Sans SemiBold"/>
            </a:endParaRPr>
          </a:p>
        </p:txBody>
      </p:sp>
      <p:sp>
        <p:nvSpPr>
          <p:cNvPr id="87" name="Google Shape;87;p17"/>
          <p:cNvSpPr txBox="1"/>
          <p:nvPr/>
        </p:nvSpPr>
        <p:spPr>
          <a:xfrm>
            <a:off x="3733800" y="3129088"/>
            <a:ext cx="3855300" cy="723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Es deseable que el Director/a forme parte de algún equipo de investigación de la Facultad. La convocatoria está abierta de forma permanente y es posible inscribirse en el siguiente link:</a:t>
            </a:r>
            <a:endParaRPr sz="1000">
              <a:solidFill>
                <a:srgbClr val="636363"/>
              </a:solidFill>
              <a:latin typeface="Fira Sans"/>
              <a:ea typeface="Fira Sans"/>
              <a:cs typeface="Fira Sans"/>
              <a:sym typeface="Fira Sans"/>
            </a:endParaRPr>
          </a:p>
        </p:txBody>
      </p:sp>
      <p:sp>
        <p:nvSpPr>
          <p:cNvPr id="88" name="Google Shape;88;p17"/>
          <p:cNvSpPr txBox="1"/>
          <p:nvPr/>
        </p:nvSpPr>
        <p:spPr>
          <a:xfrm>
            <a:off x="3733800" y="2787863"/>
            <a:ext cx="27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rgbClr val="B20E10"/>
                </a:solidFill>
                <a:latin typeface="Fira Sans SemiBold"/>
                <a:ea typeface="Fira Sans SemiBold"/>
                <a:cs typeface="Fira Sans SemiBold"/>
                <a:sym typeface="Fira Sans SemiBold"/>
              </a:rPr>
              <a:t>¿Cómo puedo formar parte?</a:t>
            </a:r>
            <a:endParaRPr>
              <a:solidFill>
                <a:srgbClr val="B20E10"/>
              </a:solidFill>
              <a:latin typeface="Fira Sans SemiBold"/>
              <a:ea typeface="Fira Sans SemiBold"/>
              <a:cs typeface="Fira Sans SemiBold"/>
              <a:sym typeface="Fira Sans SemiBold"/>
            </a:endParaRPr>
          </a:p>
        </p:txBody>
      </p:sp>
      <p:sp>
        <p:nvSpPr>
          <p:cNvPr id="89" name="Google Shape;89;p17"/>
          <p:cNvSpPr/>
          <p:nvPr/>
        </p:nvSpPr>
        <p:spPr>
          <a:xfrm>
            <a:off x="3818850" y="4046875"/>
            <a:ext cx="1055700" cy="297300"/>
          </a:xfrm>
          <a:prstGeom prst="roundRect">
            <a:avLst>
              <a:gd fmla="val 16667" name="adj"/>
            </a:avLst>
          </a:prstGeom>
          <a:solidFill>
            <a:srgbClr val="B20E10"/>
          </a:solidFill>
          <a:ln>
            <a:noFill/>
          </a:ln>
          <a:effectLst>
            <a:outerShdw blurRad="142875" rotWithShape="0" algn="bl" dir="5460000" dist="47625">
              <a:schemeClr val="dk2">
                <a:alpha val="4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txBox="1"/>
          <p:nvPr/>
        </p:nvSpPr>
        <p:spPr>
          <a:xfrm>
            <a:off x="3847150" y="4018525"/>
            <a:ext cx="1055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uFill>
                  <a:noFill/>
                </a:uFill>
                <a:latin typeface="Fira Sans Medium"/>
                <a:ea typeface="Fira Sans Medium"/>
                <a:cs typeface="Fira Sans Medium"/>
                <a:sym typeface="Fira Sans Medium"/>
                <a:hlinkClick r:id="rId4">
                  <a:extLst>
                    <a:ext uri="{A12FA001-AC4F-418D-AE19-62706E023703}">
                      <ahyp:hlinkClr val="tx"/>
                    </a:ext>
                  </a:extLst>
                </a:hlinkClick>
              </a:rPr>
              <a:t>INSCRIPCIÓN</a:t>
            </a:r>
            <a:endParaRPr sz="1100">
              <a:solidFill>
                <a:schemeClr val="lt1"/>
              </a:solidFill>
              <a:latin typeface="Fira Sans Medium"/>
              <a:ea typeface="Fira Sans Medium"/>
              <a:cs typeface="Fira Sans Medium"/>
              <a:sym typeface="Fira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9"/>
          <p:cNvSpPr/>
          <p:nvPr/>
        </p:nvSpPr>
        <p:spPr>
          <a:xfrm>
            <a:off x="1016325" y="3818275"/>
            <a:ext cx="7292400" cy="568200"/>
          </a:xfrm>
          <a:prstGeom prst="rect">
            <a:avLst/>
          </a:prstGeom>
          <a:solidFill>
            <a:srgbClr val="B20E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934475" y="3742625"/>
            <a:ext cx="7292400" cy="568200"/>
          </a:xfrm>
          <a:prstGeom prst="rect">
            <a:avLst/>
          </a:prstGeom>
          <a:solidFill>
            <a:schemeClr val="lt1"/>
          </a:solidFill>
          <a:ln cap="flat" cmpd="sng" w="9525">
            <a:solidFill>
              <a:srgbClr val="B20E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txBox="1"/>
          <p:nvPr/>
        </p:nvSpPr>
        <p:spPr>
          <a:xfrm>
            <a:off x="934475" y="3768875"/>
            <a:ext cx="7327500" cy="50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000">
                <a:solidFill>
                  <a:srgbClr val="B20E10"/>
                </a:solidFill>
                <a:latin typeface="Fira Sans SemiBold"/>
                <a:ea typeface="Fira Sans SemiBold"/>
                <a:cs typeface="Fira Sans SemiBold"/>
                <a:sym typeface="Fira Sans SemiBold"/>
              </a:rPr>
              <a:t>Importante</a:t>
            </a:r>
            <a:r>
              <a:rPr lang="es" sz="1000">
                <a:solidFill>
                  <a:srgbClr val="B20E10"/>
                </a:solidFill>
                <a:latin typeface="Fira Sans"/>
                <a:ea typeface="Fira Sans"/>
                <a:cs typeface="Fira Sans"/>
                <a:sym typeface="Fira Sans"/>
              </a:rPr>
              <a:t>: </a:t>
            </a:r>
            <a:r>
              <a:rPr lang="es" sz="900">
                <a:solidFill>
                  <a:srgbClr val="636363"/>
                </a:solidFill>
                <a:latin typeface="Fira Sans"/>
                <a:ea typeface="Fira Sans"/>
                <a:cs typeface="Fira Sans"/>
                <a:sym typeface="Fira Sans"/>
              </a:rPr>
              <a:t>Independientemente de la Modalidad, solicitamos que todos los TFL tengan un proceso de recolección de datos primarios (encuestas, entrevistas, análisis documental, observaciones, etc.).</a:t>
            </a:r>
            <a:endParaRPr sz="900">
              <a:solidFill>
                <a:srgbClr val="636363"/>
              </a:solidFill>
              <a:latin typeface="Fira Sans"/>
              <a:ea typeface="Fira Sans"/>
              <a:cs typeface="Fira Sans"/>
              <a:sym typeface="Fira Sans"/>
            </a:endParaRPr>
          </a:p>
        </p:txBody>
      </p:sp>
      <p:sp>
        <p:nvSpPr>
          <p:cNvPr id="102" name="Google Shape;102;p19"/>
          <p:cNvSpPr txBox="1"/>
          <p:nvPr/>
        </p:nvSpPr>
        <p:spPr>
          <a:xfrm>
            <a:off x="868550" y="795025"/>
            <a:ext cx="251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999999"/>
                </a:solidFill>
                <a:latin typeface="Fira Sans"/>
                <a:ea typeface="Fira Sans"/>
                <a:cs typeface="Fira Sans"/>
                <a:sym typeface="Fira Sans"/>
              </a:rPr>
              <a:t>/</a:t>
            </a:r>
            <a:r>
              <a:rPr lang="es" sz="1100">
                <a:solidFill>
                  <a:srgbClr val="999999"/>
                </a:solidFill>
                <a:latin typeface="Fira Sans"/>
                <a:ea typeface="Fira Sans"/>
                <a:cs typeface="Fira Sans"/>
                <a:sym typeface="Fira Sans"/>
              </a:rPr>
              <a:t>Modalidades de TFL</a:t>
            </a:r>
            <a:endParaRPr sz="100">
              <a:solidFill>
                <a:srgbClr val="999999"/>
              </a:solidFill>
              <a:latin typeface="Fira Sans"/>
              <a:ea typeface="Fira Sans"/>
              <a:cs typeface="Fira Sans"/>
              <a:sym typeface="Fira Sans"/>
            </a:endParaRPr>
          </a:p>
        </p:txBody>
      </p:sp>
      <p:sp>
        <p:nvSpPr>
          <p:cNvPr id="103" name="Google Shape;103;p19"/>
          <p:cNvSpPr txBox="1"/>
          <p:nvPr/>
        </p:nvSpPr>
        <p:spPr>
          <a:xfrm>
            <a:off x="868550" y="1965113"/>
            <a:ext cx="2941500" cy="1300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Implica abordar experiencias reales dentro de las organizaciones, donde la propuesta estratégica o la pericia técnica sea relevante.</a:t>
            </a:r>
            <a:endParaRPr sz="1000">
              <a:solidFill>
                <a:srgbClr val="636363"/>
              </a:solidFill>
              <a:latin typeface="Fira Sans"/>
              <a:ea typeface="Fira Sans"/>
              <a:cs typeface="Fira Sans"/>
              <a:sym typeface="Fira Sans"/>
            </a:endParaRPr>
          </a:p>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Es importante el diagnóstico, la relevancia del problema y la propuesta de implicaciones pertinentes y valiosas.</a:t>
            </a:r>
            <a:endParaRPr sz="1000">
              <a:solidFill>
                <a:srgbClr val="636363"/>
              </a:solidFill>
              <a:latin typeface="Fira Sans"/>
              <a:ea typeface="Fira Sans"/>
              <a:cs typeface="Fira Sans"/>
              <a:sym typeface="Fira Sans"/>
            </a:endParaRPr>
          </a:p>
        </p:txBody>
      </p:sp>
      <p:sp>
        <p:nvSpPr>
          <p:cNvPr id="104" name="Google Shape;104;p19"/>
          <p:cNvSpPr txBox="1"/>
          <p:nvPr/>
        </p:nvSpPr>
        <p:spPr>
          <a:xfrm>
            <a:off x="868550" y="1623888"/>
            <a:ext cx="407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rgbClr val="B20E10"/>
                </a:solidFill>
                <a:latin typeface="Fira Sans SemiBold"/>
                <a:ea typeface="Fira Sans SemiBold"/>
                <a:cs typeface="Fira Sans SemiBold"/>
                <a:sym typeface="Fira Sans SemiBold"/>
              </a:rPr>
              <a:t>Intervenciones Profesionales</a:t>
            </a:r>
            <a:endParaRPr>
              <a:solidFill>
                <a:srgbClr val="B20E10"/>
              </a:solidFill>
              <a:latin typeface="Fira Sans SemiBold"/>
              <a:ea typeface="Fira Sans SemiBold"/>
              <a:cs typeface="Fira Sans SemiBold"/>
              <a:sym typeface="Fira Sans SemiBold"/>
            </a:endParaRPr>
          </a:p>
        </p:txBody>
      </p:sp>
      <p:sp>
        <p:nvSpPr>
          <p:cNvPr id="105" name="Google Shape;105;p19"/>
          <p:cNvSpPr txBox="1"/>
          <p:nvPr/>
        </p:nvSpPr>
        <p:spPr>
          <a:xfrm>
            <a:off x="4502850" y="1965113"/>
            <a:ext cx="3723900" cy="1300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Esta modalidad implica contrastar un modelo, desarrollar reflexiones teóricas, efectuar descripciones, exploraciones o análisis causales. No se pone el énfasis en la novedad, si no en la gestión de conceptos, su actualización bibliográfica, aplicación de herramientas cualitativas/cuantitativas y realizar un breve debate teórico.</a:t>
            </a:r>
            <a:endParaRPr sz="1000">
              <a:solidFill>
                <a:srgbClr val="636363"/>
              </a:solidFill>
              <a:latin typeface="Fira Sans"/>
              <a:ea typeface="Fira Sans"/>
              <a:cs typeface="Fira Sans"/>
              <a:sym typeface="Fira Sans"/>
            </a:endParaRPr>
          </a:p>
        </p:txBody>
      </p:sp>
      <p:sp>
        <p:nvSpPr>
          <p:cNvPr id="106" name="Google Shape;106;p19"/>
          <p:cNvSpPr txBox="1"/>
          <p:nvPr/>
        </p:nvSpPr>
        <p:spPr>
          <a:xfrm>
            <a:off x="4502850" y="1623875"/>
            <a:ext cx="27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rgbClr val="B20E10"/>
                </a:solidFill>
                <a:latin typeface="Fira Sans SemiBold"/>
                <a:ea typeface="Fira Sans SemiBold"/>
                <a:cs typeface="Fira Sans SemiBold"/>
                <a:sym typeface="Fira Sans SemiBold"/>
              </a:rPr>
              <a:t>Investigaciones</a:t>
            </a:r>
            <a:endParaRPr>
              <a:solidFill>
                <a:srgbClr val="B20E10"/>
              </a:solidFill>
              <a:latin typeface="Fira Sans SemiBold"/>
              <a:ea typeface="Fira Sans SemiBold"/>
              <a:cs typeface="Fira Sans SemiBold"/>
              <a:sym typeface="Fira Sans SemiBold"/>
            </a:endParaRPr>
          </a:p>
        </p:txBody>
      </p:sp>
      <p:cxnSp>
        <p:nvCxnSpPr>
          <p:cNvPr id="107" name="Google Shape;107;p19"/>
          <p:cNvCxnSpPr/>
          <p:nvPr/>
        </p:nvCxnSpPr>
        <p:spPr>
          <a:xfrm>
            <a:off x="4155725" y="1623900"/>
            <a:ext cx="0" cy="1742700"/>
          </a:xfrm>
          <a:prstGeom prst="straightConnector1">
            <a:avLst/>
          </a:prstGeom>
          <a:noFill/>
          <a:ln cap="flat" cmpd="sng" w="9525">
            <a:solidFill>
              <a:srgbClr val="B20E1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0"/>
          <p:cNvSpPr txBox="1"/>
          <p:nvPr/>
        </p:nvSpPr>
        <p:spPr>
          <a:xfrm>
            <a:off x="3964550" y="1892213"/>
            <a:ext cx="1518300" cy="531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¿La temática me atrae?</a:t>
            </a:r>
            <a:endParaRPr sz="1000">
              <a:solidFill>
                <a:srgbClr val="636363"/>
              </a:solidFill>
              <a:latin typeface="Fira Sans"/>
              <a:ea typeface="Fira Sans"/>
              <a:cs typeface="Fira Sans"/>
              <a:sym typeface="Fira Sans"/>
            </a:endParaRPr>
          </a:p>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¿Es relevante?</a:t>
            </a:r>
            <a:endParaRPr sz="1000">
              <a:solidFill>
                <a:srgbClr val="636363"/>
              </a:solidFill>
              <a:latin typeface="Fira Sans"/>
              <a:ea typeface="Fira Sans"/>
              <a:cs typeface="Fira Sans"/>
              <a:sym typeface="Fira Sans"/>
            </a:endParaRPr>
          </a:p>
        </p:txBody>
      </p:sp>
      <p:sp>
        <p:nvSpPr>
          <p:cNvPr id="113" name="Google Shape;113;p20"/>
          <p:cNvSpPr txBox="1"/>
          <p:nvPr/>
        </p:nvSpPr>
        <p:spPr>
          <a:xfrm>
            <a:off x="868550" y="1740588"/>
            <a:ext cx="3061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B20E10"/>
                </a:solidFill>
                <a:latin typeface="Fira Sans SemiBold"/>
                <a:ea typeface="Fira Sans SemiBold"/>
                <a:cs typeface="Fira Sans SemiBold"/>
                <a:sym typeface="Fira Sans SemiBold"/>
              </a:rPr>
              <a:t>Preguntas de reflexión para guiar la decisión de los estudiantes</a:t>
            </a:r>
            <a:endParaRPr sz="1000">
              <a:solidFill>
                <a:srgbClr val="B20E10"/>
              </a:solidFill>
              <a:latin typeface="Fira Sans SemiBold"/>
              <a:ea typeface="Fira Sans SemiBold"/>
              <a:cs typeface="Fira Sans SemiBold"/>
              <a:sym typeface="Fira Sans SemiBold"/>
            </a:endParaRPr>
          </a:p>
        </p:txBody>
      </p:sp>
      <p:sp>
        <p:nvSpPr>
          <p:cNvPr id="114" name="Google Shape;114;p20"/>
          <p:cNvSpPr txBox="1"/>
          <p:nvPr/>
        </p:nvSpPr>
        <p:spPr>
          <a:xfrm>
            <a:off x="3964550" y="2728013"/>
            <a:ext cx="2038500" cy="531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¿Deseo que el TFL sea difundido en algún congreso?</a:t>
            </a:r>
            <a:endParaRPr sz="1000">
              <a:solidFill>
                <a:srgbClr val="636363"/>
              </a:solidFill>
              <a:latin typeface="Fira Sans"/>
              <a:ea typeface="Fira Sans"/>
              <a:cs typeface="Fira Sans"/>
              <a:sym typeface="Fira Sans"/>
            </a:endParaRPr>
          </a:p>
        </p:txBody>
      </p:sp>
      <p:sp>
        <p:nvSpPr>
          <p:cNvPr id="115" name="Google Shape;115;p20"/>
          <p:cNvSpPr txBox="1"/>
          <p:nvPr/>
        </p:nvSpPr>
        <p:spPr>
          <a:xfrm>
            <a:off x="5926850" y="2728013"/>
            <a:ext cx="1900200" cy="531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¿Cómo imagino que obtendré y procesaré los datos?</a:t>
            </a:r>
            <a:endParaRPr sz="1000">
              <a:solidFill>
                <a:srgbClr val="636363"/>
              </a:solidFill>
              <a:latin typeface="Fira Sans"/>
              <a:ea typeface="Fira Sans"/>
              <a:cs typeface="Fira Sans"/>
              <a:sym typeface="Fira Sans"/>
            </a:endParaRPr>
          </a:p>
        </p:txBody>
      </p:sp>
      <p:sp>
        <p:nvSpPr>
          <p:cNvPr id="116" name="Google Shape;116;p20"/>
          <p:cNvSpPr txBox="1"/>
          <p:nvPr/>
        </p:nvSpPr>
        <p:spPr>
          <a:xfrm>
            <a:off x="5556275" y="1892213"/>
            <a:ext cx="2955600" cy="531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s" sz="1000">
                <a:solidFill>
                  <a:srgbClr val="636363"/>
                </a:solidFill>
                <a:latin typeface="Fira Sans"/>
                <a:ea typeface="Fira Sans"/>
                <a:cs typeface="Fira Sans"/>
                <a:sym typeface="Fira Sans"/>
              </a:rPr>
              <a:t>¿Puedo validar mi TFL con la empresa o grupo de interés con quienes realizaré el trabajo?</a:t>
            </a:r>
            <a:endParaRPr sz="1000">
              <a:solidFill>
                <a:srgbClr val="636363"/>
              </a:solidFill>
              <a:latin typeface="Fira Sans"/>
              <a:ea typeface="Fira Sans"/>
              <a:cs typeface="Fira Sans"/>
              <a:sym typeface="Fira Sans"/>
            </a:endParaRPr>
          </a:p>
        </p:txBody>
      </p:sp>
      <p:pic>
        <p:nvPicPr>
          <p:cNvPr id="117" name="Google Shape;117;p20"/>
          <p:cNvPicPr preferRelativeResize="0"/>
          <p:nvPr/>
        </p:nvPicPr>
        <p:blipFill>
          <a:blip r:embed="rId4">
            <a:alphaModFix amt="13000"/>
          </a:blip>
          <a:stretch>
            <a:fillRect/>
          </a:stretch>
        </p:blipFill>
        <p:spPr>
          <a:xfrm>
            <a:off x="6414924" y="2728013"/>
            <a:ext cx="831125" cy="604650"/>
          </a:xfrm>
          <a:prstGeom prst="rect">
            <a:avLst/>
          </a:prstGeom>
          <a:noFill/>
          <a:ln>
            <a:noFill/>
          </a:ln>
        </p:spPr>
      </p:pic>
      <p:pic>
        <p:nvPicPr>
          <p:cNvPr id="118" name="Google Shape;118;p20"/>
          <p:cNvPicPr preferRelativeResize="0"/>
          <p:nvPr/>
        </p:nvPicPr>
        <p:blipFill>
          <a:blip r:embed="rId4">
            <a:alphaModFix amt="13000"/>
          </a:blip>
          <a:stretch>
            <a:fillRect/>
          </a:stretch>
        </p:blipFill>
        <p:spPr>
          <a:xfrm>
            <a:off x="6532049" y="1892213"/>
            <a:ext cx="831125" cy="604650"/>
          </a:xfrm>
          <a:prstGeom prst="rect">
            <a:avLst/>
          </a:prstGeom>
          <a:noFill/>
          <a:ln>
            <a:noFill/>
          </a:ln>
        </p:spPr>
      </p:pic>
      <p:pic>
        <p:nvPicPr>
          <p:cNvPr id="119" name="Google Shape;119;p20"/>
          <p:cNvPicPr preferRelativeResize="0"/>
          <p:nvPr/>
        </p:nvPicPr>
        <p:blipFill>
          <a:blip r:embed="rId4">
            <a:alphaModFix amt="13000"/>
          </a:blip>
          <a:stretch>
            <a:fillRect/>
          </a:stretch>
        </p:blipFill>
        <p:spPr>
          <a:xfrm>
            <a:off x="4308137" y="1892213"/>
            <a:ext cx="831125" cy="604650"/>
          </a:xfrm>
          <a:prstGeom prst="rect">
            <a:avLst/>
          </a:prstGeom>
          <a:noFill/>
          <a:ln>
            <a:noFill/>
          </a:ln>
        </p:spPr>
      </p:pic>
      <p:pic>
        <p:nvPicPr>
          <p:cNvPr id="120" name="Google Shape;120;p20"/>
          <p:cNvPicPr preferRelativeResize="0"/>
          <p:nvPr/>
        </p:nvPicPr>
        <p:blipFill>
          <a:blip r:embed="rId4">
            <a:alphaModFix amt="13000"/>
          </a:blip>
          <a:stretch>
            <a:fillRect/>
          </a:stretch>
        </p:blipFill>
        <p:spPr>
          <a:xfrm>
            <a:off x="4308137" y="2728013"/>
            <a:ext cx="831125" cy="604650"/>
          </a:xfrm>
          <a:prstGeom prst="rect">
            <a:avLst/>
          </a:prstGeom>
          <a:noFill/>
          <a:ln>
            <a:noFill/>
          </a:ln>
        </p:spPr>
      </p:pic>
      <p:cxnSp>
        <p:nvCxnSpPr>
          <p:cNvPr id="121" name="Google Shape;121;p20"/>
          <p:cNvCxnSpPr/>
          <p:nvPr/>
        </p:nvCxnSpPr>
        <p:spPr>
          <a:xfrm>
            <a:off x="3964550" y="3437463"/>
            <a:ext cx="4459800" cy="0"/>
          </a:xfrm>
          <a:prstGeom prst="straightConnector1">
            <a:avLst/>
          </a:prstGeom>
          <a:noFill/>
          <a:ln cap="flat" cmpd="sng" w="9525">
            <a:solidFill>
              <a:srgbClr val="B20E10"/>
            </a:solidFill>
            <a:prstDash val="solid"/>
            <a:round/>
            <a:headEnd len="med" w="med" type="none"/>
            <a:tailEnd len="med" w="med" type="none"/>
          </a:ln>
        </p:spPr>
      </p:cxnSp>
      <p:cxnSp>
        <p:nvCxnSpPr>
          <p:cNvPr id="122" name="Google Shape;122;p20"/>
          <p:cNvCxnSpPr/>
          <p:nvPr/>
        </p:nvCxnSpPr>
        <p:spPr>
          <a:xfrm>
            <a:off x="3964550" y="1706038"/>
            <a:ext cx="4459800" cy="0"/>
          </a:xfrm>
          <a:prstGeom prst="straightConnector1">
            <a:avLst/>
          </a:prstGeom>
          <a:noFill/>
          <a:ln cap="flat" cmpd="sng" w="9525">
            <a:solidFill>
              <a:srgbClr val="B20E10"/>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