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handoutMasterIdLst>
    <p:handoutMasterId r:id="rId28"/>
  </p:handoutMasterIdLst>
  <p:sldIdLst>
    <p:sldId id="359" r:id="rId3"/>
    <p:sldId id="323" r:id="rId4"/>
    <p:sldId id="346" r:id="rId5"/>
    <p:sldId id="347" r:id="rId6"/>
    <p:sldId id="363" r:id="rId7"/>
    <p:sldId id="348" r:id="rId8"/>
    <p:sldId id="349" r:id="rId9"/>
    <p:sldId id="350" r:id="rId10"/>
    <p:sldId id="351" r:id="rId11"/>
    <p:sldId id="352" r:id="rId12"/>
    <p:sldId id="353" r:id="rId13"/>
    <p:sldId id="362" r:id="rId14"/>
    <p:sldId id="354" r:id="rId15"/>
    <p:sldId id="327" r:id="rId16"/>
    <p:sldId id="328" r:id="rId17"/>
    <p:sldId id="358" r:id="rId18"/>
    <p:sldId id="339" r:id="rId19"/>
    <p:sldId id="340" r:id="rId20"/>
    <p:sldId id="342" r:id="rId21"/>
    <p:sldId id="333" r:id="rId22"/>
    <p:sldId id="329" r:id="rId23"/>
    <p:sldId id="330" r:id="rId24"/>
    <p:sldId id="344" r:id="rId25"/>
    <p:sldId id="324"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A60A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833" autoAdjust="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Carlos\Documents\Other%20Notre%20Dame\Publications\CG%20Rentier%20Theory\Submission%20version\WP\Publication%20process\Figure%201%20(A%20Fiscal%20Theory%20of%20Subnational%20Regimes;%20Carlos%20Gervasoni).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Carlos\Documents\Other%20Notre%20Dame\Publications\CG%20Rentier%20Theory\Submission%20version\WP\Publication%20process\Figure%201%20(A%20Fiscal%20Theory%20of%20Subnational%20Regimes;%20Carlos%20Gervasoni).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100" b="0" i="0" u="none" strike="noStrike" baseline="0">
                <a:solidFill>
                  <a:srgbClr val="000000"/>
                </a:solidFill>
                <a:latin typeface="Arial"/>
                <a:ea typeface="Arial"/>
                <a:cs typeface="Arial"/>
              </a:defRPr>
            </a:pPr>
            <a:r>
              <a:rPr lang="es-AR" sz="1100" b="0" dirty="0"/>
              <a:t>(a)</a:t>
            </a:r>
          </a:p>
          <a:p>
            <a:pPr algn="ctr">
              <a:defRPr sz="1100" b="0" i="0" u="none" strike="noStrike" baseline="0">
                <a:solidFill>
                  <a:srgbClr val="000000"/>
                </a:solidFill>
                <a:latin typeface="Arial"/>
                <a:ea typeface="Arial"/>
                <a:cs typeface="Arial"/>
              </a:defRPr>
            </a:pPr>
            <a:r>
              <a:rPr lang="es-AR" sz="1100" b="0" dirty="0"/>
              <a:t>Federal Transfers per Capita by Poverty Level</a:t>
            </a:r>
          </a:p>
        </c:rich>
      </c:tx>
      <c:layout>
        <c:manualLayout>
          <c:xMode val="edge"/>
          <c:yMode val="edge"/>
          <c:x val="0.246545940551402"/>
          <c:y val="2.5773195876288729E-3"/>
        </c:manualLayout>
      </c:layout>
      <c:overlay val="0"/>
      <c:spPr>
        <a:noFill/>
        <a:ln w="25400">
          <a:noFill/>
        </a:ln>
      </c:spPr>
    </c:title>
    <c:autoTitleDeleted val="0"/>
    <c:plotArea>
      <c:layout>
        <c:manualLayout>
          <c:layoutTarget val="inner"/>
          <c:xMode val="edge"/>
          <c:yMode val="edge"/>
          <c:x val="0.12618648799553323"/>
          <c:y val="0.11769759450171828"/>
          <c:w val="0.81686208821887263"/>
          <c:h val="0.72164948453608579"/>
        </c:manualLayout>
      </c:layout>
      <c:scatterChart>
        <c:scatterStyle val="lineMarker"/>
        <c:varyColors val="0"/>
        <c:ser>
          <c:idx val="0"/>
          <c:order val="0"/>
          <c:tx>
            <c:strRef>
              <c:f>'Original charts'!$D$1</c:f>
              <c:strCache>
                <c:ptCount val="1"/>
                <c:pt idx="0">
                  <c:v>ingnac4pc</c:v>
                </c:pt>
              </c:strCache>
            </c:strRef>
          </c:tx>
          <c:spPr>
            <a:ln w="28575">
              <a:noFill/>
            </a:ln>
          </c:spPr>
          <c:marker>
            <c:symbol val="circle"/>
            <c:size val="6"/>
            <c:spPr>
              <a:solidFill>
                <a:srgbClr val="000000"/>
              </a:solidFill>
              <a:ln>
                <a:solidFill>
                  <a:srgbClr val="000000"/>
                </a:solidFill>
                <a:prstDash val="solid"/>
              </a:ln>
            </c:spPr>
          </c:marker>
          <c:dPt>
            <c:idx val="0"/>
            <c:marker>
              <c:symbol val="circle"/>
              <c:size val="55"/>
              <c:spPr>
                <a:noFill/>
                <a:ln>
                  <a:solidFill>
                    <a:srgbClr val="000000"/>
                  </a:solidFill>
                  <a:prstDash val="solid"/>
                </a:ln>
              </c:spPr>
            </c:marker>
            <c:bubble3D val="0"/>
            <c:spPr>
              <a:ln w="12700">
                <a:solidFill>
                  <a:srgbClr val="000080"/>
                </a:solidFill>
                <a:prstDash val="solid"/>
              </a:ln>
            </c:spPr>
          </c:dPt>
          <c:dPt>
            <c:idx val="1"/>
            <c:marker>
              <c:symbol val="circle"/>
              <c:size val="4"/>
              <c:spPr>
                <a:noFill/>
                <a:ln>
                  <a:solidFill>
                    <a:srgbClr val="000000"/>
                  </a:solidFill>
                  <a:prstDash val="solid"/>
                </a:ln>
              </c:spPr>
            </c:marker>
            <c:bubble3D val="0"/>
          </c:dPt>
          <c:dPt>
            <c:idx val="2"/>
            <c:marker>
              <c:symbol val="circle"/>
              <c:size val="10"/>
              <c:spPr>
                <a:noFill/>
                <a:ln>
                  <a:solidFill>
                    <a:srgbClr val="000000"/>
                  </a:solidFill>
                  <a:prstDash val="solid"/>
                </a:ln>
              </c:spPr>
            </c:marker>
            <c:bubble3D val="0"/>
          </c:dPt>
          <c:dPt>
            <c:idx val="3"/>
            <c:marker>
              <c:spPr>
                <a:noFill/>
                <a:ln>
                  <a:solidFill>
                    <a:srgbClr val="000000"/>
                  </a:solidFill>
                  <a:prstDash val="solid"/>
                </a:ln>
              </c:spPr>
            </c:marker>
            <c:bubble3D val="0"/>
          </c:dPt>
          <c:dPt>
            <c:idx val="4"/>
            <c:marker>
              <c:symbol val="circle"/>
              <c:size val="20"/>
              <c:spPr>
                <a:noFill/>
                <a:ln>
                  <a:solidFill>
                    <a:srgbClr val="000000"/>
                  </a:solidFill>
                  <a:prstDash val="solid"/>
                </a:ln>
              </c:spPr>
            </c:marker>
            <c:bubble3D val="0"/>
          </c:dPt>
          <c:dPt>
            <c:idx val="5"/>
            <c:marker>
              <c:symbol val="circle"/>
              <c:size val="12"/>
              <c:spPr>
                <a:noFill/>
                <a:ln>
                  <a:solidFill>
                    <a:srgbClr val="000000"/>
                  </a:solidFill>
                  <a:prstDash val="solid"/>
                </a:ln>
              </c:spPr>
            </c:marker>
            <c:bubble3D val="0"/>
          </c:dPt>
          <c:dPt>
            <c:idx val="6"/>
            <c:marker>
              <c:spPr>
                <a:noFill/>
                <a:ln>
                  <a:solidFill>
                    <a:srgbClr val="000000"/>
                  </a:solidFill>
                  <a:prstDash val="solid"/>
                </a:ln>
              </c:spPr>
            </c:marker>
            <c:bubble3D val="0"/>
          </c:dPt>
          <c:dPt>
            <c:idx val="7"/>
            <c:marker>
              <c:symbol val="circle"/>
              <c:size val="8"/>
              <c:spPr>
                <a:noFill/>
                <a:ln>
                  <a:solidFill>
                    <a:srgbClr val="000000"/>
                  </a:solidFill>
                  <a:prstDash val="solid"/>
                </a:ln>
              </c:spPr>
            </c:marker>
            <c:bubble3D val="0"/>
          </c:dPt>
          <c:dPt>
            <c:idx val="8"/>
            <c:marker>
              <c:symbol val="circle"/>
              <c:size val="4"/>
              <c:spPr>
                <a:noFill/>
                <a:ln>
                  <a:solidFill>
                    <a:srgbClr val="000000"/>
                  </a:solidFill>
                  <a:prstDash val="solid"/>
                </a:ln>
              </c:spPr>
            </c:marker>
            <c:bubble3D val="0"/>
          </c:dPt>
          <c:dPt>
            <c:idx val="9"/>
            <c:marker>
              <c:symbol val="circle"/>
              <c:size val="4"/>
              <c:spPr>
                <a:noFill/>
                <a:ln>
                  <a:solidFill>
                    <a:srgbClr val="000000"/>
                  </a:solidFill>
                  <a:prstDash val="solid"/>
                </a:ln>
              </c:spPr>
            </c:marker>
            <c:bubble3D val="0"/>
          </c:dPt>
          <c:dPt>
            <c:idx val="10"/>
            <c:marker>
              <c:symbol val="circle"/>
              <c:size val="14"/>
              <c:spPr>
                <a:noFill/>
                <a:ln>
                  <a:solidFill>
                    <a:srgbClr val="000000"/>
                  </a:solidFill>
                  <a:prstDash val="solid"/>
                </a:ln>
              </c:spPr>
            </c:marker>
            <c:bubble3D val="0"/>
          </c:dPt>
          <c:dPt>
            <c:idx val="11"/>
            <c:marker>
              <c:symbol val="circle"/>
              <c:size val="10"/>
              <c:spPr>
                <a:noFill/>
                <a:ln>
                  <a:solidFill>
                    <a:srgbClr val="000000"/>
                  </a:solidFill>
                  <a:prstDash val="solid"/>
                </a:ln>
              </c:spPr>
            </c:marker>
            <c:bubble3D val="0"/>
          </c:dPt>
          <c:dPt>
            <c:idx val="12"/>
            <c:marker>
              <c:spPr>
                <a:noFill/>
                <a:ln>
                  <a:solidFill>
                    <a:srgbClr val="000000"/>
                  </a:solidFill>
                  <a:prstDash val="solid"/>
                </a:ln>
              </c:spPr>
            </c:marker>
            <c:bubble3D val="0"/>
          </c:dPt>
          <c:dPt>
            <c:idx val="13"/>
            <c:marker>
              <c:symbol val="circle"/>
              <c:size val="8"/>
              <c:spPr>
                <a:noFill/>
                <a:ln>
                  <a:solidFill>
                    <a:srgbClr val="000000"/>
                  </a:solidFill>
                  <a:prstDash val="solid"/>
                </a:ln>
              </c:spPr>
            </c:marker>
            <c:bubble3D val="0"/>
          </c:dPt>
          <c:dPt>
            <c:idx val="14"/>
            <c:marker>
              <c:symbol val="circle"/>
              <c:size val="11"/>
              <c:spPr>
                <a:noFill/>
                <a:ln>
                  <a:solidFill>
                    <a:srgbClr val="000000"/>
                  </a:solidFill>
                  <a:prstDash val="solid"/>
                </a:ln>
              </c:spPr>
            </c:marker>
            <c:bubble3D val="0"/>
          </c:dPt>
          <c:dPt>
            <c:idx val="15"/>
            <c:marker>
              <c:symbol val="circle"/>
              <c:size val="8"/>
              <c:spPr>
                <a:noFill/>
                <a:ln>
                  <a:solidFill>
                    <a:srgbClr val="000000"/>
                  </a:solidFill>
                  <a:prstDash val="solid"/>
                </a:ln>
              </c:spPr>
            </c:marker>
            <c:bubble3D val="0"/>
          </c:dPt>
          <c:dPt>
            <c:idx val="16"/>
            <c:marker>
              <c:symbol val="circle"/>
              <c:size val="4"/>
              <c:spPr>
                <a:noFill/>
                <a:ln>
                  <a:solidFill>
                    <a:srgbClr val="000000"/>
                  </a:solidFill>
                  <a:prstDash val="solid"/>
                </a:ln>
              </c:spPr>
            </c:marker>
            <c:bubble3D val="0"/>
          </c:dPt>
          <c:dPt>
            <c:idx val="17"/>
            <c:marker>
              <c:symbol val="circle"/>
              <c:size val="3"/>
              <c:spPr>
                <a:noFill/>
                <a:ln>
                  <a:solidFill>
                    <a:srgbClr val="000000"/>
                  </a:solidFill>
                  <a:prstDash val="solid"/>
                </a:ln>
              </c:spPr>
            </c:marker>
            <c:bubble3D val="0"/>
          </c:dPt>
          <c:dPt>
            <c:idx val="18"/>
            <c:marker>
              <c:symbol val="circle"/>
              <c:size val="20"/>
              <c:spPr>
                <a:noFill/>
                <a:ln>
                  <a:solidFill>
                    <a:srgbClr val="000000"/>
                  </a:solidFill>
                  <a:prstDash val="solid"/>
                </a:ln>
              </c:spPr>
            </c:marker>
            <c:bubble3D val="0"/>
          </c:dPt>
          <c:dPt>
            <c:idx val="19"/>
            <c:marker>
              <c:symbol val="circle"/>
              <c:size val="9"/>
              <c:spPr>
                <a:noFill/>
                <a:ln>
                  <a:solidFill>
                    <a:srgbClr val="000000"/>
                  </a:solidFill>
                  <a:prstDash val="solid"/>
                </a:ln>
              </c:spPr>
            </c:marker>
            <c:bubble3D val="0"/>
          </c:dPt>
          <c:dPt>
            <c:idx val="21"/>
            <c:marker>
              <c:symbol val="circle"/>
              <c:size val="12"/>
              <c:spPr>
                <a:noFill/>
                <a:ln>
                  <a:solidFill>
                    <a:srgbClr val="000000"/>
                  </a:solidFill>
                  <a:prstDash val="solid"/>
                </a:ln>
              </c:spPr>
            </c:marker>
            <c:bubble3D val="0"/>
          </c:dPt>
          <c:dPt>
            <c:idx val="22"/>
            <c:marker>
              <c:symbol val="circle"/>
              <c:size val="10"/>
              <c:spPr>
                <a:noFill/>
                <a:ln>
                  <a:solidFill>
                    <a:srgbClr val="000000"/>
                  </a:solidFill>
                  <a:prstDash val="solid"/>
                </a:ln>
              </c:spPr>
            </c:marker>
            <c:bubble3D val="0"/>
          </c:dPt>
          <c:xVal>
            <c:numRef>
              <c:f>'Original charts'!$C$2:$C$24</c:f>
              <c:numCache>
                <c:formatCode>General</c:formatCode>
                <c:ptCount val="23"/>
                <c:pt idx="0">
                  <c:v>16.420000000000002</c:v>
                </c:pt>
                <c:pt idx="1">
                  <c:v>25.32</c:v>
                </c:pt>
                <c:pt idx="2">
                  <c:v>36.730000000000011</c:v>
                </c:pt>
                <c:pt idx="3">
                  <c:v>19.07</c:v>
                </c:pt>
                <c:pt idx="4">
                  <c:v>14.219999999999999</c:v>
                </c:pt>
                <c:pt idx="5">
                  <c:v>19.34</c:v>
                </c:pt>
                <c:pt idx="6">
                  <c:v>36.800000000000004</c:v>
                </c:pt>
                <c:pt idx="7">
                  <c:v>32.65</c:v>
                </c:pt>
                <c:pt idx="8">
                  <c:v>12.12</c:v>
                </c:pt>
                <c:pt idx="9">
                  <c:v>24.16</c:v>
                </c:pt>
                <c:pt idx="10">
                  <c:v>16.68</c:v>
                </c:pt>
                <c:pt idx="11">
                  <c:v>30.830000000000005</c:v>
                </c:pt>
                <c:pt idx="12">
                  <c:v>19.52</c:v>
                </c:pt>
                <c:pt idx="13">
                  <c:v>20.91</c:v>
                </c:pt>
                <c:pt idx="14">
                  <c:v>34.790000000000013</c:v>
                </c:pt>
                <c:pt idx="15">
                  <c:v>18.8</c:v>
                </c:pt>
                <c:pt idx="16">
                  <c:v>18.91</c:v>
                </c:pt>
                <c:pt idx="17">
                  <c:v>12.8</c:v>
                </c:pt>
                <c:pt idx="18">
                  <c:v>16.420000000000002</c:v>
                </c:pt>
                <c:pt idx="19">
                  <c:v>35.270000000000003</c:v>
                </c:pt>
                <c:pt idx="21">
                  <c:v>26.110000000000031</c:v>
                </c:pt>
                <c:pt idx="22">
                  <c:v>30.8</c:v>
                </c:pt>
              </c:numCache>
            </c:numRef>
          </c:xVal>
          <c:yVal>
            <c:numRef>
              <c:f>'Original charts'!$D$2:$D$24</c:f>
              <c:numCache>
                <c:formatCode>General</c:formatCode>
                <c:ptCount val="23"/>
                <c:pt idx="0">
                  <c:v>730.5607</c:v>
                </c:pt>
                <c:pt idx="1">
                  <c:v>3917.1509999999998</c:v>
                </c:pt>
                <c:pt idx="2">
                  <c:v>2269.8580000000002</c:v>
                </c:pt>
                <c:pt idx="3">
                  <c:v>2337.3940000000002</c:v>
                </c:pt>
                <c:pt idx="4">
                  <c:v>1059.9480000000001</c:v>
                </c:pt>
                <c:pt idx="5">
                  <c:v>1763.086</c:v>
                </c:pt>
                <c:pt idx="6">
                  <c:v>3699.607</c:v>
                </c:pt>
                <c:pt idx="7">
                  <c:v>2369.1239999999998</c:v>
                </c:pt>
                <c:pt idx="8">
                  <c:v>2959.4870000000001</c:v>
                </c:pt>
                <c:pt idx="9">
                  <c:v>5692.0739999999996</c:v>
                </c:pt>
                <c:pt idx="10">
                  <c:v>1122.9880000000001</c:v>
                </c:pt>
                <c:pt idx="11">
                  <c:v>1837.47</c:v>
                </c:pt>
                <c:pt idx="12">
                  <c:v>2229.8850000000002</c:v>
                </c:pt>
                <c:pt idx="13">
                  <c:v>2131.2170000000001</c:v>
                </c:pt>
                <c:pt idx="14">
                  <c:v>1819.057</c:v>
                </c:pt>
                <c:pt idx="15">
                  <c:v>2421.8920000000012</c:v>
                </c:pt>
                <c:pt idx="16">
                  <c:v>2989.232</c:v>
                </c:pt>
                <c:pt idx="17">
                  <c:v>4929.7809999999999</c:v>
                </c:pt>
                <c:pt idx="18">
                  <c:v>1118.0309999999999</c:v>
                </c:pt>
                <c:pt idx="19">
                  <c:v>2463.5030000000002</c:v>
                </c:pt>
                <c:pt idx="21">
                  <c:v>1596.71</c:v>
                </c:pt>
                <c:pt idx="22">
                  <c:v>1834.9050000000011</c:v>
                </c:pt>
              </c:numCache>
            </c:numRef>
          </c:yVal>
          <c:smooth val="0"/>
        </c:ser>
        <c:dLbls>
          <c:showLegendKey val="0"/>
          <c:showVal val="0"/>
          <c:showCatName val="0"/>
          <c:showSerName val="0"/>
          <c:showPercent val="0"/>
          <c:showBubbleSize val="0"/>
        </c:dLbls>
        <c:axId val="217568616"/>
        <c:axId val="217561560"/>
      </c:scatterChart>
      <c:valAx>
        <c:axId val="217568616"/>
        <c:scaling>
          <c:orientation val="minMax"/>
          <c:min val="10"/>
        </c:scaling>
        <c:delete val="0"/>
        <c:axPos val="b"/>
        <c:title>
          <c:tx>
            <c:rich>
              <a:bodyPr/>
              <a:lstStyle/>
              <a:p>
                <a:pPr>
                  <a:defRPr sz="1000" b="0" i="0" u="none" strike="noStrike" baseline="0">
                    <a:solidFill>
                      <a:srgbClr val="000000"/>
                    </a:solidFill>
                    <a:latin typeface="Arial"/>
                    <a:ea typeface="Arial"/>
                    <a:cs typeface="Arial"/>
                  </a:defRPr>
                </a:pPr>
                <a:r>
                  <a:rPr lang="es-AR" sz="1000" b="0" dirty="0"/>
                  <a:t>Poverty level (% Population with Unsatisfied Basic Needs)</a:t>
                </a:r>
              </a:p>
            </c:rich>
          </c:tx>
          <c:layout>
            <c:manualLayout>
              <c:xMode val="edge"/>
              <c:yMode val="edge"/>
              <c:x val="0.24513064007702598"/>
              <c:y val="0.89604919230457403"/>
            </c:manualLayout>
          </c:layout>
          <c:overlay val="0"/>
          <c:spPr>
            <a:noFill/>
            <a:ln w="25400">
              <a:noFill/>
            </a:ln>
          </c:spPr>
        </c:title>
        <c:numFmt formatCode="General"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en-US"/>
          </a:p>
        </c:txPr>
        <c:crossAx val="217561560"/>
        <c:crosses val="autoZero"/>
        <c:crossBetween val="midCat"/>
      </c:valAx>
      <c:valAx>
        <c:axId val="217561560"/>
        <c:scaling>
          <c:orientation val="minMax"/>
        </c:scaling>
        <c:delete val="0"/>
        <c:axPos val="l"/>
        <c:majorGridlines>
          <c:spPr>
            <a:ln w="12700">
              <a:solidFill>
                <a:srgbClr val="FFFFFF"/>
              </a:solidFill>
              <a:prstDash val="solid"/>
            </a:ln>
          </c:spPr>
        </c:majorGridlines>
        <c:title>
          <c:tx>
            <c:rich>
              <a:bodyPr/>
              <a:lstStyle/>
              <a:p>
                <a:pPr>
                  <a:defRPr sz="1000" b="0" i="0" u="none" strike="noStrike" baseline="0">
                    <a:solidFill>
                      <a:srgbClr val="000000"/>
                    </a:solidFill>
                    <a:latin typeface="Arial"/>
                    <a:ea typeface="Arial"/>
                    <a:cs typeface="Arial"/>
                  </a:defRPr>
                </a:pPr>
                <a:r>
                  <a:rPr lang="es-AR" sz="1000" b="0" dirty="0"/>
                  <a:t>Federal Transfers per Capita</a:t>
                </a:r>
              </a:p>
              <a:p>
                <a:pPr>
                  <a:defRPr sz="1000" b="0" i="0" u="none" strike="noStrike" baseline="0">
                    <a:solidFill>
                      <a:srgbClr val="000000"/>
                    </a:solidFill>
                    <a:latin typeface="Arial"/>
                    <a:ea typeface="Arial"/>
                    <a:cs typeface="Arial"/>
                  </a:defRPr>
                </a:pPr>
                <a:r>
                  <a:rPr lang="es-AR" sz="1000" b="0" dirty="0"/>
                  <a:t> (in pesos; average 1992-95)</a:t>
                </a:r>
              </a:p>
            </c:rich>
          </c:tx>
          <c:layout>
            <c:manualLayout>
              <c:xMode val="edge"/>
              <c:yMode val="edge"/>
              <c:x val="1.4513512444110348E-3"/>
              <c:y val="0.23969099223421814"/>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en-US"/>
          </a:p>
        </c:txPr>
        <c:crossAx val="217568616"/>
        <c:crosses val="autoZero"/>
        <c:crossBetween val="midCat"/>
      </c:valAx>
      <c:spPr>
        <a:solidFill>
          <a:sysClr val="window" lastClr="FFFFFF"/>
        </a:solidFill>
        <a:ln w="12700">
          <a:solidFill>
            <a:schemeClr val="tx1"/>
          </a:solidFill>
          <a:prstDash val="solid"/>
        </a:ln>
      </c:spPr>
    </c:plotArea>
    <c:plotVisOnly val="1"/>
    <c:dispBlanksAs val="gap"/>
    <c:showDLblsOverMax val="0"/>
  </c:chart>
  <c:spPr>
    <a:solidFill>
      <a:srgbClr val="FFFFFF"/>
    </a:solidFill>
    <a:ln w="9525">
      <a:noFill/>
    </a:ln>
  </c:spPr>
  <c:txPr>
    <a:bodyPr/>
    <a:lstStyle/>
    <a:p>
      <a:pPr>
        <a:defRPr sz="1525"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00" b="0" i="0" u="none" strike="noStrike" baseline="0">
                <a:solidFill>
                  <a:srgbClr val="000000"/>
                </a:solidFill>
                <a:latin typeface="Arial"/>
                <a:ea typeface="Arial"/>
                <a:cs typeface="Arial"/>
              </a:defRPr>
            </a:pPr>
            <a:r>
              <a:rPr lang="es-AR" sz="1100" b="0" dirty="0"/>
              <a:t>(b)</a:t>
            </a:r>
          </a:p>
          <a:p>
            <a:pPr>
              <a:defRPr sz="1100" b="0" i="0" u="none" strike="noStrike" baseline="0">
                <a:solidFill>
                  <a:srgbClr val="000000"/>
                </a:solidFill>
                <a:latin typeface="Arial"/>
                <a:ea typeface="Arial"/>
                <a:cs typeface="Arial"/>
              </a:defRPr>
            </a:pPr>
            <a:r>
              <a:rPr lang="es-AR" sz="1100" b="0" dirty="0"/>
              <a:t>Federal Transfers per Capita by Population</a:t>
            </a:r>
          </a:p>
        </c:rich>
      </c:tx>
      <c:layout>
        <c:manualLayout>
          <c:xMode val="edge"/>
          <c:yMode val="edge"/>
          <c:x val="0.26323908175918725"/>
          <c:y val="3.8511656631156398E-3"/>
        </c:manualLayout>
      </c:layout>
      <c:overlay val="0"/>
      <c:spPr>
        <a:noFill/>
        <a:ln w="25400">
          <a:noFill/>
        </a:ln>
      </c:spPr>
    </c:title>
    <c:autoTitleDeleted val="0"/>
    <c:plotArea>
      <c:layout>
        <c:manualLayout>
          <c:layoutTarget val="inner"/>
          <c:xMode val="edge"/>
          <c:yMode val="edge"/>
          <c:x val="0.13671748751994237"/>
          <c:y val="0.11025645890649211"/>
          <c:w val="0.81469115191986663"/>
          <c:h val="0.65818990273274669"/>
        </c:manualLayout>
      </c:layout>
      <c:scatterChart>
        <c:scatterStyle val="lineMarker"/>
        <c:varyColors val="0"/>
        <c:ser>
          <c:idx val="0"/>
          <c:order val="0"/>
          <c:tx>
            <c:strRef>
              <c:f>'Original charts'!$G$1</c:f>
              <c:strCache>
                <c:ptCount val="1"/>
                <c:pt idx="0">
                  <c:v>ingnac4pc</c:v>
                </c:pt>
              </c:strCache>
            </c:strRef>
          </c:tx>
          <c:spPr>
            <a:ln w="28575">
              <a:noFill/>
            </a:ln>
          </c:spPr>
          <c:marker>
            <c:symbol val="circle"/>
            <c:size val="6"/>
            <c:spPr>
              <a:solidFill>
                <a:srgbClr val="000000"/>
              </a:solidFill>
              <a:ln>
                <a:solidFill>
                  <a:srgbClr val="000000"/>
                </a:solidFill>
                <a:prstDash val="solid"/>
              </a:ln>
            </c:spPr>
          </c:marker>
          <c:xVal>
            <c:numRef>
              <c:f>'Original charts'!$F$2:$F$24</c:f>
              <c:numCache>
                <c:formatCode>0.00000000</c:formatCode>
                <c:ptCount val="23"/>
                <c:pt idx="0">
                  <c:v>7.474176160801256E-8</c:v>
                </c:pt>
                <c:pt idx="1">
                  <c:v>3.4576711893005899E-6</c:v>
                </c:pt>
                <c:pt idx="2">
                  <c:v>1.1161960040183113E-6</c:v>
                </c:pt>
                <c:pt idx="3">
                  <c:v>2.5054807391168212E-6</c:v>
                </c:pt>
                <c:pt idx="4">
                  <c:v>3.4132791577665574E-7</c:v>
                </c:pt>
                <c:pt idx="5">
                  <c:v>9.3536444604911824E-7</c:v>
                </c:pt>
                <c:pt idx="6">
                  <c:v>2.2366661149556918E-6</c:v>
                </c:pt>
                <c:pt idx="7">
                  <c:v>1.8014869473263298E-6</c:v>
                </c:pt>
                <c:pt idx="8">
                  <c:v>3.5416282990267696E-6</c:v>
                </c:pt>
                <c:pt idx="9">
                  <c:v>4.0391800464505724E-6</c:v>
                </c:pt>
                <c:pt idx="10">
                  <c:v>6.6270852952267094E-7</c:v>
                </c:pt>
                <c:pt idx="11">
                  <c:v>1.1308494601890147E-6</c:v>
                </c:pt>
                <c:pt idx="12">
                  <c:v>2.1585870752440397E-6</c:v>
                </c:pt>
                <c:pt idx="13">
                  <c:v>1.7870226415768753E-6</c:v>
                </c:pt>
                <c:pt idx="14">
                  <c:v>1.0437389233206802E-6</c:v>
                </c:pt>
                <c:pt idx="15">
                  <c:v>1.8010781253658519E-6</c:v>
                </c:pt>
                <c:pt idx="16">
                  <c:v>3.1066513405200663E-6</c:v>
                </c:pt>
                <c:pt idx="17">
                  <c:v>5.518824711089544E-6</c:v>
                </c:pt>
                <c:pt idx="18">
                  <c:v>3.3909225004662663E-7</c:v>
                </c:pt>
                <c:pt idx="19">
                  <c:v>1.4283388133932529E-6</c:v>
                </c:pt>
                <c:pt idx="21">
                  <c:v>8.2194730824585756E-7</c:v>
                </c:pt>
                <c:pt idx="22">
                  <c:v>1.1659292164372702E-6</c:v>
                </c:pt>
              </c:numCache>
            </c:numRef>
          </c:xVal>
          <c:yVal>
            <c:numRef>
              <c:f>'Original charts'!$G$2:$G$24</c:f>
              <c:numCache>
                <c:formatCode>General</c:formatCode>
                <c:ptCount val="23"/>
                <c:pt idx="0">
                  <c:v>730.5607</c:v>
                </c:pt>
                <c:pt idx="1">
                  <c:v>3917.1509999999998</c:v>
                </c:pt>
                <c:pt idx="2">
                  <c:v>2269.8580000000002</c:v>
                </c:pt>
                <c:pt idx="3">
                  <c:v>2337.3940000000002</c:v>
                </c:pt>
                <c:pt idx="4">
                  <c:v>1059.9480000000001</c:v>
                </c:pt>
                <c:pt idx="5">
                  <c:v>1763.086</c:v>
                </c:pt>
                <c:pt idx="6">
                  <c:v>3699.607</c:v>
                </c:pt>
                <c:pt idx="7">
                  <c:v>2369.1239999999998</c:v>
                </c:pt>
                <c:pt idx="8">
                  <c:v>2959.4870000000001</c:v>
                </c:pt>
                <c:pt idx="9">
                  <c:v>5692.0739999999996</c:v>
                </c:pt>
                <c:pt idx="10">
                  <c:v>1122.9880000000001</c:v>
                </c:pt>
                <c:pt idx="11">
                  <c:v>1837.47</c:v>
                </c:pt>
                <c:pt idx="12">
                  <c:v>2229.8850000000002</c:v>
                </c:pt>
                <c:pt idx="13">
                  <c:v>2131.2170000000001</c:v>
                </c:pt>
                <c:pt idx="14">
                  <c:v>1819.057</c:v>
                </c:pt>
                <c:pt idx="15">
                  <c:v>2421.8920000000012</c:v>
                </c:pt>
                <c:pt idx="16">
                  <c:v>2989.232</c:v>
                </c:pt>
                <c:pt idx="17">
                  <c:v>4929.7809999999999</c:v>
                </c:pt>
                <c:pt idx="18">
                  <c:v>1118.0309999999999</c:v>
                </c:pt>
                <c:pt idx="19">
                  <c:v>2463.5030000000002</c:v>
                </c:pt>
                <c:pt idx="21">
                  <c:v>1596.71</c:v>
                </c:pt>
                <c:pt idx="22">
                  <c:v>1834.9050000000011</c:v>
                </c:pt>
              </c:numCache>
            </c:numRef>
          </c:yVal>
          <c:smooth val="0"/>
        </c:ser>
        <c:dLbls>
          <c:showLegendKey val="0"/>
          <c:showVal val="0"/>
          <c:showCatName val="0"/>
          <c:showSerName val="0"/>
          <c:showPercent val="0"/>
          <c:showBubbleSize val="0"/>
        </c:dLbls>
        <c:axId val="217565480"/>
        <c:axId val="217565872"/>
      </c:scatterChart>
      <c:valAx>
        <c:axId val="217565480"/>
        <c:scaling>
          <c:orientation val="minMax"/>
          <c:max val="6.0000000000000247E-6"/>
          <c:min val="0"/>
        </c:scaling>
        <c:delete val="0"/>
        <c:axPos val="b"/>
        <c:title>
          <c:tx>
            <c:rich>
              <a:bodyPr/>
              <a:lstStyle/>
              <a:p>
                <a:pPr>
                  <a:defRPr sz="1000" b="0" i="0" u="none" strike="noStrike" baseline="0">
                    <a:solidFill>
                      <a:srgbClr val="000000"/>
                    </a:solidFill>
                    <a:latin typeface="Arial"/>
                    <a:ea typeface="Arial"/>
                    <a:cs typeface="Arial"/>
                  </a:defRPr>
                </a:pPr>
                <a:r>
                  <a:rPr lang="es-AR" sz="1000" b="0" dirty="0"/>
                  <a:t>1/Population</a:t>
                </a:r>
              </a:p>
            </c:rich>
          </c:tx>
          <c:layout>
            <c:manualLayout>
              <c:xMode val="edge"/>
              <c:yMode val="edge"/>
              <c:x val="0.46520123214982101"/>
              <c:y val="0.82621090010807474"/>
            </c:manualLayout>
          </c:layout>
          <c:overlay val="0"/>
          <c:spPr>
            <a:noFill/>
            <a:ln w="25400">
              <a:noFill/>
            </a:ln>
          </c:spPr>
        </c:title>
        <c:numFmt formatCode="0.00000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en-US"/>
          </a:p>
        </c:txPr>
        <c:crossAx val="217565872"/>
        <c:crosses val="autoZero"/>
        <c:crossBetween val="midCat"/>
        <c:majorUnit val="1.0000000000000048E-6"/>
        <c:minorUnit val="5.0000000000000252E-7"/>
      </c:valAx>
      <c:valAx>
        <c:axId val="217565872"/>
        <c:scaling>
          <c:orientation val="minMax"/>
        </c:scaling>
        <c:delete val="0"/>
        <c:axPos val="l"/>
        <c:majorGridlines>
          <c:spPr>
            <a:ln w="3175">
              <a:solidFill>
                <a:srgbClr val="FFFFFF"/>
              </a:solidFill>
              <a:prstDash val="solid"/>
            </a:ln>
          </c:spPr>
        </c:majorGridlines>
        <c:title>
          <c:tx>
            <c:rich>
              <a:bodyPr/>
              <a:lstStyle/>
              <a:p>
                <a:pPr>
                  <a:defRPr sz="1000" b="0" i="0" u="none" strike="noStrike" baseline="0">
                    <a:solidFill>
                      <a:srgbClr val="000000"/>
                    </a:solidFill>
                    <a:latin typeface="Arial"/>
                    <a:ea typeface="Arial"/>
                    <a:cs typeface="Arial"/>
                  </a:defRPr>
                </a:pPr>
                <a:r>
                  <a:rPr lang="es-AR" sz="1000" b="0" dirty="0"/>
                  <a:t>Federal Transfers per</a:t>
                </a:r>
                <a:r>
                  <a:rPr lang="es-AR" sz="1000" b="0" baseline="0" dirty="0"/>
                  <a:t> C</a:t>
                </a:r>
                <a:r>
                  <a:rPr lang="es-AR" sz="1000" b="0" dirty="0"/>
                  <a:t>apita</a:t>
                </a:r>
              </a:p>
              <a:p>
                <a:pPr>
                  <a:defRPr sz="1000" b="0" i="0" u="none" strike="noStrike" baseline="0">
                    <a:solidFill>
                      <a:srgbClr val="000000"/>
                    </a:solidFill>
                    <a:latin typeface="Arial"/>
                    <a:ea typeface="Arial"/>
                    <a:cs typeface="Arial"/>
                  </a:defRPr>
                </a:pPr>
                <a:r>
                  <a:rPr lang="es-AR" sz="1000" b="0" dirty="0"/>
                  <a:t> (in pesos; average 1992-95)</a:t>
                </a:r>
              </a:p>
            </c:rich>
          </c:tx>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en-US"/>
          </a:p>
        </c:txPr>
        <c:crossAx val="217565480"/>
        <c:crossesAt val="0"/>
        <c:crossBetween val="midCat"/>
      </c:valAx>
      <c:spPr>
        <a:noFill/>
        <a:ln w="12700">
          <a:solidFill>
            <a:srgbClr val="000000"/>
          </a:solidFill>
          <a:prstDash val="solid"/>
        </a:ln>
      </c:spPr>
    </c:plotArea>
    <c:plotVisOnly val="1"/>
    <c:dispBlanksAs val="gap"/>
    <c:showDLblsOverMax val="0"/>
  </c:chart>
  <c:spPr>
    <a:solidFill>
      <a:srgbClr val="FFFFFF"/>
    </a:solidFill>
    <a:ln w="9525">
      <a:noFill/>
    </a:ln>
  </c:spPr>
  <c:txPr>
    <a:bodyPr/>
    <a:lstStyle/>
    <a:p>
      <a:pPr>
        <a:defRPr sz="155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0.81441</cdr:x>
      <cdr:y>0.32883</cdr:y>
    </cdr:from>
    <cdr:to>
      <cdr:x>0.89773</cdr:x>
      <cdr:y>0.37097</cdr:y>
    </cdr:to>
    <cdr:sp macro="" textlink="">
      <cdr:nvSpPr>
        <cdr:cNvPr id="2049" name="Text Box 1"/>
        <cdr:cNvSpPr txBox="1">
          <a:spLocks xmlns:a="http://schemas.openxmlformats.org/drawingml/2006/main" noChangeArrowheads="1"/>
        </cdr:cNvSpPr>
      </cdr:nvSpPr>
      <cdr:spPr bwMode="auto">
        <a:xfrm xmlns:a="http://schemas.openxmlformats.org/drawingml/2006/main">
          <a:off x="4631053" y="1215258"/>
          <a:ext cx="473793" cy="15573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Formosa</a:t>
          </a:r>
        </a:p>
      </cdr:txBody>
    </cdr:sp>
  </cdr:relSizeAnchor>
  <cdr:relSizeAnchor xmlns:cdr="http://schemas.openxmlformats.org/drawingml/2006/chartDrawing">
    <cdr:from>
      <cdr:x>0.84502</cdr:x>
      <cdr:y>0.50146</cdr:y>
    </cdr:from>
    <cdr:to>
      <cdr:x>0.91589</cdr:x>
      <cdr:y>0.5567</cdr:y>
    </cdr:to>
    <cdr:sp macro="" textlink="">
      <cdr:nvSpPr>
        <cdr:cNvPr id="2053" name="Text Box 5"/>
        <cdr:cNvSpPr txBox="1">
          <a:spLocks xmlns:a="http://schemas.openxmlformats.org/drawingml/2006/main" noChangeArrowheads="1"/>
        </cdr:cNvSpPr>
      </cdr:nvSpPr>
      <cdr:spPr bwMode="auto">
        <a:xfrm xmlns:a="http://schemas.openxmlformats.org/drawingml/2006/main">
          <a:off x="4805143" y="1853237"/>
          <a:ext cx="402997" cy="2041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Chaco</a:t>
          </a:r>
        </a:p>
      </cdr:txBody>
    </cdr:sp>
  </cdr:relSizeAnchor>
  <cdr:relSizeAnchor xmlns:cdr="http://schemas.openxmlformats.org/drawingml/2006/chartDrawing">
    <cdr:from>
      <cdr:x>0.78603</cdr:x>
      <cdr:y>0.64034</cdr:y>
    </cdr:from>
    <cdr:to>
      <cdr:x>0.83554</cdr:x>
      <cdr:y>0.68248</cdr:y>
    </cdr:to>
    <cdr:sp macro="" textlink="">
      <cdr:nvSpPr>
        <cdr:cNvPr id="2056" name="Text Box 8"/>
        <cdr:cNvSpPr txBox="1">
          <a:spLocks xmlns:a="http://schemas.openxmlformats.org/drawingml/2006/main" noChangeArrowheads="1"/>
        </cdr:cNvSpPr>
      </cdr:nvSpPr>
      <cdr:spPr bwMode="auto">
        <a:xfrm xmlns:a="http://schemas.openxmlformats.org/drawingml/2006/main">
          <a:off x="4469673" y="2366513"/>
          <a:ext cx="281535" cy="15573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Salta</a:t>
          </a:r>
        </a:p>
      </cdr:txBody>
    </cdr:sp>
  </cdr:relSizeAnchor>
  <cdr:relSizeAnchor xmlns:cdr="http://schemas.openxmlformats.org/drawingml/2006/chartDrawing">
    <cdr:from>
      <cdr:x>0.35458</cdr:x>
      <cdr:y>0.78946</cdr:y>
    </cdr:from>
    <cdr:to>
      <cdr:x>0.47855</cdr:x>
      <cdr:y>0.8316</cdr:y>
    </cdr:to>
    <cdr:sp macro="" textlink="">
      <cdr:nvSpPr>
        <cdr:cNvPr id="2057" name="Text Box 9"/>
        <cdr:cNvSpPr txBox="1">
          <a:spLocks xmlns:a="http://schemas.openxmlformats.org/drawingml/2006/main" noChangeArrowheads="1"/>
        </cdr:cNvSpPr>
      </cdr:nvSpPr>
      <cdr:spPr bwMode="auto">
        <a:xfrm xmlns:a="http://schemas.openxmlformats.org/drawingml/2006/main">
          <a:off x="2016293" y="2917616"/>
          <a:ext cx="704946" cy="15573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Buenos Aires</a:t>
          </a:r>
        </a:p>
      </cdr:txBody>
    </cdr:sp>
  </cdr:relSizeAnchor>
  <cdr:relSizeAnchor xmlns:cdr="http://schemas.openxmlformats.org/drawingml/2006/chartDrawing">
    <cdr:from>
      <cdr:x>0.14099</cdr:x>
      <cdr:y>0.42682</cdr:y>
    </cdr:from>
    <cdr:to>
      <cdr:x>0.23676</cdr:x>
      <cdr:y>0.46896</cdr:y>
    </cdr:to>
    <cdr:sp macro="" textlink="">
      <cdr:nvSpPr>
        <cdr:cNvPr id="2058" name="Text Box 10"/>
        <cdr:cNvSpPr txBox="1">
          <a:spLocks xmlns:a="http://schemas.openxmlformats.org/drawingml/2006/main" noChangeArrowheads="1"/>
        </cdr:cNvSpPr>
      </cdr:nvSpPr>
      <cdr:spPr bwMode="auto">
        <a:xfrm xmlns:a="http://schemas.openxmlformats.org/drawingml/2006/main">
          <a:off x="801701" y="1577407"/>
          <a:ext cx="544589" cy="15573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La Pampa</a:t>
          </a:r>
        </a:p>
      </cdr:txBody>
    </cdr:sp>
  </cdr:relSizeAnchor>
  <cdr:relSizeAnchor xmlns:cdr="http://schemas.openxmlformats.org/drawingml/2006/chartDrawing">
    <cdr:from>
      <cdr:x>0.15009</cdr:x>
      <cdr:y>0.19251</cdr:y>
    </cdr:from>
    <cdr:to>
      <cdr:x>0.265</cdr:x>
      <cdr:y>0.25925</cdr:y>
    </cdr:to>
    <cdr:sp macro="" textlink="">
      <cdr:nvSpPr>
        <cdr:cNvPr id="2059" name="Text Box 11"/>
        <cdr:cNvSpPr txBox="1">
          <a:spLocks xmlns:a="http://schemas.openxmlformats.org/drawingml/2006/main" noChangeArrowheads="1"/>
        </cdr:cNvSpPr>
      </cdr:nvSpPr>
      <cdr:spPr bwMode="auto">
        <a:xfrm xmlns:a="http://schemas.openxmlformats.org/drawingml/2006/main">
          <a:off x="853476" y="711448"/>
          <a:ext cx="653427" cy="24665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Santa Cruz</a:t>
          </a:r>
        </a:p>
      </cdr:txBody>
    </cdr:sp>
  </cdr:relSizeAnchor>
  <cdr:relSizeAnchor xmlns:cdr="http://schemas.openxmlformats.org/drawingml/2006/chartDrawing">
    <cdr:from>
      <cdr:x>0.47834</cdr:x>
      <cdr:y>0.16444</cdr:y>
    </cdr:from>
    <cdr:to>
      <cdr:x>0.55605</cdr:x>
      <cdr:y>0.20658</cdr:y>
    </cdr:to>
    <cdr:sp macro="" textlink="">
      <cdr:nvSpPr>
        <cdr:cNvPr id="2060" name="Text Box 12"/>
        <cdr:cNvSpPr txBox="1">
          <a:spLocks xmlns:a="http://schemas.openxmlformats.org/drawingml/2006/main" noChangeArrowheads="1"/>
        </cdr:cNvSpPr>
      </cdr:nvSpPr>
      <cdr:spPr bwMode="auto">
        <a:xfrm xmlns:a="http://schemas.openxmlformats.org/drawingml/2006/main">
          <a:off x="2720017" y="607719"/>
          <a:ext cx="441892" cy="15573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La Rioja</a:t>
          </a:r>
        </a:p>
      </cdr:txBody>
    </cdr:sp>
  </cdr:relSizeAnchor>
  <cdr:relSizeAnchor xmlns:cdr="http://schemas.openxmlformats.org/drawingml/2006/chartDrawing">
    <cdr:from>
      <cdr:x>0.49792</cdr:x>
      <cdr:y>0.30879</cdr:y>
    </cdr:from>
    <cdr:to>
      <cdr:x>0.60043</cdr:x>
      <cdr:y>0.35093</cdr:y>
    </cdr:to>
    <cdr:sp macro="" textlink="">
      <cdr:nvSpPr>
        <cdr:cNvPr id="2061" name="Text Box 13"/>
        <cdr:cNvSpPr txBox="1">
          <a:spLocks xmlns:a="http://schemas.openxmlformats.org/drawingml/2006/main" noChangeArrowheads="1"/>
        </cdr:cNvSpPr>
      </cdr:nvSpPr>
      <cdr:spPr bwMode="auto">
        <a:xfrm xmlns:a="http://schemas.openxmlformats.org/drawingml/2006/main">
          <a:off x="2831413" y="1141196"/>
          <a:ext cx="582859" cy="15573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Catamarca</a:t>
          </a:r>
        </a:p>
      </cdr:txBody>
    </cdr:sp>
  </cdr:relSizeAnchor>
  <cdr:relSizeAnchor xmlns:cdr="http://schemas.openxmlformats.org/drawingml/2006/chartDrawing">
    <cdr:from>
      <cdr:x>0.33726</cdr:x>
      <cdr:y>0.42498</cdr:y>
    </cdr:from>
    <cdr:to>
      <cdr:x>0.4195</cdr:x>
      <cdr:y>0.46712</cdr:y>
    </cdr:to>
    <cdr:sp macro="" textlink="">
      <cdr:nvSpPr>
        <cdr:cNvPr id="2062" name="Text Box 14"/>
        <cdr:cNvSpPr txBox="1">
          <a:spLocks xmlns:a="http://schemas.openxmlformats.org/drawingml/2006/main" noChangeArrowheads="1"/>
        </cdr:cNvSpPr>
      </cdr:nvSpPr>
      <cdr:spPr bwMode="auto">
        <a:xfrm xmlns:a="http://schemas.openxmlformats.org/drawingml/2006/main">
          <a:off x="1917805" y="1570607"/>
          <a:ext cx="467651" cy="15573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San Luis</a:t>
          </a:r>
        </a:p>
      </cdr:txBody>
    </cdr:sp>
  </cdr:relSizeAnchor>
  <cdr:relSizeAnchor xmlns:cdr="http://schemas.openxmlformats.org/drawingml/2006/chartDrawing">
    <cdr:from>
      <cdr:x>0.52149</cdr:x>
      <cdr:y>0.57853</cdr:y>
    </cdr:from>
    <cdr:to>
      <cdr:x>0.60934</cdr:x>
      <cdr:y>0.62067</cdr:y>
    </cdr:to>
    <cdr:sp macro="" textlink="">
      <cdr:nvSpPr>
        <cdr:cNvPr id="2063" name="Text Box 15"/>
        <cdr:cNvSpPr txBox="1">
          <a:spLocks xmlns:a="http://schemas.openxmlformats.org/drawingml/2006/main" noChangeArrowheads="1"/>
        </cdr:cNvSpPr>
      </cdr:nvSpPr>
      <cdr:spPr bwMode="auto">
        <a:xfrm xmlns:a="http://schemas.openxmlformats.org/drawingml/2006/main">
          <a:off x="2965442" y="2138065"/>
          <a:ext cx="499552" cy="15573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Tucumán</a:t>
          </a:r>
        </a:p>
      </cdr:txBody>
    </cdr:sp>
  </cdr:relSizeAnchor>
  <cdr:relSizeAnchor xmlns:cdr="http://schemas.openxmlformats.org/drawingml/2006/chartDrawing">
    <cdr:from>
      <cdr:x>0.1645</cdr:x>
      <cdr:y>0.63519</cdr:y>
    </cdr:from>
    <cdr:to>
      <cdr:x>0.2456</cdr:x>
      <cdr:y>0.67733</cdr:y>
    </cdr:to>
    <cdr:sp macro="" textlink="">
      <cdr:nvSpPr>
        <cdr:cNvPr id="2064" name="Text Box 16"/>
        <cdr:cNvSpPr txBox="1">
          <a:spLocks xmlns:a="http://schemas.openxmlformats.org/drawingml/2006/main" noChangeArrowheads="1"/>
        </cdr:cNvSpPr>
      </cdr:nvSpPr>
      <cdr:spPr bwMode="auto">
        <a:xfrm xmlns:a="http://schemas.openxmlformats.org/drawingml/2006/main">
          <a:off x="935444" y="2347463"/>
          <a:ext cx="461169" cy="15573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Córdoba</a:t>
          </a:r>
        </a:p>
      </cdr:txBody>
    </cdr:sp>
  </cdr:relSizeAnchor>
  <cdr:relSizeAnchor xmlns:cdr="http://schemas.openxmlformats.org/drawingml/2006/chartDrawing">
    <cdr:from>
      <cdr:x>0.37085</cdr:x>
      <cdr:y>0.6476</cdr:y>
    </cdr:from>
    <cdr:to>
      <cdr:x>0.46999</cdr:x>
      <cdr:y>0.68974</cdr:y>
    </cdr:to>
    <cdr:sp macro="" textlink="">
      <cdr:nvSpPr>
        <cdr:cNvPr id="2065" name="Text Box 17"/>
        <cdr:cNvSpPr txBox="1">
          <a:spLocks xmlns:a="http://schemas.openxmlformats.org/drawingml/2006/main" noChangeArrowheads="1"/>
        </cdr:cNvSpPr>
      </cdr:nvSpPr>
      <cdr:spPr bwMode="auto">
        <a:xfrm xmlns:a="http://schemas.openxmlformats.org/drawingml/2006/main">
          <a:off x="2108839" y="2393344"/>
          <a:ext cx="563696" cy="15573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Entre Ríos</a:t>
          </a:r>
        </a:p>
      </cdr:txBody>
    </cdr:sp>
  </cdr:relSizeAnchor>
  <cdr:relSizeAnchor xmlns:cdr="http://schemas.openxmlformats.org/drawingml/2006/chartDrawing">
    <cdr:from>
      <cdr:x>0.83582</cdr:x>
      <cdr:y>0.7732</cdr:y>
    </cdr:from>
    <cdr:to>
      <cdr:x>0.9531</cdr:x>
      <cdr:y>0.82732</cdr:y>
    </cdr:to>
    <cdr:sp macro="" textlink="">
      <cdr:nvSpPr>
        <cdr:cNvPr id="2066" name="Text Box 18"/>
        <cdr:cNvSpPr txBox="1">
          <a:spLocks xmlns:a="http://schemas.openxmlformats.org/drawingml/2006/main" noChangeArrowheads="1"/>
        </cdr:cNvSpPr>
      </cdr:nvSpPr>
      <cdr:spPr bwMode="auto">
        <a:xfrm xmlns:a="http://schemas.openxmlformats.org/drawingml/2006/main">
          <a:off x="4752855" y="2857500"/>
          <a:ext cx="666869" cy="20002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p xmlns:a="http://schemas.openxmlformats.org/drawingml/2006/main">
          <a:pPr algn="l" rtl="0">
            <a:defRPr sz="1000"/>
          </a:pPr>
          <a:r>
            <a:rPr lang="es-AR" sz="1000" b="1" i="0" u="none" strike="noStrike" baseline="0" dirty="0">
              <a:solidFill>
                <a:srgbClr val="000000"/>
              </a:solidFill>
              <a:latin typeface="Arial"/>
              <a:cs typeface="Arial"/>
            </a:rPr>
            <a:t>R</a:t>
          </a:r>
          <a:r>
            <a:rPr lang="es-AR" sz="1000" b="1" i="0" u="none" strike="noStrike" baseline="30000" dirty="0">
              <a:solidFill>
                <a:srgbClr val="000000"/>
              </a:solidFill>
              <a:latin typeface="Arial"/>
              <a:cs typeface="Arial"/>
            </a:rPr>
            <a:t>2</a:t>
          </a:r>
          <a:r>
            <a:rPr lang="es-AR" sz="1000" b="1" i="0" u="none" strike="noStrike" baseline="0" dirty="0">
              <a:solidFill>
                <a:srgbClr val="000000"/>
              </a:solidFill>
              <a:latin typeface="Arial"/>
              <a:cs typeface="Arial"/>
            </a:rPr>
            <a:t>=0.008</a:t>
          </a:r>
        </a:p>
      </cdr:txBody>
    </cdr:sp>
  </cdr:relSizeAnchor>
  <cdr:relSizeAnchor xmlns:cdr="http://schemas.openxmlformats.org/drawingml/2006/chartDrawing">
    <cdr:from>
      <cdr:x>0.83585</cdr:x>
      <cdr:y>0.77062</cdr:y>
    </cdr:from>
    <cdr:to>
      <cdr:x>0.93467</cdr:x>
      <cdr:y>0.82415</cdr:y>
    </cdr:to>
    <cdr:sp macro="" textlink="">
      <cdr:nvSpPr>
        <cdr:cNvPr id="2067" name="Rectangle 19"/>
        <cdr:cNvSpPr>
          <a:spLocks xmlns:a="http://schemas.openxmlformats.org/drawingml/2006/main" noChangeArrowheads="1"/>
        </cdr:cNvSpPr>
      </cdr:nvSpPr>
      <cdr:spPr bwMode="auto">
        <a:xfrm xmlns:a="http://schemas.openxmlformats.org/drawingml/2006/main">
          <a:off x="4752998" y="2847975"/>
          <a:ext cx="561952" cy="197847"/>
        </a:xfrm>
        <a:prstGeom xmlns:a="http://schemas.openxmlformats.org/drawingml/2006/main" prst="rect">
          <a:avLst/>
        </a:prstGeom>
        <a:noFill xmlns:a="http://schemas.openxmlformats.org/drawingml/2006/main"/>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p xmlns:a="http://schemas.openxmlformats.org/drawingml/2006/main">
          <a:endParaRPr lang="es-AR" dirty="0"/>
        </a:p>
      </cdr:txBody>
    </cdr:sp>
  </cdr:relSizeAnchor>
  <cdr:relSizeAnchor xmlns:cdr="http://schemas.openxmlformats.org/drawingml/2006/chartDrawing">
    <cdr:from>
      <cdr:x>0.00142</cdr:x>
      <cdr:y>0.95361</cdr:y>
    </cdr:from>
    <cdr:to>
      <cdr:x>0.47571</cdr:x>
      <cdr:y>1</cdr:y>
    </cdr:to>
    <cdr:sp macro="" textlink="">
      <cdr:nvSpPr>
        <cdr:cNvPr id="2070" name="Text Box 22"/>
        <cdr:cNvSpPr txBox="1">
          <a:spLocks xmlns:a="http://schemas.openxmlformats.org/drawingml/2006/main" noChangeArrowheads="1"/>
        </cdr:cNvSpPr>
      </cdr:nvSpPr>
      <cdr:spPr bwMode="auto">
        <a:xfrm xmlns:a="http://schemas.openxmlformats.org/drawingml/2006/main">
          <a:off x="8075" y="3524250"/>
          <a:ext cx="2697025" cy="1714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Circle size approximately proportional to population </a:t>
          </a:r>
        </a:p>
      </cdr:txBody>
    </cdr:sp>
  </cdr:relSizeAnchor>
</c:userShapes>
</file>

<file path=ppt/drawings/drawing2.xml><?xml version="1.0" encoding="utf-8"?>
<c:userShapes xmlns:c="http://schemas.openxmlformats.org/drawingml/2006/chart">
  <cdr:relSizeAnchor xmlns:cdr="http://schemas.openxmlformats.org/drawingml/2006/chartDrawing">
    <cdr:from>
      <cdr:x>0.39753</cdr:x>
      <cdr:y>0.31341</cdr:y>
    </cdr:from>
    <cdr:to>
      <cdr:x>0.48555</cdr:x>
      <cdr:y>0.35497</cdr:y>
    </cdr:to>
    <cdr:sp macro="" textlink="">
      <cdr:nvSpPr>
        <cdr:cNvPr id="44033" name="Text Box 1"/>
        <cdr:cNvSpPr txBox="1">
          <a:spLocks xmlns:a="http://schemas.openxmlformats.org/drawingml/2006/main" noChangeArrowheads="1"/>
        </cdr:cNvSpPr>
      </cdr:nvSpPr>
      <cdr:spPr bwMode="auto">
        <a:xfrm xmlns:a="http://schemas.openxmlformats.org/drawingml/2006/main">
          <a:off x="2268101" y="1268706"/>
          <a:ext cx="502196" cy="16824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Formosa</a:t>
          </a:r>
        </a:p>
      </cdr:txBody>
    </cdr:sp>
  </cdr:relSizeAnchor>
  <cdr:relSizeAnchor xmlns:cdr="http://schemas.openxmlformats.org/drawingml/2006/chartDrawing">
    <cdr:from>
      <cdr:x>0.23753</cdr:x>
      <cdr:y>0.46961</cdr:y>
    </cdr:from>
    <cdr:to>
      <cdr:x>0.30977</cdr:x>
      <cdr:y>0.51584</cdr:y>
    </cdr:to>
    <cdr:sp macro="" textlink="">
      <cdr:nvSpPr>
        <cdr:cNvPr id="44034" name="Text Box 2"/>
        <cdr:cNvSpPr txBox="1">
          <a:spLocks xmlns:a="http://schemas.openxmlformats.org/drawingml/2006/main" noChangeArrowheads="1"/>
        </cdr:cNvSpPr>
      </cdr:nvSpPr>
      <cdr:spPr bwMode="auto">
        <a:xfrm xmlns:a="http://schemas.openxmlformats.org/drawingml/2006/main">
          <a:off x="1355221" y="1901038"/>
          <a:ext cx="412164" cy="187144"/>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Chaco</a:t>
          </a:r>
        </a:p>
      </cdr:txBody>
    </cdr:sp>
  </cdr:relSizeAnchor>
  <cdr:relSizeAnchor xmlns:cdr="http://schemas.openxmlformats.org/drawingml/2006/chartDrawing">
    <cdr:from>
      <cdr:x>0.14506</cdr:x>
      <cdr:y>0.68479</cdr:y>
    </cdr:from>
    <cdr:to>
      <cdr:x>0.26861</cdr:x>
      <cdr:y>0.72326</cdr:y>
    </cdr:to>
    <cdr:sp macro="" textlink="">
      <cdr:nvSpPr>
        <cdr:cNvPr id="44035" name="Text Box 3"/>
        <cdr:cNvSpPr txBox="1">
          <a:spLocks xmlns:a="http://schemas.openxmlformats.org/drawingml/2006/main" noChangeArrowheads="1"/>
        </cdr:cNvSpPr>
      </cdr:nvSpPr>
      <cdr:spPr bwMode="auto">
        <a:xfrm xmlns:a="http://schemas.openxmlformats.org/drawingml/2006/main">
          <a:off x="827636" y="2772116"/>
          <a:ext cx="704937" cy="15574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Buenos Aires</a:t>
          </a:r>
        </a:p>
      </cdr:txBody>
    </cdr:sp>
  </cdr:relSizeAnchor>
  <cdr:relSizeAnchor xmlns:cdr="http://schemas.openxmlformats.org/drawingml/2006/chartDrawing">
    <cdr:from>
      <cdr:x>0.59458</cdr:x>
      <cdr:y>0.38731</cdr:y>
    </cdr:from>
    <cdr:to>
      <cdr:x>0.71899</cdr:x>
      <cdr:y>0.43529</cdr:y>
    </cdr:to>
    <cdr:sp macro="" textlink="">
      <cdr:nvSpPr>
        <cdr:cNvPr id="44036" name="Text Box 4"/>
        <cdr:cNvSpPr txBox="1">
          <a:spLocks xmlns:a="http://schemas.openxmlformats.org/drawingml/2006/main" noChangeArrowheads="1"/>
        </cdr:cNvSpPr>
      </cdr:nvSpPr>
      <cdr:spPr bwMode="auto">
        <a:xfrm xmlns:a="http://schemas.openxmlformats.org/drawingml/2006/main">
          <a:off x="3392355" y="1567896"/>
          <a:ext cx="709818" cy="19422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p xmlns:a="http://schemas.openxmlformats.org/drawingml/2006/main">
          <a:pPr algn="l" rtl="0">
            <a:defRPr sz="1000"/>
          </a:pPr>
          <a:r>
            <a:rPr lang="es-AR" sz="975" b="0" i="0" u="none" strike="noStrike" baseline="0" dirty="0">
              <a:solidFill>
                <a:srgbClr val="000000"/>
              </a:solidFill>
              <a:latin typeface="Arial"/>
              <a:cs typeface="Arial"/>
            </a:rPr>
            <a:t>La </a:t>
          </a:r>
          <a:r>
            <a:rPr lang="es-AR" sz="900" b="0" i="0" u="none" strike="noStrike" baseline="0" dirty="0">
              <a:solidFill>
                <a:srgbClr val="000000"/>
              </a:solidFill>
              <a:latin typeface="Arial"/>
              <a:cs typeface="Arial"/>
            </a:rPr>
            <a:t>Pampa</a:t>
          </a:r>
        </a:p>
      </cdr:txBody>
    </cdr:sp>
  </cdr:relSizeAnchor>
  <cdr:relSizeAnchor xmlns:cdr="http://schemas.openxmlformats.org/drawingml/2006/chartDrawing">
    <cdr:from>
      <cdr:x>0.83175</cdr:x>
      <cdr:y>0.17488</cdr:y>
    </cdr:from>
    <cdr:to>
      <cdr:x>0.94973</cdr:x>
      <cdr:y>0.22015</cdr:y>
    </cdr:to>
    <cdr:sp macro="" textlink="">
      <cdr:nvSpPr>
        <cdr:cNvPr id="44037" name="Text Box 5"/>
        <cdr:cNvSpPr txBox="1">
          <a:spLocks xmlns:a="http://schemas.openxmlformats.org/drawingml/2006/main" noChangeArrowheads="1"/>
        </cdr:cNvSpPr>
      </cdr:nvSpPr>
      <cdr:spPr bwMode="auto">
        <a:xfrm xmlns:a="http://schemas.openxmlformats.org/drawingml/2006/main">
          <a:off x="4745526" y="707922"/>
          <a:ext cx="673132" cy="18325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Santa Cruz</a:t>
          </a:r>
        </a:p>
      </cdr:txBody>
    </cdr:sp>
  </cdr:relSizeAnchor>
  <cdr:relSizeAnchor xmlns:cdr="http://schemas.openxmlformats.org/drawingml/2006/chartDrawing">
    <cdr:from>
      <cdr:x>0.6361</cdr:x>
      <cdr:y>0.15263</cdr:y>
    </cdr:from>
    <cdr:to>
      <cdr:x>0.72614</cdr:x>
      <cdr:y>0.19901</cdr:y>
    </cdr:to>
    <cdr:sp macro="" textlink="">
      <cdr:nvSpPr>
        <cdr:cNvPr id="44038" name="Text Box 6"/>
        <cdr:cNvSpPr txBox="1">
          <a:spLocks xmlns:a="http://schemas.openxmlformats.org/drawingml/2006/main" noChangeArrowheads="1"/>
        </cdr:cNvSpPr>
      </cdr:nvSpPr>
      <cdr:spPr bwMode="auto">
        <a:xfrm xmlns:a="http://schemas.openxmlformats.org/drawingml/2006/main">
          <a:off x="3629265" y="617846"/>
          <a:ext cx="513721" cy="18775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La Rioja</a:t>
          </a:r>
        </a:p>
      </cdr:txBody>
    </cdr:sp>
  </cdr:relSizeAnchor>
  <cdr:relSizeAnchor xmlns:cdr="http://schemas.openxmlformats.org/drawingml/2006/chartDrawing">
    <cdr:from>
      <cdr:x>0.54674</cdr:x>
      <cdr:y>0.28528</cdr:y>
    </cdr:from>
    <cdr:to>
      <cdr:x>0.65634</cdr:x>
      <cdr:y>0.34193</cdr:y>
    </cdr:to>
    <cdr:sp macro="" textlink="">
      <cdr:nvSpPr>
        <cdr:cNvPr id="44039" name="Text Box 7"/>
        <cdr:cNvSpPr txBox="1">
          <a:spLocks xmlns:a="http://schemas.openxmlformats.org/drawingml/2006/main" noChangeArrowheads="1"/>
        </cdr:cNvSpPr>
      </cdr:nvSpPr>
      <cdr:spPr bwMode="auto">
        <a:xfrm xmlns:a="http://schemas.openxmlformats.org/drawingml/2006/main">
          <a:off x="3119418" y="1154844"/>
          <a:ext cx="625320" cy="22932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Catamarca</a:t>
          </a:r>
        </a:p>
      </cdr:txBody>
    </cdr:sp>
  </cdr:relSizeAnchor>
  <cdr:relSizeAnchor xmlns:cdr="http://schemas.openxmlformats.org/drawingml/2006/chartDrawing">
    <cdr:from>
      <cdr:x>0.49</cdr:x>
      <cdr:y>0.39009</cdr:y>
    </cdr:from>
    <cdr:to>
      <cdr:x>0.59563</cdr:x>
      <cdr:y>0.43038</cdr:y>
    </cdr:to>
    <cdr:sp macro="" textlink="">
      <cdr:nvSpPr>
        <cdr:cNvPr id="44040" name="Text Box 8"/>
        <cdr:cNvSpPr txBox="1">
          <a:spLocks xmlns:a="http://schemas.openxmlformats.org/drawingml/2006/main" noChangeArrowheads="1"/>
        </cdr:cNvSpPr>
      </cdr:nvSpPr>
      <cdr:spPr bwMode="auto">
        <a:xfrm xmlns:a="http://schemas.openxmlformats.org/drawingml/2006/main">
          <a:off x="2795689" y="1579138"/>
          <a:ext cx="602669" cy="16309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San Luis</a:t>
          </a:r>
        </a:p>
      </cdr:txBody>
    </cdr:sp>
  </cdr:relSizeAnchor>
  <cdr:relSizeAnchor xmlns:cdr="http://schemas.openxmlformats.org/drawingml/2006/chartDrawing">
    <cdr:from>
      <cdr:x>0.24078</cdr:x>
      <cdr:y>0.59508</cdr:y>
    </cdr:from>
    <cdr:to>
      <cdr:x>0.33559</cdr:x>
      <cdr:y>0.64766</cdr:y>
    </cdr:to>
    <cdr:sp macro="" textlink="">
      <cdr:nvSpPr>
        <cdr:cNvPr id="44041" name="Text Box 9"/>
        <cdr:cNvSpPr txBox="1">
          <a:spLocks xmlns:a="http://schemas.openxmlformats.org/drawingml/2006/main" noChangeArrowheads="1"/>
        </cdr:cNvSpPr>
      </cdr:nvSpPr>
      <cdr:spPr bwMode="auto">
        <a:xfrm xmlns:a="http://schemas.openxmlformats.org/drawingml/2006/main">
          <a:off x="1373774" y="2408977"/>
          <a:ext cx="540936" cy="21285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Tucumán</a:t>
          </a:r>
        </a:p>
      </cdr:txBody>
    </cdr:sp>
  </cdr:relSizeAnchor>
  <cdr:relSizeAnchor xmlns:cdr="http://schemas.openxmlformats.org/drawingml/2006/chartDrawing">
    <cdr:from>
      <cdr:x>0.12422</cdr:x>
      <cdr:y>0.60031</cdr:y>
    </cdr:from>
    <cdr:to>
      <cdr:x>0.22114</cdr:x>
      <cdr:y>0.64724</cdr:y>
    </cdr:to>
    <cdr:sp macro="" textlink="">
      <cdr:nvSpPr>
        <cdr:cNvPr id="44042" name="Text Box 10"/>
        <cdr:cNvSpPr txBox="1">
          <a:spLocks xmlns:a="http://schemas.openxmlformats.org/drawingml/2006/main" noChangeArrowheads="1"/>
        </cdr:cNvSpPr>
      </cdr:nvSpPr>
      <cdr:spPr bwMode="auto">
        <a:xfrm xmlns:a="http://schemas.openxmlformats.org/drawingml/2006/main">
          <a:off x="708712" y="2430132"/>
          <a:ext cx="552974" cy="18997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p xmlns:a="http://schemas.openxmlformats.org/drawingml/2006/main">
          <a:pPr algn="l" rtl="0">
            <a:defRPr sz="1000"/>
          </a:pPr>
          <a:r>
            <a:rPr lang="es-AR" sz="900" b="0" i="0" u="none" strike="noStrike" baseline="0" dirty="0">
              <a:solidFill>
                <a:srgbClr val="000000"/>
              </a:solidFill>
              <a:latin typeface="Arial"/>
              <a:cs typeface="Arial"/>
            </a:rPr>
            <a:t>Córdoba</a:t>
          </a:r>
        </a:p>
      </cdr:txBody>
    </cdr:sp>
  </cdr:relSizeAnchor>
  <cdr:relSizeAnchor xmlns:cdr="http://schemas.openxmlformats.org/drawingml/2006/chartDrawing">
    <cdr:from>
      <cdr:x>0.83493</cdr:x>
      <cdr:y>0.71529</cdr:y>
    </cdr:from>
    <cdr:to>
      <cdr:x>0.94587</cdr:x>
      <cdr:y>0.75897</cdr:y>
    </cdr:to>
    <cdr:sp macro="" textlink="">
      <cdr:nvSpPr>
        <cdr:cNvPr id="44044" name="Text Box 12"/>
        <cdr:cNvSpPr txBox="1">
          <a:spLocks xmlns:a="http://schemas.openxmlformats.org/drawingml/2006/main" noChangeArrowheads="1"/>
        </cdr:cNvSpPr>
      </cdr:nvSpPr>
      <cdr:spPr bwMode="auto">
        <a:xfrm xmlns:a="http://schemas.openxmlformats.org/drawingml/2006/main">
          <a:off x="4763672" y="2895600"/>
          <a:ext cx="632966" cy="17680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p xmlns:a="http://schemas.openxmlformats.org/drawingml/2006/main">
          <a:pPr algn="l" rtl="0">
            <a:defRPr sz="1000"/>
          </a:pPr>
          <a:r>
            <a:rPr lang="es-AR" sz="1050" b="1" i="0" u="none" strike="noStrike" baseline="0" dirty="0">
              <a:solidFill>
                <a:srgbClr val="000000"/>
              </a:solidFill>
              <a:latin typeface="Arial"/>
              <a:cs typeface="Arial"/>
            </a:rPr>
            <a:t> </a:t>
          </a:r>
          <a:r>
            <a:rPr lang="es-AR" sz="1000" b="1" i="0" u="none" strike="noStrike" baseline="0" dirty="0">
              <a:solidFill>
                <a:srgbClr val="000000"/>
              </a:solidFill>
              <a:latin typeface="Arial"/>
              <a:cs typeface="Arial"/>
            </a:rPr>
            <a:t>R</a:t>
          </a:r>
          <a:r>
            <a:rPr lang="es-AR" sz="1000" b="1" i="0" u="none" strike="noStrike" baseline="30000" dirty="0">
              <a:solidFill>
                <a:srgbClr val="000000"/>
              </a:solidFill>
              <a:latin typeface="Arial"/>
              <a:cs typeface="Arial"/>
            </a:rPr>
            <a:t>2</a:t>
          </a:r>
          <a:r>
            <a:rPr lang="es-AR" sz="1000" b="1" i="0" u="none" strike="noStrike" baseline="0" dirty="0">
              <a:solidFill>
                <a:srgbClr val="000000"/>
              </a:solidFill>
              <a:latin typeface="Arial"/>
              <a:cs typeface="Arial"/>
            </a:rPr>
            <a:t>=0.826</a:t>
          </a:r>
        </a:p>
      </cdr:txBody>
    </cdr:sp>
  </cdr:relSizeAnchor>
  <cdr:relSizeAnchor xmlns:cdr="http://schemas.openxmlformats.org/drawingml/2006/chartDrawing">
    <cdr:from>
      <cdr:x>0.8373</cdr:x>
      <cdr:y>0.70962</cdr:y>
    </cdr:from>
    <cdr:to>
      <cdr:x>0.93635</cdr:x>
      <cdr:y>0.76347</cdr:y>
    </cdr:to>
    <cdr:sp macro="" textlink="">
      <cdr:nvSpPr>
        <cdr:cNvPr id="44045" name="Rectangle 13"/>
        <cdr:cNvSpPr>
          <a:spLocks xmlns:a="http://schemas.openxmlformats.org/drawingml/2006/main" noChangeArrowheads="1"/>
        </cdr:cNvSpPr>
      </cdr:nvSpPr>
      <cdr:spPr bwMode="auto">
        <a:xfrm xmlns:a="http://schemas.openxmlformats.org/drawingml/2006/main">
          <a:off x="4777194" y="2872626"/>
          <a:ext cx="565128" cy="217991"/>
        </a:xfrm>
        <a:prstGeom xmlns:a="http://schemas.openxmlformats.org/drawingml/2006/main" prst="rect">
          <a:avLst/>
        </a:prstGeom>
        <a:noFill xmlns:a="http://schemas.openxmlformats.org/drawingml/2006/main"/>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p xmlns:a="http://schemas.openxmlformats.org/drawingml/2006/main">
          <a:endParaRPr lang="es-AR" dirty="0"/>
        </a:p>
      </cdr:txBody>
    </cdr:sp>
  </cdr:relSizeAnchor>
  <cdr:relSizeAnchor xmlns:cdr="http://schemas.openxmlformats.org/drawingml/2006/chartDrawing">
    <cdr:from>
      <cdr:x>0.18364</cdr:x>
      <cdr:y>0.92892</cdr:y>
    </cdr:from>
    <cdr:to>
      <cdr:x>0.34391</cdr:x>
      <cdr:y>1</cdr:y>
    </cdr:to>
    <cdr:sp macro="" textlink="">
      <cdr:nvSpPr>
        <cdr:cNvPr id="14" name="TextBox 13"/>
        <cdr:cNvSpPr txBox="1"/>
      </cdr:nvSpPr>
      <cdr:spPr>
        <a:xfrm xmlns:a="http://schemas.openxmlformats.org/drawingml/2006/main">
          <a:off x="1047750" y="3609974"/>
          <a:ext cx="914400" cy="276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s-AR"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9C78F44-61B7-4700-9191-5204290C9412}" type="datetimeFigureOut">
              <a:rPr lang="es-AR" smtClean="0"/>
              <a:pPr/>
              <a:t>09/03/2015</a:t>
            </a:fld>
            <a:endParaRPr lang="es-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F769A53-D598-49BF-8A3D-CBE2233064B5}" type="slidenum">
              <a:rPr lang="es-AR" smtClean="0"/>
              <a:pPr/>
              <a:t>‹Nº›</a:t>
            </a:fld>
            <a:endParaRPr lang="es-AR"/>
          </a:p>
        </p:txBody>
      </p:sp>
    </p:spTree>
    <p:extLst>
      <p:ext uri="{BB962C8B-B14F-4D97-AF65-F5344CB8AC3E}">
        <p14:creationId xmlns:p14="http://schemas.microsoft.com/office/powerpoint/2010/main" val="27881552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A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0DE0ABA-5CFA-4A8E-8553-F456FA7F5366}" type="datetimeFigureOut">
              <a:rPr lang="es-AR"/>
              <a:pPr>
                <a:defRPr/>
              </a:pPr>
              <a:t>09/03/2015</a:t>
            </a:fld>
            <a:endParaRPr lang="es-A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AR"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s-A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A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B8D94F0-855C-4956-B916-CDF8994BD3F4}" type="slidenum">
              <a:rPr lang="es-AR"/>
              <a:pPr>
                <a:defRPr/>
              </a:pPr>
              <a:t>‹Nº›</a:t>
            </a:fld>
            <a:endParaRPr lang="es-AR" dirty="0"/>
          </a:p>
        </p:txBody>
      </p:sp>
    </p:spTree>
    <p:extLst>
      <p:ext uri="{BB962C8B-B14F-4D97-AF65-F5344CB8AC3E}">
        <p14:creationId xmlns:p14="http://schemas.microsoft.com/office/powerpoint/2010/main" val="14008097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AR"/>
          </a:p>
        </p:txBody>
      </p:sp>
      <p:sp>
        <p:nvSpPr>
          <p:cNvPr id="5" name="Slide Number Placeholder 4"/>
          <p:cNvSpPr>
            <a:spLocks noGrp="1"/>
          </p:cNvSpPr>
          <p:nvPr>
            <p:ph type="sldNum" sz="quarter" idx="11"/>
          </p:nvPr>
        </p:nvSpPr>
        <p:spPr/>
        <p:txBody>
          <a:bodyPr/>
          <a:lstStyle/>
          <a:p>
            <a:pPr>
              <a:defRPr/>
            </a:pPr>
            <a:fld id="{8B8D94F0-855C-4956-B916-CDF8994BD3F4}" type="slidenum">
              <a:rPr lang="es-AR" smtClean="0"/>
              <a:pPr>
                <a:defRPr/>
              </a:pPr>
              <a:t>2</a:t>
            </a:fld>
            <a:endParaRPr lang="es-AR" dirty="0"/>
          </a:p>
        </p:txBody>
      </p:sp>
    </p:spTree>
    <p:extLst>
      <p:ext uri="{BB962C8B-B14F-4D97-AF65-F5344CB8AC3E}">
        <p14:creationId xmlns:p14="http://schemas.microsoft.com/office/powerpoint/2010/main" val="3669953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AR"/>
          </a:p>
        </p:txBody>
      </p:sp>
      <p:sp>
        <p:nvSpPr>
          <p:cNvPr id="5" name="Slide Number Placeholder 4"/>
          <p:cNvSpPr>
            <a:spLocks noGrp="1"/>
          </p:cNvSpPr>
          <p:nvPr>
            <p:ph type="sldNum" sz="quarter" idx="11"/>
          </p:nvPr>
        </p:nvSpPr>
        <p:spPr/>
        <p:txBody>
          <a:bodyPr/>
          <a:lstStyle/>
          <a:p>
            <a:pPr>
              <a:defRPr/>
            </a:pPr>
            <a:fld id="{8B8D94F0-855C-4956-B916-CDF8994BD3F4}" type="slidenum">
              <a:rPr lang="es-AR" smtClean="0"/>
              <a:pPr>
                <a:defRPr/>
              </a:pPr>
              <a:t>16</a:t>
            </a:fld>
            <a:endParaRPr lang="es-AR" dirty="0"/>
          </a:p>
        </p:txBody>
      </p:sp>
    </p:spTree>
    <p:extLst>
      <p:ext uri="{BB962C8B-B14F-4D97-AF65-F5344CB8AC3E}">
        <p14:creationId xmlns:p14="http://schemas.microsoft.com/office/powerpoint/2010/main" val="126776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AR"/>
          </a:p>
        </p:txBody>
      </p:sp>
      <p:sp>
        <p:nvSpPr>
          <p:cNvPr id="5" name="Slide Number Placeholder 4"/>
          <p:cNvSpPr>
            <a:spLocks noGrp="1"/>
          </p:cNvSpPr>
          <p:nvPr>
            <p:ph type="sldNum" sz="quarter" idx="11"/>
          </p:nvPr>
        </p:nvSpPr>
        <p:spPr/>
        <p:txBody>
          <a:bodyPr/>
          <a:lstStyle/>
          <a:p>
            <a:pPr>
              <a:defRPr/>
            </a:pPr>
            <a:fld id="{8B8D94F0-855C-4956-B916-CDF8994BD3F4}" type="slidenum">
              <a:rPr lang="es-AR" smtClean="0"/>
              <a:pPr>
                <a:defRPr/>
              </a:pPr>
              <a:t>24</a:t>
            </a:fld>
            <a:endParaRPr lang="es-AR" dirty="0"/>
          </a:p>
        </p:txBody>
      </p:sp>
    </p:spTree>
    <p:extLst>
      <p:ext uri="{BB962C8B-B14F-4D97-AF65-F5344CB8AC3E}">
        <p14:creationId xmlns:p14="http://schemas.microsoft.com/office/powerpoint/2010/main" val="2500131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AR"/>
          </a:p>
        </p:txBody>
      </p:sp>
      <p:sp>
        <p:nvSpPr>
          <p:cNvPr id="5" name="Slide Number Placeholder 4"/>
          <p:cNvSpPr>
            <a:spLocks noGrp="1"/>
          </p:cNvSpPr>
          <p:nvPr>
            <p:ph type="sldNum" sz="quarter" idx="11"/>
          </p:nvPr>
        </p:nvSpPr>
        <p:spPr/>
        <p:txBody>
          <a:bodyPr/>
          <a:lstStyle/>
          <a:p>
            <a:pPr>
              <a:defRPr/>
            </a:pPr>
            <a:fld id="{8B8D94F0-855C-4956-B916-CDF8994BD3F4}" type="slidenum">
              <a:rPr lang="es-AR" smtClean="0"/>
              <a:pPr>
                <a:defRPr/>
              </a:pPr>
              <a:t>3</a:t>
            </a:fld>
            <a:endParaRPr lang="es-AR" dirty="0"/>
          </a:p>
        </p:txBody>
      </p:sp>
    </p:spTree>
    <p:extLst>
      <p:ext uri="{BB962C8B-B14F-4D97-AF65-F5344CB8AC3E}">
        <p14:creationId xmlns:p14="http://schemas.microsoft.com/office/powerpoint/2010/main" val="575383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AR"/>
          </a:p>
        </p:txBody>
      </p:sp>
      <p:sp>
        <p:nvSpPr>
          <p:cNvPr id="5" name="Slide Number Placeholder 4"/>
          <p:cNvSpPr>
            <a:spLocks noGrp="1"/>
          </p:cNvSpPr>
          <p:nvPr>
            <p:ph type="sldNum" sz="quarter" idx="11"/>
          </p:nvPr>
        </p:nvSpPr>
        <p:spPr/>
        <p:txBody>
          <a:bodyPr/>
          <a:lstStyle/>
          <a:p>
            <a:pPr>
              <a:defRPr/>
            </a:pPr>
            <a:fld id="{8B8D94F0-855C-4956-B916-CDF8994BD3F4}" type="slidenum">
              <a:rPr lang="es-AR" smtClean="0"/>
              <a:pPr>
                <a:defRPr/>
              </a:pPr>
              <a:t>4</a:t>
            </a:fld>
            <a:endParaRPr lang="es-AR" dirty="0"/>
          </a:p>
        </p:txBody>
      </p:sp>
    </p:spTree>
    <p:extLst>
      <p:ext uri="{BB962C8B-B14F-4D97-AF65-F5344CB8AC3E}">
        <p14:creationId xmlns:p14="http://schemas.microsoft.com/office/powerpoint/2010/main" val="1505049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AR"/>
          </a:p>
        </p:txBody>
      </p:sp>
      <p:sp>
        <p:nvSpPr>
          <p:cNvPr id="5" name="Slide Number Placeholder 4"/>
          <p:cNvSpPr>
            <a:spLocks noGrp="1"/>
          </p:cNvSpPr>
          <p:nvPr>
            <p:ph type="sldNum" sz="quarter" idx="11"/>
          </p:nvPr>
        </p:nvSpPr>
        <p:spPr/>
        <p:txBody>
          <a:bodyPr/>
          <a:lstStyle/>
          <a:p>
            <a:pPr>
              <a:defRPr/>
            </a:pPr>
            <a:fld id="{8B8D94F0-855C-4956-B916-CDF8994BD3F4}" type="slidenum">
              <a:rPr lang="es-AR" smtClean="0"/>
              <a:pPr>
                <a:defRPr/>
              </a:pPr>
              <a:t>5</a:t>
            </a:fld>
            <a:endParaRPr lang="es-AR" dirty="0"/>
          </a:p>
        </p:txBody>
      </p:sp>
    </p:spTree>
    <p:extLst>
      <p:ext uri="{BB962C8B-B14F-4D97-AF65-F5344CB8AC3E}">
        <p14:creationId xmlns:p14="http://schemas.microsoft.com/office/powerpoint/2010/main" val="738853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AR"/>
          </a:p>
        </p:txBody>
      </p:sp>
      <p:sp>
        <p:nvSpPr>
          <p:cNvPr id="5" name="Slide Number Placeholder 4"/>
          <p:cNvSpPr>
            <a:spLocks noGrp="1"/>
          </p:cNvSpPr>
          <p:nvPr>
            <p:ph type="sldNum" sz="quarter" idx="11"/>
          </p:nvPr>
        </p:nvSpPr>
        <p:spPr/>
        <p:txBody>
          <a:bodyPr/>
          <a:lstStyle/>
          <a:p>
            <a:pPr>
              <a:defRPr/>
            </a:pPr>
            <a:fld id="{8B8D94F0-855C-4956-B916-CDF8994BD3F4}" type="slidenum">
              <a:rPr lang="es-AR" smtClean="0"/>
              <a:pPr>
                <a:defRPr/>
              </a:pPr>
              <a:t>6</a:t>
            </a:fld>
            <a:endParaRPr lang="es-AR" dirty="0"/>
          </a:p>
        </p:txBody>
      </p:sp>
    </p:spTree>
    <p:extLst>
      <p:ext uri="{BB962C8B-B14F-4D97-AF65-F5344CB8AC3E}">
        <p14:creationId xmlns:p14="http://schemas.microsoft.com/office/powerpoint/2010/main" val="1530494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AR"/>
          </a:p>
        </p:txBody>
      </p:sp>
      <p:sp>
        <p:nvSpPr>
          <p:cNvPr id="5" name="Slide Number Placeholder 4"/>
          <p:cNvSpPr>
            <a:spLocks noGrp="1"/>
          </p:cNvSpPr>
          <p:nvPr>
            <p:ph type="sldNum" sz="quarter" idx="11"/>
          </p:nvPr>
        </p:nvSpPr>
        <p:spPr/>
        <p:txBody>
          <a:bodyPr/>
          <a:lstStyle/>
          <a:p>
            <a:pPr>
              <a:defRPr/>
            </a:pPr>
            <a:fld id="{8B8D94F0-855C-4956-B916-CDF8994BD3F4}" type="slidenum">
              <a:rPr lang="es-AR" smtClean="0"/>
              <a:pPr>
                <a:defRPr/>
              </a:pPr>
              <a:t>7</a:t>
            </a:fld>
            <a:endParaRPr lang="es-AR" dirty="0"/>
          </a:p>
        </p:txBody>
      </p:sp>
    </p:spTree>
    <p:extLst>
      <p:ext uri="{BB962C8B-B14F-4D97-AF65-F5344CB8AC3E}">
        <p14:creationId xmlns:p14="http://schemas.microsoft.com/office/powerpoint/2010/main" val="598833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AR"/>
          </a:p>
        </p:txBody>
      </p:sp>
      <p:sp>
        <p:nvSpPr>
          <p:cNvPr id="5" name="Slide Number Placeholder 4"/>
          <p:cNvSpPr>
            <a:spLocks noGrp="1"/>
          </p:cNvSpPr>
          <p:nvPr>
            <p:ph type="sldNum" sz="quarter" idx="11"/>
          </p:nvPr>
        </p:nvSpPr>
        <p:spPr/>
        <p:txBody>
          <a:bodyPr/>
          <a:lstStyle/>
          <a:p>
            <a:pPr>
              <a:defRPr/>
            </a:pPr>
            <a:fld id="{8B8D94F0-855C-4956-B916-CDF8994BD3F4}" type="slidenum">
              <a:rPr lang="es-AR" smtClean="0"/>
              <a:pPr>
                <a:defRPr/>
              </a:pPr>
              <a:t>8</a:t>
            </a:fld>
            <a:endParaRPr lang="es-AR" dirty="0"/>
          </a:p>
        </p:txBody>
      </p:sp>
    </p:spTree>
    <p:extLst>
      <p:ext uri="{BB962C8B-B14F-4D97-AF65-F5344CB8AC3E}">
        <p14:creationId xmlns:p14="http://schemas.microsoft.com/office/powerpoint/2010/main" val="134000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AR"/>
          </a:p>
        </p:txBody>
      </p:sp>
      <p:sp>
        <p:nvSpPr>
          <p:cNvPr id="5" name="Slide Number Placeholder 4"/>
          <p:cNvSpPr>
            <a:spLocks noGrp="1"/>
          </p:cNvSpPr>
          <p:nvPr>
            <p:ph type="sldNum" sz="quarter" idx="11"/>
          </p:nvPr>
        </p:nvSpPr>
        <p:spPr/>
        <p:txBody>
          <a:bodyPr/>
          <a:lstStyle/>
          <a:p>
            <a:pPr>
              <a:defRPr/>
            </a:pPr>
            <a:fld id="{8B8D94F0-855C-4956-B916-CDF8994BD3F4}" type="slidenum">
              <a:rPr lang="es-AR" smtClean="0"/>
              <a:pPr>
                <a:defRPr/>
              </a:pPr>
              <a:t>9</a:t>
            </a:fld>
            <a:endParaRPr lang="es-AR" dirty="0"/>
          </a:p>
        </p:txBody>
      </p:sp>
    </p:spTree>
    <p:extLst>
      <p:ext uri="{BB962C8B-B14F-4D97-AF65-F5344CB8AC3E}">
        <p14:creationId xmlns:p14="http://schemas.microsoft.com/office/powerpoint/2010/main" val="2497643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AR"/>
          </a:p>
        </p:txBody>
      </p:sp>
      <p:sp>
        <p:nvSpPr>
          <p:cNvPr id="5" name="Slide Number Placeholder 4"/>
          <p:cNvSpPr>
            <a:spLocks noGrp="1"/>
          </p:cNvSpPr>
          <p:nvPr>
            <p:ph type="sldNum" sz="quarter" idx="11"/>
          </p:nvPr>
        </p:nvSpPr>
        <p:spPr/>
        <p:txBody>
          <a:bodyPr/>
          <a:lstStyle/>
          <a:p>
            <a:pPr>
              <a:defRPr/>
            </a:pPr>
            <a:fld id="{8B8D94F0-855C-4956-B916-CDF8994BD3F4}" type="slidenum">
              <a:rPr lang="es-AR" smtClean="0"/>
              <a:pPr>
                <a:defRPr/>
              </a:pPr>
              <a:t>13</a:t>
            </a:fld>
            <a:endParaRPr lang="es-AR" dirty="0"/>
          </a:p>
        </p:txBody>
      </p:sp>
    </p:spTree>
    <p:extLst>
      <p:ext uri="{BB962C8B-B14F-4D97-AF65-F5344CB8AC3E}">
        <p14:creationId xmlns:p14="http://schemas.microsoft.com/office/powerpoint/2010/main" val="1654730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s-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9D1935A-2F47-4438-AA04-85541BA77CB7}" type="slidenum">
              <a:rPr lang="en-US"/>
              <a:pPr>
                <a:defRPr/>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A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8829ADA-2C90-4711-82A2-3A0BBE8446C3}" type="slidenum">
              <a:rPr lang="en-US"/>
              <a:pPr>
                <a:defRPr/>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7744977-FCA8-4EBA-BF32-85BA130A3C3C}" type="slidenum">
              <a:rPr lang="en-US"/>
              <a:pPr>
                <a:defRPr/>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FD3538AB-207A-2946-9A75-F9ABAFD6A33D}" type="datetimeFigureOut">
              <a:rPr lang="es-ES" smtClean="0">
                <a:solidFill>
                  <a:prstClr val="black">
                    <a:tint val="75000"/>
                  </a:prstClr>
                </a:solidFill>
              </a:rPr>
              <a:pPr/>
              <a:t>09/03/2015</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AD12C3E4-B423-2F4A-A286-2AD0131D4012}"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5677962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FD3538AB-207A-2946-9A75-F9ABAFD6A33D}" type="datetimeFigureOut">
              <a:rPr lang="es-ES" smtClean="0">
                <a:solidFill>
                  <a:prstClr val="black">
                    <a:tint val="75000"/>
                  </a:prstClr>
                </a:solidFill>
              </a:rPr>
              <a:pPr/>
              <a:t>09/03/2015</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AD12C3E4-B423-2F4A-A286-2AD0131D4012}"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564038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FD3538AB-207A-2946-9A75-F9ABAFD6A33D}" type="datetimeFigureOut">
              <a:rPr lang="es-ES" smtClean="0">
                <a:solidFill>
                  <a:prstClr val="black">
                    <a:tint val="75000"/>
                  </a:prstClr>
                </a:solidFill>
              </a:rPr>
              <a:pPr/>
              <a:t>09/03/2015</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AD12C3E4-B423-2F4A-A286-2AD0131D4012}"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67920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FD3538AB-207A-2946-9A75-F9ABAFD6A33D}" type="datetimeFigureOut">
              <a:rPr lang="es-ES" smtClean="0">
                <a:solidFill>
                  <a:prstClr val="black">
                    <a:tint val="75000"/>
                  </a:prstClr>
                </a:solidFill>
              </a:rPr>
              <a:pPr/>
              <a:t>09/03/2015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D12C3E4-B423-2F4A-A286-2AD0131D4012}"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993146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FD3538AB-207A-2946-9A75-F9ABAFD6A33D}" type="datetimeFigureOut">
              <a:rPr lang="es-ES" smtClean="0">
                <a:solidFill>
                  <a:prstClr val="black">
                    <a:tint val="75000"/>
                  </a:prstClr>
                </a:solidFill>
              </a:rPr>
              <a:pPr/>
              <a:t>09/03/2015</a:t>
            </a:fld>
            <a:endParaRPr lang="es-ES">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ES">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AD12C3E4-B423-2F4A-A286-2AD0131D4012}"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7603471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FD3538AB-207A-2946-9A75-F9ABAFD6A33D}" type="datetimeFigureOut">
              <a:rPr lang="es-ES" smtClean="0">
                <a:solidFill>
                  <a:prstClr val="black">
                    <a:tint val="75000"/>
                  </a:prstClr>
                </a:solidFill>
              </a:rPr>
              <a:pPr/>
              <a:t>09/03/2015</a:t>
            </a:fld>
            <a:endParaRPr lang="es-ES">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ES">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AD12C3E4-B423-2F4A-A286-2AD0131D4012}"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0110058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D3538AB-207A-2946-9A75-F9ABAFD6A33D}" type="datetimeFigureOut">
              <a:rPr lang="es-ES" smtClean="0">
                <a:solidFill>
                  <a:prstClr val="black">
                    <a:tint val="75000"/>
                  </a:prstClr>
                </a:solidFill>
              </a:rPr>
              <a:pPr/>
              <a:t>09/03/2015</a:t>
            </a:fld>
            <a:endParaRPr lang="es-ES">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ES">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AD12C3E4-B423-2F4A-A286-2AD0131D4012}"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4989570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FD3538AB-207A-2946-9A75-F9ABAFD6A33D}" type="datetimeFigureOut">
              <a:rPr lang="es-ES" smtClean="0">
                <a:solidFill>
                  <a:prstClr val="black">
                    <a:tint val="75000"/>
                  </a:prstClr>
                </a:solidFill>
              </a:rPr>
              <a:pPr/>
              <a:t>09/03/2015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D12C3E4-B423-2F4A-A286-2AD0131D4012}"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862651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A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B70478C-F957-4DAA-9038-DA3FC97EC455}" type="slidenum">
              <a:rPr lang="en-US"/>
              <a:pPr>
                <a:defRPr/>
              </a:pPr>
              <a:t>‹Nº›</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FD3538AB-207A-2946-9A75-F9ABAFD6A33D}" type="datetimeFigureOut">
              <a:rPr lang="es-ES" smtClean="0">
                <a:solidFill>
                  <a:prstClr val="black">
                    <a:tint val="75000"/>
                  </a:prstClr>
                </a:solidFill>
              </a:rPr>
              <a:pPr/>
              <a:t>09/03/2015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D12C3E4-B423-2F4A-A286-2AD0131D4012}"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815493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FD3538AB-207A-2946-9A75-F9ABAFD6A33D}" type="datetimeFigureOut">
              <a:rPr lang="es-ES" smtClean="0">
                <a:solidFill>
                  <a:prstClr val="black">
                    <a:tint val="75000"/>
                  </a:prstClr>
                </a:solidFill>
              </a:rPr>
              <a:pPr/>
              <a:t>09/03/2015</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AD12C3E4-B423-2F4A-A286-2AD0131D4012}"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1719468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FD3538AB-207A-2946-9A75-F9ABAFD6A33D}" type="datetimeFigureOut">
              <a:rPr lang="es-ES" smtClean="0">
                <a:solidFill>
                  <a:prstClr val="black">
                    <a:tint val="75000"/>
                  </a:prstClr>
                </a:solidFill>
              </a:rPr>
              <a:pPr/>
              <a:t>09/03/2015</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AD12C3E4-B423-2F4A-A286-2AD0131D4012}"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8989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B09B8A4-F414-4D35-A939-8EBA27F04A48}" type="slidenum">
              <a:rPr lang="en-US"/>
              <a:pPr>
                <a:defRPr/>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1280AD8-5E83-417C-9B06-F19DE2D51773}" type="slidenum">
              <a:rPr lang="en-US"/>
              <a:pPr>
                <a:defRPr/>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331F3704-DB89-4748-ACDE-EEA5871465AA}" type="slidenum">
              <a:rPr lang="en-US"/>
              <a:pPr>
                <a:defRPr/>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479D2EBC-F10A-452D-A5D1-FD3075C24955}" type="slidenum">
              <a:rPr lang="en-US"/>
              <a:pPr>
                <a:defRPr/>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9B871126-101A-4FA7-9762-8A362D2E9EA1}" type="slidenum">
              <a:rPr lang="en-US"/>
              <a:pPr>
                <a:defRPr/>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71BF1F2-698A-4614-A0B5-607F0A94E0EE}" type="slidenum">
              <a:rPr lang="en-US"/>
              <a:pPr>
                <a:defRPr/>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BDF0ED5-5D75-41BA-BC97-31C9D26D9546}" type="slidenum">
              <a:rPr lang="en-US"/>
              <a:pPr>
                <a:defRPr/>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095B3A8-D81D-4F33-B4C1-4ED3211E4443}" type="slidenum">
              <a:rPr lang="en-US"/>
              <a:pPr>
                <a:defRPr/>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FD3538AB-207A-2946-9A75-F9ABAFD6A33D}" type="datetimeFigureOut">
              <a:rPr lang="es-ES" smtClean="0">
                <a:solidFill>
                  <a:prstClr val="black">
                    <a:tint val="75000"/>
                  </a:prstClr>
                </a:solidFill>
                <a:latin typeface="Calibri"/>
                <a:cs typeface="+mn-cs"/>
              </a:rPr>
              <a:pPr defTabSz="457200" fontAlgn="auto">
                <a:spcBef>
                  <a:spcPts val="0"/>
                </a:spcBef>
                <a:spcAft>
                  <a:spcPts val="0"/>
                </a:spcAft>
              </a:pPr>
              <a:t>09/03/2015</a:t>
            </a:fld>
            <a:endParaRPr lang="es-ES">
              <a:solidFill>
                <a:prstClr val="black">
                  <a:tint val="75000"/>
                </a:prstClr>
              </a:solidFill>
              <a:latin typeface="Calibri"/>
              <a:cs typeface="+mn-cs"/>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s-ES">
              <a:solidFill>
                <a:prstClr val="black">
                  <a:tint val="75000"/>
                </a:prstClr>
              </a:solidFill>
              <a:latin typeface="Calibri"/>
              <a:cs typeface="+mn-cs"/>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AD12C3E4-B423-2F4A-A286-2AD0131D4012}" type="slidenum">
              <a:rPr lang="es-ES" smtClean="0">
                <a:solidFill>
                  <a:prstClr val="black">
                    <a:tint val="75000"/>
                  </a:prstClr>
                </a:solidFill>
                <a:latin typeface="Calibri"/>
                <a:cs typeface="+mn-cs"/>
              </a:rPr>
              <a:pPr defTabSz="457200" fontAlgn="auto">
                <a:spcBef>
                  <a:spcPts val="0"/>
                </a:spcBef>
                <a:spcAft>
                  <a:spcPts val="0"/>
                </a:spcAft>
              </a:pPr>
              <a:t>‹Nº›</a:t>
            </a:fld>
            <a:endParaRPr lang="es-ES">
              <a:solidFill>
                <a:prstClr val="black">
                  <a:tint val="75000"/>
                </a:prstClr>
              </a:solidFill>
              <a:latin typeface="Calibri"/>
              <a:cs typeface="+mn-cs"/>
            </a:endParaRPr>
          </a:p>
        </p:txBody>
      </p:sp>
    </p:spTree>
    <p:extLst>
      <p:ext uri="{BB962C8B-B14F-4D97-AF65-F5344CB8AC3E}">
        <p14:creationId xmlns:p14="http://schemas.microsoft.com/office/powerpoint/2010/main" val="10087222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470989" y="2284670"/>
            <a:ext cx="8092544" cy="3514442"/>
          </a:xfrm>
        </p:spPr>
        <p:txBody>
          <a:bodyPr anchor="t">
            <a:noAutofit/>
          </a:bodyPr>
          <a:lstStyle/>
          <a:p>
            <a:pPr algn="l">
              <a:lnSpc>
                <a:spcPct val="110000"/>
              </a:lnSpc>
            </a:pPr>
            <a:r>
              <a:rPr lang="es-ES" sz="2400" b="1" dirty="0" smtClean="0">
                <a:solidFill>
                  <a:schemeClr val="bg1"/>
                </a:solidFill>
                <a:latin typeface="Arial" panose="020B0604020202020204" pitchFamily="34" charset="0"/>
                <a:cs typeface="Arial" panose="020B0604020202020204" pitchFamily="34" charset="0"/>
              </a:rPr>
              <a:t>Federalismo </a:t>
            </a:r>
            <a:r>
              <a:rPr lang="es-ES" sz="2400" b="1" dirty="0">
                <a:solidFill>
                  <a:schemeClr val="bg1"/>
                </a:solidFill>
                <a:latin typeface="Arial" panose="020B0604020202020204" pitchFamily="34" charset="0"/>
                <a:cs typeface="Arial" panose="020B0604020202020204" pitchFamily="34" charset="0"/>
              </a:rPr>
              <a:t>Fiscal e Instituciones Democráticas en Argentina: Una Relación </a:t>
            </a:r>
            <a:r>
              <a:rPr lang="es-ES" sz="2400" b="1" dirty="0" smtClean="0">
                <a:solidFill>
                  <a:schemeClr val="bg1"/>
                </a:solidFill>
                <a:latin typeface="Arial" panose="020B0604020202020204" pitchFamily="34" charset="0"/>
                <a:cs typeface="Arial" panose="020B0604020202020204" pitchFamily="34" charset="0"/>
              </a:rPr>
              <a:t>Difícil</a:t>
            </a:r>
            <a:r>
              <a:rPr lang="es-ES" sz="4000" b="1" dirty="0">
                <a:solidFill>
                  <a:schemeClr val="bg1"/>
                </a:solidFill>
                <a:latin typeface="Arial"/>
                <a:cs typeface="Arial"/>
              </a:rPr>
              <a:t/>
            </a:r>
            <a:br>
              <a:rPr lang="es-ES" sz="4000" b="1" dirty="0">
                <a:solidFill>
                  <a:schemeClr val="bg1"/>
                </a:solidFill>
                <a:latin typeface="Arial"/>
                <a:cs typeface="Arial"/>
              </a:rPr>
            </a:br>
            <a:r>
              <a:rPr lang="es-ES" sz="1400" b="1" dirty="0" smtClean="0">
                <a:solidFill>
                  <a:schemeClr val="bg1"/>
                </a:solidFill>
                <a:latin typeface="Arial"/>
                <a:cs typeface="Arial"/>
              </a:rPr>
              <a:t/>
            </a:r>
            <a:br>
              <a:rPr lang="es-ES" sz="1400" b="1" dirty="0" smtClean="0">
                <a:solidFill>
                  <a:schemeClr val="bg1"/>
                </a:solidFill>
                <a:latin typeface="Arial"/>
                <a:cs typeface="Arial"/>
              </a:rPr>
            </a:br>
            <a:r>
              <a:rPr lang="es-ES" sz="2000" dirty="0" smtClean="0">
                <a:solidFill>
                  <a:schemeClr val="bg1"/>
                </a:solidFill>
                <a:latin typeface="Arial"/>
                <a:cs typeface="Arial"/>
              </a:rPr>
              <a:t>Carlos Gervasoni</a:t>
            </a:r>
            <a:r>
              <a:rPr lang="es-ES" sz="1800" dirty="0" smtClean="0">
                <a:solidFill>
                  <a:schemeClr val="bg1"/>
                </a:solidFill>
                <a:latin typeface="Arial"/>
                <a:cs typeface="Arial"/>
              </a:rPr>
              <a:t/>
            </a:r>
            <a:br>
              <a:rPr lang="es-ES" sz="1800" dirty="0" smtClean="0">
                <a:solidFill>
                  <a:schemeClr val="bg1"/>
                </a:solidFill>
                <a:latin typeface="Arial"/>
                <a:cs typeface="Arial"/>
              </a:rPr>
            </a:br>
            <a:r>
              <a:rPr lang="es-ES" sz="1800" dirty="0" smtClean="0">
                <a:solidFill>
                  <a:schemeClr val="bg1"/>
                </a:solidFill>
                <a:latin typeface="Arial"/>
                <a:cs typeface="Arial"/>
              </a:rPr>
              <a:t/>
            </a:r>
            <a:br>
              <a:rPr lang="es-ES" sz="1800" dirty="0" smtClean="0">
                <a:solidFill>
                  <a:schemeClr val="bg1"/>
                </a:solidFill>
                <a:latin typeface="Arial"/>
                <a:cs typeface="Arial"/>
              </a:rPr>
            </a:br>
            <a:r>
              <a:rPr lang="es-ES" sz="1800" dirty="0" smtClean="0">
                <a:solidFill>
                  <a:schemeClr val="bg1"/>
                </a:solidFill>
                <a:latin typeface="Arial"/>
                <a:cs typeface="Arial"/>
              </a:rPr>
              <a:t/>
            </a:r>
            <a:br>
              <a:rPr lang="es-ES" sz="1800" dirty="0" smtClean="0">
                <a:solidFill>
                  <a:schemeClr val="bg1"/>
                </a:solidFill>
                <a:latin typeface="Arial"/>
                <a:cs typeface="Arial"/>
              </a:rPr>
            </a:br>
            <a:r>
              <a:rPr lang="en-US" sz="1800" dirty="0">
                <a:solidFill>
                  <a:schemeClr val="bg1"/>
                </a:solidFill>
                <a:latin typeface="Arial" panose="020B0604020202020204" pitchFamily="34" charset="0"/>
                <a:cs typeface="Arial" panose="020B0604020202020204" pitchFamily="34" charset="0"/>
              </a:rPr>
              <a:t>80º </a:t>
            </a:r>
            <a:r>
              <a:rPr lang="en-US" sz="1800" dirty="0" err="1">
                <a:solidFill>
                  <a:schemeClr val="bg1"/>
                </a:solidFill>
                <a:latin typeface="Arial" panose="020B0604020202020204" pitchFamily="34" charset="0"/>
                <a:cs typeface="Arial" panose="020B0604020202020204" pitchFamily="34" charset="0"/>
              </a:rPr>
              <a:t>aniversario</a:t>
            </a:r>
            <a:r>
              <a:rPr lang="en-US" sz="1800" dirty="0">
                <a:solidFill>
                  <a:schemeClr val="bg1"/>
                </a:solidFill>
                <a:latin typeface="Arial" panose="020B0604020202020204" pitchFamily="34" charset="0"/>
                <a:cs typeface="Arial" panose="020B0604020202020204" pitchFamily="34" charset="0"/>
              </a:rPr>
              <a:t> del </a:t>
            </a:r>
            <a:r>
              <a:rPr lang="en-US" sz="1800" dirty="0" err="1">
                <a:solidFill>
                  <a:schemeClr val="bg1"/>
                </a:solidFill>
                <a:latin typeface="Arial" panose="020B0604020202020204" pitchFamily="34" charset="0"/>
                <a:cs typeface="Arial" panose="020B0604020202020204" pitchFamily="34" charset="0"/>
              </a:rPr>
              <a:t>Instituto</a:t>
            </a:r>
            <a:r>
              <a:rPr lang="en-US" sz="1800" dirty="0">
                <a:solidFill>
                  <a:schemeClr val="bg1"/>
                </a:solidFill>
                <a:latin typeface="Arial" panose="020B0604020202020204" pitchFamily="34" charset="0"/>
                <a:cs typeface="Arial" panose="020B0604020202020204" pitchFamily="34" charset="0"/>
              </a:rPr>
              <a:t> de </a:t>
            </a:r>
            <a:r>
              <a:rPr lang="en-US" sz="1800" dirty="0" err="1">
                <a:solidFill>
                  <a:schemeClr val="bg1"/>
                </a:solidFill>
                <a:latin typeface="Arial" panose="020B0604020202020204" pitchFamily="34" charset="0"/>
                <a:cs typeface="Arial" panose="020B0604020202020204" pitchFamily="34" charset="0"/>
              </a:rPr>
              <a:t>Economía</a:t>
            </a:r>
            <a:r>
              <a:rPr lang="en-US" sz="1800" dirty="0">
                <a:solidFill>
                  <a:schemeClr val="bg1"/>
                </a:solidFill>
                <a:latin typeface="Arial" panose="020B0604020202020204" pitchFamily="34" charset="0"/>
                <a:cs typeface="Arial" panose="020B0604020202020204" pitchFamily="34" charset="0"/>
              </a:rPr>
              <a:t> y </a:t>
            </a:r>
            <a:r>
              <a:rPr lang="en-US" sz="1800" dirty="0" err="1">
                <a:solidFill>
                  <a:schemeClr val="bg1"/>
                </a:solidFill>
                <a:latin typeface="Arial" panose="020B0604020202020204" pitchFamily="34" charset="0"/>
                <a:cs typeface="Arial" panose="020B0604020202020204" pitchFamily="34" charset="0"/>
              </a:rPr>
              <a:t>Finanzas</a:t>
            </a:r>
            <a:r>
              <a:rPr lang="es-ES" sz="1800" dirty="0">
                <a:solidFill>
                  <a:schemeClr val="bg1"/>
                </a:solidFill>
                <a:latin typeface="Arial" panose="020B0604020202020204" pitchFamily="34" charset="0"/>
                <a:cs typeface="Arial" panose="020B0604020202020204" pitchFamily="34" charset="0"/>
              </a:rPr>
              <a:t>. UNC, Córdoba, 10 de marzo de 2015</a:t>
            </a:r>
            <a:br>
              <a:rPr lang="es-ES" sz="1800" dirty="0">
                <a:solidFill>
                  <a:schemeClr val="bg1"/>
                </a:solidFill>
                <a:latin typeface="Arial" panose="020B0604020202020204" pitchFamily="34" charset="0"/>
                <a:cs typeface="Arial" panose="020B0604020202020204" pitchFamily="34" charset="0"/>
              </a:rPr>
            </a:br>
            <a:r>
              <a:rPr lang="es-ES" sz="1800" dirty="0">
                <a:solidFill>
                  <a:schemeClr val="bg1"/>
                </a:solidFill>
                <a:latin typeface="Arial"/>
                <a:cs typeface="Arial"/>
              </a:rPr>
              <a:t/>
            </a:r>
            <a:br>
              <a:rPr lang="es-ES" sz="1800" dirty="0">
                <a:solidFill>
                  <a:schemeClr val="bg1"/>
                </a:solidFill>
                <a:latin typeface="Arial"/>
                <a:cs typeface="Arial"/>
              </a:rPr>
            </a:br>
            <a:endParaRPr lang="es-ES" sz="1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2216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10</a:t>
            </a:fld>
            <a:endParaRPr lang="en-US" dirty="0"/>
          </a:p>
        </p:txBody>
      </p:sp>
      <p:graphicFrame>
        <p:nvGraphicFramePr>
          <p:cNvPr id="3" name="Chart 2"/>
          <p:cNvGraphicFramePr>
            <a:graphicFrameLocks/>
          </p:cNvGraphicFramePr>
          <p:nvPr>
            <p:extLst>
              <p:ext uri="{D42A27DB-BD31-4B8C-83A1-F6EECF244321}">
                <p14:modId xmlns:p14="http://schemas.microsoft.com/office/powerpoint/2010/main" val="686183908"/>
              </p:ext>
            </p:extLst>
          </p:nvPr>
        </p:nvGraphicFramePr>
        <p:xfrm>
          <a:off x="533400" y="228600"/>
          <a:ext cx="8153400" cy="6172200"/>
        </p:xfrm>
        <a:graphic>
          <a:graphicData uri="http://schemas.openxmlformats.org/drawingml/2006/chart">
            <c:chart xmlns:c="http://schemas.openxmlformats.org/drawingml/2006/chart" xmlns:r="http://schemas.openxmlformats.org/officeDocument/2006/relationships" r:id="rId2"/>
          </a:graphicData>
        </a:graphic>
      </p:graphicFrame>
      <p:sp>
        <p:nvSpPr>
          <p:cNvPr id="4" name="Oval 3"/>
          <p:cNvSpPr/>
          <p:nvPr/>
        </p:nvSpPr>
        <p:spPr>
          <a:xfrm>
            <a:off x="1905000" y="1586948"/>
            <a:ext cx="838200" cy="609600"/>
          </a:xfrm>
          <a:prstGeom prst="ellipse">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Oval 5"/>
          <p:cNvSpPr/>
          <p:nvPr/>
        </p:nvSpPr>
        <p:spPr>
          <a:xfrm>
            <a:off x="4267200" y="838200"/>
            <a:ext cx="838200" cy="609600"/>
          </a:xfrm>
          <a:prstGeom prst="ellipse">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Oval 6"/>
          <p:cNvSpPr/>
          <p:nvPr/>
        </p:nvSpPr>
        <p:spPr>
          <a:xfrm>
            <a:off x="6781800" y="3810000"/>
            <a:ext cx="526772" cy="533400"/>
          </a:xfrm>
          <a:prstGeom prst="ellipse">
            <a:avLst/>
          </a:prstGeom>
          <a:noFill/>
          <a:ln w="6350">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9" name="Oval 8"/>
          <p:cNvSpPr/>
          <p:nvPr/>
        </p:nvSpPr>
        <p:spPr>
          <a:xfrm>
            <a:off x="7182680" y="3402496"/>
            <a:ext cx="526772" cy="533400"/>
          </a:xfrm>
          <a:prstGeom prst="ellipse">
            <a:avLst/>
          </a:prstGeom>
          <a:noFill/>
          <a:ln w="6350">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Tree>
    <p:extLst>
      <p:ext uri="{BB962C8B-B14F-4D97-AF65-F5344CB8AC3E}">
        <p14:creationId xmlns:p14="http://schemas.microsoft.com/office/powerpoint/2010/main" val="258956244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1+#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1+#ppt_w/2"/>
                                          </p:val>
                                        </p:tav>
                                        <p:tav tm="100000">
                                          <p:val>
                                            <p:strVal val="#ppt_x"/>
                                          </p:val>
                                        </p:tav>
                                      </p:tavLst>
                                    </p:anim>
                                    <p:anim calcmode="lin" valueType="num">
                                      <p:cBhvr additive="base">
                                        <p:cTn id="22"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11</a:t>
            </a:fld>
            <a:endParaRPr lang="en-US" dirty="0"/>
          </a:p>
        </p:txBody>
      </p:sp>
      <p:graphicFrame>
        <p:nvGraphicFramePr>
          <p:cNvPr id="4" name="Chart 3"/>
          <p:cNvGraphicFramePr>
            <a:graphicFrameLocks/>
          </p:cNvGraphicFramePr>
          <p:nvPr>
            <p:extLst>
              <p:ext uri="{D42A27DB-BD31-4B8C-83A1-F6EECF244321}">
                <p14:modId xmlns:p14="http://schemas.microsoft.com/office/powerpoint/2010/main" val="3064834621"/>
              </p:ext>
            </p:extLst>
          </p:nvPr>
        </p:nvGraphicFramePr>
        <p:xfrm>
          <a:off x="457200" y="304800"/>
          <a:ext cx="8382000" cy="655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954066"/>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sz="2200" dirty="0" smtClean="0"/>
              <a:t>Asimetrías Fiscales y Legislativas</a:t>
            </a:r>
            <a:endParaRPr lang="es-AR" sz="2200" dirty="0"/>
          </a:p>
        </p:txBody>
      </p:sp>
      <p:sp>
        <p:nvSpPr>
          <p:cNvPr id="3" name="Slide Number Placeholder 2"/>
          <p:cNvSpPr>
            <a:spLocks noGrp="1"/>
          </p:cNvSpPr>
          <p:nvPr>
            <p:ph type="sldNum" sz="quarter" idx="12"/>
          </p:nvPr>
        </p:nvSpPr>
        <p:spPr/>
        <p:txBody>
          <a:bodyPr/>
          <a:lstStyle/>
          <a:p>
            <a:pPr>
              <a:defRPr/>
            </a:pPr>
            <a:fld id="{479D2EBC-F10A-452D-A5D1-FD3075C24955}" type="slidenum">
              <a:rPr lang="en-US" smtClean="0"/>
              <a:pPr>
                <a:defRPr/>
              </a:pPr>
              <a:t>12</a:t>
            </a:fld>
            <a:endParaRPr lang="en-US" dirty="0"/>
          </a:p>
        </p:txBody>
      </p:sp>
      <p:graphicFrame>
        <p:nvGraphicFramePr>
          <p:cNvPr id="6" name="Table 5"/>
          <p:cNvGraphicFramePr>
            <a:graphicFrameLocks noGrp="1"/>
          </p:cNvGraphicFramePr>
          <p:nvPr/>
        </p:nvGraphicFramePr>
        <p:xfrm>
          <a:off x="1066799" y="1676398"/>
          <a:ext cx="7086601" cy="3104190"/>
        </p:xfrm>
        <a:graphic>
          <a:graphicData uri="http://schemas.openxmlformats.org/drawingml/2006/table">
            <a:tbl>
              <a:tblPr/>
              <a:tblGrid>
                <a:gridCol w="1752601"/>
                <a:gridCol w="1447800"/>
                <a:gridCol w="1350272"/>
                <a:gridCol w="1257317"/>
                <a:gridCol w="1278611"/>
              </a:tblGrid>
              <a:tr h="779999">
                <a:tc>
                  <a:txBody>
                    <a:bodyPr/>
                    <a:lstStyle/>
                    <a:p>
                      <a:pPr marL="0" marR="0">
                        <a:lnSpc>
                          <a:spcPct val="115000"/>
                        </a:lnSpc>
                        <a:spcBef>
                          <a:spcPts val="0"/>
                        </a:spcBef>
                        <a:spcAft>
                          <a:spcPts val="0"/>
                        </a:spcAft>
                      </a:pPr>
                      <a:endParaRPr lang="es-AR" sz="1600" dirty="0">
                        <a:latin typeface="+mj-lt"/>
                        <a:ea typeface="Calibri"/>
                        <a:cs typeface="Courier New" pitchFamily="49"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b="1" dirty="0">
                          <a:latin typeface="+mj-lt"/>
                          <a:ea typeface="Calibri"/>
                          <a:cs typeface="Courier New" pitchFamily="49" charset="0"/>
                        </a:rPr>
                        <a:t>%</a:t>
                      </a:r>
                    </a:p>
                    <a:p>
                      <a:pPr marL="0" marR="0" algn="ctr">
                        <a:lnSpc>
                          <a:spcPct val="115000"/>
                        </a:lnSpc>
                        <a:spcBef>
                          <a:spcPts val="0"/>
                        </a:spcBef>
                        <a:spcAft>
                          <a:spcPts val="0"/>
                        </a:spcAft>
                      </a:pPr>
                      <a:r>
                        <a:rPr lang="es-AR" sz="1600" b="1" dirty="0">
                          <a:latin typeface="+mj-lt"/>
                          <a:ea typeface="Calibri"/>
                          <a:cs typeface="Courier New" pitchFamily="49" charset="0"/>
                        </a:rPr>
                        <a:t>Población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b="1" dirty="0">
                          <a:latin typeface="+mj-lt"/>
                          <a:ea typeface="Calibri"/>
                          <a:cs typeface="Courier New" pitchFamily="49" charset="0"/>
                        </a:rPr>
                        <a:t>%</a:t>
                      </a:r>
                    </a:p>
                    <a:p>
                      <a:pPr marL="0" marR="0" algn="ctr">
                        <a:lnSpc>
                          <a:spcPct val="115000"/>
                        </a:lnSpc>
                        <a:spcBef>
                          <a:spcPts val="0"/>
                        </a:spcBef>
                        <a:spcAft>
                          <a:spcPts val="0"/>
                        </a:spcAft>
                      </a:pPr>
                      <a:r>
                        <a:rPr lang="es-AR" sz="1600" b="1" dirty="0" err="1">
                          <a:latin typeface="+mj-lt"/>
                          <a:ea typeface="Calibri"/>
                          <a:cs typeface="Courier New" pitchFamily="49" charset="0"/>
                        </a:rPr>
                        <a:t>Transf</a:t>
                      </a:r>
                      <a:r>
                        <a:rPr lang="es-AR" sz="1600" b="1" dirty="0">
                          <a:latin typeface="+mj-lt"/>
                          <a:ea typeface="Calibri"/>
                          <a:cs typeface="Courier New" pitchFamily="49" charset="0"/>
                        </a:rPr>
                        <a:t>. Fed.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b="1" dirty="0">
                          <a:latin typeface="+mj-lt"/>
                          <a:ea typeface="Calibri"/>
                          <a:cs typeface="Courier New" pitchFamily="49" charset="0"/>
                        </a:rPr>
                        <a:t>%</a:t>
                      </a:r>
                    </a:p>
                    <a:p>
                      <a:pPr marL="0" marR="0" algn="ctr">
                        <a:lnSpc>
                          <a:spcPct val="115000"/>
                        </a:lnSpc>
                        <a:spcBef>
                          <a:spcPts val="0"/>
                        </a:spcBef>
                        <a:spcAft>
                          <a:spcPts val="0"/>
                        </a:spcAft>
                      </a:pPr>
                      <a:r>
                        <a:rPr lang="es-AR" sz="1600" b="1" dirty="0">
                          <a:latin typeface="+mj-lt"/>
                          <a:ea typeface="Calibri"/>
                          <a:cs typeface="Courier New" pitchFamily="49" charset="0"/>
                        </a:rPr>
                        <a:t>Diputados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b="1" dirty="0">
                          <a:latin typeface="+mj-lt"/>
                          <a:ea typeface="Calibri"/>
                          <a:cs typeface="Courier New" pitchFamily="49" charset="0"/>
                        </a:rPr>
                        <a:t>%</a:t>
                      </a:r>
                    </a:p>
                    <a:p>
                      <a:pPr marL="0" marR="0" algn="ctr">
                        <a:lnSpc>
                          <a:spcPct val="115000"/>
                        </a:lnSpc>
                        <a:spcBef>
                          <a:spcPts val="0"/>
                        </a:spcBef>
                        <a:spcAft>
                          <a:spcPts val="0"/>
                        </a:spcAft>
                      </a:pPr>
                      <a:r>
                        <a:rPr lang="es-AR" sz="1600" b="1" dirty="0">
                          <a:latin typeface="+mj-lt"/>
                          <a:ea typeface="Calibri"/>
                          <a:cs typeface="Courier New" pitchFamily="49" charset="0"/>
                        </a:rPr>
                        <a:t>Senadores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294">
                <a:tc>
                  <a:txBody>
                    <a:bodyPr/>
                    <a:lstStyle/>
                    <a:p>
                      <a:pPr marL="0" marR="0">
                        <a:lnSpc>
                          <a:spcPct val="115000"/>
                        </a:lnSpc>
                        <a:spcBef>
                          <a:spcPts val="0"/>
                        </a:spcBef>
                        <a:spcAft>
                          <a:spcPts val="0"/>
                        </a:spcAft>
                      </a:pPr>
                      <a:r>
                        <a:rPr lang="es-AR" sz="1600" dirty="0">
                          <a:latin typeface="+mj-lt"/>
                          <a:ea typeface="Calibri"/>
                          <a:cs typeface="Courier New" pitchFamily="49" charset="0"/>
                        </a:rPr>
                        <a:t>PBA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a:latin typeface="+mj-lt"/>
                          <a:ea typeface="Calibri"/>
                          <a:cs typeface="Courier New" pitchFamily="49"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294">
                <a:tc>
                  <a:txBody>
                    <a:bodyPr/>
                    <a:lstStyle/>
                    <a:p>
                      <a:pPr marL="0" marR="0">
                        <a:lnSpc>
                          <a:spcPct val="115000"/>
                        </a:lnSpc>
                        <a:spcBef>
                          <a:spcPts val="0"/>
                        </a:spcBef>
                        <a:spcAft>
                          <a:spcPts val="0"/>
                        </a:spcAft>
                      </a:pPr>
                      <a:r>
                        <a:rPr lang="es-AR" sz="1600" dirty="0">
                          <a:latin typeface="+mj-lt"/>
                          <a:ea typeface="Calibri"/>
                          <a:cs typeface="Courier New" pitchFamily="49" charset="0"/>
                        </a:rPr>
                        <a:t>CABA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a:latin typeface="+mj-lt"/>
                          <a:ea typeface="Calibri"/>
                          <a:cs typeface="Courier New" pitchFamily="49"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015">
                <a:tc>
                  <a:txBody>
                    <a:bodyPr/>
                    <a:lstStyle/>
                    <a:p>
                      <a:pPr marL="0" marR="0">
                        <a:lnSpc>
                          <a:spcPct val="115000"/>
                        </a:lnSpc>
                        <a:spcBef>
                          <a:spcPts val="0"/>
                        </a:spcBef>
                        <a:spcAft>
                          <a:spcPts val="0"/>
                        </a:spcAft>
                      </a:pPr>
                      <a:r>
                        <a:rPr lang="es-AR" sz="1600" dirty="0">
                          <a:latin typeface="+mj-lt"/>
                          <a:ea typeface="Calibri"/>
                          <a:cs typeface="Courier New" pitchFamily="49" charset="0"/>
                        </a:rPr>
                        <a:t>CBA-SF-ER-MZA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a:latin typeface="+mj-lt"/>
                          <a:ea typeface="Calibri"/>
                          <a:cs typeface="Courier New" pitchFamily="49" charset="0"/>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a:latin typeface="+mj-lt"/>
                          <a:ea typeface="Calibri"/>
                          <a:cs typeface="Courier New" pitchFamily="49" charset="0"/>
                        </a:rPr>
                        <a:t>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294">
                <a:tc>
                  <a:txBody>
                    <a:bodyPr/>
                    <a:lstStyle/>
                    <a:p>
                      <a:pPr marL="0" marR="0">
                        <a:lnSpc>
                          <a:spcPct val="115000"/>
                        </a:lnSpc>
                        <a:spcBef>
                          <a:spcPts val="0"/>
                        </a:spcBef>
                        <a:spcAft>
                          <a:spcPts val="0"/>
                        </a:spcAft>
                      </a:pPr>
                      <a:r>
                        <a:rPr lang="es-AR" sz="1600">
                          <a:latin typeface="+mj-lt"/>
                          <a:ea typeface="Calibri"/>
                          <a:cs typeface="Courier New" pitchFamily="49" charset="0"/>
                        </a:rPr>
                        <a:t>CHICAS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294">
                <a:tc>
                  <a:txBody>
                    <a:bodyPr/>
                    <a:lstStyle/>
                    <a:p>
                      <a:pPr marL="0" marR="0">
                        <a:lnSpc>
                          <a:spcPct val="115000"/>
                        </a:lnSpc>
                        <a:spcBef>
                          <a:spcPts val="0"/>
                        </a:spcBef>
                        <a:spcAft>
                          <a:spcPts val="0"/>
                        </a:spcAft>
                      </a:pPr>
                      <a:r>
                        <a:rPr lang="es-AR" sz="1600">
                          <a:latin typeface="+mj-lt"/>
                          <a:ea typeface="Calibri"/>
                          <a:cs typeface="Courier New" pitchFamily="49" charset="0"/>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a:latin typeface="+mj-lt"/>
                          <a:ea typeface="Calibri"/>
                          <a:cs typeface="Courier New" pitchFamily="49"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a:latin typeface="+mj-lt"/>
                          <a:ea typeface="Calibri"/>
                          <a:cs typeface="Courier New" pitchFamily="49"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AR" sz="1600" dirty="0">
                          <a:latin typeface="+mj-lt"/>
                          <a:ea typeface="Calibri"/>
                          <a:cs typeface="Courier New" pitchFamily="49"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Oval 6"/>
          <p:cNvSpPr/>
          <p:nvPr/>
        </p:nvSpPr>
        <p:spPr>
          <a:xfrm>
            <a:off x="2819400" y="3733800"/>
            <a:ext cx="5257800" cy="457200"/>
          </a:xfrm>
          <a:prstGeom prst="ellipse">
            <a:avLst/>
          </a:prstGeom>
          <a:noFill/>
          <a:ln>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Oval 7"/>
          <p:cNvSpPr/>
          <p:nvPr/>
        </p:nvSpPr>
        <p:spPr>
          <a:xfrm>
            <a:off x="2743200" y="2362200"/>
            <a:ext cx="52578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041786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Lógica de los “Distritos de Bajo Mantenimiento”</a:t>
            </a:r>
            <a:endParaRPr lang="es-AR" sz="2200" b="1" dirty="0"/>
          </a:p>
        </p:txBody>
      </p:sp>
      <p:sp>
        <p:nvSpPr>
          <p:cNvPr id="4" name="Content Placeholder 3"/>
          <p:cNvSpPr>
            <a:spLocks noGrp="1"/>
          </p:cNvSpPr>
          <p:nvPr>
            <p:ph idx="1"/>
          </p:nvPr>
        </p:nvSpPr>
        <p:spPr>
          <a:xfrm>
            <a:off x="457200" y="1417638"/>
            <a:ext cx="8229600" cy="4708525"/>
          </a:xfrm>
        </p:spPr>
        <p:txBody>
          <a:bodyPr/>
          <a:lstStyle/>
          <a:p>
            <a:pPr marL="0" lvl="1" indent="0">
              <a:spcBef>
                <a:spcPts val="0"/>
              </a:spcBef>
              <a:spcAft>
                <a:spcPts val="1200"/>
              </a:spcAft>
              <a:buNone/>
            </a:pPr>
            <a:r>
              <a:rPr lang="es-ES" sz="2000" dirty="0">
                <a:solidFill>
                  <a:srgbClr val="3333FF"/>
                </a:solidFill>
              </a:rPr>
              <a:t>N</a:t>
            </a:r>
            <a:r>
              <a:rPr lang="es-ES" sz="2000" dirty="0" smtClean="0">
                <a:solidFill>
                  <a:srgbClr val="3333FF"/>
                </a:solidFill>
              </a:rPr>
              <a:t>o </a:t>
            </a:r>
            <a:r>
              <a:rPr lang="es-ES" sz="2000" dirty="0">
                <a:solidFill>
                  <a:srgbClr val="3333FF"/>
                </a:solidFill>
              </a:rPr>
              <a:t>solo </a:t>
            </a:r>
            <a:r>
              <a:rPr lang="es-ES" sz="2000" dirty="0" smtClean="0">
                <a:solidFill>
                  <a:srgbClr val="3333FF"/>
                </a:solidFill>
              </a:rPr>
              <a:t>las provincias pequeñas son </a:t>
            </a:r>
            <a:r>
              <a:rPr lang="es-ES" sz="2000" dirty="0">
                <a:solidFill>
                  <a:srgbClr val="3333FF"/>
                </a:solidFill>
              </a:rPr>
              <a:t>importantes receptoras de subsidios del resto del país </a:t>
            </a:r>
            <a:r>
              <a:rPr lang="es-ES" sz="2000" dirty="0" smtClean="0">
                <a:solidFill>
                  <a:srgbClr val="3333FF"/>
                </a:solidFill>
              </a:rPr>
              <a:t>vía </a:t>
            </a:r>
            <a:r>
              <a:rPr lang="es-ES" sz="2000" dirty="0">
                <a:solidFill>
                  <a:srgbClr val="3333FF"/>
                </a:solidFill>
              </a:rPr>
              <a:t>transferencias federales </a:t>
            </a:r>
            <a:r>
              <a:rPr lang="es-ES" sz="2000" u="sng" dirty="0" smtClean="0">
                <a:solidFill>
                  <a:srgbClr val="3333FF"/>
                </a:solidFill>
              </a:rPr>
              <a:t>automáticas</a:t>
            </a:r>
            <a:r>
              <a:rPr lang="es-ES" sz="2000" dirty="0" smtClean="0">
                <a:solidFill>
                  <a:srgbClr val="3333FF"/>
                </a:solidFill>
              </a:rPr>
              <a:t>, sino que </a:t>
            </a:r>
            <a:r>
              <a:rPr lang="es-ES" sz="2000" dirty="0">
                <a:solidFill>
                  <a:srgbClr val="3333FF"/>
                </a:solidFill>
              </a:rPr>
              <a:t>son beneficiadas en la distribución de las transferencias </a:t>
            </a:r>
            <a:r>
              <a:rPr lang="es-ES" sz="2000" u="sng" dirty="0">
                <a:solidFill>
                  <a:srgbClr val="3333FF"/>
                </a:solidFill>
              </a:rPr>
              <a:t>discrecionales</a:t>
            </a:r>
            <a:r>
              <a:rPr lang="es-ES" sz="2000" dirty="0">
                <a:solidFill>
                  <a:srgbClr val="3333FF"/>
                </a:solidFill>
              </a:rPr>
              <a:t> —como </a:t>
            </a:r>
            <a:r>
              <a:rPr lang="es-ES" sz="2000" dirty="0" smtClean="0">
                <a:solidFill>
                  <a:srgbClr val="3333FF"/>
                </a:solidFill>
              </a:rPr>
              <a:t>los </a:t>
            </a:r>
            <a:r>
              <a:rPr lang="es-ES" sz="2000" dirty="0">
                <a:solidFill>
                  <a:srgbClr val="3333FF"/>
                </a:solidFill>
              </a:rPr>
              <a:t>ATN— y del gasto del </a:t>
            </a:r>
            <a:r>
              <a:rPr lang="es-ES" sz="2000" dirty="0" smtClean="0">
                <a:solidFill>
                  <a:srgbClr val="3333FF"/>
                </a:solidFill>
              </a:rPr>
              <a:t>gobierno </a:t>
            </a:r>
            <a:r>
              <a:rPr lang="es-ES" sz="2000" dirty="0">
                <a:solidFill>
                  <a:srgbClr val="3333FF"/>
                </a:solidFill>
              </a:rPr>
              <a:t>nacional en las </a:t>
            </a:r>
            <a:r>
              <a:rPr lang="es-ES" sz="2000" dirty="0" smtClean="0">
                <a:solidFill>
                  <a:srgbClr val="3333FF"/>
                </a:solidFill>
              </a:rPr>
              <a:t>provincias.</a:t>
            </a:r>
          </a:p>
          <a:p>
            <a:pPr marL="0" lvl="1" indent="0">
              <a:spcBef>
                <a:spcPts val="0"/>
              </a:spcBef>
              <a:spcAft>
                <a:spcPts val="1200"/>
              </a:spcAft>
              <a:buNone/>
            </a:pPr>
            <a:r>
              <a:rPr lang="es-ES" sz="2000" dirty="0" smtClean="0">
                <a:solidFill>
                  <a:srgbClr val="3333FF"/>
                </a:solidFill>
              </a:rPr>
              <a:t>El </a:t>
            </a:r>
            <a:r>
              <a:rPr lang="es-ES" sz="2000" dirty="0">
                <a:solidFill>
                  <a:srgbClr val="3333FF"/>
                </a:solidFill>
              </a:rPr>
              <a:t>motivo es que son políticamente “baratas”: el apoyo de sus —proporcionalmente muchos— gobernadores y legisladores puede ser obtenido a cambio de modestos recursos fiscales nacionales, dada su pequeña </a:t>
            </a:r>
            <a:r>
              <a:rPr lang="es-ES" sz="2000" dirty="0" smtClean="0">
                <a:solidFill>
                  <a:srgbClr val="3333FF"/>
                </a:solidFill>
              </a:rPr>
              <a:t>magnitud. </a:t>
            </a:r>
            <a:r>
              <a:rPr lang="es-ES" sz="2000" dirty="0">
                <a:solidFill>
                  <a:srgbClr val="3333FF"/>
                </a:solidFill>
              </a:rPr>
              <a:t>L</a:t>
            </a:r>
            <a:r>
              <a:rPr lang="es-ES" sz="2000" dirty="0" smtClean="0">
                <a:solidFill>
                  <a:srgbClr val="3333FF"/>
                </a:solidFill>
              </a:rPr>
              <a:t>ógica </a:t>
            </a:r>
            <a:r>
              <a:rPr lang="es-ES" sz="2000" dirty="0">
                <a:solidFill>
                  <a:srgbClr val="3333FF"/>
                </a:solidFill>
              </a:rPr>
              <a:t>de “distritos de bajo mantenimiento</a:t>
            </a:r>
            <a:r>
              <a:rPr lang="es-ES" sz="2000" dirty="0" smtClean="0">
                <a:solidFill>
                  <a:srgbClr val="3333FF"/>
                </a:solidFill>
              </a:rPr>
              <a:t>”.</a:t>
            </a:r>
          </a:p>
          <a:p>
            <a:pPr marL="0" lvl="1" indent="0">
              <a:spcBef>
                <a:spcPts val="0"/>
              </a:spcBef>
              <a:spcAft>
                <a:spcPts val="1200"/>
              </a:spcAft>
              <a:buNone/>
            </a:pPr>
            <a:endParaRPr lang="en-US" sz="2000" dirty="0"/>
          </a:p>
          <a:p>
            <a:pPr marL="265113" lvl="1" indent="-265113">
              <a:spcBef>
                <a:spcPts val="0"/>
              </a:spcBef>
              <a:spcAft>
                <a:spcPts val="1200"/>
              </a:spcAft>
              <a:buNone/>
            </a:pPr>
            <a:endParaRPr lang="es-AR" sz="1900" i="1" dirty="0" smtClean="0">
              <a:solidFill>
                <a:srgbClr val="3333FF"/>
              </a:solidFill>
            </a:endParaRPr>
          </a:p>
          <a:p>
            <a:endParaRPr lang="es-AR" sz="20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13</a:t>
            </a:fld>
            <a:endParaRPr lang="en-US" dirty="0"/>
          </a:p>
        </p:txBody>
      </p:sp>
    </p:spTree>
    <p:extLst>
      <p:ext uri="{BB962C8B-B14F-4D97-AF65-F5344CB8AC3E}">
        <p14:creationId xmlns:p14="http://schemas.microsoft.com/office/powerpoint/2010/main" val="364595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La Estructura Geográfica del Voto, del Menemismo al </a:t>
            </a:r>
            <a:r>
              <a:rPr lang="es-AR" sz="2200" b="1" dirty="0" err="1" smtClean="0"/>
              <a:t>Kirchnerismo</a:t>
            </a:r>
            <a:r>
              <a:rPr lang="es-AR" sz="2200" b="1" dirty="0" smtClean="0"/>
              <a:t> (Presidenciales de 1995 vs. 2011) </a:t>
            </a:r>
            <a:endParaRPr lang="es-AR" sz="2200" b="1"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14</a:t>
            </a:fld>
            <a:endParaRPr lang="en-US" dirty="0"/>
          </a:p>
        </p:txBody>
      </p:sp>
      <p:sp>
        <p:nvSpPr>
          <p:cNvPr id="5" name="Content Placeholder 4"/>
          <p:cNvSpPr>
            <a:spLocks noGrp="1"/>
          </p:cNvSpPr>
          <p:nvPr>
            <p:ph idx="1"/>
          </p:nvPr>
        </p:nvSpPr>
        <p:spPr/>
        <p:txBody>
          <a:bodyPr/>
          <a:lstStyle/>
          <a:p>
            <a:endParaRPr lang="es-AR"/>
          </a:p>
        </p:txBody>
      </p:sp>
      <p:pic>
        <p:nvPicPr>
          <p:cNvPr id="1026" name="Picture 2"/>
          <p:cNvPicPr>
            <a:picLocks noChangeAspect="1" noChangeArrowheads="1"/>
          </p:cNvPicPr>
          <p:nvPr/>
        </p:nvPicPr>
        <p:blipFill>
          <a:blip r:embed="rId2" cstate="print"/>
          <a:srcRect/>
          <a:stretch>
            <a:fillRect/>
          </a:stretch>
        </p:blipFill>
        <p:spPr bwMode="auto">
          <a:xfrm>
            <a:off x="1219200" y="1560513"/>
            <a:ext cx="6705600" cy="46116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Coalición Electoral Oficialista 2011:</a:t>
            </a:r>
            <a:br>
              <a:rPr lang="es-AR" sz="2200" b="1" dirty="0" smtClean="0"/>
            </a:br>
            <a:r>
              <a:rPr lang="es-AR" sz="2200" b="1" dirty="0" smtClean="0"/>
              <a:t>Desarrollo, FF y Apoyo de Gobernadores</a:t>
            </a:r>
            <a:endParaRPr lang="es-AR" sz="2100" b="1" dirty="0"/>
          </a:p>
        </p:txBody>
      </p:sp>
      <p:sp>
        <p:nvSpPr>
          <p:cNvPr id="4" name="Content Placeholder 3"/>
          <p:cNvSpPr>
            <a:spLocks noGrp="1"/>
          </p:cNvSpPr>
          <p:nvPr>
            <p:ph idx="1"/>
          </p:nvPr>
        </p:nvSpPr>
        <p:spPr>
          <a:xfrm>
            <a:off x="1447800" y="1600200"/>
            <a:ext cx="6858000" cy="4495800"/>
          </a:xfrm>
        </p:spPr>
        <p:txBody>
          <a:bodyPr/>
          <a:lstStyle/>
          <a:p>
            <a:pPr>
              <a:spcBef>
                <a:spcPts val="0"/>
              </a:spcBef>
              <a:buNone/>
            </a:pPr>
            <a:r>
              <a:rPr lang="en-US" sz="1600" dirty="0" smtClean="0">
                <a:latin typeface="Courier New" pitchFamily="49" charset="0"/>
                <a:cs typeface="Courier New" pitchFamily="49" charset="0"/>
              </a:rPr>
              <a:t>-------------------------------------------------</a:t>
            </a:r>
          </a:p>
          <a:p>
            <a:pPr>
              <a:spcBef>
                <a:spcPts val="0"/>
              </a:spcBef>
              <a:buNone/>
            </a:pPr>
            <a:r>
              <a:rPr lang="en-US" sz="1600" dirty="0" smtClean="0">
                <a:latin typeface="Courier New" pitchFamily="49" charset="0"/>
                <a:cs typeface="Courier New" pitchFamily="49" charset="0"/>
              </a:rPr>
              <a:t>    Variable |   </a:t>
            </a:r>
            <a:r>
              <a:rPr lang="en-US" sz="1600" dirty="0" err="1" smtClean="0">
                <a:latin typeface="Courier New" pitchFamily="49" charset="0"/>
                <a:cs typeface="Courier New" pitchFamily="49" charset="0"/>
              </a:rPr>
              <a:t>Modelo</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Modelo</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Modelo</a:t>
            </a:r>
            <a:endParaRPr lang="en-US" sz="1600" dirty="0" smtClean="0">
              <a:latin typeface="Courier New" pitchFamily="49" charset="0"/>
              <a:cs typeface="Courier New" pitchFamily="49" charset="0"/>
            </a:endParaRPr>
          </a:p>
          <a:p>
            <a:pPr>
              <a:spcBef>
                <a:spcPts val="0"/>
              </a:spcBef>
              <a:buNone/>
            </a:pPr>
            <a:r>
              <a:rPr lang="en-US" sz="1600" dirty="0" smtClean="0">
                <a:latin typeface="Courier New" pitchFamily="49" charset="0"/>
                <a:cs typeface="Courier New" pitchFamily="49" charset="0"/>
              </a:rPr>
              <a:t>             | </a:t>
            </a:r>
            <a:r>
              <a:rPr lang="en-US" sz="1600" dirty="0" err="1" smtClean="0">
                <a:latin typeface="Courier New" pitchFamily="49" charset="0"/>
                <a:cs typeface="Courier New" pitchFamily="49" charset="0"/>
              </a:rPr>
              <a:t>Estructural</a:t>
            </a:r>
            <a:r>
              <a:rPr lang="en-US" sz="1600" dirty="0" smtClean="0">
                <a:latin typeface="Courier New" pitchFamily="49" charset="0"/>
                <a:cs typeface="Courier New" pitchFamily="49" charset="0"/>
              </a:rPr>
              <a:t>    Fiscal	  </a:t>
            </a:r>
            <a:r>
              <a:rPr lang="en-US" sz="1600" dirty="0" err="1" smtClean="0">
                <a:latin typeface="Courier New" pitchFamily="49" charset="0"/>
                <a:cs typeface="Courier New" pitchFamily="49" charset="0"/>
              </a:rPr>
              <a:t>Político</a:t>
            </a:r>
            <a:endParaRPr lang="en-US" sz="1600" dirty="0" smtClean="0">
              <a:latin typeface="Courier New" pitchFamily="49" charset="0"/>
              <a:cs typeface="Courier New" pitchFamily="49" charset="0"/>
            </a:endParaRPr>
          </a:p>
          <a:p>
            <a:pPr>
              <a:spcBef>
                <a:spcPts val="0"/>
              </a:spcBef>
              <a:buNone/>
            </a:pPr>
            <a:r>
              <a:rPr lang="en-US" sz="1600" dirty="0" smtClean="0">
                <a:latin typeface="Courier New" pitchFamily="49" charset="0"/>
                <a:cs typeface="Courier New" pitchFamily="49" charset="0"/>
              </a:rPr>
              <a:t>-------------+-----------------------------------</a:t>
            </a:r>
          </a:p>
          <a:p>
            <a:pPr>
              <a:spcBef>
                <a:spcPts val="0"/>
              </a:spcBef>
              <a:buNone/>
            </a:pPr>
            <a:r>
              <a:rPr lang="en-US" sz="1600" dirty="0" smtClean="0">
                <a:latin typeface="Courier New" pitchFamily="49" charset="0"/>
                <a:cs typeface="Courier New" pitchFamily="49" charset="0"/>
              </a:rPr>
              <a:t>         IDH |   -239.3*     -260.1**   -132.6  </a:t>
            </a:r>
          </a:p>
          <a:p>
            <a:pPr>
              <a:spcBef>
                <a:spcPts val="0"/>
              </a:spcBef>
              <a:spcAft>
                <a:spcPts val="1200"/>
              </a:spcAft>
              <a:buNone/>
            </a:pPr>
            <a:r>
              <a:rPr lang="en-US" sz="1600" dirty="0" smtClean="0">
                <a:latin typeface="Courier New" pitchFamily="49" charset="0"/>
                <a:cs typeface="Courier New" pitchFamily="49" charset="0"/>
              </a:rPr>
              <a:t>             |    .0309       .0087       .156  </a:t>
            </a:r>
          </a:p>
          <a:p>
            <a:pPr>
              <a:spcBef>
                <a:spcPts val="0"/>
              </a:spcBef>
              <a:buNone/>
            </a:pPr>
            <a:r>
              <a:rPr lang="en-US" sz="1600" dirty="0" smtClean="0">
                <a:latin typeface="Courier New" pitchFamily="49" charset="0"/>
                <a:cs typeface="Courier New" pitchFamily="49" charset="0"/>
              </a:rPr>
              <a:t>Transfer. p/c</a:t>
            </a:r>
            <a:r>
              <a:rPr lang="en-US" sz="1600" b="1" dirty="0" smtClean="0">
                <a:latin typeface="Courier New" pitchFamily="49" charset="0"/>
                <a:cs typeface="Courier New" pitchFamily="49" charset="0"/>
              </a:rPr>
              <a:t>|                  </a:t>
            </a:r>
            <a:r>
              <a:rPr lang="en-US" sz="1600" b="1" dirty="0" smtClean="0">
                <a:solidFill>
                  <a:srgbClr val="3333FF"/>
                </a:solidFill>
                <a:latin typeface="Courier New" pitchFamily="49" charset="0"/>
                <a:cs typeface="Courier New" pitchFamily="49" charset="0"/>
              </a:rPr>
              <a:t>6.8**     5.07*  </a:t>
            </a:r>
          </a:p>
          <a:p>
            <a:pPr>
              <a:spcBef>
                <a:spcPts val="0"/>
              </a:spcBef>
              <a:spcAft>
                <a:spcPts val="1200"/>
              </a:spcAft>
              <a:buNone/>
            </a:pPr>
            <a:r>
              <a:rPr lang="en-US" sz="1600" dirty="0" smtClean="0">
                <a:latin typeface="Courier New" pitchFamily="49" charset="0"/>
                <a:cs typeface="Courier New" pitchFamily="49" charset="0"/>
              </a:rPr>
              <a:t>             |                .0085      .0267  </a:t>
            </a:r>
          </a:p>
          <a:p>
            <a:pPr>
              <a:spcBef>
                <a:spcPts val="0"/>
              </a:spcBef>
              <a:buNone/>
            </a:pPr>
            <a:r>
              <a:rPr lang="en-US" sz="1600" dirty="0" err="1" smtClean="0">
                <a:latin typeface="Courier New" pitchFamily="49" charset="0"/>
                <a:cs typeface="Courier New" pitchFamily="49" charset="0"/>
              </a:rPr>
              <a:t>Apoyo</a:t>
            </a:r>
            <a:r>
              <a:rPr lang="en-US" sz="1600" dirty="0" smtClean="0">
                <a:latin typeface="Courier New" pitchFamily="49" charset="0"/>
                <a:cs typeface="Courier New" pitchFamily="49" charset="0"/>
              </a:rPr>
              <a:t> Govern.|                            </a:t>
            </a:r>
            <a:r>
              <a:rPr lang="en-US" sz="1600" b="1" dirty="0" smtClean="0">
                <a:solidFill>
                  <a:srgbClr val="3333FF"/>
                </a:solidFill>
                <a:latin typeface="Courier New" pitchFamily="49" charset="0"/>
                <a:cs typeface="Courier New" pitchFamily="49" charset="0"/>
              </a:rPr>
              <a:t>17.8*</a:t>
            </a:r>
            <a:r>
              <a:rPr lang="en-US" sz="1600" dirty="0" smtClean="0">
                <a:latin typeface="Courier New" pitchFamily="49" charset="0"/>
                <a:cs typeface="Courier New" pitchFamily="49" charset="0"/>
              </a:rPr>
              <a:t>  </a:t>
            </a:r>
          </a:p>
          <a:p>
            <a:pPr>
              <a:spcBef>
                <a:spcPts val="0"/>
              </a:spcBef>
              <a:spcAft>
                <a:spcPts val="1200"/>
              </a:spcAft>
              <a:buNone/>
            </a:pPr>
            <a:r>
              <a:rPr lang="en-US" sz="1600" dirty="0" smtClean="0">
                <a:latin typeface="Courier New" pitchFamily="49" charset="0"/>
                <a:cs typeface="Courier New" pitchFamily="49" charset="0"/>
              </a:rPr>
              <a:t>             |                           .0104  </a:t>
            </a:r>
          </a:p>
          <a:p>
            <a:pPr>
              <a:spcBef>
                <a:spcPts val="0"/>
              </a:spcBef>
              <a:buNone/>
            </a:pP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Constante</a:t>
            </a:r>
            <a:r>
              <a:rPr lang="en-US" sz="1600" dirty="0" smtClean="0">
                <a:latin typeface="Courier New" pitchFamily="49" charset="0"/>
                <a:cs typeface="Courier New" pitchFamily="49" charset="0"/>
              </a:rPr>
              <a:t> |    254.2**     259.1**    146.4  </a:t>
            </a:r>
          </a:p>
          <a:p>
            <a:pPr>
              <a:spcBef>
                <a:spcPts val="0"/>
              </a:spcBef>
              <a:buNone/>
            </a:pPr>
            <a:r>
              <a:rPr lang="en-US" sz="1600" dirty="0" smtClean="0">
                <a:latin typeface="Courier New" pitchFamily="49" charset="0"/>
                <a:cs typeface="Courier New" pitchFamily="49" charset="0"/>
              </a:rPr>
              <a:t>             |    .0063       .0018       .064  </a:t>
            </a:r>
          </a:p>
          <a:p>
            <a:pPr>
              <a:spcBef>
                <a:spcPts val="0"/>
              </a:spcBef>
              <a:buNone/>
            </a:pPr>
            <a:r>
              <a:rPr lang="en-US" sz="1600" dirty="0" smtClean="0">
                <a:latin typeface="Courier New" pitchFamily="49" charset="0"/>
                <a:cs typeface="Courier New" pitchFamily="49" charset="0"/>
              </a:rPr>
              <a:t>-------------+-----------------------------------</a:t>
            </a:r>
          </a:p>
          <a:p>
            <a:pPr>
              <a:spcBef>
                <a:spcPts val="0"/>
              </a:spcBef>
              <a:buNone/>
            </a:pPr>
            <a:r>
              <a:rPr lang="en-US" sz="1600" dirty="0" smtClean="0">
                <a:latin typeface="Courier New" pitchFamily="49" charset="0"/>
                <a:cs typeface="Courier New" pitchFamily="49" charset="0"/>
              </a:rPr>
              <a:t>           N |       24          24         24  </a:t>
            </a:r>
          </a:p>
          <a:p>
            <a:pPr>
              <a:spcBef>
                <a:spcPts val="0"/>
              </a:spcBef>
              <a:buNone/>
            </a:pPr>
            <a:r>
              <a:rPr lang="en-US" sz="1600" dirty="0" smtClean="0">
                <a:latin typeface="Courier New" pitchFamily="49" charset="0"/>
                <a:cs typeface="Courier New" pitchFamily="49" charset="0"/>
              </a:rPr>
              <a:t>          R2 |      .19         .43        </a:t>
            </a:r>
            <a:r>
              <a:rPr lang="en-US" sz="1600" b="1" dirty="0" smtClean="0">
                <a:solidFill>
                  <a:srgbClr val="3333FF"/>
                </a:solidFill>
                <a:latin typeface="Courier New" pitchFamily="49" charset="0"/>
                <a:cs typeface="Courier New" pitchFamily="49" charset="0"/>
              </a:rPr>
              <a:t>.59</a:t>
            </a:r>
            <a:r>
              <a:rPr lang="en-US" sz="1600" dirty="0" smtClean="0">
                <a:latin typeface="Courier New" pitchFamily="49" charset="0"/>
                <a:cs typeface="Courier New" pitchFamily="49" charset="0"/>
              </a:rPr>
              <a:t>  </a:t>
            </a:r>
          </a:p>
          <a:p>
            <a:pPr>
              <a:spcBef>
                <a:spcPts val="0"/>
              </a:spcBef>
              <a:buNone/>
            </a:pPr>
            <a:r>
              <a:rPr lang="en-US" sz="1600" dirty="0" smtClean="0">
                <a:latin typeface="Courier New" pitchFamily="49" charset="0"/>
                <a:cs typeface="Courier New" pitchFamily="49" charset="0"/>
              </a:rPr>
              <a:t>-------------------------------------------------</a:t>
            </a:r>
          </a:p>
          <a:p>
            <a:pPr>
              <a:spcBef>
                <a:spcPts val="0"/>
              </a:spcBef>
              <a:buNone/>
            </a:pPr>
            <a:r>
              <a:rPr lang="en-US" sz="1600" dirty="0" smtClean="0">
                <a:latin typeface="Courier New" pitchFamily="49" charset="0"/>
                <a:cs typeface="Courier New" pitchFamily="49" charset="0"/>
              </a:rPr>
              <a:t>Nota: </a:t>
            </a:r>
            <a:r>
              <a:rPr lang="en-US" sz="1600" dirty="0" err="1" smtClean="0">
                <a:latin typeface="Courier New" pitchFamily="49" charset="0"/>
                <a:cs typeface="Courier New" pitchFamily="49" charset="0"/>
              </a:rPr>
              <a:t>Coeficientes</a:t>
            </a:r>
            <a:r>
              <a:rPr lang="en-US" sz="1600" dirty="0" smtClean="0">
                <a:latin typeface="Courier New" pitchFamily="49" charset="0"/>
                <a:cs typeface="Courier New" pitchFamily="49" charset="0"/>
              </a:rPr>
              <a:t> de </a:t>
            </a:r>
            <a:r>
              <a:rPr lang="en-US" sz="1600" dirty="0" err="1" smtClean="0">
                <a:latin typeface="Courier New" pitchFamily="49" charset="0"/>
                <a:cs typeface="Courier New" pitchFamily="49" charset="0"/>
              </a:rPr>
              <a:t>regresión</a:t>
            </a:r>
            <a:r>
              <a:rPr lang="en-US" sz="1600" dirty="0" smtClean="0">
                <a:latin typeface="Courier New" pitchFamily="49" charset="0"/>
                <a:cs typeface="Courier New" pitchFamily="49" charset="0"/>
              </a:rPr>
              <a:t> y </a:t>
            </a:r>
            <a:r>
              <a:rPr lang="en-US" sz="1600" dirty="0" err="1" smtClean="0">
                <a:latin typeface="Courier New" pitchFamily="49" charset="0"/>
                <a:cs typeface="Courier New" pitchFamily="49" charset="0"/>
              </a:rPr>
              <a:t>errores</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estándar</a:t>
            </a:r>
            <a:endParaRPr lang="en-US" sz="1600" dirty="0" smtClean="0">
              <a:latin typeface="Courier New" pitchFamily="49" charset="0"/>
              <a:cs typeface="Courier New" pitchFamily="49" charset="0"/>
            </a:endParaRPr>
          </a:p>
          <a:p>
            <a:pPr>
              <a:spcBef>
                <a:spcPts val="0"/>
              </a:spcBef>
              <a:buNone/>
            </a:pPr>
            <a:r>
              <a:rPr lang="en-US" sz="1600" dirty="0" smtClean="0">
                <a:latin typeface="Courier New" pitchFamily="49" charset="0"/>
                <a:cs typeface="Courier New" pitchFamily="49" charset="0"/>
              </a:rPr>
              <a:t> </a:t>
            </a:r>
            <a:endParaRPr lang="es-AR" sz="1600" dirty="0" smtClean="0">
              <a:latin typeface="Courier New" pitchFamily="49" charset="0"/>
              <a:cs typeface="Courier New" pitchFamily="49" charset="0"/>
            </a:endParaRPr>
          </a:p>
          <a:p>
            <a:pPr>
              <a:spcBef>
                <a:spcPts val="0"/>
              </a:spcBef>
              <a:buNone/>
            </a:pPr>
            <a:r>
              <a:rPr lang="en-US" sz="1600" dirty="0" smtClean="0">
                <a:latin typeface="Courier New" pitchFamily="49" charset="0"/>
                <a:cs typeface="Courier New" pitchFamily="49" charset="0"/>
              </a:rPr>
              <a:t> </a:t>
            </a:r>
            <a:endParaRPr lang="es-AR" sz="1900" dirty="0" smtClean="0">
              <a:solidFill>
                <a:srgbClr val="3333FF"/>
              </a:solidFill>
            </a:endParaRPr>
          </a:p>
          <a:p>
            <a:endParaRPr lang="es-AR" sz="20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Una Consecuencia </a:t>
            </a:r>
            <a:r>
              <a:rPr lang="es-AR" sz="2200" b="1" dirty="0" err="1" smtClean="0"/>
              <a:t>Problamática</a:t>
            </a:r>
            <a:r>
              <a:rPr lang="es-AR" sz="2200" b="1" dirty="0" smtClean="0"/>
              <a:t> para la Democracia: Estados Subnacionales Rentísticos e Híbridos</a:t>
            </a:r>
            <a:endParaRPr lang="es-AR" sz="2200" b="1" dirty="0"/>
          </a:p>
        </p:txBody>
      </p:sp>
      <p:sp>
        <p:nvSpPr>
          <p:cNvPr id="4" name="Content Placeholder 3"/>
          <p:cNvSpPr>
            <a:spLocks noGrp="1"/>
          </p:cNvSpPr>
          <p:nvPr>
            <p:ph idx="1"/>
          </p:nvPr>
        </p:nvSpPr>
        <p:spPr>
          <a:xfrm>
            <a:off x="457200" y="1417638"/>
            <a:ext cx="8229600" cy="4708525"/>
          </a:xfrm>
        </p:spPr>
        <p:txBody>
          <a:bodyPr/>
          <a:lstStyle/>
          <a:p>
            <a:pPr marL="0" lvl="1" indent="0">
              <a:spcBef>
                <a:spcPts val="0"/>
              </a:spcBef>
              <a:spcAft>
                <a:spcPts val="1200"/>
              </a:spcAft>
              <a:buNone/>
            </a:pPr>
            <a:r>
              <a:rPr lang="es-ES" sz="2000" dirty="0">
                <a:solidFill>
                  <a:srgbClr val="3333FF"/>
                </a:solidFill>
              </a:rPr>
              <a:t>Desigualdad en la distribución territorial de la democracia </a:t>
            </a:r>
            <a:r>
              <a:rPr lang="es-ES" sz="2000" dirty="0" smtClean="0">
                <a:solidFill>
                  <a:srgbClr val="3333FF"/>
                </a:solidFill>
              </a:rPr>
              <a:t>provincial</a:t>
            </a:r>
            <a:r>
              <a:rPr lang="es-ES" sz="2000" i="1" dirty="0" smtClean="0">
                <a:solidFill>
                  <a:srgbClr val="3333FF"/>
                </a:solidFill>
              </a:rPr>
              <a:t>: </a:t>
            </a:r>
            <a:r>
              <a:rPr lang="es-ES" sz="2000" dirty="0">
                <a:solidFill>
                  <a:srgbClr val="3333FF"/>
                </a:solidFill>
              </a:rPr>
              <a:t>Si</a:t>
            </a:r>
            <a:r>
              <a:rPr lang="es-ES" sz="2000" dirty="0" smtClean="0">
                <a:solidFill>
                  <a:srgbClr val="3333FF"/>
                </a:solidFill>
              </a:rPr>
              <a:t>, </a:t>
            </a:r>
            <a:r>
              <a:rPr lang="es-ES" sz="2000" dirty="0">
                <a:solidFill>
                  <a:srgbClr val="3333FF"/>
                </a:solidFill>
              </a:rPr>
              <a:t>“la democracia es un sistema en el que los partidos (oficialistas) pierden elecciones”, entonces, es dudoso que Formosa, La Rioja, San Luis o Santa </a:t>
            </a:r>
            <a:r>
              <a:rPr lang="es-ES" sz="2000" dirty="0" smtClean="0">
                <a:solidFill>
                  <a:srgbClr val="3333FF"/>
                </a:solidFill>
              </a:rPr>
              <a:t>Cruz </a:t>
            </a:r>
            <a:r>
              <a:rPr lang="es-ES" sz="2000" dirty="0">
                <a:solidFill>
                  <a:srgbClr val="3333FF"/>
                </a:solidFill>
              </a:rPr>
              <a:t>lo </a:t>
            </a:r>
            <a:r>
              <a:rPr lang="es-ES" sz="2000" dirty="0" smtClean="0">
                <a:solidFill>
                  <a:srgbClr val="3333FF"/>
                </a:solidFill>
              </a:rPr>
              <a:t>sean.</a:t>
            </a:r>
          </a:p>
          <a:p>
            <a:pPr marL="0" lvl="1" indent="0">
              <a:spcBef>
                <a:spcPts val="0"/>
              </a:spcBef>
              <a:spcAft>
                <a:spcPts val="1200"/>
              </a:spcAft>
              <a:buNone/>
            </a:pPr>
            <a:r>
              <a:rPr lang="es-ES" sz="2000" dirty="0" smtClean="0">
                <a:solidFill>
                  <a:srgbClr val="3333FF"/>
                </a:solidFill>
              </a:rPr>
              <a:t>En </a:t>
            </a:r>
            <a:r>
              <a:rPr lang="es-ES" sz="2000" dirty="0">
                <a:solidFill>
                  <a:srgbClr val="3333FF"/>
                </a:solidFill>
              </a:rPr>
              <a:t>estas y otras provincias, el mismo partido ha ganado ocho elecciones consecutivas para gobernador desde 1983, a menudo con enormes mayorías electorales. ¿Cómo es que los gobernadores de estos distritos logran reelegirse con mayorías impensables en las democracias mejor gobernadas del mundo e, incluso inalcanzables </a:t>
            </a:r>
            <a:r>
              <a:rPr lang="es-ES" sz="2000" dirty="0" smtClean="0">
                <a:solidFill>
                  <a:srgbClr val="3333FF"/>
                </a:solidFill>
              </a:rPr>
              <a:t>en Buenos </a:t>
            </a:r>
            <a:r>
              <a:rPr lang="es-ES" sz="2000" dirty="0">
                <a:solidFill>
                  <a:srgbClr val="3333FF"/>
                </a:solidFill>
              </a:rPr>
              <a:t>Aires, Córdoba o Entre Ríos?</a:t>
            </a:r>
            <a:endParaRPr lang="en-US" sz="2000" dirty="0">
              <a:solidFill>
                <a:srgbClr val="3333FF"/>
              </a:solidFill>
            </a:endParaRPr>
          </a:p>
          <a:p>
            <a:pPr marL="0" lvl="1" indent="0">
              <a:spcBef>
                <a:spcPts val="0"/>
              </a:spcBef>
              <a:spcAft>
                <a:spcPts val="1200"/>
              </a:spcAft>
              <a:buNone/>
            </a:pPr>
            <a:r>
              <a:rPr lang="es-ES" sz="2000" dirty="0">
                <a:solidFill>
                  <a:srgbClr val="3333FF"/>
                </a:solidFill>
              </a:rPr>
              <a:t>Estas y otras provincias, como Catamarca y Santiago del Estero, son </a:t>
            </a:r>
            <a:r>
              <a:rPr lang="es-ES" sz="2000" i="1" dirty="0">
                <a:solidFill>
                  <a:srgbClr val="3333FF"/>
                </a:solidFill>
              </a:rPr>
              <a:t>de jure</a:t>
            </a:r>
            <a:r>
              <a:rPr lang="es-ES" sz="2000" dirty="0">
                <a:solidFill>
                  <a:srgbClr val="3333FF"/>
                </a:solidFill>
              </a:rPr>
              <a:t> democráticas pero autoritarias en muchas de sus </a:t>
            </a:r>
            <a:r>
              <a:rPr lang="es-ES" sz="2000" dirty="0" smtClean="0">
                <a:solidFill>
                  <a:srgbClr val="3333FF"/>
                </a:solidFill>
              </a:rPr>
              <a:t>prácticas</a:t>
            </a:r>
            <a:r>
              <a:rPr lang="es-ES" sz="2000" dirty="0">
                <a:solidFill>
                  <a:srgbClr val="3333FF"/>
                </a:solidFill>
              </a:rPr>
              <a:t> </a:t>
            </a:r>
            <a:r>
              <a:rPr lang="es-ES" sz="2000" dirty="0" smtClean="0">
                <a:solidFill>
                  <a:srgbClr val="3333FF"/>
                </a:solidFill>
                <a:sym typeface="Wingdings" panose="05000000000000000000" pitchFamily="2" charset="2"/>
              </a:rPr>
              <a:t> </a:t>
            </a:r>
            <a:r>
              <a:rPr lang="es-ES" sz="2000" dirty="0" smtClean="0">
                <a:solidFill>
                  <a:srgbClr val="3333FF"/>
                </a:solidFill>
              </a:rPr>
              <a:t>“regímenes </a:t>
            </a:r>
            <a:r>
              <a:rPr lang="es-ES" sz="2000" dirty="0" smtClean="0">
                <a:solidFill>
                  <a:srgbClr val="3333FF"/>
                </a:solidFill>
              </a:rPr>
              <a:t>híbridos.</a:t>
            </a:r>
            <a:endParaRPr lang="en-US" sz="2000" dirty="0"/>
          </a:p>
          <a:p>
            <a:pPr marL="265113" lvl="1" indent="-265113">
              <a:spcBef>
                <a:spcPts val="0"/>
              </a:spcBef>
              <a:spcAft>
                <a:spcPts val="1200"/>
              </a:spcAft>
              <a:buNone/>
            </a:pPr>
            <a:endParaRPr lang="es-AR" sz="1900" i="1" dirty="0" smtClean="0">
              <a:solidFill>
                <a:srgbClr val="3333FF"/>
              </a:solidFill>
            </a:endParaRPr>
          </a:p>
          <a:p>
            <a:endParaRPr lang="es-AR" sz="20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16</a:t>
            </a:fld>
            <a:endParaRPr lang="en-US" dirty="0"/>
          </a:p>
        </p:txBody>
      </p:sp>
    </p:spTree>
    <p:extLst>
      <p:ext uri="{BB962C8B-B14F-4D97-AF65-F5344CB8AC3E}">
        <p14:creationId xmlns:p14="http://schemas.microsoft.com/office/powerpoint/2010/main" val="4163850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err="1" smtClean="0"/>
              <a:t>Rentier-State</a:t>
            </a:r>
            <a:r>
              <a:rPr lang="es-AR" sz="2200" b="1" dirty="0" smtClean="0"/>
              <a:t> y Democracia: el Federalismo Fiscal como Fuente de Rentas</a:t>
            </a:r>
            <a:endParaRPr lang="es-AR" sz="2200" b="1" dirty="0"/>
          </a:p>
        </p:txBody>
      </p:sp>
      <p:sp>
        <p:nvSpPr>
          <p:cNvPr id="4" name="Content Placeholder 3"/>
          <p:cNvSpPr>
            <a:spLocks noGrp="1"/>
          </p:cNvSpPr>
          <p:nvPr>
            <p:ph idx="1"/>
          </p:nvPr>
        </p:nvSpPr>
        <p:spPr>
          <a:xfrm>
            <a:off x="457200" y="1524000"/>
            <a:ext cx="8229600" cy="4602163"/>
          </a:xfrm>
        </p:spPr>
        <p:txBody>
          <a:bodyPr/>
          <a:lstStyle/>
          <a:p>
            <a:r>
              <a:rPr lang="es-AR" sz="2000" dirty="0" smtClean="0">
                <a:solidFill>
                  <a:srgbClr val="3333FF"/>
                </a:solidFill>
              </a:rPr>
              <a:t>Estudiosos de la política de Medio Oriente acuñaron el concepto de </a:t>
            </a:r>
            <a:r>
              <a:rPr lang="es-AR" sz="2000" i="1" u="sng" dirty="0" smtClean="0">
                <a:solidFill>
                  <a:srgbClr val="3333FF"/>
                </a:solidFill>
              </a:rPr>
              <a:t>rentier state</a:t>
            </a:r>
            <a:r>
              <a:rPr lang="es-AR" sz="2000" dirty="0" smtClean="0">
                <a:solidFill>
                  <a:srgbClr val="3333FF"/>
                </a:solidFill>
              </a:rPr>
              <a:t>, esto es, estados fiscalmente ricos, capaces de distribuir recursos generosamente casi sin cobrar impuestos gracias a la apropiación de enormes rentas petroleras (Mahdavy 1970; Beblawi 1990; Luciani 1990).</a:t>
            </a:r>
          </a:p>
          <a:p>
            <a:endParaRPr lang="es-AR" sz="2000" dirty="0" smtClean="0">
              <a:solidFill>
                <a:srgbClr val="3333FF"/>
              </a:solidFill>
            </a:endParaRPr>
          </a:p>
          <a:p>
            <a:pPr marL="184150" indent="-7938" algn="ctr">
              <a:buNone/>
            </a:pPr>
            <a:r>
              <a:rPr lang="en-US" sz="2000" dirty="0" smtClean="0"/>
              <a:t>“A government that can expand its services without resorting to heavy taxation acquires an independence from the people seldom found in other countries … [</a:t>
            </a:r>
            <a:r>
              <a:rPr lang="en-US" sz="2000" dirty="0" err="1" smtClean="0"/>
              <a:t>i</a:t>
            </a:r>
            <a:r>
              <a:rPr lang="en-US" sz="2000" dirty="0" smtClean="0"/>
              <a:t>]n political terms, the power of the government to bribe pressure groups or to coerce dissidents may be greater than otherwise” (</a:t>
            </a:r>
            <a:r>
              <a:rPr lang="en-US" sz="2000" dirty="0" err="1" smtClean="0"/>
              <a:t>Mahdavy</a:t>
            </a:r>
            <a:r>
              <a:rPr lang="en-US" sz="2000" dirty="0" smtClean="0"/>
              <a:t> 1970, 466-7).</a:t>
            </a:r>
          </a:p>
          <a:p>
            <a:pPr marL="184150" indent="-7938" algn="ctr">
              <a:buNone/>
            </a:pPr>
            <a:endParaRPr lang="en-US" sz="1800" dirty="0" smtClean="0"/>
          </a:p>
          <a:p>
            <a:pPr marL="184150" indent="-7938" algn="ctr">
              <a:buNone/>
            </a:pPr>
            <a:endParaRPr lang="es-AR" sz="1800" dirty="0" smtClean="0"/>
          </a:p>
          <a:p>
            <a:endParaRPr lang="es-AR" sz="1900" dirty="0" smtClean="0">
              <a:solidFill>
                <a:srgbClr val="3333FF"/>
              </a:solidFill>
            </a:endParaRPr>
          </a:p>
          <a:p>
            <a:pPr>
              <a:spcBef>
                <a:spcPts val="0"/>
              </a:spcBef>
              <a:buNone/>
            </a:pPr>
            <a:endParaRPr lang="es-AR" sz="1900" dirty="0" smtClean="0">
              <a:solidFill>
                <a:srgbClr val="3333FF"/>
              </a:solidFill>
            </a:endParaRPr>
          </a:p>
          <a:p>
            <a:pPr lvl="1">
              <a:buNone/>
            </a:pPr>
            <a:endParaRPr lang="es-AR" sz="1900" i="1" dirty="0" smtClean="0">
              <a:solidFill>
                <a:srgbClr val="3333FF"/>
              </a:solidFill>
            </a:endParaRPr>
          </a:p>
          <a:p>
            <a:endParaRPr lang="es-AR" sz="20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17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La “Maldición de los Recursos” Política:</a:t>
            </a:r>
            <a:br>
              <a:rPr lang="es-AR" sz="2200" b="1" dirty="0" smtClean="0"/>
            </a:br>
            <a:r>
              <a:rPr lang="es-AR" sz="2200" b="1" dirty="0" smtClean="0"/>
              <a:t>Petróleo vs. Democracia</a:t>
            </a:r>
            <a:endParaRPr lang="es-AR" sz="2200" b="1" dirty="0"/>
          </a:p>
        </p:txBody>
      </p:sp>
      <p:sp>
        <p:nvSpPr>
          <p:cNvPr id="4" name="Content Placeholder 3"/>
          <p:cNvSpPr>
            <a:spLocks noGrp="1"/>
          </p:cNvSpPr>
          <p:nvPr>
            <p:ph idx="1"/>
          </p:nvPr>
        </p:nvSpPr>
        <p:spPr>
          <a:xfrm>
            <a:off x="457200" y="1524000"/>
            <a:ext cx="8229600" cy="4602163"/>
          </a:xfrm>
        </p:spPr>
        <p:txBody>
          <a:bodyPr/>
          <a:lstStyle/>
          <a:p>
            <a:r>
              <a:rPr lang="es-AR" sz="2000" dirty="0" smtClean="0">
                <a:solidFill>
                  <a:srgbClr val="3333FF"/>
                </a:solidFill>
              </a:rPr>
              <a:t>En un ya clásico artículo Michael Ross (UCLA) testeó la hipótesis estadísticamente con una gran muestra de países, concluyendo que, efectivamente, la disponibilidad de rentas petroleras (y gasíferas y minerales, no así las agrícolas) están asociadas con mayores niveles de autoritarismo (Ross, M. 2001. “Does Oil Hinder Democracy?” </a:t>
            </a:r>
            <a:r>
              <a:rPr lang="es-AR" sz="2000" i="1" dirty="0" smtClean="0">
                <a:solidFill>
                  <a:srgbClr val="3333FF"/>
                </a:solidFill>
              </a:rPr>
              <a:t>World Politics</a:t>
            </a:r>
            <a:r>
              <a:rPr lang="es-AR" sz="2000" dirty="0" smtClean="0">
                <a:solidFill>
                  <a:srgbClr val="3333FF"/>
                </a:solidFill>
              </a:rPr>
              <a:t> 53, 3).</a:t>
            </a:r>
          </a:p>
          <a:p>
            <a:pPr lvl="1">
              <a:buNone/>
            </a:pPr>
            <a:endParaRPr lang="es-AR" sz="2000" i="1" dirty="0" smtClean="0">
              <a:solidFill>
                <a:srgbClr val="3333FF"/>
              </a:solidFill>
            </a:endParaRPr>
          </a:p>
          <a:p>
            <a:pPr marL="352425" lvl="1" indent="0" algn="ctr">
              <a:buNone/>
            </a:pPr>
            <a:r>
              <a:rPr lang="en-US" sz="2000" dirty="0" smtClean="0"/>
              <a:t>“[G]</a:t>
            </a:r>
            <a:r>
              <a:rPr lang="en-US" sz="2000" dirty="0" err="1" smtClean="0"/>
              <a:t>overnments</a:t>
            </a:r>
            <a:r>
              <a:rPr lang="en-US" sz="2000" dirty="0" smtClean="0"/>
              <a:t> that fund themselves through oil revenues and have larger budgets are more likely to be authoritarian; governments that fund themselves through taxes and are relatively small are more likely to become democratic” (Ross 2001, 335).</a:t>
            </a:r>
          </a:p>
          <a:p>
            <a:pPr marL="352425" lvl="1" indent="0" algn="ctr">
              <a:buNone/>
            </a:pPr>
            <a:endParaRPr lang="es-AR" sz="1800" dirty="0" smtClean="0"/>
          </a:p>
          <a:p>
            <a:pPr lvl="1">
              <a:buNone/>
            </a:pPr>
            <a:endParaRPr lang="es-AR" sz="1900" i="1" dirty="0" smtClean="0">
              <a:solidFill>
                <a:srgbClr val="3333FF"/>
              </a:solidFill>
            </a:endParaRPr>
          </a:p>
          <a:p>
            <a:endParaRPr lang="es-AR" sz="20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18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Idea Teórica Central:</a:t>
            </a:r>
            <a:br>
              <a:rPr lang="es-AR" sz="2200" b="1" dirty="0" smtClean="0"/>
            </a:br>
            <a:r>
              <a:rPr lang="es-AR" sz="2100" b="1" dirty="0" smtClean="0"/>
              <a:t>El Federalismo Fiscal como Fuente de Rentas </a:t>
            </a:r>
            <a:endParaRPr lang="es-AR" sz="2100" b="1" dirty="0"/>
          </a:p>
        </p:txBody>
      </p:sp>
      <p:sp>
        <p:nvSpPr>
          <p:cNvPr id="4" name="Content Placeholder 3"/>
          <p:cNvSpPr>
            <a:spLocks noGrp="1"/>
          </p:cNvSpPr>
          <p:nvPr>
            <p:ph idx="1"/>
          </p:nvPr>
        </p:nvSpPr>
        <p:spPr>
          <a:xfrm>
            <a:off x="457200" y="1447800"/>
            <a:ext cx="8458200" cy="4678363"/>
          </a:xfrm>
        </p:spPr>
        <p:txBody>
          <a:bodyPr/>
          <a:lstStyle/>
          <a:p>
            <a:r>
              <a:rPr lang="es-AR" sz="2000" dirty="0" smtClean="0">
                <a:solidFill>
                  <a:srgbClr val="3333FF"/>
                </a:solidFill>
              </a:rPr>
              <a:t>Si una provincia recibe transferencias federales muy generosas, esto es, muy por encima de la recaudación que podría lograr por sus propios medios, entonces esas transferencias son funcionalmente equivalentes a las rentas petroleras.</a:t>
            </a:r>
          </a:p>
          <a:p>
            <a:pPr>
              <a:spcBef>
                <a:spcPts val="0"/>
              </a:spcBef>
              <a:buNone/>
            </a:pPr>
            <a:endParaRPr lang="es-AR" sz="2000" dirty="0" smtClean="0">
              <a:solidFill>
                <a:srgbClr val="3333FF"/>
              </a:solidFill>
            </a:endParaRPr>
          </a:p>
          <a:p>
            <a:r>
              <a:rPr lang="es-AR" sz="2000" dirty="0" smtClean="0">
                <a:solidFill>
                  <a:srgbClr val="3333FF"/>
                </a:solidFill>
                <a:sym typeface="Wingdings" pitchFamily="2" charset="2"/>
              </a:rPr>
              <a:t>Si, además, esa provincia hace un muy pequeño esfuerzo de recaudación propia (quizás debido a las generosas transferencias federales), podemos decir que se trata de una </a:t>
            </a:r>
            <a:r>
              <a:rPr lang="es-AR" sz="2000" i="1" dirty="0" smtClean="0">
                <a:solidFill>
                  <a:srgbClr val="3333FF"/>
                </a:solidFill>
                <a:sym typeface="Wingdings" pitchFamily="2" charset="2"/>
              </a:rPr>
              <a:t>rentier province</a:t>
            </a:r>
            <a:r>
              <a:rPr lang="es-AR" sz="2000" dirty="0" smtClean="0">
                <a:solidFill>
                  <a:srgbClr val="3333FF"/>
                </a:solidFill>
                <a:sym typeface="Wingdings" pitchFamily="2" charset="2"/>
              </a:rPr>
              <a:t>. </a:t>
            </a:r>
          </a:p>
          <a:p>
            <a:pPr>
              <a:spcBef>
                <a:spcPts val="0"/>
              </a:spcBef>
              <a:buNone/>
            </a:pPr>
            <a:endParaRPr lang="es-AR" sz="2000" dirty="0" smtClean="0">
              <a:solidFill>
                <a:srgbClr val="3333FF"/>
              </a:solidFill>
              <a:sym typeface="Wingdings" pitchFamily="2" charset="2"/>
            </a:endParaRPr>
          </a:p>
          <a:p>
            <a:r>
              <a:rPr lang="es-AR" sz="2000" dirty="0" smtClean="0">
                <a:solidFill>
                  <a:srgbClr val="3333FF"/>
                </a:solidFill>
                <a:sym typeface="Wingdings" pitchFamily="2" charset="2"/>
              </a:rPr>
              <a:t>Los gobiernos de provincias rentísticas gozan, entonces, de los </a:t>
            </a:r>
            <a:r>
              <a:rPr lang="es-AR" sz="2000" u="sng" dirty="0" smtClean="0">
                <a:solidFill>
                  <a:srgbClr val="3333FF"/>
                </a:solidFill>
                <a:sym typeface="Wingdings" pitchFamily="2" charset="2"/>
              </a:rPr>
              <a:t>beneficios políticos gastar</a:t>
            </a:r>
            <a:r>
              <a:rPr lang="es-AR" sz="2000" dirty="0" smtClean="0">
                <a:solidFill>
                  <a:srgbClr val="3333FF"/>
                </a:solidFill>
                <a:sym typeface="Wingdings" pitchFamily="2" charset="2"/>
              </a:rPr>
              <a:t> una importante masa de recursos fiscales sin pagar los </a:t>
            </a:r>
            <a:r>
              <a:rPr lang="es-AR" sz="2000" u="sng" dirty="0" smtClean="0">
                <a:solidFill>
                  <a:srgbClr val="3333FF"/>
                </a:solidFill>
                <a:sym typeface="Wingdings" pitchFamily="2" charset="2"/>
              </a:rPr>
              <a:t>costos políticos de recaudar</a:t>
            </a:r>
            <a:r>
              <a:rPr lang="es-AR" sz="2000" dirty="0" smtClean="0">
                <a:solidFill>
                  <a:srgbClr val="3333FF"/>
                </a:solidFill>
                <a:sym typeface="Wingdings" pitchFamily="2" charset="2"/>
              </a:rPr>
              <a:t>.</a:t>
            </a:r>
          </a:p>
          <a:p>
            <a:endParaRPr lang="es-AR" sz="1900" dirty="0" smtClean="0">
              <a:solidFill>
                <a:srgbClr val="3333FF"/>
              </a:solidFill>
              <a:sym typeface="Wingdings" pitchFamily="2" charset="2"/>
            </a:endParaRPr>
          </a:p>
          <a:p>
            <a:pPr>
              <a:buNone/>
            </a:pPr>
            <a:endParaRPr lang="es-AR" sz="1900" dirty="0" smtClean="0">
              <a:solidFill>
                <a:srgbClr val="3333FF"/>
              </a:solidFill>
            </a:endParaRPr>
          </a:p>
          <a:p>
            <a:endParaRPr lang="es-AR" sz="20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Federalismo Argentino: Institucionalmente Débil y en Tensión con la Democracia</a:t>
            </a:r>
            <a:endParaRPr lang="es-AR" sz="2200" b="1" dirty="0"/>
          </a:p>
        </p:txBody>
      </p:sp>
      <p:sp>
        <p:nvSpPr>
          <p:cNvPr id="4" name="Content Placeholder 3"/>
          <p:cNvSpPr>
            <a:spLocks noGrp="1"/>
          </p:cNvSpPr>
          <p:nvPr>
            <p:ph idx="1"/>
          </p:nvPr>
        </p:nvSpPr>
        <p:spPr>
          <a:xfrm>
            <a:off x="457200" y="1219200"/>
            <a:ext cx="8229600" cy="4906963"/>
          </a:xfrm>
        </p:spPr>
        <p:txBody>
          <a:bodyPr/>
          <a:lstStyle/>
          <a:p>
            <a:pPr marL="265113" lvl="1" indent="-265113">
              <a:spcBef>
                <a:spcPts val="0"/>
              </a:spcBef>
              <a:spcAft>
                <a:spcPts val="1200"/>
              </a:spcAft>
              <a:buNone/>
            </a:pPr>
            <a:r>
              <a:rPr lang="es-AR" sz="1800" dirty="0">
                <a:solidFill>
                  <a:srgbClr val="3333FF"/>
                </a:solidFill>
              </a:rPr>
              <a:t> </a:t>
            </a:r>
            <a:r>
              <a:rPr lang="es-AR" sz="1800" dirty="0" smtClean="0">
                <a:solidFill>
                  <a:srgbClr val="3333FF"/>
                </a:solidFill>
              </a:rPr>
              <a:t>  </a:t>
            </a:r>
          </a:p>
          <a:p>
            <a:pPr marL="342900" lvl="1" indent="-342900">
              <a:spcBef>
                <a:spcPts val="0"/>
              </a:spcBef>
              <a:spcAft>
                <a:spcPts val="1200"/>
              </a:spcAft>
              <a:buFont typeface="Arial" panose="020B0604020202020204" pitchFamily="34" charset="0"/>
              <a:buChar char="•"/>
            </a:pPr>
            <a:r>
              <a:rPr lang="es-ES" sz="2000" dirty="0" smtClean="0">
                <a:solidFill>
                  <a:srgbClr val="3333FF"/>
                </a:solidFill>
                <a:latin typeface="+mj-lt"/>
              </a:rPr>
              <a:t>El </a:t>
            </a:r>
            <a:r>
              <a:rPr lang="es-ES" sz="2000" dirty="0">
                <a:solidFill>
                  <a:srgbClr val="3333FF"/>
                </a:solidFill>
                <a:latin typeface="+mj-lt"/>
              </a:rPr>
              <a:t>federalismo </a:t>
            </a:r>
            <a:r>
              <a:rPr lang="es-ES" sz="2000" dirty="0" smtClean="0">
                <a:solidFill>
                  <a:srgbClr val="3333FF"/>
                </a:solidFill>
                <a:latin typeface="+mj-lt"/>
              </a:rPr>
              <a:t>argentino está </a:t>
            </a:r>
            <a:r>
              <a:rPr lang="es-ES" sz="2000" dirty="0">
                <a:solidFill>
                  <a:srgbClr val="3333FF"/>
                </a:solidFill>
                <a:latin typeface="+mj-lt"/>
              </a:rPr>
              <a:t>plagado de problemas. Ha convivido de forma difícil con las instituciones democráticas desde 1983</a:t>
            </a:r>
            <a:r>
              <a:rPr lang="es-ES" sz="2000" dirty="0" smtClean="0">
                <a:solidFill>
                  <a:srgbClr val="3333FF"/>
                </a:solidFill>
                <a:latin typeface="+mj-lt"/>
              </a:rPr>
              <a:t>.</a:t>
            </a:r>
          </a:p>
          <a:p>
            <a:pPr marL="342900" lvl="1" indent="-342900">
              <a:spcBef>
                <a:spcPts val="0"/>
              </a:spcBef>
              <a:spcAft>
                <a:spcPts val="1200"/>
              </a:spcAft>
              <a:buFont typeface="Arial" panose="020B0604020202020204" pitchFamily="34" charset="0"/>
              <a:buChar char="•"/>
            </a:pPr>
            <a:r>
              <a:rPr lang="es-ES" sz="2000" dirty="0" smtClean="0">
                <a:solidFill>
                  <a:srgbClr val="3333FF"/>
                </a:solidFill>
                <a:latin typeface="+mj-lt"/>
              </a:rPr>
              <a:t>Los problemas que se destacarán no son necesariamente </a:t>
            </a:r>
            <a:r>
              <a:rPr lang="es-ES" sz="2000" dirty="0">
                <a:solidFill>
                  <a:srgbClr val="3333FF"/>
                </a:solidFill>
                <a:latin typeface="+mj-lt"/>
              </a:rPr>
              <a:t>producto del federalismo en sí, sino de </a:t>
            </a:r>
            <a:r>
              <a:rPr lang="es-ES" sz="2000" dirty="0" smtClean="0">
                <a:solidFill>
                  <a:srgbClr val="3333FF"/>
                </a:solidFill>
                <a:latin typeface="+mj-lt"/>
              </a:rPr>
              <a:t>la </a:t>
            </a:r>
            <a:r>
              <a:rPr lang="es-ES" sz="2000" dirty="0">
                <a:solidFill>
                  <a:srgbClr val="3333FF"/>
                </a:solidFill>
                <a:latin typeface="+mj-lt"/>
              </a:rPr>
              <a:t>particular versión que los argentinos hemos construido en las últimas décadas</a:t>
            </a:r>
            <a:r>
              <a:rPr lang="es-ES" sz="2000" dirty="0" smtClean="0">
                <a:solidFill>
                  <a:srgbClr val="3333FF"/>
                </a:solidFill>
                <a:latin typeface="+mj-lt"/>
              </a:rPr>
              <a:t>.</a:t>
            </a:r>
          </a:p>
          <a:p>
            <a:pPr marL="342900" lvl="1" indent="-342900">
              <a:spcBef>
                <a:spcPts val="0"/>
              </a:spcBef>
              <a:spcAft>
                <a:spcPts val="1200"/>
              </a:spcAft>
              <a:buFont typeface="Arial" panose="020B0604020202020204" pitchFamily="34" charset="0"/>
              <a:buChar char="•"/>
            </a:pPr>
            <a:r>
              <a:rPr lang="es-ES" sz="2000" dirty="0" smtClean="0">
                <a:solidFill>
                  <a:srgbClr val="3333FF"/>
                </a:solidFill>
                <a:latin typeface="+mj-lt"/>
              </a:rPr>
              <a:t>Los </a:t>
            </a:r>
            <a:r>
              <a:rPr lang="es-ES" sz="2000" dirty="0">
                <a:solidFill>
                  <a:srgbClr val="3333FF"/>
                </a:solidFill>
                <a:latin typeface="+mj-lt"/>
              </a:rPr>
              <a:t>distintos defectos que caracterizan a nuestro federalismo pueden ser clasificados, y necesariamente simplificados, en dos tipos: </a:t>
            </a:r>
            <a:r>
              <a:rPr lang="es-ES" sz="2000" u="sng" dirty="0">
                <a:solidFill>
                  <a:srgbClr val="3333FF"/>
                </a:solidFill>
                <a:latin typeface="+mj-lt"/>
              </a:rPr>
              <a:t>políticos</a:t>
            </a:r>
            <a:r>
              <a:rPr lang="es-ES" sz="2000" dirty="0">
                <a:solidFill>
                  <a:srgbClr val="3333FF"/>
                </a:solidFill>
                <a:latin typeface="+mj-lt"/>
              </a:rPr>
              <a:t> y </a:t>
            </a:r>
            <a:r>
              <a:rPr lang="es-ES" sz="2000" u="sng" dirty="0">
                <a:solidFill>
                  <a:srgbClr val="3333FF"/>
                </a:solidFill>
                <a:latin typeface="+mj-lt"/>
              </a:rPr>
              <a:t>fiscales</a:t>
            </a:r>
            <a:r>
              <a:rPr lang="es-ES" sz="2000" dirty="0">
                <a:solidFill>
                  <a:srgbClr val="3333FF"/>
                </a:solidFill>
                <a:latin typeface="+mj-lt"/>
              </a:rPr>
              <a:t>. </a:t>
            </a:r>
            <a:endParaRPr lang="en-US" sz="2000" dirty="0">
              <a:solidFill>
                <a:srgbClr val="3333FF"/>
              </a:solidFill>
              <a:latin typeface="+mj-lt"/>
            </a:endParaRPr>
          </a:p>
          <a:p>
            <a:pPr marL="265113" lvl="1" indent="-265113">
              <a:spcBef>
                <a:spcPts val="0"/>
              </a:spcBef>
              <a:spcAft>
                <a:spcPts val="1200"/>
              </a:spcAft>
              <a:buNone/>
            </a:pPr>
            <a:endParaRPr lang="es-ES" sz="1800" dirty="0" smtClean="0">
              <a:solidFill>
                <a:srgbClr val="3333FF"/>
              </a:solidFill>
            </a:endParaRPr>
          </a:p>
          <a:p>
            <a:pPr marL="265113" lvl="1" indent="-265113">
              <a:spcBef>
                <a:spcPts val="0"/>
              </a:spcBef>
              <a:spcAft>
                <a:spcPts val="1200"/>
              </a:spcAft>
              <a:buNone/>
            </a:pPr>
            <a:endParaRPr lang="es-ES" sz="1800" dirty="0" smtClean="0">
              <a:solidFill>
                <a:srgbClr val="3333FF"/>
              </a:solidFill>
            </a:endParaRPr>
          </a:p>
          <a:p>
            <a:pPr marL="265113" lvl="1" indent="-265113">
              <a:spcBef>
                <a:spcPts val="0"/>
              </a:spcBef>
              <a:spcAft>
                <a:spcPts val="1200"/>
              </a:spcAft>
              <a:buNone/>
            </a:pPr>
            <a:endParaRPr lang="es-ES" sz="1800" dirty="0">
              <a:solidFill>
                <a:srgbClr val="3333FF"/>
              </a:solidFill>
            </a:endParaRPr>
          </a:p>
          <a:p>
            <a:pPr marL="265113" lvl="1" indent="-265113">
              <a:spcBef>
                <a:spcPts val="0"/>
              </a:spcBef>
              <a:spcAft>
                <a:spcPts val="1200"/>
              </a:spcAft>
              <a:buNone/>
            </a:pPr>
            <a:r>
              <a:rPr lang="es-ES" sz="1800" dirty="0" smtClean="0">
                <a:solidFill>
                  <a:srgbClr val="3333FF"/>
                </a:solidFill>
              </a:rPr>
              <a:t> </a:t>
            </a:r>
            <a:endParaRPr lang="en-US" sz="1800" dirty="0">
              <a:solidFill>
                <a:srgbClr val="3333FF"/>
              </a:solidFill>
            </a:endParaRPr>
          </a:p>
          <a:p>
            <a:pPr marL="265113" lvl="1" indent="-265113">
              <a:spcBef>
                <a:spcPts val="0"/>
              </a:spcBef>
              <a:spcAft>
                <a:spcPts val="1200"/>
              </a:spcAft>
              <a:buNone/>
            </a:pPr>
            <a:endParaRPr lang="es-AR" sz="1900" i="1" dirty="0" smtClean="0">
              <a:solidFill>
                <a:srgbClr val="3333FF"/>
              </a:solidFill>
            </a:endParaRPr>
          </a:p>
          <a:p>
            <a:endParaRPr lang="es-AR" sz="20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72" name="Rectangle 1"/>
          <p:cNvSpPr>
            <a:spLocks noChangeArrowheads="1"/>
          </p:cNvSpPr>
          <p:nvPr/>
        </p:nvSpPr>
        <p:spPr bwMode="auto">
          <a:xfrm>
            <a:off x="1117767" y="611773"/>
            <a:ext cx="6991016" cy="338554"/>
          </a:xfrm>
          <a:prstGeom prst="rect">
            <a:avLst/>
          </a:prstGeom>
          <a:noFill/>
          <a:ln w="9525">
            <a:noFill/>
            <a:miter lim="800000"/>
            <a:headEnd/>
            <a:tailEnd/>
          </a:ln>
        </p:spPr>
        <p:txBody>
          <a:bodyPr wrap="none" anchor="ctr">
            <a:spAutoFit/>
          </a:bodyPr>
          <a:lstStyle/>
          <a:p>
            <a:pPr algn="ctr" eaLnBrk="0" hangingPunct="0">
              <a:tabLst>
                <a:tab pos="549275" algn="l"/>
              </a:tabLst>
            </a:pPr>
            <a:r>
              <a:rPr lang="en-US" sz="1600" b="1" dirty="0" smtClean="0">
                <a:cs typeface="Times New Roman" pitchFamily="18" charset="0"/>
              </a:rPr>
              <a:t>The </a:t>
            </a:r>
            <a:r>
              <a:rPr lang="en-US" sz="1600" b="1" dirty="0">
                <a:cs typeface="Times New Roman" pitchFamily="18" charset="0"/>
              </a:rPr>
              <a:t>Index of Subnational Democracy and Its </a:t>
            </a:r>
            <a:r>
              <a:rPr lang="en-US" sz="1600" b="1" dirty="0" smtClean="0">
                <a:cs typeface="Times New Roman" pitchFamily="18" charset="0"/>
              </a:rPr>
              <a:t>Components (1983-2007)</a:t>
            </a:r>
            <a:endParaRPr lang="en-US" sz="1600" b="1" dirty="0"/>
          </a:p>
        </p:txBody>
      </p:sp>
      <p:sp>
        <p:nvSpPr>
          <p:cNvPr id="10" name="Oval 9"/>
          <p:cNvSpPr/>
          <p:nvPr/>
        </p:nvSpPr>
        <p:spPr>
          <a:xfrm>
            <a:off x="646044" y="1447800"/>
            <a:ext cx="1600200" cy="1219200"/>
          </a:xfrm>
          <a:prstGeom prst="ellipse">
            <a:avLst/>
          </a:prstGeom>
          <a:noFill/>
          <a:ln>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AR" dirty="0"/>
          </a:p>
        </p:txBody>
      </p:sp>
      <p:sp>
        <p:nvSpPr>
          <p:cNvPr id="15575" name="Slide Number Placeholder 10"/>
          <p:cNvSpPr>
            <a:spLocks noGrp="1"/>
          </p:cNvSpPr>
          <p:nvPr>
            <p:ph type="sldNum" sz="quarter" idx="12"/>
          </p:nvPr>
        </p:nvSpPr>
        <p:spPr>
          <a:noFill/>
        </p:spPr>
        <p:txBody>
          <a:bodyPr/>
          <a:lstStyle/>
          <a:p>
            <a:fld id="{5F742F50-6A87-40F5-9974-BF6535E5535C}" type="slidenum">
              <a:rPr lang="en-US" smtClean="0"/>
              <a:pPr/>
              <a:t>20</a:t>
            </a:fld>
            <a:endParaRPr lang="en-US" dirty="0" smtClean="0"/>
          </a:p>
        </p:txBody>
      </p:sp>
      <p:graphicFrame>
        <p:nvGraphicFramePr>
          <p:cNvPr id="3073" name="Object 1"/>
          <p:cNvGraphicFramePr>
            <a:graphicFrameLocks noChangeAspect="1"/>
          </p:cNvGraphicFramePr>
          <p:nvPr/>
        </p:nvGraphicFramePr>
        <p:xfrm>
          <a:off x="990600" y="990601"/>
          <a:ext cx="7239000" cy="5562600"/>
        </p:xfrm>
        <a:graphic>
          <a:graphicData uri="http://schemas.openxmlformats.org/presentationml/2006/ole">
            <mc:AlternateContent xmlns:mc="http://schemas.openxmlformats.org/markup-compatibility/2006">
              <mc:Choice xmlns:v="urn:schemas-microsoft-com:vml" Requires="v">
                <p:oleObj spid="_x0000_s1052" name="Document" r:id="rId3" imgW="5532384" imgH="5176519" progId="Word.Document.12">
                  <p:embed/>
                </p:oleObj>
              </mc:Choice>
              <mc:Fallback>
                <p:oleObj name="Document" r:id="rId3" imgW="5532384" imgH="5176519"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990601"/>
                        <a:ext cx="72390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p:cNvPicPr>
            <a:picLocks noChangeAspect="1" noChangeArrowheads="1"/>
          </p:cNvPicPr>
          <p:nvPr/>
        </p:nvPicPr>
        <p:blipFill>
          <a:blip r:embed="rId2" cstate="print"/>
          <a:srcRect/>
          <a:stretch>
            <a:fillRect/>
          </a:stretch>
        </p:blipFill>
        <p:spPr bwMode="auto">
          <a:xfrm>
            <a:off x="2057400" y="1295400"/>
            <a:ext cx="5334000" cy="4876800"/>
          </a:xfrm>
          <a:prstGeom prst="rect">
            <a:avLst/>
          </a:prstGeom>
          <a:noFill/>
          <a:ln w="9525">
            <a:noFill/>
            <a:miter lim="800000"/>
            <a:headEnd/>
            <a:tailEnd/>
          </a:ln>
        </p:spPr>
      </p:pic>
      <p:sp>
        <p:nvSpPr>
          <p:cNvPr id="20483" name="Slide Number Placeholder 3"/>
          <p:cNvSpPr>
            <a:spLocks noGrp="1"/>
          </p:cNvSpPr>
          <p:nvPr>
            <p:ph type="sldNum" sz="quarter" idx="12"/>
          </p:nvPr>
        </p:nvSpPr>
        <p:spPr>
          <a:noFill/>
        </p:spPr>
        <p:txBody>
          <a:bodyPr/>
          <a:lstStyle/>
          <a:p>
            <a:fld id="{D2581055-6352-45C9-90BB-9722A4C20E3F}" type="slidenum">
              <a:rPr lang="en-US" smtClean="0"/>
              <a:pPr/>
              <a:t>21</a:t>
            </a:fld>
            <a:endParaRPr lang="en-US" dirty="0" smtClean="0"/>
          </a:p>
        </p:txBody>
      </p:sp>
      <p:sp>
        <p:nvSpPr>
          <p:cNvPr id="4" name="Rectangle 3"/>
          <p:cNvSpPr/>
          <p:nvPr/>
        </p:nvSpPr>
        <p:spPr>
          <a:xfrm>
            <a:off x="990600" y="381001"/>
            <a:ext cx="6858000" cy="1015663"/>
          </a:xfrm>
          <a:prstGeom prst="rect">
            <a:avLst/>
          </a:prstGeom>
        </p:spPr>
        <p:txBody>
          <a:bodyPr wrap="square">
            <a:spAutoFit/>
          </a:bodyPr>
          <a:lstStyle/>
          <a:p>
            <a:pPr algn="ctr"/>
            <a:r>
              <a:rPr lang="en-US" sz="2000" dirty="0" err="1" smtClean="0">
                <a:latin typeface="Arial (heading)"/>
              </a:rPr>
              <a:t>Minimalismo</a:t>
            </a:r>
            <a:r>
              <a:rPr lang="en-US" sz="2000" dirty="0" smtClean="0">
                <a:latin typeface="Arial (heading)"/>
              </a:rPr>
              <a:t> Electoral: </a:t>
            </a:r>
            <a:r>
              <a:rPr lang="en-US" sz="2000" dirty="0" err="1" smtClean="0">
                <a:latin typeface="Arial (heading)"/>
              </a:rPr>
              <a:t>Resultados</a:t>
            </a:r>
            <a:r>
              <a:rPr lang="en-US" sz="2000" dirty="0" smtClean="0">
                <a:latin typeface="Arial (heading)"/>
              </a:rPr>
              <a:t> de la </a:t>
            </a:r>
            <a:r>
              <a:rPr lang="en-US" sz="2000" dirty="0" err="1" smtClean="0">
                <a:latin typeface="Arial (heading)"/>
              </a:rPr>
              <a:t>Encuesta</a:t>
            </a:r>
            <a:r>
              <a:rPr lang="en-US" sz="2000" dirty="0" smtClean="0">
                <a:latin typeface="Arial (heading)"/>
              </a:rPr>
              <a:t> de </a:t>
            </a:r>
            <a:r>
              <a:rPr lang="en-US" sz="2000" dirty="0" err="1" smtClean="0">
                <a:latin typeface="Arial (heading)"/>
              </a:rPr>
              <a:t>Expertos</a:t>
            </a:r>
            <a:r>
              <a:rPr lang="en-US" sz="2000" dirty="0" smtClean="0">
                <a:latin typeface="Arial (heading)"/>
              </a:rPr>
              <a:t> en </a:t>
            </a:r>
            <a:r>
              <a:rPr lang="en-US" sz="2000" dirty="0" err="1" smtClean="0">
                <a:latin typeface="Arial (heading)"/>
              </a:rPr>
              <a:t>Política</a:t>
            </a:r>
            <a:r>
              <a:rPr lang="en-US" sz="2000" dirty="0" smtClean="0">
                <a:latin typeface="Arial (heading)"/>
              </a:rPr>
              <a:t> Provincial (Argentina)</a:t>
            </a:r>
            <a:r>
              <a:rPr lang="es-AR" sz="2000" b="1" dirty="0" smtClean="0">
                <a:latin typeface="Arial (heading)"/>
              </a:rPr>
              <a:t/>
            </a:r>
            <a:br>
              <a:rPr lang="es-AR" sz="2000" b="1" dirty="0" smtClean="0">
                <a:latin typeface="Arial (heading)"/>
              </a:rPr>
            </a:br>
            <a:endParaRPr lang="es-AR" sz="2000" dirty="0">
              <a:latin typeface="Arial (heading)"/>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6"/>
          <p:cNvPicPr>
            <a:picLocks noChangeAspect="1" noChangeArrowheads="1"/>
          </p:cNvPicPr>
          <p:nvPr/>
        </p:nvPicPr>
        <p:blipFill>
          <a:blip r:embed="rId2" cstate="print"/>
          <a:srcRect/>
          <a:stretch>
            <a:fillRect/>
          </a:stretch>
        </p:blipFill>
        <p:spPr bwMode="auto">
          <a:xfrm>
            <a:off x="1905000" y="1219200"/>
            <a:ext cx="5486400" cy="4876800"/>
          </a:xfrm>
          <a:prstGeom prst="rect">
            <a:avLst/>
          </a:prstGeom>
          <a:noFill/>
          <a:ln w="9525">
            <a:noFill/>
            <a:miter lim="800000"/>
            <a:headEnd/>
            <a:tailEnd/>
          </a:ln>
        </p:spPr>
      </p:pic>
      <p:sp>
        <p:nvSpPr>
          <p:cNvPr id="21507" name="Slide Number Placeholder 8"/>
          <p:cNvSpPr>
            <a:spLocks noGrp="1"/>
          </p:cNvSpPr>
          <p:nvPr>
            <p:ph type="sldNum" sz="quarter" idx="12"/>
          </p:nvPr>
        </p:nvSpPr>
        <p:spPr>
          <a:noFill/>
        </p:spPr>
        <p:txBody>
          <a:bodyPr/>
          <a:lstStyle/>
          <a:p>
            <a:fld id="{C9A9CBD5-5FB1-4856-9F54-4D47A8595267}" type="slidenum">
              <a:rPr lang="en-US" smtClean="0"/>
              <a:pPr/>
              <a:t>22</a:t>
            </a:fld>
            <a:endParaRPr lang="en-US" dirty="0" smtClean="0"/>
          </a:p>
        </p:txBody>
      </p:sp>
      <p:sp>
        <p:nvSpPr>
          <p:cNvPr id="4" name="Rectangle 3"/>
          <p:cNvSpPr/>
          <p:nvPr/>
        </p:nvSpPr>
        <p:spPr>
          <a:xfrm>
            <a:off x="990600" y="381001"/>
            <a:ext cx="6858000" cy="707886"/>
          </a:xfrm>
          <a:prstGeom prst="rect">
            <a:avLst/>
          </a:prstGeom>
        </p:spPr>
        <p:txBody>
          <a:bodyPr wrap="square">
            <a:spAutoFit/>
          </a:bodyPr>
          <a:lstStyle/>
          <a:p>
            <a:pPr algn="ctr"/>
            <a:r>
              <a:rPr lang="en-US" sz="2000" dirty="0" err="1" smtClean="0">
                <a:latin typeface="Arial (heading)"/>
              </a:rPr>
              <a:t>Maximalismo</a:t>
            </a:r>
            <a:r>
              <a:rPr lang="en-US" sz="2000" dirty="0" smtClean="0">
                <a:latin typeface="Arial (heading)"/>
              </a:rPr>
              <a:t> Electoral: </a:t>
            </a:r>
            <a:r>
              <a:rPr lang="en-US" sz="2000" dirty="0" err="1" smtClean="0">
                <a:latin typeface="Arial (heading)"/>
              </a:rPr>
              <a:t>Resultados</a:t>
            </a:r>
            <a:r>
              <a:rPr lang="en-US" sz="2000" dirty="0" smtClean="0">
                <a:latin typeface="Arial (heading)"/>
              </a:rPr>
              <a:t> de EEPP (Argentina)</a:t>
            </a:r>
            <a:r>
              <a:rPr lang="es-AR" sz="2000" b="1" dirty="0" smtClean="0">
                <a:latin typeface="Arial (heading)"/>
              </a:rPr>
              <a:t/>
            </a:r>
            <a:br>
              <a:rPr lang="es-AR" sz="2000" b="1" dirty="0" smtClean="0">
                <a:latin typeface="Arial (heading)"/>
              </a:rPr>
            </a:br>
            <a:endParaRPr lang="es-AR" sz="2000" dirty="0">
              <a:latin typeface="Arial (heading)"/>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23</a:t>
            </a:fld>
            <a:endParaRPr lang="en-US" dirty="0"/>
          </a:p>
        </p:txBody>
      </p:sp>
      <p:graphicFrame>
        <p:nvGraphicFramePr>
          <p:cNvPr id="37890" name="Object 2"/>
          <p:cNvGraphicFramePr>
            <a:graphicFrameLocks noChangeAspect="1"/>
          </p:cNvGraphicFramePr>
          <p:nvPr/>
        </p:nvGraphicFramePr>
        <p:xfrm>
          <a:off x="914400" y="609600"/>
          <a:ext cx="7750175" cy="5980113"/>
        </p:xfrm>
        <a:graphic>
          <a:graphicData uri="http://schemas.openxmlformats.org/presentationml/2006/ole">
            <mc:AlternateContent xmlns:mc="http://schemas.openxmlformats.org/markup-compatibility/2006">
              <mc:Choice xmlns:v="urn:schemas-microsoft-com:vml" Requires="v">
                <p:oleObj spid="_x0000_s2076" name="Document" r:id="rId3" imgW="6291618" imgH="5411536" progId="Word.Document.12">
                  <p:embed/>
                </p:oleObj>
              </mc:Choice>
              <mc:Fallback>
                <p:oleObj name="Document" r:id="rId3" imgW="6291618" imgH="5411536"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609600"/>
                        <a:ext cx="7750175" cy="598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Oval 5"/>
          <p:cNvSpPr/>
          <p:nvPr/>
        </p:nvSpPr>
        <p:spPr>
          <a:xfrm>
            <a:off x="2743200" y="838200"/>
            <a:ext cx="1371600" cy="609600"/>
          </a:xfrm>
          <a:prstGeom prst="ellipse">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Conclusión</a:t>
            </a:r>
            <a:endParaRPr lang="es-AR" sz="2200" b="1" dirty="0"/>
          </a:p>
        </p:txBody>
      </p:sp>
      <p:sp>
        <p:nvSpPr>
          <p:cNvPr id="4" name="Content Placeholder 3"/>
          <p:cNvSpPr>
            <a:spLocks noGrp="1"/>
          </p:cNvSpPr>
          <p:nvPr>
            <p:ph idx="1"/>
          </p:nvPr>
        </p:nvSpPr>
        <p:spPr>
          <a:xfrm>
            <a:off x="457200" y="1219200"/>
            <a:ext cx="8229600" cy="4906963"/>
          </a:xfrm>
        </p:spPr>
        <p:txBody>
          <a:bodyPr/>
          <a:lstStyle/>
          <a:p>
            <a:pPr marL="265113" lvl="1" indent="-265113">
              <a:spcBef>
                <a:spcPts val="0"/>
              </a:spcBef>
              <a:spcAft>
                <a:spcPts val="1200"/>
              </a:spcAft>
              <a:buNone/>
            </a:pPr>
            <a:r>
              <a:rPr lang="es-AR" sz="2000" dirty="0" smtClean="0">
                <a:solidFill>
                  <a:srgbClr val="3333FF"/>
                </a:solidFill>
                <a:sym typeface="Wingdings" pitchFamily="2" charset="2"/>
              </a:rPr>
              <a:t>Tensiones entre Federalismo y Democracia:</a:t>
            </a:r>
          </a:p>
          <a:p>
            <a:pPr marL="342900" lvl="1" indent="-342900">
              <a:spcBef>
                <a:spcPts val="0"/>
              </a:spcBef>
              <a:spcAft>
                <a:spcPts val="1200"/>
              </a:spcAft>
              <a:buAutoNum type="arabicParenR"/>
            </a:pPr>
            <a:r>
              <a:rPr lang="es-AR" sz="2000" dirty="0" smtClean="0">
                <a:solidFill>
                  <a:srgbClr val="3333FF"/>
                </a:solidFill>
                <a:sym typeface="Wingdings" pitchFamily="2" charset="2"/>
              </a:rPr>
              <a:t>La </a:t>
            </a:r>
            <a:r>
              <a:rPr lang="es-AR" sz="2000" dirty="0" err="1" smtClean="0">
                <a:solidFill>
                  <a:srgbClr val="3333FF"/>
                </a:solidFill>
                <a:sym typeface="Wingdings" pitchFamily="2" charset="2"/>
              </a:rPr>
              <a:t>sobrerepresentación</a:t>
            </a:r>
            <a:r>
              <a:rPr lang="es-AR" sz="2000" dirty="0" smtClean="0">
                <a:solidFill>
                  <a:srgbClr val="3333FF"/>
                </a:solidFill>
                <a:sym typeface="Wingdings" pitchFamily="2" charset="2"/>
              </a:rPr>
              <a:t> legislativa en el Senado es problemática pero constitucional y defendible en términos de unidad nacional. Pero la </a:t>
            </a:r>
            <a:r>
              <a:rPr lang="es-AR" sz="2000" dirty="0" err="1" smtClean="0">
                <a:solidFill>
                  <a:srgbClr val="3333FF"/>
                </a:solidFill>
                <a:sym typeface="Wingdings" pitchFamily="2" charset="2"/>
              </a:rPr>
              <a:t>sobrerepresentación</a:t>
            </a:r>
            <a:r>
              <a:rPr lang="es-AR" sz="2000" dirty="0" smtClean="0">
                <a:solidFill>
                  <a:srgbClr val="3333FF"/>
                </a:solidFill>
                <a:sym typeface="Wingdings" pitchFamily="2" charset="2"/>
              </a:rPr>
              <a:t> en la Cámara de Diputados es filosóficamente injusta (antidemocrática), históricamente ilegítima (gobierno de facto) y constitucionalmente inaceptable (artículo 45).</a:t>
            </a:r>
          </a:p>
          <a:p>
            <a:pPr marL="342900" lvl="1" indent="-342900">
              <a:spcBef>
                <a:spcPts val="0"/>
              </a:spcBef>
              <a:spcAft>
                <a:spcPts val="1200"/>
              </a:spcAft>
              <a:buAutoNum type="arabicParenR"/>
            </a:pPr>
            <a:r>
              <a:rPr lang="es-AR" sz="2000" dirty="0" smtClean="0">
                <a:solidFill>
                  <a:srgbClr val="3333FF"/>
                </a:solidFill>
                <a:sym typeface="Wingdings" pitchFamily="2" charset="2"/>
              </a:rPr>
              <a:t>Las asimetrías en la distribución de recursos entre provincias pequeñas y grandes y entre pobres y ricas genera graves problemas de desigualdad incompatibles con un auténtico régimen democrático: la cantidad y calidad de servicios gubernamentales depende del lugar de residencia de cada ciudadano.</a:t>
            </a:r>
          </a:p>
          <a:p>
            <a:pPr marL="342900" lvl="1" indent="-342900">
              <a:spcBef>
                <a:spcPts val="0"/>
              </a:spcBef>
              <a:spcAft>
                <a:spcPts val="1200"/>
              </a:spcAft>
              <a:buAutoNum type="arabicParenR"/>
            </a:pPr>
            <a:r>
              <a:rPr lang="es-AR" sz="2000" dirty="0" smtClean="0">
                <a:solidFill>
                  <a:srgbClr val="3333FF"/>
                </a:solidFill>
                <a:sym typeface="Wingdings" pitchFamily="2" charset="2"/>
              </a:rPr>
              <a:t>El FF financia estados rentísticos subnacionales propensos a generar regímenes políticos poco democráticos.</a:t>
            </a:r>
          </a:p>
          <a:p>
            <a:pPr marL="342900" lvl="1" indent="-342900">
              <a:spcBef>
                <a:spcPts val="0"/>
              </a:spcBef>
              <a:spcAft>
                <a:spcPts val="1200"/>
              </a:spcAft>
              <a:buAutoNum type="arabicParenR"/>
            </a:pPr>
            <a:r>
              <a:rPr lang="es-AR" sz="2000" dirty="0" smtClean="0">
                <a:solidFill>
                  <a:srgbClr val="3333FF"/>
                </a:solidFill>
                <a:sym typeface="Wingdings" pitchFamily="2" charset="2"/>
              </a:rPr>
              <a:t>Madison probablemente tenía razón, pero aún en EUA federalismo y </a:t>
            </a:r>
            <a:r>
              <a:rPr lang="es-AR" sz="2000" smtClean="0">
                <a:solidFill>
                  <a:srgbClr val="3333FF"/>
                </a:solidFill>
                <a:sym typeface="Wingdings" pitchFamily="2" charset="2"/>
              </a:rPr>
              <a:t>democracia entran </a:t>
            </a:r>
            <a:r>
              <a:rPr lang="es-AR" sz="2000" dirty="0" smtClean="0">
                <a:solidFill>
                  <a:srgbClr val="3333FF"/>
                </a:solidFill>
                <a:sym typeface="Wingdings" pitchFamily="2" charset="2"/>
              </a:rPr>
              <a:t>en conflicto (cuestión racial por ejemplo)</a:t>
            </a:r>
            <a:endParaRPr lang="es-AR" sz="2000" dirty="0" smtClean="0">
              <a:solidFill>
                <a:srgbClr val="3333FF"/>
              </a:solidFill>
              <a:sym typeface="Wingdings" pitchFamily="2" charset="2"/>
            </a:endParaRPr>
          </a:p>
          <a:p>
            <a:pPr marL="342900" lvl="1" indent="-342900">
              <a:spcBef>
                <a:spcPts val="0"/>
              </a:spcBef>
              <a:spcAft>
                <a:spcPts val="1200"/>
              </a:spcAft>
              <a:buAutoNum type="arabicParenR"/>
            </a:pPr>
            <a:endParaRPr lang="es-AR" sz="1800" dirty="0" smtClean="0">
              <a:solidFill>
                <a:srgbClr val="3333FF"/>
              </a:solidFill>
            </a:endParaRPr>
          </a:p>
          <a:p>
            <a:pPr lvl="1">
              <a:buNone/>
            </a:pPr>
            <a:endParaRPr lang="es-AR" sz="1900" i="1" dirty="0" smtClean="0">
              <a:solidFill>
                <a:srgbClr val="3333FF"/>
              </a:solidFill>
            </a:endParaRPr>
          </a:p>
          <a:p>
            <a:endParaRPr lang="es-AR" sz="20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24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Problemas Políticos del Federalismo: Desproporcionalidad</a:t>
            </a:r>
            <a:endParaRPr lang="es-AR" sz="2200" b="1" dirty="0"/>
          </a:p>
        </p:txBody>
      </p:sp>
      <p:sp>
        <p:nvSpPr>
          <p:cNvPr id="4" name="Content Placeholder 3"/>
          <p:cNvSpPr>
            <a:spLocks noGrp="1"/>
          </p:cNvSpPr>
          <p:nvPr>
            <p:ph idx="1"/>
          </p:nvPr>
        </p:nvSpPr>
        <p:spPr>
          <a:xfrm>
            <a:off x="457200" y="1295400"/>
            <a:ext cx="8229600" cy="4830763"/>
          </a:xfrm>
        </p:spPr>
        <p:txBody>
          <a:bodyPr/>
          <a:lstStyle/>
          <a:p>
            <a:pPr marL="285750" lvl="1">
              <a:spcBef>
                <a:spcPts val="0"/>
              </a:spcBef>
              <a:spcAft>
                <a:spcPts val="1200"/>
              </a:spcAft>
              <a:buFont typeface="Arial" panose="020B0604020202020204" pitchFamily="34" charset="0"/>
              <a:buChar char="•"/>
            </a:pPr>
            <a:r>
              <a:rPr lang="es-ES" sz="2000" dirty="0" smtClean="0">
                <a:solidFill>
                  <a:srgbClr val="3333FF"/>
                </a:solidFill>
              </a:rPr>
              <a:t>Los </a:t>
            </a:r>
            <a:r>
              <a:rPr lang="es-ES" sz="2000" dirty="0">
                <a:solidFill>
                  <a:srgbClr val="3333FF"/>
                </a:solidFill>
              </a:rPr>
              <a:t>federalismos, como el argentino o el </a:t>
            </a:r>
            <a:r>
              <a:rPr lang="es-ES" sz="2000" dirty="0" smtClean="0">
                <a:solidFill>
                  <a:srgbClr val="3333FF"/>
                </a:solidFill>
              </a:rPr>
              <a:t>de EUA, surgieron </a:t>
            </a:r>
            <a:r>
              <a:rPr lang="es-ES" sz="2000" dirty="0">
                <a:solidFill>
                  <a:srgbClr val="3333FF"/>
                </a:solidFill>
              </a:rPr>
              <a:t>a partir de un acuerdo entre </a:t>
            </a:r>
            <a:r>
              <a:rPr lang="es-ES" sz="2000" dirty="0" smtClean="0">
                <a:solidFill>
                  <a:srgbClr val="3333FF"/>
                </a:solidFill>
              </a:rPr>
              <a:t>unidades</a:t>
            </a:r>
            <a:r>
              <a:rPr lang="es-ES" sz="2000" dirty="0" smtClean="0">
                <a:solidFill>
                  <a:srgbClr val="3333FF"/>
                </a:solidFill>
              </a:rPr>
              <a:t> </a:t>
            </a:r>
            <a:r>
              <a:rPr lang="es-ES" sz="2000" dirty="0">
                <a:solidFill>
                  <a:srgbClr val="3333FF"/>
                </a:solidFill>
              </a:rPr>
              <a:t>preexistentes de diversos tamaños demográficos. La unidad nacional fue posible gracias al diseño de un Poder Legislativo con una Cámara Baja </a:t>
            </a:r>
            <a:r>
              <a:rPr lang="es-ES" sz="2000" dirty="0" smtClean="0">
                <a:solidFill>
                  <a:srgbClr val="3333FF"/>
                </a:solidFill>
              </a:rPr>
              <a:t>proporcional (un ciudadano un voto) y </a:t>
            </a:r>
            <a:r>
              <a:rPr lang="es-ES" sz="2000" dirty="0">
                <a:solidFill>
                  <a:srgbClr val="3333FF"/>
                </a:solidFill>
              </a:rPr>
              <a:t>una Cámara Alta </a:t>
            </a:r>
            <a:r>
              <a:rPr lang="es-ES" sz="2000" dirty="0" smtClean="0">
                <a:solidFill>
                  <a:srgbClr val="3333FF"/>
                </a:solidFill>
              </a:rPr>
              <a:t>desproporcional (una provincia un voto). </a:t>
            </a:r>
            <a:endParaRPr lang="en-US" sz="2000" dirty="0">
              <a:solidFill>
                <a:srgbClr val="3333FF"/>
              </a:solidFill>
            </a:endParaRPr>
          </a:p>
          <a:p>
            <a:pPr marL="285750" lvl="1">
              <a:spcBef>
                <a:spcPts val="0"/>
              </a:spcBef>
              <a:spcAft>
                <a:spcPts val="1200"/>
              </a:spcAft>
              <a:buFont typeface="Arial" panose="020B0604020202020204" pitchFamily="34" charset="0"/>
              <a:buChar char="•"/>
            </a:pPr>
            <a:r>
              <a:rPr lang="es-ES" sz="2000" dirty="0" smtClean="0">
                <a:solidFill>
                  <a:srgbClr val="3333FF"/>
                </a:solidFill>
              </a:rPr>
              <a:t>El </a:t>
            </a:r>
            <a:r>
              <a:rPr lang="es-ES" sz="2000" dirty="0">
                <a:solidFill>
                  <a:srgbClr val="3333FF"/>
                </a:solidFill>
              </a:rPr>
              <a:t>problema es especialmente agudo en la </a:t>
            </a:r>
            <a:r>
              <a:rPr lang="es-ES" sz="2000" dirty="0" smtClean="0">
                <a:solidFill>
                  <a:srgbClr val="3333FF"/>
                </a:solidFill>
              </a:rPr>
              <a:t>Argentina</a:t>
            </a:r>
            <a:r>
              <a:rPr lang="es-ES" sz="2000" dirty="0">
                <a:solidFill>
                  <a:srgbClr val="3333FF"/>
                </a:solidFill>
              </a:rPr>
              <a:t> </a:t>
            </a:r>
            <a:r>
              <a:rPr lang="es-ES" sz="2000" dirty="0" smtClean="0">
                <a:solidFill>
                  <a:srgbClr val="3333FF"/>
                </a:solidFill>
                <a:sym typeface="Wingdings" panose="05000000000000000000" pitchFamily="2" charset="2"/>
              </a:rPr>
              <a:t></a:t>
            </a:r>
            <a:r>
              <a:rPr lang="es-ES" sz="2000" dirty="0" smtClean="0">
                <a:solidFill>
                  <a:srgbClr val="3333FF"/>
                </a:solidFill>
              </a:rPr>
              <a:t> </a:t>
            </a:r>
            <a:r>
              <a:rPr lang="es-ES" sz="2000" dirty="0">
                <a:solidFill>
                  <a:srgbClr val="3333FF"/>
                </a:solidFill>
              </a:rPr>
              <a:t>Senado más desproporcional del </a:t>
            </a:r>
            <a:r>
              <a:rPr lang="es-ES" sz="2000" dirty="0" smtClean="0">
                <a:solidFill>
                  <a:srgbClr val="3333FF"/>
                </a:solidFill>
              </a:rPr>
              <a:t>mundo. </a:t>
            </a:r>
            <a:r>
              <a:rPr lang="es-ES" sz="2000" dirty="0" smtClean="0">
                <a:solidFill>
                  <a:srgbClr val="3333FF"/>
                </a:solidFill>
              </a:rPr>
              <a:t>PBA</a:t>
            </a:r>
            <a:r>
              <a:rPr lang="es-ES" sz="2000" dirty="0" smtClean="0">
                <a:solidFill>
                  <a:srgbClr val="3333FF"/>
                </a:solidFill>
              </a:rPr>
              <a:t> </a:t>
            </a:r>
            <a:r>
              <a:rPr lang="es-ES" sz="2000" dirty="0" smtClean="0">
                <a:solidFill>
                  <a:srgbClr val="3333FF"/>
                </a:solidFill>
              </a:rPr>
              <a:t>tiene </a:t>
            </a:r>
            <a:r>
              <a:rPr lang="es-ES" sz="2000" dirty="0">
                <a:solidFill>
                  <a:srgbClr val="3333FF"/>
                </a:solidFill>
              </a:rPr>
              <a:t>123 veces más habitantes </a:t>
            </a:r>
            <a:r>
              <a:rPr lang="es-ES" sz="2000" dirty="0" smtClean="0">
                <a:solidFill>
                  <a:srgbClr val="3333FF"/>
                </a:solidFill>
              </a:rPr>
              <a:t>que </a:t>
            </a:r>
            <a:r>
              <a:rPr lang="es-ES" sz="2000" dirty="0" smtClean="0">
                <a:solidFill>
                  <a:srgbClr val="3333FF"/>
                </a:solidFill>
              </a:rPr>
              <a:t>TF </a:t>
            </a:r>
            <a:r>
              <a:rPr lang="es-ES" sz="2000" dirty="0" smtClean="0">
                <a:solidFill>
                  <a:srgbClr val="3333FF"/>
                </a:solidFill>
              </a:rPr>
              <a:t>(en </a:t>
            </a:r>
            <a:r>
              <a:rPr lang="es-ES" sz="2000" dirty="0">
                <a:solidFill>
                  <a:srgbClr val="3333FF"/>
                </a:solidFill>
              </a:rPr>
              <a:t>Canadá y </a:t>
            </a:r>
            <a:r>
              <a:rPr lang="es-ES" sz="2000" dirty="0" smtClean="0">
                <a:solidFill>
                  <a:srgbClr val="3333FF"/>
                </a:solidFill>
              </a:rPr>
              <a:t>Brasil </a:t>
            </a:r>
            <a:r>
              <a:rPr lang="es-ES" sz="2000" dirty="0">
                <a:solidFill>
                  <a:srgbClr val="3333FF"/>
                </a:solidFill>
              </a:rPr>
              <a:t>92 a 1; en los Estados </a:t>
            </a:r>
            <a:r>
              <a:rPr lang="es-ES" sz="2000" dirty="0" smtClean="0">
                <a:solidFill>
                  <a:srgbClr val="3333FF"/>
                </a:solidFill>
              </a:rPr>
              <a:t>Unidos </a:t>
            </a:r>
            <a:r>
              <a:rPr lang="es-ES" sz="2000" dirty="0">
                <a:solidFill>
                  <a:srgbClr val="3333FF"/>
                </a:solidFill>
              </a:rPr>
              <a:t>66 a 1; y en </a:t>
            </a:r>
            <a:r>
              <a:rPr lang="es-ES" sz="2000" dirty="0" smtClean="0">
                <a:solidFill>
                  <a:srgbClr val="3333FF"/>
                </a:solidFill>
              </a:rPr>
              <a:t>México </a:t>
            </a:r>
            <a:r>
              <a:rPr lang="es-ES" sz="2000" dirty="0">
                <a:solidFill>
                  <a:srgbClr val="3333FF"/>
                </a:solidFill>
              </a:rPr>
              <a:t>24 a </a:t>
            </a:r>
            <a:r>
              <a:rPr lang="es-ES" sz="2000" dirty="0" smtClean="0">
                <a:solidFill>
                  <a:srgbClr val="3333FF"/>
                </a:solidFill>
              </a:rPr>
              <a:t>1). </a:t>
            </a:r>
            <a:r>
              <a:rPr lang="es-ES" sz="2000" dirty="0">
                <a:solidFill>
                  <a:srgbClr val="3333FF"/>
                </a:solidFill>
              </a:rPr>
              <a:t>Ambas provincias, sin embargo, son representadas por tres senadores. El 13,6 % de la población residente </a:t>
            </a:r>
            <a:r>
              <a:rPr lang="es-ES" sz="2000" dirty="0" smtClean="0">
                <a:solidFill>
                  <a:srgbClr val="3333FF"/>
                </a:solidFill>
              </a:rPr>
              <a:t>en </a:t>
            </a:r>
            <a:r>
              <a:rPr lang="es-ES" sz="2000" dirty="0" smtClean="0">
                <a:solidFill>
                  <a:srgbClr val="3333FF"/>
                </a:solidFill>
              </a:rPr>
              <a:t>12</a:t>
            </a:r>
            <a:r>
              <a:rPr lang="es-ES" sz="2000" dirty="0" smtClean="0">
                <a:solidFill>
                  <a:srgbClr val="3333FF"/>
                </a:solidFill>
              </a:rPr>
              <a:t> provincias </a:t>
            </a:r>
            <a:r>
              <a:rPr lang="es-ES" sz="2000" dirty="0">
                <a:solidFill>
                  <a:srgbClr val="3333FF"/>
                </a:solidFill>
              </a:rPr>
              <a:t>tiene en el Senado </a:t>
            </a:r>
            <a:r>
              <a:rPr lang="es-ES" sz="2000" dirty="0" smtClean="0">
                <a:solidFill>
                  <a:srgbClr val="3333FF"/>
                </a:solidFill>
              </a:rPr>
              <a:t>el mismo peso</a:t>
            </a:r>
            <a:r>
              <a:rPr lang="es-ES" sz="2000" dirty="0" smtClean="0">
                <a:solidFill>
                  <a:srgbClr val="3333FF"/>
                </a:solidFill>
              </a:rPr>
              <a:t> </a:t>
            </a:r>
            <a:r>
              <a:rPr lang="es-ES" sz="2000" dirty="0">
                <a:solidFill>
                  <a:srgbClr val="3333FF"/>
                </a:solidFill>
              </a:rPr>
              <a:t>que el 86,4 % que reside en las </a:t>
            </a:r>
            <a:r>
              <a:rPr lang="es-ES" sz="2000" dirty="0" smtClean="0">
                <a:solidFill>
                  <a:srgbClr val="3333FF"/>
                </a:solidFill>
              </a:rPr>
              <a:t>otras 12</a:t>
            </a:r>
            <a:r>
              <a:rPr lang="es-ES" sz="2000" dirty="0" smtClean="0">
                <a:solidFill>
                  <a:srgbClr val="3333FF"/>
                </a:solidFill>
              </a:rPr>
              <a:t>.</a:t>
            </a:r>
          </a:p>
          <a:p>
            <a:pPr marL="285750" lvl="1">
              <a:spcBef>
                <a:spcPts val="0"/>
              </a:spcBef>
              <a:spcAft>
                <a:spcPts val="1200"/>
              </a:spcAft>
              <a:buFont typeface="Arial" panose="020B0604020202020204" pitchFamily="34" charset="0"/>
              <a:buChar char="•"/>
            </a:pPr>
            <a:r>
              <a:rPr lang="es-ES" sz="2000" dirty="0" smtClean="0">
                <a:solidFill>
                  <a:srgbClr val="3333FF"/>
                </a:solidFill>
              </a:rPr>
              <a:t>Obvio </a:t>
            </a:r>
            <a:r>
              <a:rPr lang="es-ES" sz="2000" dirty="0">
                <a:solidFill>
                  <a:srgbClr val="3333FF"/>
                </a:solidFill>
              </a:rPr>
              <a:t>conflicto entre los principios del federalismo </a:t>
            </a:r>
            <a:r>
              <a:rPr lang="es-ES" sz="2000" dirty="0" smtClean="0">
                <a:solidFill>
                  <a:srgbClr val="3333FF"/>
                </a:solidFill>
              </a:rPr>
              <a:t>y </a:t>
            </a:r>
            <a:r>
              <a:rPr lang="es-ES" sz="2000" dirty="0">
                <a:solidFill>
                  <a:srgbClr val="3333FF"/>
                </a:solidFill>
              </a:rPr>
              <a:t>la democracia.</a:t>
            </a:r>
            <a:endParaRPr lang="en-US" sz="2000" dirty="0">
              <a:solidFill>
                <a:srgbClr val="3333FF"/>
              </a:solidFill>
            </a:endParaRPr>
          </a:p>
          <a:p>
            <a:pPr marL="265113" lvl="1" indent="-265113">
              <a:spcBef>
                <a:spcPts val="0"/>
              </a:spcBef>
              <a:spcAft>
                <a:spcPts val="1200"/>
              </a:spcAft>
              <a:buNone/>
            </a:pPr>
            <a:endParaRPr lang="es-ES" sz="1800" dirty="0" smtClean="0">
              <a:solidFill>
                <a:srgbClr val="3333FF"/>
              </a:solidFill>
            </a:endParaRPr>
          </a:p>
          <a:p>
            <a:pPr marL="265113" lvl="1" indent="-265113">
              <a:spcBef>
                <a:spcPts val="0"/>
              </a:spcBef>
              <a:spcAft>
                <a:spcPts val="1200"/>
              </a:spcAft>
              <a:buNone/>
            </a:pPr>
            <a:endParaRPr lang="es-ES" sz="1800" dirty="0" smtClean="0">
              <a:solidFill>
                <a:srgbClr val="3333FF"/>
              </a:solidFill>
            </a:endParaRPr>
          </a:p>
          <a:p>
            <a:pPr marL="265113" lvl="1" indent="-265113">
              <a:spcBef>
                <a:spcPts val="0"/>
              </a:spcBef>
              <a:spcAft>
                <a:spcPts val="1200"/>
              </a:spcAft>
              <a:buNone/>
            </a:pPr>
            <a:endParaRPr lang="es-ES" sz="1800" dirty="0">
              <a:solidFill>
                <a:srgbClr val="3333FF"/>
              </a:solidFill>
            </a:endParaRPr>
          </a:p>
          <a:p>
            <a:pPr marL="265113" lvl="1" indent="-265113">
              <a:spcBef>
                <a:spcPts val="0"/>
              </a:spcBef>
              <a:spcAft>
                <a:spcPts val="1200"/>
              </a:spcAft>
              <a:buNone/>
            </a:pPr>
            <a:r>
              <a:rPr lang="es-ES" sz="1800" dirty="0" smtClean="0">
                <a:solidFill>
                  <a:srgbClr val="3333FF"/>
                </a:solidFill>
              </a:rPr>
              <a:t> </a:t>
            </a:r>
            <a:endParaRPr lang="en-US" sz="1800" dirty="0">
              <a:solidFill>
                <a:srgbClr val="3333FF"/>
              </a:solidFill>
            </a:endParaRPr>
          </a:p>
          <a:p>
            <a:pPr marL="265113" lvl="1" indent="-265113">
              <a:spcBef>
                <a:spcPts val="0"/>
              </a:spcBef>
              <a:spcAft>
                <a:spcPts val="1200"/>
              </a:spcAft>
              <a:buNone/>
            </a:pPr>
            <a:endParaRPr lang="es-AR" sz="1800" i="1" dirty="0" smtClean="0">
              <a:solidFill>
                <a:srgbClr val="3333FF"/>
              </a:solidFill>
            </a:endParaRPr>
          </a:p>
          <a:p>
            <a:endParaRPr lang="es-AR" sz="18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3</a:t>
            </a:fld>
            <a:endParaRPr lang="en-US" dirty="0"/>
          </a:p>
        </p:txBody>
      </p:sp>
    </p:spTree>
    <p:extLst>
      <p:ext uri="{BB962C8B-B14F-4D97-AF65-F5344CB8AC3E}">
        <p14:creationId xmlns:p14="http://schemas.microsoft.com/office/powerpoint/2010/main" val="3741939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Problemas Políticos del Federalismo: Desproporcionalidad</a:t>
            </a:r>
            <a:endParaRPr lang="es-AR" sz="2200" b="1" dirty="0"/>
          </a:p>
        </p:txBody>
      </p:sp>
      <p:sp>
        <p:nvSpPr>
          <p:cNvPr id="4" name="Content Placeholder 3"/>
          <p:cNvSpPr>
            <a:spLocks noGrp="1"/>
          </p:cNvSpPr>
          <p:nvPr>
            <p:ph idx="1"/>
          </p:nvPr>
        </p:nvSpPr>
        <p:spPr>
          <a:xfrm>
            <a:off x="457200" y="1295400"/>
            <a:ext cx="8229600" cy="4830763"/>
          </a:xfrm>
        </p:spPr>
        <p:txBody>
          <a:bodyPr/>
          <a:lstStyle/>
          <a:p>
            <a:pPr marL="285750" lvl="1">
              <a:spcBef>
                <a:spcPts val="0"/>
              </a:spcBef>
              <a:spcAft>
                <a:spcPts val="1200"/>
              </a:spcAft>
              <a:buFont typeface="Arial" panose="020B0604020202020204" pitchFamily="34" charset="0"/>
              <a:buChar char="•"/>
            </a:pPr>
            <a:r>
              <a:rPr lang="es-ES" sz="2000" dirty="0" smtClean="0">
                <a:solidFill>
                  <a:srgbClr val="3333FF"/>
                </a:solidFill>
              </a:rPr>
              <a:t>La</a:t>
            </a:r>
            <a:r>
              <a:rPr lang="es-ES" sz="2000" dirty="0" smtClean="0">
                <a:solidFill>
                  <a:srgbClr val="3333FF"/>
                </a:solidFill>
              </a:rPr>
              <a:t> </a:t>
            </a:r>
            <a:r>
              <a:rPr lang="es-ES" sz="2000" dirty="0">
                <a:solidFill>
                  <a:srgbClr val="3333FF"/>
                </a:solidFill>
              </a:rPr>
              <a:t>distorsión del principio de “un ciudadano, un voto” </a:t>
            </a:r>
            <a:r>
              <a:rPr lang="es-ES" sz="2000" dirty="0" smtClean="0">
                <a:solidFill>
                  <a:srgbClr val="3333FF"/>
                </a:solidFill>
              </a:rPr>
              <a:t>en el Senado puede </a:t>
            </a:r>
            <a:r>
              <a:rPr lang="es-ES" sz="2000" dirty="0">
                <a:solidFill>
                  <a:srgbClr val="3333FF"/>
                </a:solidFill>
              </a:rPr>
              <a:t>ser defendida por tener origen constitucional. Además, no solo depende del diseño institucional, sino también del patrón de distribución </a:t>
            </a:r>
            <a:r>
              <a:rPr lang="es-ES" sz="2000" dirty="0" smtClean="0">
                <a:solidFill>
                  <a:srgbClr val="3333FF"/>
                </a:solidFill>
              </a:rPr>
              <a:t>poblacional.</a:t>
            </a:r>
          </a:p>
          <a:p>
            <a:pPr marL="285750" lvl="1">
              <a:spcBef>
                <a:spcPts val="0"/>
              </a:spcBef>
              <a:spcAft>
                <a:spcPts val="1200"/>
              </a:spcAft>
              <a:buFont typeface="Arial" panose="020B0604020202020204" pitchFamily="34" charset="0"/>
              <a:buChar char="•"/>
            </a:pPr>
            <a:r>
              <a:rPr lang="es-ES" sz="2000" dirty="0" smtClean="0">
                <a:solidFill>
                  <a:srgbClr val="3333FF"/>
                </a:solidFill>
              </a:rPr>
              <a:t>Pero </a:t>
            </a:r>
            <a:r>
              <a:rPr lang="es-ES" sz="2000" dirty="0" smtClean="0">
                <a:solidFill>
                  <a:srgbClr val="3333FF"/>
                </a:solidFill>
              </a:rPr>
              <a:t>la </a:t>
            </a:r>
            <a:r>
              <a:rPr lang="es-ES" sz="2000" u="sng" dirty="0">
                <a:solidFill>
                  <a:srgbClr val="3333FF"/>
                </a:solidFill>
              </a:rPr>
              <a:t>desproporcionalidad de la Cámara de </a:t>
            </a:r>
            <a:r>
              <a:rPr lang="es-ES" sz="2000" u="sng" dirty="0" smtClean="0">
                <a:solidFill>
                  <a:srgbClr val="3333FF"/>
                </a:solidFill>
              </a:rPr>
              <a:t>Diputados</a:t>
            </a:r>
            <a:r>
              <a:rPr lang="es-ES" sz="2000" u="sng" dirty="0">
                <a:solidFill>
                  <a:srgbClr val="3333FF"/>
                </a:solidFill>
              </a:rPr>
              <a:t> </a:t>
            </a:r>
            <a:r>
              <a:rPr lang="es-ES" sz="2000" dirty="0" smtClean="0">
                <a:solidFill>
                  <a:srgbClr val="3333FF"/>
                </a:solidFill>
              </a:rPr>
              <a:t>es </a:t>
            </a:r>
            <a:r>
              <a:rPr lang="es-ES" sz="2000" dirty="0">
                <a:solidFill>
                  <a:srgbClr val="3333FF"/>
                </a:solidFill>
              </a:rPr>
              <a:t>claramente </a:t>
            </a:r>
            <a:r>
              <a:rPr lang="es-ES" sz="2000" dirty="0" smtClean="0">
                <a:solidFill>
                  <a:srgbClr val="3333FF"/>
                </a:solidFill>
              </a:rPr>
              <a:t>inconstitucional. </a:t>
            </a:r>
            <a:r>
              <a:rPr lang="es-ES" sz="2000" dirty="0">
                <a:solidFill>
                  <a:srgbClr val="3333FF"/>
                </a:solidFill>
              </a:rPr>
              <a:t>U</a:t>
            </a:r>
            <a:r>
              <a:rPr lang="es-ES" sz="2000" dirty="0" smtClean="0">
                <a:solidFill>
                  <a:srgbClr val="3333FF"/>
                </a:solidFill>
              </a:rPr>
              <a:t>n </a:t>
            </a:r>
            <a:r>
              <a:rPr lang="es-ES" sz="2000" dirty="0">
                <a:solidFill>
                  <a:srgbClr val="3333FF"/>
                </a:solidFill>
              </a:rPr>
              <a:t>decreto-ley de la dictadura </a:t>
            </a:r>
            <a:r>
              <a:rPr lang="es-ES" sz="2000" dirty="0" smtClean="0">
                <a:solidFill>
                  <a:srgbClr val="3333FF"/>
                </a:solidFill>
              </a:rPr>
              <a:t>militar</a:t>
            </a:r>
            <a:r>
              <a:rPr lang="es-ES" sz="2000" dirty="0">
                <a:solidFill>
                  <a:srgbClr val="3333FF"/>
                </a:solidFill>
              </a:rPr>
              <a:t> </a:t>
            </a:r>
            <a:r>
              <a:rPr lang="es-ES" sz="2000" dirty="0" smtClean="0">
                <a:solidFill>
                  <a:srgbClr val="3333FF"/>
                </a:solidFill>
              </a:rPr>
              <a:t>fija un </a:t>
            </a:r>
            <a:r>
              <a:rPr lang="es-ES" sz="2000" dirty="0">
                <a:solidFill>
                  <a:srgbClr val="3333FF"/>
                </a:solidFill>
              </a:rPr>
              <a:t>mínimo de </a:t>
            </a:r>
            <a:r>
              <a:rPr lang="es-ES" sz="2000" dirty="0" smtClean="0">
                <a:solidFill>
                  <a:srgbClr val="3333FF"/>
                </a:solidFill>
              </a:rPr>
              <a:t>cinco diputados y asigna a </a:t>
            </a:r>
            <a:r>
              <a:rPr lang="es-ES" sz="2000" dirty="0">
                <a:solidFill>
                  <a:srgbClr val="3333FF"/>
                </a:solidFill>
              </a:rPr>
              <a:t>cada </a:t>
            </a:r>
            <a:r>
              <a:rPr lang="es-ES" sz="2000" dirty="0" smtClean="0">
                <a:solidFill>
                  <a:srgbClr val="3333FF"/>
                </a:solidFill>
              </a:rPr>
              <a:t>provincia </a:t>
            </a:r>
            <a:r>
              <a:rPr lang="es-ES" sz="2000" dirty="0">
                <a:solidFill>
                  <a:srgbClr val="3333FF"/>
                </a:solidFill>
              </a:rPr>
              <a:t>tres diputados por </a:t>
            </a:r>
            <a:r>
              <a:rPr lang="es-ES" sz="2000" dirty="0" smtClean="0">
                <a:solidFill>
                  <a:srgbClr val="3333FF"/>
                </a:solidFill>
              </a:rPr>
              <a:t>sobre </a:t>
            </a:r>
            <a:r>
              <a:rPr lang="es-ES" sz="2000" dirty="0">
                <a:solidFill>
                  <a:srgbClr val="3333FF"/>
                </a:solidFill>
              </a:rPr>
              <a:t>lo que le correspondería </a:t>
            </a:r>
            <a:r>
              <a:rPr lang="es-ES" sz="2000" dirty="0" smtClean="0">
                <a:solidFill>
                  <a:srgbClr val="3333FF"/>
                </a:solidFill>
              </a:rPr>
              <a:t>proporcionalmente</a:t>
            </a:r>
            <a:r>
              <a:rPr lang="es-ES" sz="2000" dirty="0" smtClean="0">
                <a:solidFill>
                  <a:srgbClr val="3333FF"/>
                </a:solidFill>
              </a:rPr>
              <a:t>.</a:t>
            </a:r>
          </a:p>
          <a:p>
            <a:pPr marL="285750" lvl="1">
              <a:spcBef>
                <a:spcPts val="0"/>
              </a:spcBef>
              <a:spcAft>
                <a:spcPts val="1200"/>
              </a:spcAft>
              <a:buFont typeface="Arial" panose="020B0604020202020204" pitchFamily="34" charset="0"/>
              <a:buChar char="•"/>
            </a:pPr>
            <a:r>
              <a:rPr lang="es-ES" sz="2000" dirty="0" smtClean="0">
                <a:solidFill>
                  <a:srgbClr val="3333FF"/>
                </a:solidFill>
              </a:rPr>
              <a:t>El</a:t>
            </a:r>
            <a:r>
              <a:rPr lang="es-ES" sz="2000" dirty="0" smtClean="0">
                <a:solidFill>
                  <a:srgbClr val="3333FF"/>
                </a:solidFill>
              </a:rPr>
              <a:t>18</a:t>
            </a:r>
            <a:r>
              <a:rPr lang="es-ES" sz="2000" dirty="0">
                <a:solidFill>
                  <a:srgbClr val="3333FF"/>
                </a:solidFill>
              </a:rPr>
              <a:t> % de la población —la residente en las </a:t>
            </a:r>
            <a:r>
              <a:rPr lang="es-ES" sz="2000" dirty="0" smtClean="0">
                <a:solidFill>
                  <a:srgbClr val="3333FF"/>
                </a:solidFill>
              </a:rPr>
              <a:t>14 </a:t>
            </a:r>
            <a:r>
              <a:rPr lang="es-ES" sz="2000" dirty="0">
                <a:solidFill>
                  <a:srgbClr val="3333FF"/>
                </a:solidFill>
              </a:rPr>
              <a:t>provincias más pequeñas del país— </a:t>
            </a:r>
            <a:r>
              <a:rPr lang="es-ES" sz="2000" dirty="0" smtClean="0">
                <a:solidFill>
                  <a:srgbClr val="3333FF"/>
                </a:solidFill>
              </a:rPr>
              <a:t>elige 77 </a:t>
            </a:r>
            <a:r>
              <a:rPr lang="es-ES" sz="2000" dirty="0">
                <a:solidFill>
                  <a:srgbClr val="3333FF"/>
                </a:solidFill>
              </a:rPr>
              <a:t>diputados, mientras que un 39 % de los argentinos—los </a:t>
            </a:r>
            <a:r>
              <a:rPr lang="es-ES" sz="2000" dirty="0" smtClean="0">
                <a:solidFill>
                  <a:srgbClr val="3333FF"/>
                </a:solidFill>
              </a:rPr>
              <a:t>de PBA— </a:t>
            </a:r>
            <a:r>
              <a:rPr lang="es-ES" sz="2000" dirty="0">
                <a:solidFill>
                  <a:srgbClr val="3333FF"/>
                </a:solidFill>
              </a:rPr>
              <a:t>elige solo </a:t>
            </a:r>
            <a:r>
              <a:rPr lang="es-ES" sz="2000" dirty="0" smtClean="0">
                <a:solidFill>
                  <a:srgbClr val="3333FF"/>
                </a:solidFill>
              </a:rPr>
              <a:t>70. </a:t>
            </a:r>
            <a:endParaRPr lang="en-US" sz="2000" dirty="0">
              <a:solidFill>
                <a:srgbClr val="3333FF"/>
              </a:solidFill>
            </a:endParaRPr>
          </a:p>
          <a:p>
            <a:pPr marL="265113" lvl="1" indent="-265113">
              <a:spcBef>
                <a:spcPts val="0"/>
              </a:spcBef>
              <a:spcAft>
                <a:spcPts val="0"/>
              </a:spcAft>
              <a:buNone/>
            </a:pPr>
            <a:endParaRPr lang="es-ES" sz="1800" b="1" i="1" dirty="0" smtClean="0">
              <a:solidFill>
                <a:srgbClr val="3333FF"/>
              </a:solidFill>
            </a:endParaRPr>
          </a:p>
          <a:p>
            <a:pPr marL="265113" lvl="1" indent="-265113">
              <a:spcBef>
                <a:spcPts val="0"/>
              </a:spcBef>
              <a:spcAft>
                <a:spcPts val="1200"/>
              </a:spcAft>
              <a:buNone/>
            </a:pPr>
            <a:endParaRPr lang="es-ES" sz="1800" dirty="0">
              <a:solidFill>
                <a:srgbClr val="3333FF"/>
              </a:solidFill>
            </a:endParaRPr>
          </a:p>
          <a:p>
            <a:pPr marL="265113" lvl="1" indent="-265113">
              <a:spcBef>
                <a:spcPts val="0"/>
              </a:spcBef>
              <a:spcAft>
                <a:spcPts val="1200"/>
              </a:spcAft>
              <a:buNone/>
            </a:pPr>
            <a:r>
              <a:rPr lang="es-ES" sz="1800" dirty="0" smtClean="0">
                <a:solidFill>
                  <a:srgbClr val="3333FF"/>
                </a:solidFill>
              </a:rPr>
              <a:t> </a:t>
            </a:r>
            <a:endParaRPr lang="en-US" sz="1800" dirty="0">
              <a:solidFill>
                <a:srgbClr val="3333FF"/>
              </a:solidFill>
            </a:endParaRPr>
          </a:p>
          <a:p>
            <a:pPr marL="265113" lvl="1" indent="-265113">
              <a:spcBef>
                <a:spcPts val="0"/>
              </a:spcBef>
              <a:spcAft>
                <a:spcPts val="1200"/>
              </a:spcAft>
              <a:buNone/>
            </a:pPr>
            <a:endParaRPr lang="es-AR" sz="1800" i="1" dirty="0" smtClean="0">
              <a:solidFill>
                <a:srgbClr val="3333FF"/>
              </a:solidFill>
            </a:endParaRPr>
          </a:p>
          <a:p>
            <a:endParaRPr lang="es-AR" sz="18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4</a:t>
            </a:fld>
            <a:endParaRPr lang="en-US" dirty="0"/>
          </a:p>
        </p:txBody>
      </p:sp>
    </p:spTree>
    <p:extLst>
      <p:ext uri="{BB962C8B-B14F-4D97-AF65-F5344CB8AC3E}">
        <p14:creationId xmlns:p14="http://schemas.microsoft.com/office/powerpoint/2010/main" val="2595369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Problemas Políticos del Federalismo: Desproporcionalidad</a:t>
            </a:r>
            <a:endParaRPr lang="es-AR" sz="2200" b="1" dirty="0"/>
          </a:p>
        </p:txBody>
      </p:sp>
      <p:sp>
        <p:nvSpPr>
          <p:cNvPr id="4" name="Content Placeholder 3"/>
          <p:cNvSpPr>
            <a:spLocks noGrp="1"/>
          </p:cNvSpPr>
          <p:nvPr>
            <p:ph idx="1"/>
          </p:nvPr>
        </p:nvSpPr>
        <p:spPr>
          <a:xfrm>
            <a:off x="457200" y="1219200"/>
            <a:ext cx="8229600" cy="4906963"/>
          </a:xfrm>
        </p:spPr>
        <p:txBody>
          <a:bodyPr/>
          <a:lstStyle/>
          <a:p>
            <a:pPr marL="265113" lvl="1" indent="-265113">
              <a:spcBef>
                <a:spcPts val="0"/>
              </a:spcBef>
              <a:spcAft>
                <a:spcPts val="0"/>
              </a:spcAft>
              <a:buNone/>
            </a:pPr>
            <a:endParaRPr lang="es-ES" sz="2000" b="1" i="1" dirty="0" smtClean="0">
              <a:solidFill>
                <a:srgbClr val="3333FF"/>
              </a:solidFill>
            </a:endParaRPr>
          </a:p>
          <a:p>
            <a:pPr marL="265113" lvl="1" indent="-265113">
              <a:spcBef>
                <a:spcPts val="0"/>
              </a:spcBef>
              <a:spcAft>
                <a:spcPts val="1200"/>
              </a:spcAft>
              <a:buNone/>
            </a:pPr>
            <a:r>
              <a:rPr lang="es-ES" sz="2000" b="1" i="1" dirty="0" smtClean="0">
                <a:solidFill>
                  <a:srgbClr val="3333FF"/>
                </a:solidFill>
              </a:rPr>
              <a:t>Artículo </a:t>
            </a:r>
            <a:r>
              <a:rPr lang="es-ES" sz="2000" b="1" i="1" dirty="0">
                <a:solidFill>
                  <a:srgbClr val="3333FF"/>
                </a:solidFill>
              </a:rPr>
              <a:t>45</a:t>
            </a:r>
            <a:r>
              <a:rPr lang="es-ES" sz="2000" dirty="0">
                <a:solidFill>
                  <a:srgbClr val="3333FF"/>
                </a:solidFill>
              </a:rPr>
              <a:t>.-</a:t>
            </a:r>
            <a:r>
              <a:rPr lang="es-ES" sz="2000" i="1" dirty="0">
                <a:solidFill>
                  <a:srgbClr val="3333FF"/>
                </a:solidFill>
              </a:rPr>
              <a:t> La Cámara de Diputados se compondrá de representantes elegidos directamente por el pueblo de las provincias, de la ciudad de Buenos </a:t>
            </a:r>
            <a:r>
              <a:rPr lang="es-ES" sz="2000" i="1" dirty="0" smtClean="0">
                <a:solidFill>
                  <a:srgbClr val="3333FF"/>
                </a:solidFill>
              </a:rPr>
              <a:t>Aires … El </a:t>
            </a:r>
            <a:r>
              <a:rPr lang="es-ES" sz="2000" i="1" dirty="0">
                <a:solidFill>
                  <a:srgbClr val="3333FF"/>
                </a:solidFill>
              </a:rPr>
              <a:t>número de representantes será de </a:t>
            </a:r>
            <a:r>
              <a:rPr lang="es-ES" sz="2000" i="1" u="sng" dirty="0">
                <a:solidFill>
                  <a:srgbClr val="FF0000"/>
                </a:solidFill>
              </a:rPr>
              <a:t>uno por cada treinta y tres mil habitantes o fracción que no baje de dieciséis mil quinientos</a:t>
            </a:r>
            <a:r>
              <a:rPr lang="es-ES" sz="2000" i="1" dirty="0">
                <a:solidFill>
                  <a:srgbClr val="3333FF"/>
                </a:solidFill>
              </a:rPr>
              <a:t>. </a:t>
            </a:r>
            <a:r>
              <a:rPr lang="es-ES" sz="2000" i="1" u="sng" dirty="0">
                <a:solidFill>
                  <a:srgbClr val="00B050"/>
                </a:solidFill>
              </a:rPr>
              <a:t>Después de la realización de cada censo, el Congreso fijará la representación con arreglo al mismo</a:t>
            </a:r>
            <a:r>
              <a:rPr lang="es-ES" sz="2000" i="1" dirty="0">
                <a:solidFill>
                  <a:srgbClr val="3333FF"/>
                </a:solidFill>
              </a:rPr>
              <a:t>, pudiendo aumentar pero no disminuir la base expresada para cada diputado.</a:t>
            </a:r>
            <a:endParaRPr lang="es-ES" sz="2000" dirty="0" smtClean="0">
              <a:solidFill>
                <a:srgbClr val="3333FF"/>
              </a:solidFill>
            </a:endParaRPr>
          </a:p>
          <a:p>
            <a:pPr marL="265113" lvl="1" indent="-265113">
              <a:spcBef>
                <a:spcPts val="0"/>
              </a:spcBef>
              <a:spcAft>
                <a:spcPts val="1200"/>
              </a:spcAft>
              <a:buNone/>
            </a:pPr>
            <a:endParaRPr lang="es-ES" sz="1800" dirty="0">
              <a:solidFill>
                <a:srgbClr val="3333FF"/>
              </a:solidFill>
            </a:endParaRPr>
          </a:p>
          <a:p>
            <a:pPr marL="265113" lvl="1" indent="-265113">
              <a:spcBef>
                <a:spcPts val="0"/>
              </a:spcBef>
              <a:spcAft>
                <a:spcPts val="1200"/>
              </a:spcAft>
              <a:buNone/>
            </a:pPr>
            <a:r>
              <a:rPr lang="es-ES" sz="1800" dirty="0" smtClean="0">
                <a:solidFill>
                  <a:srgbClr val="3333FF"/>
                </a:solidFill>
              </a:rPr>
              <a:t> </a:t>
            </a:r>
            <a:endParaRPr lang="en-US" sz="1800" dirty="0">
              <a:solidFill>
                <a:srgbClr val="3333FF"/>
              </a:solidFill>
            </a:endParaRPr>
          </a:p>
          <a:p>
            <a:pPr marL="265113" lvl="1" indent="-265113">
              <a:spcBef>
                <a:spcPts val="0"/>
              </a:spcBef>
              <a:spcAft>
                <a:spcPts val="1200"/>
              </a:spcAft>
              <a:buNone/>
            </a:pPr>
            <a:endParaRPr lang="es-AR" sz="1800" i="1" dirty="0" smtClean="0">
              <a:solidFill>
                <a:srgbClr val="3333FF"/>
              </a:solidFill>
            </a:endParaRPr>
          </a:p>
          <a:p>
            <a:endParaRPr lang="es-AR" sz="18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5</a:t>
            </a:fld>
            <a:endParaRPr lang="en-US" dirty="0"/>
          </a:p>
        </p:txBody>
      </p:sp>
    </p:spTree>
    <p:extLst>
      <p:ext uri="{BB962C8B-B14F-4D97-AF65-F5344CB8AC3E}">
        <p14:creationId xmlns:p14="http://schemas.microsoft.com/office/powerpoint/2010/main" val="350074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Problemas Políticos del Federalismo: Desproporcionalidad</a:t>
            </a:r>
            <a:endParaRPr lang="es-AR" sz="2200" b="1" dirty="0"/>
          </a:p>
        </p:txBody>
      </p:sp>
      <p:sp>
        <p:nvSpPr>
          <p:cNvPr id="4" name="Content Placeholder 3"/>
          <p:cNvSpPr>
            <a:spLocks noGrp="1"/>
          </p:cNvSpPr>
          <p:nvPr>
            <p:ph idx="1"/>
          </p:nvPr>
        </p:nvSpPr>
        <p:spPr>
          <a:xfrm>
            <a:off x="457200" y="1417638"/>
            <a:ext cx="8229600" cy="4708525"/>
          </a:xfrm>
        </p:spPr>
        <p:txBody>
          <a:bodyPr/>
          <a:lstStyle/>
          <a:p>
            <a:r>
              <a:rPr lang="es-ES" sz="2000" dirty="0">
                <a:solidFill>
                  <a:srgbClr val="3333FF"/>
                </a:solidFill>
              </a:rPr>
              <a:t>Las provincias pequeñas también están sobrerrepresentadas en los organismos intergubernamentales federales, como los CF de inversión y de </a:t>
            </a:r>
            <a:r>
              <a:rPr lang="es-ES" sz="2000" dirty="0" smtClean="0">
                <a:solidFill>
                  <a:srgbClr val="3333FF"/>
                </a:solidFill>
              </a:rPr>
              <a:t>educación.</a:t>
            </a:r>
          </a:p>
          <a:p>
            <a:r>
              <a:rPr lang="es-ES" sz="2000" dirty="0" smtClean="0">
                <a:solidFill>
                  <a:srgbClr val="3333FF"/>
                </a:solidFill>
              </a:rPr>
              <a:t>Asimismo</a:t>
            </a:r>
            <a:r>
              <a:rPr lang="es-ES" sz="2000" dirty="0">
                <a:solidFill>
                  <a:srgbClr val="3333FF"/>
                </a:solidFill>
              </a:rPr>
              <a:t>, estos distritos han estado sobrerrepresentados en la presidencia, controlada desde 1983 mayormente por líderes provenientes de dos de las provincias menos pobladas del país, La Rioja y Santa Cruz.</a:t>
            </a:r>
            <a:endParaRPr lang="en-US" sz="2000" dirty="0">
              <a:solidFill>
                <a:srgbClr val="3333FF"/>
              </a:solidFill>
            </a:endParaRPr>
          </a:p>
          <a:p>
            <a:r>
              <a:rPr lang="es-ES" sz="2000" dirty="0" smtClean="0">
                <a:solidFill>
                  <a:srgbClr val="3333FF"/>
                </a:solidFill>
              </a:rPr>
              <a:t>El </a:t>
            </a:r>
            <a:r>
              <a:rPr lang="es-ES" sz="2000" dirty="0">
                <a:solidFill>
                  <a:srgbClr val="3333FF"/>
                </a:solidFill>
              </a:rPr>
              <a:t>único progreso en el sentido de una mayor proporcionalidad desde 1983 fue la instauración de la elección directa del presidente a partir de la reforma constitucional de 1994. Desde entonces rige el principio de “un ciudadano, un voto” en comicios para el Ejecutivo nacional. </a:t>
            </a:r>
            <a:endParaRPr lang="es-ES" sz="2000" dirty="0" smtClean="0">
              <a:solidFill>
                <a:srgbClr val="3333FF"/>
              </a:solidFill>
            </a:endParaRPr>
          </a:p>
          <a:p>
            <a:pPr marL="265113" lvl="1" indent="-265113">
              <a:spcBef>
                <a:spcPts val="0"/>
              </a:spcBef>
              <a:spcAft>
                <a:spcPts val="1200"/>
              </a:spcAft>
              <a:buNone/>
            </a:pPr>
            <a:endParaRPr lang="es-ES" sz="1800" dirty="0">
              <a:solidFill>
                <a:srgbClr val="3333FF"/>
              </a:solidFill>
            </a:endParaRPr>
          </a:p>
          <a:p>
            <a:pPr marL="265113" lvl="1" indent="-265113">
              <a:spcBef>
                <a:spcPts val="0"/>
              </a:spcBef>
              <a:spcAft>
                <a:spcPts val="1200"/>
              </a:spcAft>
              <a:buNone/>
            </a:pPr>
            <a:r>
              <a:rPr lang="es-ES" sz="1800" dirty="0" smtClean="0">
                <a:solidFill>
                  <a:srgbClr val="3333FF"/>
                </a:solidFill>
              </a:rPr>
              <a:t> </a:t>
            </a:r>
            <a:endParaRPr lang="en-US" sz="1800" dirty="0">
              <a:solidFill>
                <a:srgbClr val="3333FF"/>
              </a:solidFill>
            </a:endParaRPr>
          </a:p>
          <a:p>
            <a:pPr marL="265113" lvl="1" indent="-265113">
              <a:spcBef>
                <a:spcPts val="0"/>
              </a:spcBef>
              <a:spcAft>
                <a:spcPts val="1200"/>
              </a:spcAft>
              <a:buNone/>
            </a:pPr>
            <a:endParaRPr lang="es-AR" sz="1800" i="1" dirty="0" smtClean="0">
              <a:solidFill>
                <a:srgbClr val="3333FF"/>
              </a:solidFill>
            </a:endParaRPr>
          </a:p>
          <a:p>
            <a:endParaRPr lang="es-AR" sz="18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6</a:t>
            </a:fld>
            <a:endParaRPr lang="en-US" dirty="0"/>
          </a:p>
        </p:txBody>
      </p:sp>
    </p:spTree>
    <p:extLst>
      <p:ext uri="{BB962C8B-B14F-4D97-AF65-F5344CB8AC3E}">
        <p14:creationId xmlns:p14="http://schemas.microsoft.com/office/powerpoint/2010/main" val="178929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Problemas Fiscales del Federalismo: Irracionalidad</a:t>
            </a:r>
            <a:endParaRPr lang="es-AR" sz="2200" b="1" dirty="0"/>
          </a:p>
        </p:txBody>
      </p:sp>
      <p:sp>
        <p:nvSpPr>
          <p:cNvPr id="4" name="Content Placeholder 3"/>
          <p:cNvSpPr>
            <a:spLocks noGrp="1"/>
          </p:cNvSpPr>
          <p:nvPr>
            <p:ph idx="1"/>
          </p:nvPr>
        </p:nvSpPr>
        <p:spPr>
          <a:xfrm>
            <a:off x="457200" y="1417638"/>
            <a:ext cx="8229600" cy="4708525"/>
          </a:xfrm>
        </p:spPr>
        <p:txBody>
          <a:bodyPr/>
          <a:lstStyle/>
          <a:p>
            <a:pPr marL="285750" lvl="1">
              <a:spcBef>
                <a:spcPts val="0"/>
              </a:spcBef>
              <a:spcAft>
                <a:spcPts val="1200"/>
              </a:spcAft>
              <a:buFont typeface="Arial" panose="020B0604020202020204" pitchFamily="34" charset="0"/>
              <a:buChar char="•"/>
            </a:pPr>
            <a:r>
              <a:rPr lang="es-ES" sz="2000" dirty="0">
                <a:solidFill>
                  <a:srgbClr val="3333FF"/>
                </a:solidFill>
              </a:rPr>
              <a:t>El federalismo fiscal </a:t>
            </a:r>
            <a:r>
              <a:rPr lang="es-ES" sz="2000" dirty="0" smtClean="0">
                <a:solidFill>
                  <a:srgbClr val="3333FF"/>
                </a:solidFill>
              </a:rPr>
              <a:t>es </a:t>
            </a:r>
            <a:r>
              <a:rPr lang="es-ES" sz="2000" dirty="0">
                <a:solidFill>
                  <a:srgbClr val="3333FF"/>
                </a:solidFill>
              </a:rPr>
              <a:t>un conjunto de reglas para distribuir, entre la Nación y las provincias, las responsabilidades de tributación y de gasto. </a:t>
            </a:r>
            <a:r>
              <a:rPr lang="es-ES" sz="2000" dirty="0" smtClean="0">
                <a:solidFill>
                  <a:srgbClr val="3333FF"/>
                </a:solidFill>
              </a:rPr>
              <a:t>Complejísimo </a:t>
            </a:r>
            <a:r>
              <a:rPr lang="es-ES" sz="2000" dirty="0">
                <a:solidFill>
                  <a:srgbClr val="3333FF"/>
                </a:solidFill>
              </a:rPr>
              <a:t>conjunto de diferentes regímenes —desde la Ley de Coparticipación en sentido estricto, al FONAVI (Fondo Nacional de la Vivienda), el Fondo Federal Solidario (o de la Soja) hasta los ATN (Aportes del Tesoro Nacional</a:t>
            </a:r>
            <a:r>
              <a:rPr lang="es-ES" sz="2000" dirty="0" smtClean="0">
                <a:solidFill>
                  <a:srgbClr val="3333FF"/>
                </a:solidFill>
              </a:rPr>
              <a:t>)—.</a:t>
            </a:r>
          </a:p>
          <a:p>
            <a:pPr marL="285750" lvl="1">
              <a:spcBef>
                <a:spcPts val="0"/>
              </a:spcBef>
              <a:spcAft>
                <a:spcPts val="1200"/>
              </a:spcAft>
              <a:buFont typeface="Arial" panose="020B0604020202020204" pitchFamily="34" charset="0"/>
              <a:buChar char="•"/>
            </a:pPr>
            <a:r>
              <a:rPr lang="es-ES" sz="2000" dirty="0" smtClean="0">
                <a:solidFill>
                  <a:srgbClr val="3333FF"/>
                </a:solidFill>
              </a:rPr>
              <a:t>Más </a:t>
            </a:r>
            <a:r>
              <a:rPr lang="es-ES" sz="2000" dirty="0">
                <a:solidFill>
                  <a:srgbClr val="3333FF"/>
                </a:solidFill>
              </a:rPr>
              <a:t>allá de su innecesaria </a:t>
            </a:r>
            <a:r>
              <a:rPr lang="es-ES" sz="2000" dirty="0" smtClean="0">
                <a:solidFill>
                  <a:srgbClr val="3333FF"/>
                </a:solidFill>
              </a:rPr>
              <a:t>complejidad (el “laberinto”), </a:t>
            </a:r>
            <a:r>
              <a:rPr lang="es-ES" sz="2000" dirty="0">
                <a:solidFill>
                  <a:srgbClr val="3333FF"/>
                </a:solidFill>
              </a:rPr>
              <a:t>tres características hacen del federalismo fiscal argentino un caso muy problemático —y atípico—. A saber</a:t>
            </a:r>
            <a:r>
              <a:rPr lang="es-ES" sz="2000" dirty="0" smtClean="0">
                <a:solidFill>
                  <a:srgbClr val="3333FF"/>
                </a:solidFill>
              </a:rPr>
              <a:t>:</a:t>
            </a:r>
            <a:endParaRPr lang="en-US" sz="2000" dirty="0">
              <a:solidFill>
                <a:srgbClr val="3333FF"/>
              </a:solidFill>
            </a:endParaRPr>
          </a:p>
          <a:p>
            <a:pPr marL="265113" lvl="1" indent="-265113">
              <a:spcBef>
                <a:spcPts val="0"/>
              </a:spcBef>
              <a:spcAft>
                <a:spcPts val="1200"/>
              </a:spcAft>
              <a:buNone/>
            </a:pPr>
            <a:endParaRPr lang="es-ES" sz="1800" dirty="0" smtClean="0">
              <a:solidFill>
                <a:srgbClr val="3333FF"/>
              </a:solidFill>
            </a:endParaRPr>
          </a:p>
          <a:p>
            <a:pPr marL="265113" lvl="1" indent="-265113">
              <a:spcBef>
                <a:spcPts val="0"/>
              </a:spcBef>
              <a:spcAft>
                <a:spcPts val="1200"/>
              </a:spcAft>
              <a:buNone/>
            </a:pPr>
            <a:r>
              <a:rPr lang="es-ES" sz="1800" dirty="0" smtClean="0">
                <a:solidFill>
                  <a:srgbClr val="3333FF"/>
                </a:solidFill>
              </a:rPr>
              <a:t> </a:t>
            </a:r>
            <a:endParaRPr lang="en-US" sz="1800" dirty="0">
              <a:solidFill>
                <a:srgbClr val="3333FF"/>
              </a:solidFill>
            </a:endParaRPr>
          </a:p>
          <a:p>
            <a:pPr marL="265113" lvl="1" indent="-265113">
              <a:spcBef>
                <a:spcPts val="0"/>
              </a:spcBef>
              <a:spcAft>
                <a:spcPts val="1200"/>
              </a:spcAft>
              <a:buNone/>
            </a:pPr>
            <a:endParaRPr lang="es-AR" sz="1800" i="1" dirty="0" smtClean="0">
              <a:solidFill>
                <a:srgbClr val="3333FF"/>
              </a:solidFill>
            </a:endParaRPr>
          </a:p>
          <a:p>
            <a:endParaRPr lang="es-AR" sz="18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7</a:t>
            </a:fld>
            <a:endParaRPr lang="en-US" dirty="0"/>
          </a:p>
        </p:txBody>
      </p:sp>
    </p:spTree>
    <p:extLst>
      <p:ext uri="{BB962C8B-B14F-4D97-AF65-F5344CB8AC3E}">
        <p14:creationId xmlns:p14="http://schemas.microsoft.com/office/powerpoint/2010/main" val="329327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 Tres Características del FF Argentino</a:t>
            </a:r>
            <a:endParaRPr lang="es-AR" sz="2200" b="1" dirty="0"/>
          </a:p>
        </p:txBody>
      </p:sp>
      <p:sp>
        <p:nvSpPr>
          <p:cNvPr id="4" name="Content Placeholder 3"/>
          <p:cNvSpPr>
            <a:spLocks noGrp="1"/>
          </p:cNvSpPr>
          <p:nvPr>
            <p:ph idx="1"/>
          </p:nvPr>
        </p:nvSpPr>
        <p:spPr>
          <a:xfrm>
            <a:off x="457200" y="1417638"/>
            <a:ext cx="8229600" cy="4708525"/>
          </a:xfrm>
        </p:spPr>
        <p:txBody>
          <a:bodyPr/>
          <a:lstStyle/>
          <a:p>
            <a:pPr marL="342900" lvl="1" indent="-342900">
              <a:spcBef>
                <a:spcPts val="0"/>
              </a:spcBef>
              <a:spcAft>
                <a:spcPts val="1200"/>
              </a:spcAft>
              <a:buAutoNum type="arabicPeriod"/>
            </a:pPr>
            <a:r>
              <a:rPr lang="es-ES" sz="2000" dirty="0" smtClean="0">
                <a:solidFill>
                  <a:srgbClr val="3333FF"/>
                </a:solidFill>
              </a:rPr>
              <a:t>La </a:t>
            </a:r>
            <a:r>
              <a:rPr lang="es-ES" sz="2000" dirty="0">
                <a:solidFill>
                  <a:srgbClr val="3333FF"/>
                </a:solidFill>
              </a:rPr>
              <a:t>mayor parte de la recaudación tributaria </a:t>
            </a:r>
            <a:r>
              <a:rPr lang="es-ES" sz="2000" dirty="0" smtClean="0">
                <a:solidFill>
                  <a:srgbClr val="3333FF"/>
                </a:solidFill>
              </a:rPr>
              <a:t>es </a:t>
            </a:r>
            <a:r>
              <a:rPr lang="es-ES" sz="2000" dirty="0">
                <a:solidFill>
                  <a:srgbClr val="3333FF"/>
                </a:solidFill>
              </a:rPr>
              <a:t>nacional </a:t>
            </a:r>
            <a:r>
              <a:rPr lang="es-ES" sz="2000" dirty="0" smtClean="0">
                <a:solidFill>
                  <a:srgbClr val="3333FF"/>
                </a:solidFill>
              </a:rPr>
              <a:t>(aprox. 80%)</a:t>
            </a:r>
            <a:r>
              <a:rPr lang="es-ES" sz="2000" dirty="0" smtClean="0">
                <a:solidFill>
                  <a:srgbClr val="3333FF"/>
                </a:solidFill>
              </a:rPr>
              <a:t>, </a:t>
            </a:r>
            <a:r>
              <a:rPr lang="es-ES" sz="2000" dirty="0">
                <a:solidFill>
                  <a:srgbClr val="3333FF"/>
                </a:solidFill>
              </a:rPr>
              <a:t>pero una parte muy importante del gasto público total es </a:t>
            </a:r>
            <a:r>
              <a:rPr lang="es-ES" sz="2000" dirty="0" smtClean="0">
                <a:solidFill>
                  <a:srgbClr val="3333FF"/>
                </a:solidFill>
              </a:rPr>
              <a:t>provincial </a:t>
            </a:r>
            <a:r>
              <a:rPr lang="es-ES" sz="2000" dirty="0">
                <a:solidFill>
                  <a:srgbClr val="3333FF"/>
                </a:solidFill>
              </a:rPr>
              <a:t>y municipal </a:t>
            </a:r>
            <a:r>
              <a:rPr lang="es-ES" sz="2000" dirty="0">
                <a:solidFill>
                  <a:srgbClr val="3333FF"/>
                </a:solidFill>
              </a:rPr>
              <a:t>(</a:t>
            </a:r>
            <a:r>
              <a:rPr lang="es-ES" sz="2000" dirty="0" smtClean="0">
                <a:solidFill>
                  <a:srgbClr val="3333FF"/>
                </a:solidFill>
              </a:rPr>
              <a:t>40</a:t>
            </a:r>
            <a:r>
              <a:rPr lang="es-ES" sz="2000" dirty="0">
                <a:solidFill>
                  <a:srgbClr val="3333FF"/>
                </a:solidFill>
              </a:rPr>
              <a:t> % y el 10 %, </a:t>
            </a:r>
            <a:r>
              <a:rPr lang="es-ES" sz="2000" dirty="0" smtClean="0">
                <a:solidFill>
                  <a:srgbClr val="3333FF"/>
                </a:solidFill>
              </a:rPr>
              <a:t>respectivamente</a:t>
            </a:r>
            <a:r>
              <a:rPr lang="es-ES" sz="2000" dirty="0">
                <a:solidFill>
                  <a:srgbClr val="3333FF"/>
                </a:solidFill>
              </a:rPr>
              <a:t>)</a:t>
            </a:r>
            <a:r>
              <a:rPr lang="es-ES" sz="2000" dirty="0" smtClean="0">
                <a:solidFill>
                  <a:srgbClr val="3333FF"/>
                </a:solidFill>
              </a:rPr>
              <a:t> </a:t>
            </a:r>
            <a:r>
              <a:rPr lang="es-ES" sz="2000" dirty="0" smtClean="0">
                <a:solidFill>
                  <a:srgbClr val="3333FF"/>
                </a:solidFill>
                <a:sym typeface="Wingdings" panose="05000000000000000000" pitchFamily="2" charset="2"/>
              </a:rPr>
              <a:t></a:t>
            </a:r>
            <a:r>
              <a:rPr lang="es-ES" sz="2000" dirty="0" smtClean="0">
                <a:solidFill>
                  <a:srgbClr val="3333FF"/>
                </a:solidFill>
              </a:rPr>
              <a:t> elevado </a:t>
            </a:r>
            <a:r>
              <a:rPr lang="es-ES" sz="2000" dirty="0">
                <a:solidFill>
                  <a:srgbClr val="3333FF"/>
                </a:solidFill>
              </a:rPr>
              <a:t>“desequilibrio fiscal </a:t>
            </a:r>
            <a:r>
              <a:rPr lang="es-ES" sz="2000" dirty="0" smtClean="0">
                <a:solidFill>
                  <a:srgbClr val="3333FF"/>
                </a:solidFill>
              </a:rPr>
              <a:t>vertical” </a:t>
            </a:r>
            <a:r>
              <a:rPr lang="es-ES" sz="2000" dirty="0" smtClean="0">
                <a:solidFill>
                  <a:srgbClr val="3333FF"/>
                </a:solidFill>
                <a:sym typeface="Wingdings" panose="05000000000000000000" pitchFamily="2" charset="2"/>
              </a:rPr>
              <a:t> </a:t>
            </a:r>
            <a:r>
              <a:rPr lang="es-ES" sz="2000" dirty="0" smtClean="0">
                <a:solidFill>
                  <a:srgbClr val="3333FF"/>
                </a:solidFill>
              </a:rPr>
              <a:t>las </a:t>
            </a:r>
            <a:r>
              <a:rPr lang="es-ES" sz="2000" dirty="0">
                <a:solidFill>
                  <a:srgbClr val="3333FF"/>
                </a:solidFill>
              </a:rPr>
              <a:t>provincias </a:t>
            </a:r>
            <a:r>
              <a:rPr lang="es-ES" sz="2000" dirty="0" smtClean="0">
                <a:solidFill>
                  <a:srgbClr val="3333FF"/>
                </a:solidFill>
              </a:rPr>
              <a:t>se </a:t>
            </a:r>
            <a:r>
              <a:rPr lang="es-ES" sz="2000" dirty="0">
                <a:solidFill>
                  <a:srgbClr val="3333FF"/>
                </a:solidFill>
              </a:rPr>
              <a:t>financian mayormente mediante trasferencias </a:t>
            </a:r>
            <a:r>
              <a:rPr lang="es-ES" sz="2000" dirty="0" smtClean="0">
                <a:solidFill>
                  <a:srgbClr val="3333FF"/>
                </a:solidFill>
              </a:rPr>
              <a:t>federales.</a:t>
            </a:r>
          </a:p>
          <a:p>
            <a:pPr marL="342900" lvl="1" indent="-342900">
              <a:spcBef>
                <a:spcPts val="0"/>
              </a:spcBef>
              <a:spcAft>
                <a:spcPts val="1200"/>
              </a:spcAft>
              <a:buAutoNum type="arabicPeriod"/>
            </a:pPr>
            <a:r>
              <a:rPr lang="es-ES" sz="2000" dirty="0" smtClean="0">
                <a:solidFill>
                  <a:srgbClr val="3333FF"/>
                </a:solidFill>
              </a:rPr>
              <a:t>Enormes </a:t>
            </a:r>
            <a:r>
              <a:rPr lang="es-ES" sz="2000" dirty="0">
                <a:solidFill>
                  <a:srgbClr val="3333FF"/>
                </a:solidFill>
              </a:rPr>
              <a:t>disparidades en la magnitud de las transferencias que reciben las provincias. </a:t>
            </a:r>
            <a:r>
              <a:rPr lang="es-ES" sz="2000" dirty="0" smtClean="0">
                <a:solidFill>
                  <a:srgbClr val="3333FF"/>
                </a:solidFill>
              </a:rPr>
              <a:t>TF </a:t>
            </a:r>
            <a:r>
              <a:rPr lang="es-ES" sz="2000" dirty="0">
                <a:solidFill>
                  <a:srgbClr val="3333FF"/>
                </a:solidFill>
              </a:rPr>
              <a:t>—la provincia más beneficiada en recursos </a:t>
            </a:r>
            <a:r>
              <a:rPr lang="es-ES" sz="2000" dirty="0" smtClean="0">
                <a:solidFill>
                  <a:srgbClr val="3333FF"/>
                </a:solidFill>
              </a:rPr>
              <a:t>per </a:t>
            </a:r>
            <a:r>
              <a:rPr lang="es-ES" sz="2000" dirty="0" err="1" smtClean="0">
                <a:solidFill>
                  <a:srgbClr val="3333FF"/>
                </a:solidFill>
              </a:rPr>
              <a:t>capita</a:t>
            </a:r>
            <a:r>
              <a:rPr lang="es-ES" sz="2000" dirty="0" smtClean="0">
                <a:solidFill>
                  <a:srgbClr val="3333FF"/>
                </a:solidFill>
              </a:rPr>
              <a:t>— </a:t>
            </a:r>
            <a:r>
              <a:rPr lang="es-ES" sz="2000" dirty="0">
                <a:solidFill>
                  <a:srgbClr val="3333FF"/>
                </a:solidFill>
              </a:rPr>
              <a:t>obtuvo en 2012 </a:t>
            </a:r>
            <a:r>
              <a:rPr lang="es-ES" sz="2000" dirty="0" smtClean="0">
                <a:solidFill>
                  <a:srgbClr val="3333FF"/>
                </a:solidFill>
              </a:rPr>
              <a:t>15.000 </a:t>
            </a:r>
            <a:r>
              <a:rPr lang="es-ES" sz="2000" dirty="0">
                <a:solidFill>
                  <a:srgbClr val="3333FF"/>
                </a:solidFill>
              </a:rPr>
              <a:t>pesos por cada ciudadano, mientras que la </a:t>
            </a:r>
            <a:r>
              <a:rPr lang="es-ES" sz="2000" dirty="0" smtClean="0">
                <a:solidFill>
                  <a:srgbClr val="3333FF"/>
                </a:solidFill>
              </a:rPr>
              <a:t>PBA </a:t>
            </a:r>
            <a:r>
              <a:rPr lang="es-ES" sz="2000" dirty="0">
                <a:solidFill>
                  <a:srgbClr val="3333FF"/>
                </a:solidFill>
              </a:rPr>
              <a:t>recibió solo 2.100 </a:t>
            </a:r>
            <a:r>
              <a:rPr lang="es-ES" sz="2000" dirty="0" smtClean="0">
                <a:solidFill>
                  <a:srgbClr val="3333FF"/>
                </a:solidFill>
              </a:rPr>
              <a:t>pesos. Si </a:t>
            </a:r>
            <a:r>
              <a:rPr lang="es-ES" sz="2000" dirty="0">
                <a:solidFill>
                  <a:srgbClr val="3333FF"/>
                </a:solidFill>
              </a:rPr>
              <a:t>se considera todo tipo de transferencias federales, </a:t>
            </a:r>
            <a:r>
              <a:rPr lang="es-ES" sz="2000" dirty="0" smtClean="0">
                <a:solidFill>
                  <a:srgbClr val="3333FF"/>
                </a:solidFill>
              </a:rPr>
              <a:t>los </a:t>
            </a:r>
            <a:r>
              <a:rPr lang="es-ES" sz="2000" dirty="0">
                <a:solidFill>
                  <a:srgbClr val="3333FF"/>
                </a:solidFill>
              </a:rPr>
              <a:t>distritos más favorecidos —La Rioja, Santa Cruz o Tierra del </a:t>
            </a:r>
            <a:r>
              <a:rPr lang="es-ES" sz="2000" dirty="0" smtClean="0">
                <a:solidFill>
                  <a:srgbClr val="3333FF"/>
                </a:solidFill>
              </a:rPr>
              <a:t>Fuego— </a:t>
            </a:r>
            <a:r>
              <a:rPr lang="es-ES" sz="2000" dirty="0">
                <a:solidFill>
                  <a:srgbClr val="3333FF"/>
                </a:solidFill>
              </a:rPr>
              <a:t>han recibido de </a:t>
            </a:r>
            <a:r>
              <a:rPr lang="es-ES" sz="2000" i="1" dirty="0">
                <a:solidFill>
                  <a:srgbClr val="3333FF"/>
                </a:solidFill>
              </a:rPr>
              <a:t>siete a ocho veces más dinero</a:t>
            </a:r>
            <a:r>
              <a:rPr lang="es-ES" sz="2000" dirty="0">
                <a:solidFill>
                  <a:srgbClr val="3333FF"/>
                </a:solidFill>
              </a:rPr>
              <a:t> </a:t>
            </a:r>
            <a:r>
              <a:rPr lang="es-ES" sz="2000" i="1" dirty="0">
                <a:solidFill>
                  <a:srgbClr val="3333FF"/>
                </a:solidFill>
              </a:rPr>
              <a:t>por habitante </a:t>
            </a:r>
            <a:r>
              <a:rPr lang="es-ES" sz="2000" dirty="0">
                <a:solidFill>
                  <a:srgbClr val="3333FF"/>
                </a:solidFill>
              </a:rPr>
              <a:t>que el menos favorecido </a:t>
            </a:r>
            <a:r>
              <a:rPr lang="es-ES" sz="2000" dirty="0" smtClean="0">
                <a:solidFill>
                  <a:srgbClr val="3333FF"/>
                </a:solidFill>
              </a:rPr>
              <a:t>(la PBA). </a:t>
            </a:r>
            <a:r>
              <a:rPr lang="es-ES" sz="2000" dirty="0">
                <a:solidFill>
                  <a:srgbClr val="3333FF"/>
                </a:solidFill>
              </a:rPr>
              <a:t>E</a:t>
            </a:r>
            <a:r>
              <a:rPr lang="es-ES" sz="2000" dirty="0" smtClean="0">
                <a:solidFill>
                  <a:srgbClr val="3333FF"/>
                </a:solidFill>
              </a:rPr>
              <a:t>levadísimo y atípico nivel </a:t>
            </a:r>
            <a:r>
              <a:rPr lang="es-ES" sz="2000" dirty="0">
                <a:solidFill>
                  <a:srgbClr val="3333FF"/>
                </a:solidFill>
              </a:rPr>
              <a:t>de </a:t>
            </a:r>
            <a:r>
              <a:rPr lang="es-ES" sz="2000" dirty="0" smtClean="0">
                <a:solidFill>
                  <a:srgbClr val="3333FF"/>
                </a:solidFill>
              </a:rPr>
              <a:t>asimetría.</a:t>
            </a:r>
          </a:p>
          <a:p>
            <a:pPr marL="342900" lvl="1" indent="-342900">
              <a:spcBef>
                <a:spcPts val="0"/>
              </a:spcBef>
              <a:spcAft>
                <a:spcPts val="1200"/>
              </a:spcAft>
              <a:buAutoNum type="arabicPeriod"/>
            </a:pPr>
            <a:endParaRPr lang="en-US" sz="1800" dirty="0"/>
          </a:p>
          <a:p>
            <a:pPr marL="342900" lvl="1" indent="-342900">
              <a:spcBef>
                <a:spcPts val="0"/>
              </a:spcBef>
              <a:spcAft>
                <a:spcPts val="1200"/>
              </a:spcAft>
              <a:buAutoNum type="arabicPeriod"/>
            </a:pPr>
            <a:endParaRPr lang="en-US" sz="1800" dirty="0"/>
          </a:p>
          <a:p>
            <a:pPr marL="265113" lvl="1" indent="-265113">
              <a:spcBef>
                <a:spcPts val="0"/>
              </a:spcBef>
              <a:spcAft>
                <a:spcPts val="1200"/>
              </a:spcAft>
              <a:buNone/>
            </a:pPr>
            <a:r>
              <a:rPr lang="es-ES" sz="1800" dirty="0" smtClean="0"/>
              <a:t> </a:t>
            </a:r>
            <a:endParaRPr lang="en-US" sz="1800" dirty="0"/>
          </a:p>
          <a:p>
            <a:pPr marL="265113" lvl="1" indent="-265113">
              <a:spcBef>
                <a:spcPts val="0"/>
              </a:spcBef>
              <a:spcAft>
                <a:spcPts val="1200"/>
              </a:spcAft>
              <a:buNone/>
            </a:pPr>
            <a:endParaRPr lang="es-ES" sz="1800" dirty="0" smtClean="0">
              <a:solidFill>
                <a:srgbClr val="3333FF"/>
              </a:solidFill>
            </a:endParaRPr>
          </a:p>
          <a:p>
            <a:pPr marL="265113" lvl="1" indent="-265113">
              <a:spcBef>
                <a:spcPts val="0"/>
              </a:spcBef>
              <a:spcAft>
                <a:spcPts val="1200"/>
              </a:spcAft>
              <a:buNone/>
            </a:pPr>
            <a:r>
              <a:rPr lang="es-ES" sz="1800" dirty="0" smtClean="0">
                <a:solidFill>
                  <a:srgbClr val="3333FF"/>
                </a:solidFill>
              </a:rPr>
              <a:t> </a:t>
            </a:r>
            <a:endParaRPr lang="en-US" sz="1800" dirty="0">
              <a:solidFill>
                <a:srgbClr val="3333FF"/>
              </a:solidFill>
            </a:endParaRPr>
          </a:p>
          <a:p>
            <a:pPr marL="265113" lvl="1" indent="-265113">
              <a:spcBef>
                <a:spcPts val="0"/>
              </a:spcBef>
              <a:spcAft>
                <a:spcPts val="1200"/>
              </a:spcAft>
              <a:buNone/>
            </a:pPr>
            <a:endParaRPr lang="es-AR" sz="1800" i="1" dirty="0" smtClean="0">
              <a:solidFill>
                <a:srgbClr val="3333FF"/>
              </a:solidFill>
            </a:endParaRPr>
          </a:p>
          <a:p>
            <a:endParaRPr lang="es-AR" sz="18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8</a:t>
            </a:fld>
            <a:endParaRPr lang="en-US" dirty="0"/>
          </a:p>
        </p:txBody>
      </p:sp>
    </p:spTree>
    <p:extLst>
      <p:ext uri="{BB962C8B-B14F-4D97-AF65-F5344CB8AC3E}">
        <p14:creationId xmlns:p14="http://schemas.microsoft.com/office/powerpoint/2010/main" val="370532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AR" sz="2200" b="1" dirty="0" smtClean="0"/>
              <a:t> Tres Características del FF Argentino</a:t>
            </a:r>
            <a:endParaRPr lang="es-AR" sz="2200" b="1" dirty="0"/>
          </a:p>
        </p:txBody>
      </p:sp>
      <p:sp>
        <p:nvSpPr>
          <p:cNvPr id="4" name="Content Placeholder 3"/>
          <p:cNvSpPr>
            <a:spLocks noGrp="1"/>
          </p:cNvSpPr>
          <p:nvPr>
            <p:ph idx="1"/>
          </p:nvPr>
        </p:nvSpPr>
        <p:spPr>
          <a:xfrm>
            <a:off x="457200" y="1417638"/>
            <a:ext cx="8229600" cy="4708525"/>
          </a:xfrm>
        </p:spPr>
        <p:txBody>
          <a:bodyPr/>
          <a:lstStyle/>
          <a:p>
            <a:pPr marL="342900" lvl="1" indent="-342900">
              <a:spcBef>
                <a:spcPts val="0"/>
              </a:spcBef>
              <a:spcAft>
                <a:spcPts val="1200"/>
              </a:spcAft>
              <a:buFont typeface="+mj-lt"/>
              <a:buAutoNum type="arabicPeriod" startAt="3"/>
            </a:pPr>
            <a:r>
              <a:rPr lang="es-ES" sz="2000" dirty="0">
                <a:solidFill>
                  <a:srgbClr val="3333FF"/>
                </a:solidFill>
              </a:rPr>
              <a:t>E</a:t>
            </a:r>
            <a:r>
              <a:rPr lang="es-ES" sz="2000" dirty="0" smtClean="0">
                <a:solidFill>
                  <a:srgbClr val="3333FF"/>
                </a:solidFill>
              </a:rPr>
              <a:t>stas </a:t>
            </a:r>
            <a:r>
              <a:rPr lang="es-ES" sz="2000" dirty="0">
                <a:solidFill>
                  <a:srgbClr val="3333FF"/>
                </a:solidFill>
              </a:rPr>
              <a:t>diferencias </a:t>
            </a:r>
            <a:r>
              <a:rPr lang="es-ES" sz="2000" i="1" dirty="0">
                <a:solidFill>
                  <a:srgbClr val="3333FF"/>
                </a:solidFill>
              </a:rPr>
              <a:t>no están</a:t>
            </a:r>
            <a:r>
              <a:rPr lang="es-ES" sz="2000" dirty="0">
                <a:solidFill>
                  <a:srgbClr val="3333FF"/>
                </a:solidFill>
              </a:rPr>
              <a:t> justificadas por el nivel de desarrollo relativo: </a:t>
            </a:r>
            <a:r>
              <a:rPr lang="es-ES" sz="2000" dirty="0" smtClean="0">
                <a:solidFill>
                  <a:srgbClr val="3333FF"/>
                </a:solidFill>
              </a:rPr>
              <a:t>TF y SC </a:t>
            </a:r>
            <a:r>
              <a:rPr lang="es-ES" sz="2000" dirty="0">
                <a:solidFill>
                  <a:srgbClr val="3333FF"/>
                </a:solidFill>
              </a:rPr>
              <a:t>son las dos provincias más ricas del país y también las que más dinero por habitante reciben. Como si esto fuera poco, ambas se benefician de regalías petroleras y gasíferas que no comparten con sus pares más </a:t>
            </a:r>
            <a:r>
              <a:rPr lang="es-ES" sz="2000" dirty="0" smtClean="0">
                <a:solidFill>
                  <a:srgbClr val="3333FF"/>
                </a:solidFill>
              </a:rPr>
              <a:t>pobres (TF </a:t>
            </a:r>
            <a:r>
              <a:rPr lang="es-ES" sz="2000" dirty="0">
                <a:solidFill>
                  <a:srgbClr val="3333FF"/>
                </a:solidFill>
              </a:rPr>
              <a:t>goza </a:t>
            </a:r>
            <a:r>
              <a:rPr lang="es-ES" sz="2000" dirty="0" smtClean="0">
                <a:solidFill>
                  <a:srgbClr val="3333FF"/>
                </a:solidFill>
              </a:rPr>
              <a:t>además de </a:t>
            </a:r>
            <a:r>
              <a:rPr lang="es-ES" sz="2000" dirty="0" smtClean="0">
                <a:solidFill>
                  <a:srgbClr val="3333FF"/>
                </a:solidFill>
              </a:rPr>
              <a:t>la</a:t>
            </a:r>
            <a:r>
              <a:rPr lang="es-ES" sz="2000" dirty="0" smtClean="0">
                <a:solidFill>
                  <a:srgbClr val="3333FF"/>
                </a:solidFill>
              </a:rPr>
              <a:t> </a:t>
            </a:r>
            <a:r>
              <a:rPr lang="es-ES" sz="2000" dirty="0">
                <a:solidFill>
                  <a:srgbClr val="3333FF"/>
                </a:solidFill>
              </a:rPr>
              <a:t>promoción </a:t>
            </a:r>
            <a:r>
              <a:rPr lang="es-ES" sz="2000" dirty="0" smtClean="0">
                <a:solidFill>
                  <a:srgbClr val="3333FF"/>
                </a:solidFill>
              </a:rPr>
              <a:t>industrial). </a:t>
            </a:r>
            <a:r>
              <a:rPr lang="es-ES" sz="2000" dirty="0">
                <a:solidFill>
                  <a:srgbClr val="3333FF"/>
                </a:solidFill>
              </a:rPr>
              <a:t>No hay forma de justificar que se trate mucho más favorablemente a estas dos prósperas provincias que a las </a:t>
            </a:r>
            <a:r>
              <a:rPr lang="es-ES" sz="2000" dirty="0" smtClean="0">
                <a:solidFill>
                  <a:srgbClr val="3333FF"/>
                </a:solidFill>
              </a:rPr>
              <a:t>mucho más pobres </a:t>
            </a:r>
            <a:r>
              <a:rPr lang="es-ES" sz="2000" dirty="0">
                <a:solidFill>
                  <a:srgbClr val="3333FF"/>
                </a:solidFill>
              </a:rPr>
              <a:t>Chaco, Misiones o Salta.</a:t>
            </a:r>
            <a:endParaRPr lang="en-US" sz="2000" dirty="0">
              <a:solidFill>
                <a:srgbClr val="3333FF"/>
              </a:solidFill>
            </a:endParaRPr>
          </a:p>
          <a:p>
            <a:pPr marL="0" lvl="1" indent="0">
              <a:spcBef>
                <a:spcPts val="0"/>
              </a:spcBef>
              <a:spcAft>
                <a:spcPts val="1200"/>
              </a:spcAft>
              <a:buNone/>
            </a:pPr>
            <a:endParaRPr lang="es-ES" sz="2000" dirty="0" smtClean="0">
              <a:solidFill>
                <a:srgbClr val="3333FF"/>
              </a:solidFill>
            </a:endParaRPr>
          </a:p>
          <a:p>
            <a:pPr marL="342900" lvl="1" indent="-342900">
              <a:spcBef>
                <a:spcPts val="0"/>
              </a:spcBef>
              <a:spcAft>
                <a:spcPts val="1200"/>
              </a:spcAft>
              <a:buAutoNum type="arabicPeriod"/>
            </a:pPr>
            <a:endParaRPr lang="en-US" sz="1800" dirty="0"/>
          </a:p>
          <a:p>
            <a:pPr marL="342900" lvl="1" indent="-342900">
              <a:spcBef>
                <a:spcPts val="0"/>
              </a:spcBef>
              <a:spcAft>
                <a:spcPts val="1200"/>
              </a:spcAft>
              <a:buAutoNum type="arabicPeriod"/>
            </a:pPr>
            <a:endParaRPr lang="en-US" sz="1800" dirty="0"/>
          </a:p>
          <a:p>
            <a:pPr marL="265113" lvl="1" indent="-265113">
              <a:spcBef>
                <a:spcPts val="0"/>
              </a:spcBef>
              <a:spcAft>
                <a:spcPts val="1200"/>
              </a:spcAft>
              <a:buNone/>
            </a:pPr>
            <a:r>
              <a:rPr lang="es-ES" sz="1800" dirty="0" smtClean="0"/>
              <a:t> </a:t>
            </a:r>
            <a:endParaRPr lang="en-US" sz="1800" dirty="0"/>
          </a:p>
          <a:p>
            <a:pPr marL="265113" lvl="1" indent="-265113">
              <a:spcBef>
                <a:spcPts val="0"/>
              </a:spcBef>
              <a:spcAft>
                <a:spcPts val="1200"/>
              </a:spcAft>
              <a:buNone/>
            </a:pPr>
            <a:endParaRPr lang="es-ES" sz="1800" dirty="0" smtClean="0">
              <a:solidFill>
                <a:srgbClr val="3333FF"/>
              </a:solidFill>
            </a:endParaRPr>
          </a:p>
          <a:p>
            <a:pPr marL="265113" lvl="1" indent="-265113">
              <a:spcBef>
                <a:spcPts val="0"/>
              </a:spcBef>
              <a:spcAft>
                <a:spcPts val="1200"/>
              </a:spcAft>
              <a:buNone/>
            </a:pPr>
            <a:r>
              <a:rPr lang="es-ES" sz="1800" dirty="0" smtClean="0">
                <a:solidFill>
                  <a:srgbClr val="3333FF"/>
                </a:solidFill>
              </a:rPr>
              <a:t> </a:t>
            </a:r>
            <a:endParaRPr lang="en-US" sz="1800" dirty="0">
              <a:solidFill>
                <a:srgbClr val="3333FF"/>
              </a:solidFill>
            </a:endParaRPr>
          </a:p>
          <a:p>
            <a:pPr marL="265113" lvl="1" indent="-265113">
              <a:spcBef>
                <a:spcPts val="0"/>
              </a:spcBef>
              <a:spcAft>
                <a:spcPts val="1200"/>
              </a:spcAft>
              <a:buNone/>
            </a:pPr>
            <a:endParaRPr lang="es-AR" sz="1800" i="1" dirty="0" smtClean="0">
              <a:solidFill>
                <a:srgbClr val="3333FF"/>
              </a:solidFill>
            </a:endParaRPr>
          </a:p>
          <a:p>
            <a:endParaRPr lang="es-AR" sz="1800" dirty="0"/>
          </a:p>
        </p:txBody>
      </p:sp>
      <p:sp>
        <p:nvSpPr>
          <p:cNvPr id="2" name="Slide Number Placeholder 1"/>
          <p:cNvSpPr>
            <a:spLocks noGrp="1"/>
          </p:cNvSpPr>
          <p:nvPr>
            <p:ph type="sldNum" sz="quarter" idx="12"/>
          </p:nvPr>
        </p:nvSpPr>
        <p:spPr/>
        <p:txBody>
          <a:bodyPr/>
          <a:lstStyle/>
          <a:p>
            <a:pPr>
              <a:defRPr/>
            </a:pPr>
            <a:fld id="{9B871126-101A-4FA7-9762-8A362D2E9EA1}" type="slidenum">
              <a:rPr lang="en-US" smtClean="0"/>
              <a:pPr>
                <a:defRPr/>
              </a:pPr>
              <a:t>9</a:t>
            </a:fld>
            <a:endParaRPr lang="en-US" dirty="0"/>
          </a:p>
        </p:txBody>
      </p:sp>
    </p:spTree>
    <p:extLst>
      <p:ext uri="{BB962C8B-B14F-4D97-AF65-F5344CB8AC3E}">
        <p14:creationId xmlns:p14="http://schemas.microsoft.com/office/powerpoint/2010/main" val="101650309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10529</TotalTime>
  <Words>1636</Words>
  <Application>Microsoft Office PowerPoint</Application>
  <PresentationFormat>Presentación en pantalla (4:3)</PresentationFormat>
  <Paragraphs>219</Paragraphs>
  <Slides>24</Slides>
  <Notes>11</Notes>
  <HiddenSlides>0</HiddenSlides>
  <MMClips>0</MMClips>
  <ScaleCrop>false</ScaleCrop>
  <HeadingPairs>
    <vt:vector size="8" baseType="variant">
      <vt:variant>
        <vt:lpstr>Fuentes usadas</vt:lpstr>
      </vt:variant>
      <vt:variant>
        <vt:i4>6</vt:i4>
      </vt:variant>
      <vt:variant>
        <vt:lpstr>Tema</vt:lpstr>
      </vt:variant>
      <vt:variant>
        <vt:i4>2</vt:i4>
      </vt:variant>
      <vt:variant>
        <vt:lpstr>Servidores OLE incrustados</vt:lpstr>
      </vt:variant>
      <vt:variant>
        <vt:i4>1</vt:i4>
      </vt:variant>
      <vt:variant>
        <vt:lpstr>Títulos de diapositiva</vt:lpstr>
      </vt:variant>
      <vt:variant>
        <vt:i4>24</vt:i4>
      </vt:variant>
    </vt:vector>
  </HeadingPairs>
  <TitlesOfParts>
    <vt:vector size="33" baseType="lpstr">
      <vt:lpstr>Arial</vt:lpstr>
      <vt:lpstr>Arial (heading)</vt:lpstr>
      <vt:lpstr>Calibri</vt:lpstr>
      <vt:lpstr>Courier New</vt:lpstr>
      <vt:lpstr>Times New Roman</vt:lpstr>
      <vt:lpstr>Wingdings</vt:lpstr>
      <vt:lpstr>Default Design</vt:lpstr>
      <vt:lpstr>Tema de Office</vt:lpstr>
      <vt:lpstr>Document</vt:lpstr>
      <vt:lpstr>Federalismo Fiscal e Instituciones Democráticas en Argentina: Una Relación Difícil  Carlos Gervasoni   80º aniversario del Instituto de Economía y Finanzas. UNC, Córdoba, 10 de marzo de 2015  </vt:lpstr>
      <vt:lpstr>Federalismo Argentino: Institucionalmente Débil y en Tensión con la Democracia</vt:lpstr>
      <vt:lpstr>Problemas Políticos del Federalismo: Desproporcionalidad</vt:lpstr>
      <vt:lpstr>Problemas Políticos del Federalismo: Desproporcionalidad</vt:lpstr>
      <vt:lpstr>Problemas Políticos del Federalismo: Desproporcionalidad</vt:lpstr>
      <vt:lpstr>Problemas Políticos del Federalismo: Desproporcionalidad</vt:lpstr>
      <vt:lpstr>Problemas Fiscales del Federalismo: Irracionalidad</vt:lpstr>
      <vt:lpstr> Tres Características del FF Argentino</vt:lpstr>
      <vt:lpstr> Tres Características del FF Argentino</vt:lpstr>
      <vt:lpstr>Presentación de PowerPoint</vt:lpstr>
      <vt:lpstr>Presentación de PowerPoint</vt:lpstr>
      <vt:lpstr>Asimetrías Fiscales y Legislativas</vt:lpstr>
      <vt:lpstr>Lógica de los “Distritos de Bajo Mantenimiento”</vt:lpstr>
      <vt:lpstr>La Estructura Geográfica del Voto, del Menemismo al Kirchnerismo (Presidenciales de 1995 vs. 2011) </vt:lpstr>
      <vt:lpstr>Coalición Electoral Oficialista 2011: Desarrollo, FF y Apoyo de Gobernadores</vt:lpstr>
      <vt:lpstr>Una Consecuencia Problamática para la Democracia: Estados Subnacionales Rentísticos e Híbridos</vt:lpstr>
      <vt:lpstr>Rentier-State y Democracia: el Federalismo Fiscal como Fuente de Rentas</vt:lpstr>
      <vt:lpstr>La “Maldición de los Recursos” Política: Petróleo vs. Democracia</vt:lpstr>
      <vt:lpstr>Idea Teórica Central: El Federalismo Fiscal como Fuente de Rentas </vt:lpstr>
      <vt:lpstr>Presentación de PowerPoint</vt:lpstr>
      <vt:lpstr>Presentación de PowerPoint</vt:lpstr>
      <vt:lpstr>Presentación de PowerPoint</vt:lpstr>
      <vt:lpstr>Presentación de PowerPoint</vt:lpstr>
      <vt:lpstr>Conclusión</vt:lpstr>
    </vt:vector>
  </TitlesOfParts>
  <Company>University of Notre Dame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Conceptualizing and Measuring Subnational Regimes: An Expert-based Operationalization of Democracy in the Argentine Provinces  Carlos Gervasoni University of Notre Dame Universidad Católica Argentina E-mail: cgervaso@nd.edu</dc:title>
  <dc:creator>Carlos Gervasoni</dc:creator>
  <cp:lastModifiedBy>carlos gervasoni</cp:lastModifiedBy>
  <cp:revision>344</cp:revision>
  <dcterms:created xsi:type="dcterms:W3CDTF">2008-06-26T14:44:03Z</dcterms:created>
  <dcterms:modified xsi:type="dcterms:W3CDTF">2015-03-10T02:00:06Z</dcterms:modified>
</cp:coreProperties>
</file>