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8" r:id="rId2"/>
    <p:sldId id="380" r:id="rId3"/>
    <p:sldId id="379" r:id="rId4"/>
    <p:sldId id="381" r:id="rId5"/>
    <p:sldId id="382" r:id="rId6"/>
    <p:sldId id="383" r:id="rId7"/>
    <p:sldId id="384" r:id="rId8"/>
    <p:sldId id="385" r:id="rId9"/>
    <p:sldId id="274" r:id="rId10"/>
    <p:sldId id="371" r:id="rId11"/>
    <p:sldId id="372" r:id="rId12"/>
    <p:sldId id="373" r:id="rId13"/>
    <p:sldId id="375" r:id="rId14"/>
    <p:sldId id="374" r:id="rId15"/>
    <p:sldId id="364" r:id="rId16"/>
    <p:sldId id="367" r:id="rId17"/>
    <p:sldId id="368" r:id="rId18"/>
    <p:sldId id="366" r:id="rId19"/>
    <p:sldId id="370" r:id="rId20"/>
    <p:sldId id="324" r:id="rId21"/>
    <p:sldId id="327" r:id="rId22"/>
    <p:sldId id="328" r:id="rId23"/>
    <p:sldId id="329" r:id="rId24"/>
    <p:sldId id="330" r:id="rId25"/>
    <p:sldId id="331" r:id="rId26"/>
    <p:sldId id="356" r:id="rId27"/>
    <p:sldId id="333" r:id="rId28"/>
    <p:sldId id="357" r:id="rId29"/>
    <p:sldId id="334" r:id="rId30"/>
    <p:sldId id="335" r:id="rId31"/>
    <p:sldId id="336" r:id="rId32"/>
    <p:sldId id="337" r:id="rId33"/>
    <p:sldId id="325" r:id="rId34"/>
    <p:sldId id="342" r:id="rId35"/>
    <p:sldId id="343" r:id="rId36"/>
    <p:sldId id="344" r:id="rId37"/>
    <p:sldId id="332" r:id="rId38"/>
    <p:sldId id="264" r:id="rId39"/>
    <p:sldId id="360" r:id="rId40"/>
    <p:sldId id="361" r:id="rId41"/>
    <p:sldId id="265" r:id="rId42"/>
    <p:sldId id="358" r:id="rId43"/>
    <p:sldId id="359" r:id="rId44"/>
    <p:sldId id="266" r:id="rId45"/>
    <p:sldId id="267" r:id="rId46"/>
    <p:sldId id="268" r:id="rId47"/>
    <p:sldId id="363" r:id="rId48"/>
    <p:sldId id="362" r:id="rId49"/>
    <p:sldId id="269" r:id="rId50"/>
    <p:sldId id="271" r:id="rId51"/>
    <p:sldId id="270" r:id="rId52"/>
    <p:sldId id="272" r:id="rId53"/>
    <p:sldId id="345" r:id="rId54"/>
    <p:sldId id="346" r:id="rId55"/>
    <p:sldId id="347" r:id="rId56"/>
    <p:sldId id="273" r:id="rId57"/>
    <p:sldId id="352" r:id="rId58"/>
    <p:sldId id="353" r:id="rId59"/>
    <p:sldId id="354" r:id="rId60"/>
    <p:sldId id="355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298" r:id="rId73"/>
    <p:sldId id="376" r:id="rId74"/>
    <p:sldId id="377" r:id="rId75"/>
    <p:sldId id="378" r:id="rId7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7" autoAdjust="0"/>
  </p:normalViewPr>
  <p:slideViewPr>
    <p:cSldViewPr>
      <p:cViewPr varScale="1">
        <p:scale>
          <a:sx n="49" d="100"/>
          <a:sy n="49" d="100"/>
        </p:scale>
        <p:origin x="-120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49:45.1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19373 17588,'-25'0,"25"0,0 0,0 0,0 0,25 0,0 0,-25 0,50 0,-26 0,-24 0,25 0,0-24,-25 24,25 0,0 0,0 0,-25 0,24 0,1 0,0 0,-25 0,50 0,-26 0,-24 0,50 0,-25 0,-25 0,25 0,-1 0,1 0,-25 0,50 0,-25 0,-25 0,24 0,1 0,-25 0,25 0,0 0,0 0,-25 0,24 0,1 0,0 0,-25 0,25 0,0 0,-25 0,24 0,1 0,0 0,-25 0,25 0,-25 0,0 0,0 0,-25 0,0 0,0 0,25 0,-24 0,-1 0,25 0,-25 0,0 0,0 0,25 0,-24 0,-1 0,0 0,0 0,0 0,1 0,24 0,-25 0,0 0,25 0,-25-25,0 25,1 0,24 0,-25 0,0-25,0 25,25 0,-25 0,1 0,-1 0,25 0,-25 0,0 0,25 0,-25 0,1 0,-1 0,25 0,-25 0,0 0,0 0,0 0,1 0,-1 0,0 0,0 0,0 0,25 0,-24 0,-1 0,25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59:52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12428 11163,'24'0,"-24"0,25 0,0 0,-25 0,25 0,0 0,-1 0,-24 0,25 0,0 0,0 0,-25 0,25 0,24 0,-49 0,25 0,0 0,-25 0,25 0,0 0,-1 0,-24 0,25 0,0-24,0 24,-25 0,25 0,-1 0,-24 0,25 0,0-25,0 25,-25 0,25-25,-1 25,1 0,-25 0,25 0,0 0,-25 0,25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1:00:02.8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12428 14413,'24'0,"-24"0,25 0,0 0,0 0,-25 0,25 0,-1 0,-24 25,25-25,0 0,0 0,-25 0,25 0,0 0,-1 0,-24 0,25 0,0 0,-25 0,25 0,0 0,-1 0,1 0,0 0,0 0,-25 0,25 0,-1 0,1 0,-25 0,25 0,0 0,-25 0,25 0,-1 0,1 0,-25 0,25 0,0 0,0 0,-25 0,24 0,-24 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1:00:05.7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12552 14959,'0'0,"0"0,0 0,24 0,-24 0,50 0,-25 0,0 0,0 0,-1 0,1 0,0 0,0 0,-25 0,25 0,24 0,-49 0,25 0,0 0,0 0,-1 0,1 25,0-25,-25 0,25 0,24 24,-49-24,25 0,0 25,0-25,-25 0,25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1:00:08.3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12254 16422,'0'0,"25"0,-25 0,25 0,-1 0,1 0,0 0,0 0,0 0,-1 0,26 0,-50 25,50-25,-1 0,-24 0,0 0,0 0,24 0,1 0,-25 0,24 0,1 0,-25 0,24 0,-24 0,0 0,25 0,24 0,-74 0,50 0,-26 0,1 0,0 0,0 0,0 0,-1 0,1 0,-25 0,25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3T14:55:55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20117 5979,'0'0,"25"0,-25 0,25 0,0 0,0 0,-25 0,24 0,1 0,0 0,-25 0,25 0,0-25,-1 25,-24 0,25 0,0 0,-25 0,25 0,0 0,0 0,-25 0,24 0,26 0,-50 0,25 0,0 0,-1 0,-24 0,25 0,0 0,-25 0,25 0,0 0,-1 0,-24 0,25 0,0 0,0 0,-25 0,25 0,-1 0,-24 0,25 0,0 0,0 0,-25 0,25 0,-1 0,1 0,-25 0,25 0,0 0,-25 0,0-25,25 25,-1 0,1 0,-25 0,0 0,25 0,0 25,0-25,-25 25,0-25,-25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3T14:55:59.8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20217 6053,'24'0,"-24"0,0 0,25 0,0 0,0 0,-25 0,25 0,-1 0,-24 0,25 0,25 0,-50 0,50 0,-26 0,-24 0,25 0,0 0,0 0,-25 0,25 0,-1 0,1 0,-25 0,0-25,25 25,0 0,0 0,-25 0,24 0,1 0,-25 0,25 0,0 0,0 0,-25 0,24 0,1 0,0 0,-25 0,25 0,0 0,-25 0,24 0,1 0,0 0,-25 0,25 0,0 0,-25-25,24 25,-24 0,25 0,-25 0,25 0,-25 0,25 0,0 0,-25 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3T14:56:09.9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20316 9080,'0'-25,"0"25,0 0,25 0,-25 0,24 0,1 0,0 0,25 0,-25 0,-1 0,-24 0,25 0,25 0,-50 0,25 0,-1 0,-24 0,25 0,0 0,0 0,-25 0,25 0,-1 0,1 0,-25 0,25 0,0 0,-25 0,25 0,-1 0,1 0,-25 0,25 0,0 0,0 0,-25 0,24 0,1 0,-25 0,25 0,0 0,0 0,-25 0,24 0,1 0,0 0,-25-25,0 25,25 0,0 0,-25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3T14:56:12.9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20341 9179,'0'0,"0"0,24 0,1 0,0 0,-25 0,25 0,0 0,0 0,-1 0,1 0,0 0,-25 0,25 0,0 0,-25 0,24 0,1 0,0 0,-25 0,25 0,0 0,-1 0,-24 0,25 0,0 0,-25 0,25 0,0 0,-1 0,1 0,0 0,0 0,-25 0,25 0,-1 0,1 0,-25 0,25 0,0 0,-25 0,0 0,25 0,-1 0,1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3T14:56:26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20043 12751,'0'0,"-25"0,25 0,0 0,0 25,0 0,0-25,0 24,0 1,0 0,0-25,0 25,0 0,0-1,0-24,0 25,0 0,0 0,0-25,0 25,0-1,0-24,0 25,0 0,0 0,0-25,0 25,0 0,0-1,0-24,0 25,0-25,0 25,0-25,0 25,0 0,0-1,0-24,0 25,0 0,0 0,0-25,0 25,0-1,0-24,0 25,0 0,0 0,0-25,0 25,0-1,0 1,0-25,0 0,0 0,0-25,0 1,25 24,0 0,0 0,-25 0,24 0,-24-25,25 25,-25 0,25 0,0 0,0 0,-25 0,24 0,1 0,0 0,-25 0,25 0,0 0,-25 0,49 0,-24 0,0 0,25 0,24 0,-49 0,49 0,-24 0,-25 0,24 0,1 0,-50 25,49-25,-24 0,-25 0,25 0,0 0,0 0,-25 0,24 0,1 0,0 0,-25 0,25 0,0 0,-25 0,24 0,-24 0,0 0,0-25,0 0,0 25,25-25,-25 0,0 1,25 24,-25-50,0 25,0 25,0-25,0 1,0-1,0 25,0-25,0 0,0 25,0-25,0 1,0-1,0 0,0 0,0 0,0-24,0-1,0 25,0 0,0-24,0 49,0-25,0 0,0 0,0 25,-25 0,25-24,0-1,0 25,0-25,0 0,0 0,0 25,0-24,0-1,0 25,0 25,0-25,-25 24,25 1,-24-25,-1 0,25 0,-25 0,0 0,0 0,25 0,-24 0,-1 0,0 0,25 0,-25 0,0 0,25 0,-24 0,-26 0,50 0,-50 0,26 0,24 0,-25 0,0 0,0 0,25 0,-25 0,1 0,-1 0,25 0,-25 0,0 0,25 0,-25 0,1 0,-1 0,25 0,-25 0,0 0,0 0,25 0,-25 0,1 0,24 0,-25 0,0 0,0 0,25 0,-25 0,1 0,-1 0,25 0,-25 0,0 0,25 0,-25 0,25-25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3T14:56:33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20192 13123,'0'0,"0"-25,0 25,49 0,-49 0,25 0,25 0,-50 0,49 0,-24 0,0 0,0 0,25 0,-50 0,49 0,-24 0,0 0,24 0,-49 0,25 0,25 0,-25 0,-1 0,1 0,0 0,0 0,0 0,-1 0,-24 0,25 0,0 0,-25 0,25 0,0 0,-1 0,-24 0,25 0,0 0,0 0,-25 25,0 0,0-25,25 25,-25 0,24-25,-24 24,0 1,0-25,-24 25,24-25,-25 0,0 0,0 0,25 0,-25 0,1 0,-1 0,25 0,-25 0,0 0,25 0,-49 0,24 0,0 0,0 0,-24 0,24 0,0 0,0 0,0 0,-24 0,49 0,-25 0,0 0,0 0,25 0,-24 0,-1 0,0 0,25 0,-25 0,0 0,25 25,0-25,-25 0,1 0,-1 0,25 0,-25 0,0 0,0 0,25 0,-24 0,-1 0,25 0,-25 0,0 0,0 0,25 0,0 0,0 0,0-25,-24 0,24 0,0 25,0 0,0-24,0 24,24 0,1 0,0 0,-25 0,25 0,0 0,-25 0,24 0,1 0,0 0,-25 0,0 0,25 0,0 0,-1 0,-24 0,25 0,0 0,-25 0,25 0,0 0,0 0,-25 0,24 0,1 0,0 0,-25 0,25 0,24 0,-49 0,25 0,25 0,-25 0,-1 0,1 0,0 0,0 0,0 0,-25 0,24 0,1 0,0 0,-25 0,25-25,0 25,-1 0,-24 0,25 0,0 0,-25 0,25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49:55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19398 15281,'0'0,"0"25,25-25,0 0,-1 0,-24 0,25 25,0-25,0 0,0 0,0 0,-1 0,-24 0,25 0,0 0,-25 0,25 0,0 0,-1 0,-24 0,25 0,0 0,0 0,0 0,-1 0,1 0,-25 0,25 0,0 0,-25 0,25 0,-1 0,1 0,-25 0,25 0,0 0,0 0,-25 0,24 0,1 0,0 0,-25 0,25 0,0 0,-25 0,0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38.2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17587 14488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41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17538 14636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44.0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17885 14438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38.2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17587 14488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41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17538 14636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44.0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17885 14438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38.2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17587 14488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41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17538 14636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44.0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17885 14438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57.4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21234 14909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50:02.0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19448 11064,'0'0,"0"0,0 0,24 0,1 0,-25 0,25 0,0 0,0 0,0 0,-1 0,-24 0,25 0,0 0,0 0,-25 0,25 0,24 0,-49 0,50 0,-25 0,-25 0,49 0,-24 0,0 0,0 0,-1 0,-24 0,50 0,-25 0,-25 0,25 0,-1 0,1 0,-25 0,25 0,-25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59.5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21432 14562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3:01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21779 14512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3:02.1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21928 14413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57.4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21234 14909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2:59.5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21432 14562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3:01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21779 14512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4-08-25T20:33:02.1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21928 14413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50:04.9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19423 10419,'0'-25,"0"25,25 0,-25 0,24 0,1 0,0 0,-25 0,25 0,0 0,0 0,-25-25,0 25,24 0,1 0,-25 0,25 0,0 0,0 0,-25 0,24 0,1 0,0 0,-25 0,0 0,25 0,24 0,-24 0,0 0,0 0,-25 0,25 0,24 0,-49 0,25 0,0 0,0 0,-25 0,24 0,1 0,-25 0,0 0,25 0,-25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50:11.8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19324 6152,'24'0,"-24"0,25 0,0 0,0 0,-25 0,25 0,-1 0,1 0,-25 0,25 0,0 0,0 0,0 0,-1 0,1 0,0 0,25 0,-50 0,49 0,-24 0,-25 0,50 0,-26 0,1 0,0 0,0 0,-25 0,25 0,-1 0,1 0,-25 0,25 0,0 0,0 0,-25 0,24 0,1 0,-25 0,25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50:33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19001 6847,'0'0,"0"-25,0 25,0 0,0-25,0 25,0-25,25 25,-25 0,25 0,0 0,-25-24,0-1,0 25,0 0,-25 0,0 25,25-25,0 0,0 24,0 1,0-25,0 25,0 0,0 0,0-25,0 0,0 0,0 0,0 0,25 0,-25-25,25 0,-25 25,0 0,0-25,24 25,-24-25,25 25,-25 0,-25 0,25 0,-24 0</inkml:trace>
  <inkml:trace contextRef="#ctx0" brushRef="#br0" timeOffset="10219.5846">19100 8335,'-24'0,"24"0,-25 0,0 0,0 0,25 0,0 0,0 0,0 25,0-25,0 0,25 0,0 0,-25 25,0 0,25-25,-1 0,-24 0,0-25,0 25,0 0,-24 0,24 0,-25 0,0 0,25 0</inkml:trace>
  <inkml:trace contextRef="#ctx0" brushRef="#br0" timeOffset="20553.1756">19001 12056,'0'0,"0"0,-25 0,25 0,-24 0,24 25,0 0,0-25,0 0,0 25,0 0,0-1,24-24,1 0,-25 0,0 0,0-24,25-1,-25 25,0-25,0 0,0 25</inkml:trace>
  <inkml:trace contextRef="#ctx0" brushRef="#br0" timeOffset="30930.7692">18976 13669,'0'25,"-24"-25,24 0,0 24,0-24,0 25,24-25,-24 0,25 0,-25 0,25 0,-25 0,0 0,25-25,-25 25,0 0,-25 0,25 0</inkml:trace>
  <inkml:trace contextRef="#ctx0" brushRef="#br0" timeOffset="40638.3244">18902 16869,'0'0,"0"0,0 0,-25 0,25 25,-25-25,25 0,-24 25,24-1,0 1,0-25,0 25,0-25,24 0,-24 25,25-25,-25 0,25 0,0-25,-25 25,0-25,0 0,25 25,-25-24,0 24,0 0</inkml:trace>
  <inkml:trace contextRef="#ctx0" brushRef="#br0" timeOffset="43818.5063">18877 16968,'-25'0,"25"0,0 0</inkml:trace>
  <inkml:trace contextRef="#ctx0" brushRef="#br0" timeOffset="47703.7285">18877 16919,'0'24,"0"-24,25 25,0-25,0 0,-25 0,0 0,0 0,0 0,-25 0,25-25,0 1</inkml:trace>
  <inkml:trace contextRef="#ctx0" brushRef="#br0" timeOffset="82830.7377">20539 7839,'0'0,"-25"0,1 25,-1-25,25 0,-25 0,25 25,0 0,-25-25,25 0,0 0,0 24,0 1,0-25,0 0,25 0,-25 0,25 0,0 0,-25 0,0-25,0 25,0-24,0-1,0 0,0 25,0-25,24 25,-24-25,0 25,0-24,0 24,0 0,0 0,0 24,0-24,0 25,0-25</inkml:trace>
  <inkml:trace contextRef="#ctx0" brushRef="#br0" timeOffset="97604.5827">20638 11535,'0'0,"-24"0,24 0,-25 0,25 25,-25 0,25-25,0 0,25 0,-25 25,25-25,-25 0,24 0,1 0,0 0,-25 0,0 0,0 0,0 0</inkml:trace>
  <inkml:trace contextRef="#ctx0" brushRef="#br0" timeOffset="106864.1121">20762 15777,'-24'0,"24"25,-25-25,25 25,0 0,0-25,0 0,0 25,-25-25,25 25,0-25,0 24,0-24,25 0,0 0,-25 0,24 0,-24 0,25 0,-25 0,0 0,0-24,0-1,0 25,0-25,0 0,-25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59:29.1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12105 6872,'-25'0,"25"0,0 0,0 0,0 0,25 0,0 0,-25 0,25 0,0 0,-1 0,-24 0,25 0,0 0,0 0,-25 0,25 0,-25 0,24 0,-24 0,25 0,0 24,0-24,-25 0,25 0,-1 0,1 0,-25 0,25 0,0 0,-25 0,25 0,24 0,-49 0,25 0,0 0,0 0,-25 0,25 0,-25 25,24-25,1 0,-25 0,25 0,0 0,-25 0,25 0,-1 0,1 0,-25 0,25 0,0 0,0 0,-25 0,24 0,1 0,-25 0,25 0,0 0,0 0,-25 0,24 0,-24 0,25 0,0 0,-25 0,0 25,25-25,0 0,-25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59:46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12452 9774,'0'0,"25"0,-25 0,0 0,25 0,0 25,0-25,-25 0,24 0,1 0,-25 0,25 0,0 0,0 0,-25 0,25 0,-1 0,1 0,-25 0,50 0,-25 0,-25 0,24 0,1 0,-25 0,25 0,0 0,0 0,-25 0,24 0,1 0,0 0,-25 0,25 0,0 0,-25 0,24 0,1 0,0 0,-25 0,25 0,0 0,-1 0,-24 0,25 0,0 0,-25 0,25 0,0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0" units="cm"/>
          <inkml:channel name="Y" type="integer" max="768" units="cm"/>
        </inkml:traceFormat>
        <inkml:channelProperties>
          <inkml:channelProperty channel="X" name="resolution" value="28.33333" units="1/cm"/>
          <inkml:channelProperty channel="Y" name="resolution" value="28.33948" units="1/cm"/>
        </inkml:channelProperties>
      </inkml:inkSource>
      <inkml:timestamp xml:id="ts0" timeString="2015-02-17T20:59:49.8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12378 10667,'-25'0,"25"0,0 0,0 0,25 0,25 0,-50 0,24 0,26 25,-50-25,50 0,-26 0,-24 25,50-25,-25 0,-25 25,25-25,0 0,-1 0,-24 0,25 0,0 0,-25 0,25 0,-25 0,25 0,-1 0,-24-25,25 25,0 0,0 0,0 0,-1 0,26 0,-50 0,25 0,0 0,-25 0,24 0,1 0,0 0,-25-25,25 25,0 0,-1 0,-24 0,25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7C8CC-767E-4E79-A4A4-293AFAAF1F07}" type="datetimeFigureOut">
              <a:rPr lang="es-AR" smtClean="0"/>
              <a:t>10/03/2015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6E5B9-A1DB-4121-B47D-1CA2EF4F740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488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6E5B9-A1DB-4121-B47D-1CA2EF4F7408}" type="slidenum">
              <a:rPr lang="es-AR" smtClean="0"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105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rgbClr val="000066"/>
                </a:solidFill>
                <a:latin typeface="Arial" charset="0"/>
              </a:defRPr>
            </a:lvl1pPr>
            <a:lvl2pPr marL="702756" indent="-270291" defTabSz="914485">
              <a:defRPr sz="2300">
                <a:solidFill>
                  <a:srgbClr val="000066"/>
                </a:solidFill>
                <a:latin typeface="Arial" charset="0"/>
              </a:defRPr>
            </a:lvl2pPr>
            <a:lvl3pPr marL="1081164" indent="-216233" defTabSz="914485">
              <a:defRPr sz="2300">
                <a:solidFill>
                  <a:srgbClr val="000066"/>
                </a:solidFill>
                <a:latin typeface="Arial" charset="0"/>
              </a:defRPr>
            </a:lvl3pPr>
            <a:lvl4pPr marL="1513629" indent="-216233" defTabSz="914485">
              <a:defRPr sz="2300">
                <a:solidFill>
                  <a:srgbClr val="000066"/>
                </a:solidFill>
                <a:latin typeface="Arial" charset="0"/>
              </a:defRPr>
            </a:lvl4pPr>
            <a:lvl5pPr marL="1946095" indent="-216233" defTabSz="914485">
              <a:defRPr sz="2300">
                <a:solidFill>
                  <a:srgbClr val="000066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57744B30-A6BF-4978-A31F-821F765FEAD7}" type="slidenum">
              <a:rPr lang="es-ES_tradnl" altLang="es-AR" sz="1200">
                <a:solidFill>
                  <a:schemeClr val="tx1"/>
                </a:solidFill>
                <a:latin typeface="Times" pitchFamily="18" charset="0"/>
              </a:rPr>
              <a:pPr/>
              <a:t>37</a:t>
            </a:fld>
            <a:endParaRPr lang="es-ES_tradnl" altLang="es-AR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</p:spPr>
        <p:txBody>
          <a:bodyPr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rgbClr val="000066"/>
                </a:solidFill>
                <a:latin typeface="Arial" charset="0"/>
              </a:defRPr>
            </a:lvl1pPr>
            <a:lvl2pPr marL="702756" indent="-270291" defTabSz="914485">
              <a:defRPr sz="2300">
                <a:solidFill>
                  <a:srgbClr val="000066"/>
                </a:solidFill>
                <a:latin typeface="Arial" charset="0"/>
              </a:defRPr>
            </a:lvl2pPr>
            <a:lvl3pPr marL="1081164" indent="-216233" defTabSz="914485">
              <a:defRPr sz="2300">
                <a:solidFill>
                  <a:srgbClr val="000066"/>
                </a:solidFill>
                <a:latin typeface="Arial" charset="0"/>
              </a:defRPr>
            </a:lvl3pPr>
            <a:lvl4pPr marL="1513629" indent="-216233" defTabSz="914485">
              <a:defRPr sz="2300">
                <a:solidFill>
                  <a:srgbClr val="000066"/>
                </a:solidFill>
                <a:latin typeface="Arial" charset="0"/>
              </a:defRPr>
            </a:lvl4pPr>
            <a:lvl5pPr marL="1946095" indent="-216233" defTabSz="914485">
              <a:defRPr sz="2300">
                <a:solidFill>
                  <a:srgbClr val="000066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37E103BC-77E7-4C82-ABDF-89E00C750522}" type="slidenum">
              <a:rPr lang="es-ES_tradnl" altLang="es-AR" sz="1200">
                <a:solidFill>
                  <a:schemeClr val="tx1"/>
                </a:solidFill>
                <a:latin typeface="Times" pitchFamily="18" charset="0"/>
              </a:rPr>
              <a:pPr/>
              <a:t>65</a:t>
            </a:fld>
            <a:endParaRPr lang="es-ES_tradnl" altLang="es-AR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</p:spPr>
        <p:txBody>
          <a:bodyPr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>
              <a:defRPr sz="2300">
                <a:solidFill>
                  <a:srgbClr val="000066"/>
                </a:solidFill>
                <a:latin typeface="Arial" charset="0"/>
              </a:defRPr>
            </a:lvl1pPr>
            <a:lvl2pPr marL="702756" indent="-270291" defTabSz="914485">
              <a:defRPr sz="2300">
                <a:solidFill>
                  <a:srgbClr val="000066"/>
                </a:solidFill>
                <a:latin typeface="Arial" charset="0"/>
              </a:defRPr>
            </a:lvl2pPr>
            <a:lvl3pPr marL="1081164" indent="-216233" defTabSz="914485">
              <a:defRPr sz="2300">
                <a:solidFill>
                  <a:srgbClr val="000066"/>
                </a:solidFill>
                <a:latin typeface="Arial" charset="0"/>
              </a:defRPr>
            </a:lvl3pPr>
            <a:lvl4pPr marL="1513629" indent="-216233" defTabSz="914485">
              <a:defRPr sz="2300">
                <a:solidFill>
                  <a:srgbClr val="000066"/>
                </a:solidFill>
                <a:latin typeface="Arial" charset="0"/>
              </a:defRPr>
            </a:lvl4pPr>
            <a:lvl5pPr marL="1946095" indent="-216233" defTabSz="914485">
              <a:defRPr sz="2300">
                <a:solidFill>
                  <a:srgbClr val="000066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0066"/>
                </a:solidFill>
                <a:latin typeface="Arial" charset="0"/>
              </a:defRPr>
            </a:lvl9pPr>
          </a:lstStyle>
          <a:p>
            <a:fld id="{A312859D-022A-4A3E-A349-DBFD78FFB331}" type="slidenum">
              <a:rPr lang="es-ES_tradnl" altLang="es-AR" sz="1200">
                <a:solidFill>
                  <a:schemeClr val="tx1"/>
                </a:solidFill>
                <a:latin typeface="Times" pitchFamily="18" charset="0"/>
              </a:rPr>
              <a:pPr/>
              <a:t>66</a:t>
            </a:fld>
            <a:endParaRPr lang="es-ES_tradnl" altLang="es-AR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</p:spPr>
        <p:txBody>
          <a:bodyPr/>
          <a:lstStyle/>
          <a:p>
            <a:pPr eaLnBrk="1" hangingPunct="1"/>
            <a:endParaRPr lang="es-AR" alt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5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3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5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5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6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E69C-AF5E-48F7-882B-E3269F07657F}" type="datetimeFigureOut">
              <a:rPr lang="en-US" smtClean="0"/>
              <a:t>3/10/2015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DA3F2-5C3C-427C-BEDE-7D9E8717AC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3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8.emf"/><Relationship Id="rId2" Type="http://schemas.openxmlformats.org/officeDocument/2006/relationships/image" Target="../media/image13.pn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10.xml"/><Relationship Id="rId1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emf"/><Relationship Id="rId13" Type="http://schemas.openxmlformats.org/officeDocument/2006/relationships/customXml" Target="../ink/ink19.xml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18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171.emf"/><Relationship Id="rId4" Type="http://schemas.openxmlformats.org/officeDocument/2006/relationships/image" Target="../media/image140.emf"/><Relationship Id="rId9" Type="http://schemas.openxmlformats.org/officeDocument/2006/relationships/customXml" Target="../ink/ink17.xml"/><Relationship Id="rId14" Type="http://schemas.openxmlformats.org/officeDocument/2006/relationships/image" Target="../media/image19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customXml" Target="../ink/ink22.xml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32.png"/><Relationship Id="rId5" Type="http://schemas.openxmlformats.org/officeDocument/2006/relationships/image" Target="../media/image170.emf"/><Relationship Id="rId10" Type="http://schemas.openxmlformats.org/officeDocument/2006/relationships/image" Target="../media/image180.emf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customXml" Target="../ink/ink25.xml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33.png"/><Relationship Id="rId5" Type="http://schemas.openxmlformats.org/officeDocument/2006/relationships/image" Target="../media/image170.emf"/><Relationship Id="rId10" Type="http://schemas.openxmlformats.org/officeDocument/2006/relationships/image" Target="../media/image18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customXml" Target="../ink/ink28.xml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11" Type="http://schemas.openxmlformats.org/officeDocument/2006/relationships/image" Target="../media/image34.png"/><Relationship Id="rId5" Type="http://schemas.openxmlformats.org/officeDocument/2006/relationships/image" Target="../media/image170.emf"/><Relationship Id="rId10" Type="http://schemas.openxmlformats.org/officeDocument/2006/relationships/image" Target="../media/image18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7" Type="http://schemas.openxmlformats.org/officeDocument/2006/relationships/image" Target="../media/image180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170.emf"/><Relationship Id="rId10" Type="http://schemas.openxmlformats.org/officeDocument/2006/relationships/image" Target="../media/image36.png"/><Relationship Id="rId9" Type="http://schemas.openxmlformats.org/officeDocument/2006/relationships/customXml" Target="../ink/ink3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7" Type="http://schemas.openxmlformats.org/officeDocument/2006/relationships/image" Target="../media/image180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170.emf"/><Relationship Id="rId10" Type="http://schemas.openxmlformats.org/officeDocument/2006/relationships/image" Target="../media/image37.png"/><Relationship Id="rId9" Type="http://schemas.openxmlformats.org/officeDocument/2006/relationships/customXml" Target="../ink/ink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" y="1898823"/>
            <a:ext cx="91440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EL FEDERALISMO, CLAVE DEL FUTURO ARGENTINO</a:t>
            </a:r>
          </a:p>
          <a:p>
            <a:pPr algn="ctr"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Juan </a:t>
            </a:r>
            <a:r>
              <a:rPr lang="es-A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J. </a:t>
            </a: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Llach</a:t>
            </a:r>
          </a:p>
          <a:p>
            <a:pPr algn="ctr"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(IAE-Universidad Austral)</a:t>
            </a:r>
          </a:p>
          <a:p>
            <a:pPr algn="ctr">
              <a:defRPr/>
            </a:pPr>
            <a:endParaRPr lang="es-AR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s-AR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defRPr/>
            </a:pP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Instituto de Economía y Finanzas</a:t>
            </a:r>
          </a:p>
          <a:p>
            <a:pPr algn="ctr"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Facultad de Ciencias Económicas</a:t>
            </a:r>
          </a:p>
          <a:p>
            <a:pPr algn="ctr"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Universidad Nacional de Córdoba</a:t>
            </a:r>
          </a:p>
          <a:p>
            <a:pPr algn="ctr">
              <a:defRPr/>
            </a:pPr>
            <a:endParaRPr lang="es-AR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Córdoba</a:t>
            </a:r>
          </a:p>
          <a:p>
            <a:pPr algn="ctr"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 de marzo de 2015</a:t>
            </a:r>
            <a:endParaRPr lang="es-A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624"/>
            <a:ext cx="2376264" cy="150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381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496" y="1578149"/>
            <a:ext cx="2341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Bandera Liga Federal 1830-50</a:t>
            </a:r>
            <a:endParaRPr lang="es-AR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732240" y="1556792"/>
            <a:ext cx="2442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Bandera  exiliados Montevideo</a:t>
            </a:r>
            <a:endParaRPr lang="es-AR" sz="1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17" y="44624"/>
            <a:ext cx="2454919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987824" y="1609055"/>
            <a:ext cx="309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Bandera de la República Argentina hoy</a:t>
            </a:r>
            <a:endParaRPr lang="es-AR" sz="1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84" y="3284983"/>
            <a:ext cx="1691104" cy="11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72" y="2575545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0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sobre-representación de diputados por provincias I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1879"/>
            <a:ext cx="6408712" cy="55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4 Entrada de lápiz"/>
              <p14:cNvContentPartPr/>
              <p14:nvPr/>
            </p14:nvContentPartPr>
            <p14:xfrm>
              <a:off x="6947640" y="6305040"/>
              <a:ext cx="366480" cy="27000"/>
            </p14:xfrm>
          </p:contentPart>
        </mc:Choice>
        <mc:Fallback xmlns="">
          <p:pic>
            <p:nvPicPr>
              <p:cNvPr id="5" name="4 Entrada de lápiz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1800" y="6241680"/>
                <a:ext cx="398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5 Entrada de lápiz"/>
              <p14:cNvContentPartPr/>
              <p14:nvPr/>
            </p14:nvContentPartPr>
            <p14:xfrm>
              <a:off x="6983280" y="5501160"/>
              <a:ext cx="295200" cy="183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7440" y="5437800"/>
                <a:ext cx="326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6 Entrada de lápiz"/>
              <p14:cNvContentPartPr/>
              <p14:nvPr/>
            </p14:nvContentPartPr>
            <p14:xfrm>
              <a:off x="7001280" y="3983040"/>
              <a:ext cx="259200" cy="360"/>
            </p14:xfrm>
          </p:contentPart>
        </mc:Choice>
        <mc:Fallback xmlns="">
          <p:pic>
            <p:nvPicPr>
              <p:cNvPr id="7" name="6 Entrada de lápiz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85440" y="3919680"/>
                <a:ext cx="290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7 Entrada de lápiz"/>
              <p14:cNvContentPartPr/>
              <p14:nvPr/>
            </p14:nvContentPartPr>
            <p14:xfrm>
              <a:off x="6992280" y="3732840"/>
              <a:ext cx="268200" cy="1836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6440" y="3669480"/>
                <a:ext cx="299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8 Entrada de lápiz"/>
              <p14:cNvContentPartPr/>
              <p14:nvPr/>
            </p14:nvContentPartPr>
            <p14:xfrm>
              <a:off x="6956640" y="2214720"/>
              <a:ext cx="303840" cy="36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40800" y="2151360"/>
                <a:ext cx="335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9 Entrada de lápiz"/>
              <p14:cNvContentPartPr/>
              <p14:nvPr/>
            </p14:nvContentPartPr>
            <p14:xfrm>
              <a:off x="6778080" y="2420280"/>
              <a:ext cx="705600" cy="370656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68720" y="2410920"/>
                <a:ext cx="724320" cy="37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0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Autofit/>
          </a:bodyPr>
          <a:lstStyle/>
          <a:p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sobre-representación de diputados por provincias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3" y="908720"/>
            <a:ext cx="8250643" cy="553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593798" y="6453336"/>
            <a:ext cx="614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 L.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Llach, http://blogs.lanacion.com.ar/ciencia-maldita/ </a:t>
            </a:r>
          </a:p>
        </p:txBody>
      </p:sp>
    </p:spTree>
    <p:extLst>
      <p:ext uri="{BB962C8B-B14F-4D97-AF65-F5344CB8AC3E}">
        <p14:creationId xmlns:p14="http://schemas.microsoft.com/office/powerpoint/2010/main" val="17982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sobre-representación de diputados por provincias y la distribución de fondos nacionales 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9"/>
            <a:ext cx="763284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3 Entrada de lápiz"/>
              <p14:cNvContentPartPr/>
              <p14:nvPr/>
            </p14:nvContentPartPr>
            <p14:xfrm>
              <a:off x="4348800" y="2473920"/>
              <a:ext cx="402480" cy="27000"/>
            </p14:xfrm>
          </p:contentPart>
        </mc:Choice>
        <mc:Fallback xmlns="">
          <p:pic>
            <p:nvPicPr>
              <p:cNvPr id="4" name="3 Entrada de lápiz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2960" y="2410200"/>
                <a:ext cx="434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4 Entrada de lápiz"/>
              <p14:cNvContentPartPr/>
              <p14:nvPr/>
            </p14:nvContentPartPr>
            <p14:xfrm>
              <a:off x="4482720" y="3518640"/>
              <a:ext cx="321840" cy="9360"/>
            </p14:xfrm>
          </p:contentPart>
        </mc:Choice>
        <mc:Fallback xmlns="">
          <p:pic>
            <p:nvPicPr>
              <p:cNvPr id="5" name="4 Entrada de lápiz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6880" y="3455280"/>
                <a:ext cx="353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5 Entrada de lápiz"/>
              <p14:cNvContentPartPr/>
              <p14:nvPr/>
            </p14:nvContentPartPr>
            <p14:xfrm>
              <a:off x="4447080" y="3840120"/>
              <a:ext cx="321840" cy="273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1240" y="3776760"/>
                <a:ext cx="3535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6 Entrada de lápiz"/>
              <p14:cNvContentPartPr/>
              <p14:nvPr/>
            </p14:nvContentPartPr>
            <p14:xfrm>
              <a:off x="4474080" y="3992040"/>
              <a:ext cx="277200" cy="27000"/>
            </p14:xfrm>
          </p:contentPart>
        </mc:Choice>
        <mc:Fallback xmlns="">
          <p:pic>
            <p:nvPicPr>
              <p:cNvPr id="7" name="6 Entrada de lápiz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8240" y="3928680"/>
                <a:ext cx="3088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7 Entrada de lápiz"/>
              <p14:cNvContentPartPr/>
              <p14:nvPr/>
            </p14:nvContentPartPr>
            <p14:xfrm>
              <a:off x="4474080" y="5188680"/>
              <a:ext cx="285840" cy="1836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58240" y="5125320"/>
                <a:ext cx="317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8 Entrada de lápiz"/>
              <p14:cNvContentPartPr/>
              <p14:nvPr/>
            </p14:nvContentPartPr>
            <p14:xfrm>
              <a:off x="4518720" y="5385240"/>
              <a:ext cx="232560" cy="2700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02880" y="5321520"/>
                <a:ext cx="2642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9 Entrada de lápiz"/>
              <p14:cNvContentPartPr/>
              <p14:nvPr/>
            </p14:nvContentPartPr>
            <p14:xfrm>
              <a:off x="4411440" y="5911920"/>
              <a:ext cx="420120" cy="936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95600" y="5848560"/>
                <a:ext cx="451800" cy="1364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12 CuadroTexto"/>
          <p:cNvSpPr txBox="1"/>
          <p:nvPr/>
        </p:nvSpPr>
        <p:spPr>
          <a:xfrm>
            <a:off x="686255" y="6381328"/>
            <a:ext cx="787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Francisco </a:t>
            </a:r>
            <a:r>
              <a:rPr lang="es-AR" dirty="0" err="1" smtClean="0"/>
              <a:t>Eggers</a:t>
            </a:r>
            <a:r>
              <a:rPr lang="es-AR" dirty="0"/>
              <a:t>, http://</a:t>
            </a:r>
            <a:r>
              <a:rPr lang="es-AR" dirty="0" smtClean="0"/>
              <a:t>www.vocesenelfenix.com/</a:t>
            </a:r>
            <a:r>
              <a:rPr lang="es-AR" dirty="0" err="1" smtClean="0"/>
              <a:t>content</a:t>
            </a:r>
            <a:r>
              <a:rPr lang="es-AR" dirty="0" smtClean="0"/>
              <a:t>/la-</a:t>
            </a:r>
            <a:r>
              <a:rPr lang="es-AR" dirty="0" err="1" smtClean="0"/>
              <a:t>primaciadelapolítica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946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sobre-representación legislativa en perspectiva comparada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3076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94144" y="6453336"/>
            <a:ext cx="489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M.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Ardanaz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M.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Leiras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M. Tommasi (2012)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51262" y="2636912"/>
            <a:ext cx="3921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>
                <a:solidFill>
                  <a:srgbClr val="FF0000"/>
                </a:solidFill>
              </a:rPr>
              <a:t>Síntesis de la Argentina</a:t>
            </a:r>
          </a:p>
          <a:p>
            <a:pPr algn="ctr"/>
            <a:r>
              <a:rPr lang="es-AR" dirty="0" smtClean="0">
                <a:solidFill>
                  <a:srgbClr val="FF0000"/>
                </a:solidFill>
              </a:rPr>
              <a:t>Senado:  la mayor sobre-representación</a:t>
            </a:r>
          </a:p>
          <a:p>
            <a:pPr algn="ctr"/>
            <a:r>
              <a:rPr lang="es-AR" dirty="0" smtClean="0">
                <a:solidFill>
                  <a:srgbClr val="FF0000"/>
                </a:solidFill>
              </a:rPr>
              <a:t>Diputados: rango 20 sobre 78 países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5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008" y="116632"/>
            <a:ext cx="9036496" cy="864096"/>
          </a:xfrm>
        </p:spPr>
        <p:txBody>
          <a:bodyPr>
            <a:noAutofit/>
          </a:bodyPr>
          <a:lstStyle/>
          <a:p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Creciente propensión a la reelección en las provincias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08711" cy="54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119"/>
            <a:ext cx="8278688" cy="936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A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 y III. Desigualdades económicas y sociales regionales Los nudos gordianos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329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 dirty="0">
                <a:solidFill>
                  <a:srgbClr val="FF0000"/>
                </a:solidFill>
                <a:effectLst/>
                <a:latin typeface="Lucida Sans Unicode" pitchFamily="34" charset="0"/>
              </a:rPr>
              <a:t>Coparticipación, impuestos </a:t>
            </a:r>
          </a:p>
          <a:p>
            <a:pPr algn="ctr" eaLnBrk="1" hangingPunct="1"/>
            <a:r>
              <a:rPr lang="es-AR" altLang="es-AR" sz="1800" b="1" dirty="0">
                <a:solidFill>
                  <a:srgbClr val="FF0000"/>
                </a:solidFill>
                <a:effectLst/>
                <a:latin typeface="Lucida Sans Unicode" pitchFamily="34" charset="0"/>
              </a:rPr>
              <a:t>y desarrollo regional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971800" y="2286000"/>
            <a:ext cx="3276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endParaRPr lang="es-AR" altLang="es-AR" sz="1800">
              <a:effectLst/>
              <a:latin typeface="Lucida Sans Unicode" pitchFamily="34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837238" y="1395413"/>
            <a:ext cx="25447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Desarrollo integrado </a:t>
            </a:r>
          </a:p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y sostenible e</a:t>
            </a:r>
          </a:p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inserción externa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252788" y="2616200"/>
            <a:ext cx="27225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dirty="0">
                <a:solidFill>
                  <a:schemeClr val="tx1"/>
                </a:solidFill>
                <a:effectLst/>
                <a:latin typeface="Lucida Sans Unicode" pitchFamily="34" charset="0"/>
              </a:rPr>
              <a:t>La Argentina en busca </a:t>
            </a:r>
          </a:p>
          <a:p>
            <a:pPr algn="ctr" eaLnBrk="1" hangingPunct="1"/>
            <a:r>
              <a:rPr lang="es-AR" altLang="es-AR" sz="1800" dirty="0">
                <a:solidFill>
                  <a:schemeClr val="tx1"/>
                </a:solidFill>
                <a:effectLst/>
                <a:latin typeface="Lucida Sans Unicode" pitchFamily="34" charset="0"/>
              </a:rPr>
              <a:t>de una agenda y </a:t>
            </a:r>
          </a:p>
          <a:p>
            <a:pPr algn="ctr" eaLnBrk="1" hangingPunct="1"/>
            <a:r>
              <a:rPr lang="es-AR" altLang="es-AR" sz="1800" dirty="0">
                <a:solidFill>
                  <a:schemeClr val="tx1"/>
                </a:solidFill>
                <a:effectLst/>
                <a:latin typeface="Lucida Sans Unicode" pitchFamily="34" charset="0"/>
              </a:rPr>
              <a:t>de sus ejecutores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69888" y="3987800"/>
            <a:ext cx="3027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Pobreza, distribución del</a:t>
            </a:r>
          </a:p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ingreso, el Norte y el GBA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110288" y="4032250"/>
            <a:ext cx="247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Educación, ciencia y </a:t>
            </a:r>
          </a:p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tecnología</a:t>
            </a:r>
          </a:p>
        </p:txBody>
      </p:sp>
      <p:sp>
        <p:nvSpPr>
          <p:cNvPr id="526345" name="Line 9"/>
          <p:cNvSpPr>
            <a:spLocks noChangeShapeType="1"/>
          </p:cNvSpPr>
          <p:nvPr/>
        </p:nvSpPr>
        <p:spPr bwMode="auto">
          <a:xfrm flipV="1">
            <a:off x="3124200" y="1905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6346" name="Line 10"/>
          <p:cNvSpPr>
            <a:spLocks noChangeShapeType="1"/>
          </p:cNvSpPr>
          <p:nvPr/>
        </p:nvSpPr>
        <p:spPr bwMode="auto">
          <a:xfrm flipV="1">
            <a:off x="3429000" y="4343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6347" name="Line 11"/>
          <p:cNvSpPr>
            <a:spLocks noChangeShapeType="1"/>
          </p:cNvSpPr>
          <p:nvPr/>
        </p:nvSpPr>
        <p:spPr bwMode="auto">
          <a:xfrm flipV="1">
            <a:off x="1981200" y="2209800"/>
            <a:ext cx="5486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6348" name="Line 12"/>
          <p:cNvSpPr>
            <a:spLocks noChangeShapeType="1"/>
          </p:cNvSpPr>
          <p:nvPr/>
        </p:nvSpPr>
        <p:spPr bwMode="auto">
          <a:xfrm flipH="1" flipV="1">
            <a:off x="7620000" y="2209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6349" name="Line 13"/>
          <p:cNvSpPr>
            <a:spLocks noChangeShapeType="1"/>
          </p:cNvSpPr>
          <p:nvPr/>
        </p:nvSpPr>
        <p:spPr bwMode="auto">
          <a:xfrm>
            <a:off x="2057400" y="2209800"/>
            <a:ext cx="5486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6350" name="Line 14"/>
          <p:cNvSpPr>
            <a:spLocks noChangeShapeType="1"/>
          </p:cNvSpPr>
          <p:nvPr/>
        </p:nvSpPr>
        <p:spPr bwMode="auto">
          <a:xfrm flipH="1">
            <a:off x="18288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609600" y="5435600"/>
            <a:ext cx="260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Instituciones políticas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6572250" y="5449888"/>
            <a:ext cx="1979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Puja distributiva</a:t>
            </a:r>
          </a:p>
        </p:txBody>
      </p:sp>
      <p:sp>
        <p:nvSpPr>
          <p:cNvPr id="526353" name="AutoShape 17"/>
          <p:cNvSpPr>
            <a:spLocks noChangeArrowheads="1"/>
          </p:cNvSpPr>
          <p:nvPr/>
        </p:nvSpPr>
        <p:spPr bwMode="auto">
          <a:xfrm rot="2809157">
            <a:off x="1692275" y="4587875"/>
            <a:ext cx="304800" cy="882650"/>
          </a:xfrm>
          <a:prstGeom prst="upArrow">
            <a:avLst>
              <a:gd name="adj1" fmla="val 50000"/>
              <a:gd name="adj2" fmla="val 723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6354" name="AutoShape 18"/>
          <p:cNvSpPr>
            <a:spLocks noChangeArrowheads="1"/>
          </p:cNvSpPr>
          <p:nvPr/>
        </p:nvSpPr>
        <p:spPr bwMode="auto">
          <a:xfrm rot="-3108312">
            <a:off x="7153275" y="4592638"/>
            <a:ext cx="293687" cy="884238"/>
          </a:xfrm>
          <a:prstGeom prst="upArrow">
            <a:avLst>
              <a:gd name="adj1" fmla="val 50000"/>
              <a:gd name="adj2" fmla="val 752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6355" name="AutoShape 19"/>
          <p:cNvSpPr>
            <a:spLocks noChangeArrowheads="1"/>
          </p:cNvSpPr>
          <p:nvPr/>
        </p:nvSpPr>
        <p:spPr bwMode="auto">
          <a:xfrm>
            <a:off x="3429000" y="5486400"/>
            <a:ext cx="2743200" cy="304800"/>
          </a:xfrm>
          <a:prstGeom prst="leftRightArrow">
            <a:avLst>
              <a:gd name="adj1" fmla="val 50000"/>
              <a:gd name="adj2" fmla="val 18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3759200" y="6013450"/>
            <a:ext cx="207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Roles del Estado </a:t>
            </a:r>
          </a:p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y del mercado</a:t>
            </a:r>
          </a:p>
        </p:txBody>
      </p:sp>
      <p:sp>
        <p:nvSpPr>
          <p:cNvPr id="526357" name="AutoShape 21"/>
          <p:cNvSpPr>
            <a:spLocks noChangeArrowheads="1"/>
          </p:cNvSpPr>
          <p:nvPr/>
        </p:nvSpPr>
        <p:spPr bwMode="auto">
          <a:xfrm rot="1625733">
            <a:off x="2590800" y="6019800"/>
            <a:ext cx="1143000" cy="304800"/>
          </a:xfrm>
          <a:prstGeom prst="left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6358" name="AutoShape 22"/>
          <p:cNvSpPr>
            <a:spLocks noChangeArrowheads="1"/>
          </p:cNvSpPr>
          <p:nvPr/>
        </p:nvSpPr>
        <p:spPr bwMode="auto">
          <a:xfrm rot="8635776">
            <a:off x="5715000" y="5943600"/>
            <a:ext cx="1066800" cy="304800"/>
          </a:xfrm>
          <a:prstGeom prst="leftRightArrow">
            <a:avLst>
              <a:gd name="adj1" fmla="val 50000"/>
              <a:gd name="adj2" fmla="val 7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90630" y="6516052"/>
            <a:ext cx="847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Fuente: Juan J. Llach (2010), En busca de los acuerdos perdidos, Buenos Aires: Temas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61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1890"/>
          </a:xfrm>
        </p:spPr>
        <p:txBody>
          <a:bodyPr>
            <a:noAutofit/>
          </a:bodyPr>
          <a:lstStyle/>
          <a:p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II. Desigualdades económicas regionales: realidades y 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políticas</a:t>
            </a:r>
            <a:b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esquiva convergencia 1 </a:t>
            </a:r>
            <a:endParaRPr lang="es-AR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299" y="6372036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68196" cy="53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8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1890"/>
          </a:xfrm>
        </p:spPr>
        <p:txBody>
          <a:bodyPr>
            <a:noAutofit/>
          </a:bodyPr>
          <a:lstStyle/>
          <a:p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II. Desigualdades económicas regionales: realidades y 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políticas</a:t>
            </a:r>
            <a:b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esquiva convergencia 2 </a:t>
            </a:r>
            <a:endParaRPr lang="es-AR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9" y="1196752"/>
            <a:ext cx="8320165" cy="501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1890"/>
          </a:xfrm>
        </p:spPr>
        <p:txBody>
          <a:bodyPr>
            <a:noAutofit/>
          </a:bodyPr>
          <a:lstStyle/>
          <a:p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II. Desigualdades económicas regionales: realidades y 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políticas</a:t>
            </a:r>
            <a:b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esquiva convergencia 3, sobre todo con la Reina del Plata </a:t>
            </a:r>
            <a:endParaRPr lang="es-AR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996528"/>
            <a:ext cx="592455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2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21367"/>
            <a:ext cx="6912028" cy="543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02630"/>
            <a:ext cx="9036496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III. Desigualdades regionales en el desarrollo humano</a:t>
            </a:r>
            <a:b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Más inversión, aun en educación ≠ menos desigualdad</a:t>
            </a:r>
            <a:endParaRPr lang="es-ES_tradnl" sz="3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299" y="6444044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5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36613"/>
            <a:ext cx="7058025" cy="5184775"/>
          </a:xfrm>
        </p:spPr>
        <p:txBody>
          <a:bodyPr/>
          <a:lstStyle/>
          <a:p>
            <a:endParaRPr lang="es-AR" altLang="es-AR"/>
          </a:p>
        </p:txBody>
      </p:sp>
      <p:pic>
        <p:nvPicPr>
          <p:cNvPr id="4099" name="Picture 3" descr="San Isidro-20140910-00270 (menor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23913"/>
            <a:ext cx="71532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federal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57929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“La cuestión del tesoro es, en el fondo, el eje de toda 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política argentina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desde la emancipación. Las luchas civiles, las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disensiones partidistas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, las complicaciones políticas, el enardecimiento de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unitarios y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federales, de porteños y provincianos, el caudillaje mismo, todo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ha nacido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de ahí y ha gravitado a su derredor; tocar esta cuestión es ‘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picar en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arena candente’; aclararla, es encontrar el hilo de Ariadna, que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nos guía </a:t>
            </a: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en el laberinto de la política argentina” (Quesada, 1898, p. 82).</a:t>
            </a:r>
          </a:p>
        </p:txBody>
      </p:sp>
      <p:sp>
        <p:nvSpPr>
          <p:cNvPr id="4" name="3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7994080" y="5860120"/>
            <a:ext cx="104241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4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5888"/>
            <a:ext cx="8458200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federal</a:t>
            </a:r>
            <a:b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 actual sistema tributario de la Argentina</a:t>
            </a:r>
            <a:b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s-ES_tradnl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980728"/>
            <a:ext cx="8964613" cy="56888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1. Lejos del mundo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La </a:t>
            </a:r>
            <a:r>
              <a:rPr lang="es-ES_tradnl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AFIP como política de estado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pero “sin presos” evasión todavía alta, sobre todo en ganancias personas y seguridad social</a:t>
            </a:r>
          </a:p>
          <a:p>
            <a:pPr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3. Inequidad 1: proporcionalidad levemente progresiva</a:t>
            </a:r>
          </a:p>
          <a:p>
            <a:pPr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4. Inequidad 2: base estrecha, alícuotas altas (IVA, no ajuste por inflación (empresas y mínimo no imponible) </a:t>
            </a:r>
          </a:p>
          <a:p>
            <a:pPr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Inequidad 3: impuestos distorsivos entre sectores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6. Mal sistema para un país federal: provincias y municipios cautivos, menores incentivos a recaudar y a la responsabilidad fiscal</a:t>
            </a: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Symbol" pitchFamily="18" charset="2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7. Sesgos anti: cadenas de valor, pymes, inversión, exportación 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 pitchFamily="18" charset="2"/>
              </a:rPr>
              <a:t> menos desarrollo local, valor agregado in situ, empleo productivo 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/>
              </a:rPr>
              <a:t> </a:t>
            </a:r>
          </a:p>
          <a:p>
            <a:pPr>
              <a:lnSpc>
                <a:spcPct val="95000"/>
              </a:lnSpc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/>
              </a:rPr>
              <a:t>8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/>
              </a:rPr>
              <a:t>.  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/>
              </a:rPr>
              <a:t>Más incentivos al empleo público como seguro de desempleo e independencia de su productividad social </a:t>
            </a: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28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s-ES_tradnl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  <a:br>
              <a:rPr lang="es-ES_tradn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LEJOS DEL MUNDO ¿Progresismo? 1</a:t>
            </a:r>
            <a:b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Estructuras tributarias en % del total, 2011*</a:t>
            </a:r>
            <a:endParaRPr lang="es-A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2060848"/>
            <a:ext cx="9074150" cy="2608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15816" y="5435600"/>
            <a:ext cx="319985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Argentina, datos del 2012</a:t>
            </a:r>
          </a:p>
        </p:txBody>
      </p:sp>
      <p:sp>
        <p:nvSpPr>
          <p:cNvPr id="3" name="2 Elipse"/>
          <p:cNvSpPr/>
          <p:nvPr/>
        </p:nvSpPr>
        <p:spPr>
          <a:xfrm>
            <a:off x="5436096" y="2204864"/>
            <a:ext cx="144016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5580112" y="335699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5580112" y="4005064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01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88641"/>
            <a:ext cx="7772400" cy="86409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_tradnl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  <a:br>
              <a:rPr lang="es-ES_tradn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Quién/es recauda/n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87624" y="90872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Recaudación total por niveles de gobierno (%)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44816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2699792" y="1628800"/>
            <a:ext cx="91440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4161656" y="1628800"/>
            <a:ext cx="91440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5601816" y="1628800"/>
            <a:ext cx="91440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2721496" y="5661248"/>
            <a:ext cx="9144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4211960" y="5661248"/>
            <a:ext cx="9144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5601816" y="5661248"/>
            <a:ext cx="9144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78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9302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_tradnl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  <a:br>
              <a:rPr lang="es-ES_tradn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Quién/es gasta/n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03648" y="908720"/>
            <a:ext cx="637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Gasto público por niveles de gobierno (%)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556792"/>
            <a:ext cx="7272808" cy="4545012"/>
          </a:xfrm>
          <a:noFill/>
        </p:spPr>
      </p:pic>
      <p:sp>
        <p:nvSpPr>
          <p:cNvPr id="5" name="4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Elipse"/>
          <p:cNvSpPr/>
          <p:nvPr/>
        </p:nvSpPr>
        <p:spPr>
          <a:xfrm>
            <a:off x="2699792" y="1628800"/>
            <a:ext cx="91440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4233664" y="1628800"/>
            <a:ext cx="91440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5580112" y="1628800"/>
            <a:ext cx="914400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2699792" y="5661248"/>
            <a:ext cx="9144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4089648" y="5661248"/>
            <a:ext cx="9144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5601816" y="5661248"/>
            <a:ext cx="91440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138096" y="5860120"/>
            <a:ext cx="104241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01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207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  <a:br>
              <a:rPr lang="es-ES_tradnl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A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CORRESPONDENCIA FISCAL PURA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5538"/>
            <a:ext cx="9036496" cy="4895850"/>
          </a:xfrm>
        </p:spPr>
        <p:txBody>
          <a:bodyPr/>
          <a:lstStyle/>
          <a:p>
            <a:pPr algn="ctr">
              <a:buFontTx/>
              <a:buNone/>
              <a:tabLst>
                <a:tab pos="2867025" algn="l"/>
                <a:tab pos="2960688" algn="l"/>
              </a:tabLst>
            </a:pPr>
            <a:endParaRPr lang="es-AR" altLang="es-AR" sz="2400" dirty="0" smtClean="0">
              <a:latin typeface="Calibri" pitchFamily="34" charset="0"/>
            </a:endParaRPr>
          </a:p>
          <a:p>
            <a:pPr algn="ctr">
              <a:buFontTx/>
              <a:buNone/>
              <a:tabLst>
                <a:tab pos="2867025" algn="l"/>
                <a:tab pos="2960688" algn="l"/>
              </a:tabLst>
            </a:pPr>
            <a:r>
              <a:rPr lang="es-AR" altLang="es-AR" sz="2400" dirty="0" smtClean="0">
                <a:latin typeface="Calibri" pitchFamily="34" charset="0"/>
              </a:rPr>
              <a:t>Beneficiarios del gasto</a:t>
            </a:r>
          </a:p>
          <a:p>
            <a:pPr>
              <a:buFontTx/>
              <a:buNone/>
            </a:pPr>
            <a:endParaRPr lang="es-AR" altLang="es-AR" sz="2000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sz="2000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dirty="0" smtClean="0">
              <a:solidFill>
                <a:srgbClr val="003399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dirty="0" smtClean="0">
              <a:solidFill>
                <a:srgbClr val="003399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dirty="0" smtClean="0">
              <a:solidFill>
                <a:srgbClr val="003399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es-AR" altLang="es-AR" sz="2400" dirty="0" smtClean="0">
                <a:latin typeface="Calibri" pitchFamily="34" charset="0"/>
              </a:rPr>
              <a:t>  Contribuyentes</a:t>
            </a:r>
            <a:r>
              <a:rPr lang="es-AR" altLang="es-AR" sz="2000" dirty="0" smtClean="0">
                <a:latin typeface="Calibri" pitchFamily="34" charset="0"/>
              </a:rPr>
              <a:t>			</a:t>
            </a:r>
            <a:r>
              <a:rPr lang="es-AR" altLang="es-AR" sz="2000" dirty="0">
                <a:latin typeface="Calibri" pitchFamily="34" charset="0"/>
              </a:rPr>
              <a:t> </a:t>
            </a:r>
            <a:r>
              <a:rPr lang="es-AR" altLang="es-AR" sz="2000" dirty="0" smtClean="0">
                <a:latin typeface="Calibri" pitchFamily="34" charset="0"/>
              </a:rPr>
              <a:t>                           </a:t>
            </a:r>
            <a:r>
              <a:rPr lang="es-AR" altLang="es-AR" sz="2400" dirty="0" smtClean="0">
                <a:latin typeface="Calibri" pitchFamily="34" charset="0"/>
              </a:rPr>
              <a:t>Ciudadanos electores</a:t>
            </a:r>
            <a:endParaRPr lang="es-AR" altLang="es-AR" sz="2000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dirty="0" smtClean="0">
              <a:latin typeface="Calibri" pitchFamily="34" charset="0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2335883" y="1988294"/>
            <a:ext cx="3960812" cy="2736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dirty="0" smtClean="0">
                <a:solidFill>
                  <a:schemeClr val="tx1"/>
                </a:solidFill>
                <a:effectLst/>
                <a:latin typeface="Calibri" pitchFamily="34" charset="0"/>
              </a:rPr>
              <a:t>Hogares</a:t>
            </a:r>
          </a:p>
          <a:p>
            <a:pPr algn="ctr" eaLnBrk="1" hangingPunct="1"/>
            <a:endParaRPr lang="es-AR" altLang="es-AR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1698887" y="5589240"/>
            <a:ext cx="58254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Versus </a:t>
            </a: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realidad argentina </a:t>
            </a:r>
          </a:p>
          <a:p>
            <a:pPr algn="ctr">
              <a:defRPr/>
            </a:pP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</a:t>
            </a: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(el laberinto de la coparticipación)</a:t>
            </a:r>
            <a:r>
              <a:rPr lang="es-A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A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3722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3356" y="115888"/>
            <a:ext cx="865794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</a:p>
          <a:p>
            <a:pPr algn="ctr"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impotencia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tributaria. Provincias y municipios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09675"/>
            <a:ext cx="6047953" cy="509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6753225" y="1844675"/>
            <a:ext cx="914400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467544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016297" y="5788112"/>
            <a:ext cx="104241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911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94998" y="115888"/>
            <a:ext cx="647465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</a:p>
          <a:p>
            <a:pPr algn="ctr"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impotencia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tributaria. Provincias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14691" cy="493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Elipse"/>
          <p:cNvSpPr/>
          <p:nvPr/>
        </p:nvSpPr>
        <p:spPr>
          <a:xfrm>
            <a:off x="6897241" y="1988641"/>
            <a:ext cx="1275159" cy="720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72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40118" y="115888"/>
            <a:ext cx="678442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</a:p>
          <a:p>
            <a:pPr algn="ctr"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impotencia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tributaria. Municipios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6444044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37361"/>
            <a:ext cx="5719539" cy="51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5004049" y="1988840"/>
            <a:ext cx="576064" cy="3602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2 Entrada de lápiz"/>
              <p14:cNvContentPartPr/>
              <p14:nvPr/>
            </p14:nvContentPartPr>
            <p14:xfrm>
              <a:off x="7242120" y="2134440"/>
              <a:ext cx="402480" cy="18360"/>
            </p14:xfrm>
          </p:contentPart>
        </mc:Choice>
        <mc:Fallback xmlns="">
          <p:pic>
            <p:nvPicPr>
              <p:cNvPr id="3" name="2 Entrada de lápiz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6280" y="2071080"/>
                <a:ext cx="434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3 Entrada de lápiz"/>
              <p14:cNvContentPartPr/>
              <p14:nvPr/>
            </p14:nvContentPartPr>
            <p14:xfrm>
              <a:off x="7278120" y="2161080"/>
              <a:ext cx="366480" cy="18360"/>
            </p14:xfrm>
          </p:contentPart>
        </mc:Choice>
        <mc:Fallback xmlns="">
          <p:pic>
            <p:nvPicPr>
              <p:cNvPr id="4" name="3 Entrada de lápiz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2280" y="2097720"/>
                <a:ext cx="3981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5 Entrada de lápiz"/>
              <p14:cNvContentPartPr/>
              <p14:nvPr/>
            </p14:nvContentPartPr>
            <p14:xfrm>
              <a:off x="7313760" y="3250800"/>
              <a:ext cx="330840" cy="183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7920" y="3187080"/>
                <a:ext cx="3625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9 Entrada de lápiz"/>
              <p14:cNvContentPartPr/>
              <p14:nvPr/>
            </p14:nvContentPartPr>
            <p14:xfrm>
              <a:off x="7322760" y="3304440"/>
              <a:ext cx="294840" cy="36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6920" y="3240720"/>
                <a:ext cx="326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10 Entrada de lápiz"/>
              <p14:cNvContentPartPr/>
              <p14:nvPr/>
            </p14:nvContentPartPr>
            <p14:xfrm>
              <a:off x="7206480" y="4554720"/>
              <a:ext cx="420120" cy="348480"/>
            </p14:xfrm>
          </p:contentPart>
        </mc:Choice>
        <mc:Fallback xmlns="">
          <p:pic>
            <p:nvPicPr>
              <p:cNvPr id="11" name="10 Entrada de lápiz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90640" y="4491000"/>
                <a:ext cx="45180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11 Entrada de lápiz"/>
              <p14:cNvContentPartPr/>
              <p14:nvPr/>
            </p14:nvContentPartPr>
            <p14:xfrm>
              <a:off x="7233480" y="4715280"/>
              <a:ext cx="375120" cy="72000"/>
            </p14:xfrm>
          </p:contentPart>
        </mc:Choice>
        <mc:Fallback xmlns="">
          <p:pic>
            <p:nvPicPr>
              <p:cNvPr id="12" name="11 Entrada de lápiz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17640" y="4651920"/>
                <a:ext cx="407160" cy="1987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12 Elipse"/>
          <p:cNvSpPr/>
          <p:nvPr/>
        </p:nvSpPr>
        <p:spPr>
          <a:xfrm>
            <a:off x="4788024" y="5373216"/>
            <a:ext cx="9144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97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54199" y="116632"/>
            <a:ext cx="615784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</a:p>
          <a:p>
            <a:pPr algn="ctr">
              <a:defRPr/>
            </a:pP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dependencia de la Nación</a:t>
            </a:r>
          </a:p>
          <a:p>
            <a:pPr algn="ctr">
              <a:defRPr/>
            </a:pP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Recursos tributarios propios/totales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31987"/>
            <a:ext cx="5988893" cy="409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9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03299"/>
            <a:ext cx="8856662" cy="633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país de las desmesuras I</a:t>
            </a:r>
            <a:br>
              <a:rPr lang="es-ES_tradn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PIB per cápita: Argentina vs. países avanzados</a:t>
            </a:r>
            <a:endParaRPr lang="es-E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1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altLang="es-AR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274"/>
            <a:ext cx="8707438" cy="56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Oval 4"/>
          <p:cNvSpPr>
            <a:spLocks noChangeArrowheads="1"/>
          </p:cNvSpPr>
          <p:nvPr/>
        </p:nvSpPr>
        <p:spPr bwMode="auto">
          <a:xfrm>
            <a:off x="7212013" y="4724400"/>
            <a:ext cx="1752600" cy="914400"/>
          </a:xfrm>
          <a:prstGeom prst="ellips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AR" sz="1800"/>
          </a:p>
        </p:txBody>
      </p:sp>
      <p:sp>
        <p:nvSpPr>
          <p:cNvPr id="73734" name="5 CuadroTexto"/>
          <p:cNvSpPr txBox="1">
            <a:spLocks noChangeArrowheads="1"/>
          </p:cNvSpPr>
          <p:nvPr/>
        </p:nvSpPr>
        <p:spPr bwMode="auto">
          <a:xfrm>
            <a:off x="152400" y="62484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600" u="none">
                <a:solidFill>
                  <a:srgbClr val="002060"/>
                </a:solidFill>
              </a:rPr>
              <a:t>Fuentes: Martín Lagos, Juan J. Llach, Eduardo Fracchia y colaboradores  (2011, Temas), </a:t>
            </a:r>
            <a:r>
              <a:rPr lang="es-AR" altLang="es-AR" sz="1600" i="1" u="none">
                <a:solidFill>
                  <a:srgbClr val="002060"/>
                </a:solidFill>
              </a:rPr>
              <a:t>Claves del retraso y del progreso de la Argentina  y </a:t>
            </a:r>
            <a:r>
              <a:rPr lang="es-AR" altLang="es-AR" sz="1600" u="none">
                <a:solidFill>
                  <a:srgbClr val="002060"/>
                </a:solidFill>
              </a:rPr>
              <a:t>Juan J. Llach y Martín Lagos (2014, El Ateneo), </a:t>
            </a:r>
            <a:r>
              <a:rPr lang="es-AR" altLang="es-AR" sz="1600" i="1" u="none">
                <a:solidFill>
                  <a:srgbClr val="002060"/>
                </a:solidFill>
              </a:rPr>
              <a:t>El país de las desmesuras. </a:t>
            </a:r>
          </a:p>
        </p:txBody>
      </p:sp>
    </p:spTree>
    <p:extLst>
      <p:ext uri="{BB962C8B-B14F-4D97-AF65-F5344CB8AC3E}">
        <p14:creationId xmlns:p14="http://schemas.microsoft.com/office/powerpoint/2010/main" val="258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18377" y="188913"/>
            <a:ext cx="542789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</a:p>
          <a:p>
            <a:pPr algn="ctr">
              <a:defRPr/>
            </a:pP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Mochando la coparticipación</a:t>
            </a:r>
          </a:p>
        </p:txBody>
      </p:sp>
      <p:sp>
        <p:nvSpPr>
          <p:cNvPr id="5" name="4 Elipse"/>
          <p:cNvSpPr/>
          <p:nvPr/>
        </p:nvSpPr>
        <p:spPr>
          <a:xfrm>
            <a:off x="8194104" y="3861048"/>
            <a:ext cx="914400" cy="468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6034088" y="3860279"/>
            <a:ext cx="914400" cy="5048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2771775" y="3789040"/>
            <a:ext cx="914400" cy="50323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4953744" y="3861048"/>
            <a:ext cx="914400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15335" cy="231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99119" y="188913"/>
            <a:ext cx="486799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</a:p>
          <a:p>
            <a:pPr algn="ctr">
              <a:defRPr/>
            </a:pP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Castigando la producción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35496" y="5085184"/>
            <a:ext cx="9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dirty="0" smtClean="0">
                <a:solidFill>
                  <a:srgbClr val="FF0000"/>
                </a:solidFill>
                <a:latin typeface="Arial" charset="0"/>
              </a:rPr>
              <a:t>Menos coparticipación y subdesarrollo del Interior: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dirty="0" smtClean="0">
                <a:solidFill>
                  <a:srgbClr val="FF0000"/>
                </a:solidFill>
                <a:latin typeface="Arial" charset="0"/>
              </a:rPr>
              <a:t>Coparticipados</a:t>
            </a:r>
            <a:r>
              <a:rPr lang="es-AR" altLang="es-AR" sz="2400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s-AR" altLang="es-AR" sz="2400" dirty="0" smtClean="0">
                <a:solidFill>
                  <a:srgbClr val="FF0000"/>
                </a:solidFill>
                <a:latin typeface="Arial" charset="0"/>
              </a:rPr>
              <a:t>4,9% </a:t>
            </a:r>
            <a:r>
              <a:rPr lang="es-AR" altLang="es-AR" sz="2400" dirty="0">
                <a:solidFill>
                  <a:srgbClr val="FF0000"/>
                </a:solidFill>
                <a:latin typeface="Arial" charset="0"/>
              </a:rPr>
              <a:t>menos del PIB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2400" dirty="0">
                <a:solidFill>
                  <a:srgbClr val="FF0000"/>
                </a:solidFill>
                <a:latin typeface="Arial" charset="0"/>
              </a:rPr>
              <a:t>Distorsivos: 6,7% más del </a:t>
            </a:r>
            <a:r>
              <a:rPr lang="es-AR" altLang="es-AR" sz="2400" dirty="0" smtClean="0">
                <a:solidFill>
                  <a:srgbClr val="FF0000"/>
                </a:solidFill>
                <a:latin typeface="Arial" charset="0"/>
              </a:rPr>
              <a:t>PIB</a:t>
            </a:r>
            <a:endParaRPr lang="es-AR" altLang="es-AR" sz="24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7" y="1340768"/>
            <a:ext cx="8546465" cy="359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Elipse"/>
          <p:cNvSpPr/>
          <p:nvPr/>
        </p:nvSpPr>
        <p:spPr>
          <a:xfrm>
            <a:off x="8122096" y="4472856"/>
            <a:ext cx="914400" cy="4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3873500" y="4437112"/>
            <a:ext cx="914400" cy="5048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428299" y="6444044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1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03588" y="118839"/>
            <a:ext cx="594451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IV. Un federalismo muy poco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federal</a:t>
            </a:r>
          </a:p>
          <a:p>
            <a:pPr algn="ctr"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5 ¿Es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por progresismo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 No parece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779912" y="1629172"/>
            <a:ext cx="9144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3923928" y="4221906"/>
            <a:ext cx="91440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3945632" y="5374034"/>
            <a:ext cx="91440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6321896" y="1628800"/>
            <a:ext cx="914400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6372200" y="4221088"/>
            <a:ext cx="91440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6372200" y="5373216"/>
            <a:ext cx="91440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5097760" y="1700039"/>
            <a:ext cx="9144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04355"/>
            <a:ext cx="4896543" cy="500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428299" y="6372036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7994080" y="5860120"/>
            <a:ext cx="104241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330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V. La coparticipación federal y otras distribuciones</a:t>
            </a:r>
            <a:endParaRPr lang="es-ES_tradnl" sz="3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08720"/>
            <a:ext cx="8424862" cy="5184775"/>
          </a:xfrm>
        </p:spPr>
        <p:txBody>
          <a:bodyPr>
            <a:noAutofit/>
          </a:bodyPr>
          <a:lstStyle/>
          <a:p>
            <a:pPr marL="263525" indent="-263525">
              <a:lnSpc>
                <a:spcPct val="90000"/>
              </a:lnSpc>
              <a:buFontTx/>
              <a:buAutoNum type="arabi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 cláusula transitoria sexta de la Constitución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s-A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régimen de coparticipación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conforme lo dispuesto en el inc. 2 del Artículo 75 y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</a:t>
            </a:r>
            <a:r>
              <a:rPr lang="es-A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reglamentación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del organismo fiscal federa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l,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serán establecidos antes de la finalización del </a:t>
            </a:r>
            <a:r>
              <a:rPr lang="es-A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año 1996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; la distribución de competencias, servicios y funciones vigentes a la sanción de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esta reforma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no podrá modificarse sin la aprobación de la provincia interesada; tampoco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podrá modificarse 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en desmedro de las provincias la distribución de recursos vigente a la sanción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 esta 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reforma y en ambos casos hasta el dictado del mencionado régimen de coparticipación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8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V. La coparticipación federal y otras distribuciones</a:t>
            </a:r>
            <a:endParaRPr lang="es-ES_tradnl" sz="3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512" y="836712"/>
            <a:ext cx="9071992" cy="518477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El artículo 75, inciso 2, de la Constitución I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 Imponer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contribuciones indirectas como facultad concurrente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con las provincias.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Imponer </a:t>
            </a:r>
            <a:r>
              <a:rPr lang="es-A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contribuciones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directas, por </a:t>
            </a:r>
            <a:r>
              <a:rPr lang="es-A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tiempo determinado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proporcionalmente iguales en todo el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territorio de 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Nación, siempre que la defensa, seguridad común y bien general del Estado lo exijan. </a:t>
            </a:r>
            <a:r>
              <a:rPr lang="es-A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Las contribuciones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previstas en este inciso, con excepción de la parte o el total de las que </a:t>
            </a:r>
            <a:r>
              <a:rPr lang="es-A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tengan asignación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específica, son </a:t>
            </a:r>
            <a:r>
              <a:rPr lang="es-A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coparticipables.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Una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ley convenio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sobre la base de acuerdos entre la Nación y las provincias, instituirá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regímenes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coparticipación de estas contribuciones, garantizando la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automaticidad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en la remisión de los fondos.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distribución entre la Nación, las provincias y la ciudad de Buenos Aires y entre éstas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se efectuará en relación directa a las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competencias, servicios y funciones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cada una de ellas contemplando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criterios objetivos 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 reparto; será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equitativa, solidaria y dará prioridad al logro de un grado equivalente de desarrollo, calidad de vida e igualdad de oportunidades en todo el territorio nacional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  <a:endParaRPr lang="es-AR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V. La coparticipación federal y otras distribuciones</a:t>
            </a:r>
            <a:endParaRPr lang="es-ES_tradnl" sz="3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052537"/>
            <a:ext cx="8964488" cy="518477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 El artículo 75, inciso 2 II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ley convenio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tendrá como Cámara de origen el Senado y deberá ser sancionada con la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mayoría absoluta de la totalidad de los miembros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cada Cámara, no podrá ser modificada unilateralmente ni reglamentada y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será aprobada por las provincias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 habrá transferencia de competencias, servicios o funciones sin la respectiva reasignación </a:t>
            </a:r>
            <a:r>
              <a:rPr lang="es-A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 recursos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aprobada por ley del Congreso cuando correspondiere y por la provincia interesada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 la 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ciudad de Buenos Aires en su caso.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 </a:t>
            </a:r>
            <a:r>
              <a:rPr lang="es-A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organismo fiscal federal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tendrá a su cargo el control y fiscalización de la ejecución de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 establecido 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en este inciso, según lo determina la ley, la que deberá asegurar la 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representación de 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todas las provincias y la ciudad de Buenos Aires en su composición.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s-AR" sz="2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s-A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29600" cy="83631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</a:t>
            </a: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CORRESPONDENCIA FISCAL PURA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5538"/>
            <a:ext cx="9036496" cy="4895850"/>
          </a:xfrm>
        </p:spPr>
        <p:txBody>
          <a:bodyPr/>
          <a:lstStyle/>
          <a:p>
            <a:pPr algn="ctr">
              <a:buFontTx/>
              <a:buNone/>
              <a:tabLst>
                <a:tab pos="2867025" algn="l"/>
                <a:tab pos="2960688" algn="l"/>
              </a:tabLst>
            </a:pPr>
            <a:r>
              <a:rPr lang="es-AR" altLang="es-AR" sz="2400" dirty="0" smtClean="0">
                <a:latin typeface="Calibri" pitchFamily="34" charset="0"/>
              </a:rPr>
              <a:t>Beneficiarios del gasto</a:t>
            </a:r>
          </a:p>
          <a:p>
            <a:pPr>
              <a:buFontTx/>
              <a:buNone/>
            </a:pPr>
            <a:endParaRPr lang="es-AR" altLang="es-AR" sz="2000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sz="2000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dirty="0" smtClean="0">
              <a:solidFill>
                <a:srgbClr val="003399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dirty="0" smtClean="0">
              <a:solidFill>
                <a:srgbClr val="003399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dirty="0" smtClean="0">
              <a:solidFill>
                <a:srgbClr val="003399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es-AR" altLang="es-AR" sz="2400" dirty="0" smtClean="0">
                <a:latin typeface="Calibri" pitchFamily="34" charset="0"/>
              </a:rPr>
              <a:t>Contribuyentes</a:t>
            </a:r>
            <a:r>
              <a:rPr lang="es-AR" altLang="es-AR" sz="2000" dirty="0" smtClean="0">
                <a:latin typeface="Calibri" pitchFamily="34" charset="0"/>
              </a:rPr>
              <a:t>			</a:t>
            </a:r>
            <a:r>
              <a:rPr lang="es-AR" altLang="es-AR" sz="2000" dirty="0">
                <a:latin typeface="Calibri" pitchFamily="34" charset="0"/>
              </a:rPr>
              <a:t> </a:t>
            </a:r>
            <a:r>
              <a:rPr lang="es-AR" altLang="es-AR" sz="2000" dirty="0" smtClean="0">
                <a:latin typeface="Calibri" pitchFamily="34" charset="0"/>
              </a:rPr>
              <a:t>                           </a:t>
            </a:r>
            <a:r>
              <a:rPr lang="es-AR" altLang="es-AR" sz="2400" dirty="0" smtClean="0">
                <a:latin typeface="Calibri" pitchFamily="34" charset="0"/>
              </a:rPr>
              <a:t>Ciudadanos electores</a:t>
            </a:r>
            <a:endParaRPr lang="es-AR" altLang="es-AR" sz="2000" dirty="0" smtClean="0">
              <a:latin typeface="Calibri" pitchFamily="34" charset="0"/>
            </a:endParaRPr>
          </a:p>
          <a:p>
            <a:pPr>
              <a:buFontTx/>
              <a:buNone/>
            </a:pPr>
            <a:endParaRPr lang="es-AR" altLang="es-AR" dirty="0" smtClean="0">
              <a:latin typeface="Calibri" pitchFamily="34" charset="0"/>
            </a:endParaRPr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2335883" y="1700808"/>
            <a:ext cx="3960812" cy="27368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dirty="0" smtClean="0">
                <a:solidFill>
                  <a:schemeClr val="tx1"/>
                </a:solidFill>
                <a:effectLst/>
                <a:latin typeface="Calibri" pitchFamily="34" charset="0"/>
              </a:rPr>
              <a:t>Hogares</a:t>
            </a:r>
          </a:p>
          <a:p>
            <a:pPr algn="ctr" eaLnBrk="1" hangingPunct="1"/>
            <a:endParaRPr lang="es-AR" altLang="es-AR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1377482" y="5589240"/>
            <a:ext cx="64682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Versus </a:t>
            </a: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 laberinto de la coparticipación</a:t>
            </a:r>
            <a:r>
              <a:rPr lang="es-A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AR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1277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aberinto Coparticipacion 1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7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4567" y="179388"/>
            <a:ext cx="659552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por equidad regional?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parece 1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299" y="6444044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1 Entrada de lápiz"/>
              <p14:cNvContentPartPr/>
              <p14:nvPr/>
            </p14:nvContentPartPr>
            <p14:xfrm>
              <a:off x="6331320" y="5215680"/>
              <a:ext cx="360" cy="360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5480" y="51519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3 Entrada de lápiz"/>
              <p14:cNvContentPartPr/>
              <p14:nvPr/>
            </p14:nvContentPartPr>
            <p14:xfrm>
              <a:off x="6313680" y="5268960"/>
              <a:ext cx="360" cy="360"/>
            </p14:xfrm>
          </p:contentPart>
        </mc:Choice>
        <mc:Fallback xmlns="">
          <p:pic>
            <p:nvPicPr>
              <p:cNvPr id="4" name="3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7840" y="52056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9 Entrada de lápiz"/>
              <p14:cNvContentPartPr/>
              <p14:nvPr/>
            </p14:nvContentPartPr>
            <p14:xfrm>
              <a:off x="6438600" y="5197680"/>
              <a:ext cx="360" cy="36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2760" y="5134320"/>
                <a:ext cx="3204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24578" name="Gráfico 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6489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4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4567" y="179388"/>
            <a:ext cx="659552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por equidad regional?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parece 2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299" y="6444044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1 Entrada de lápiz"/>
              <p14:cNvContentPartPr/>
              <p14:nvPr/>
            </p14:nvContentPartPr>
            <p14:xfrm>
              <a:off x="6331320" y="5215680"/>
              <a:ext cx="360" cy="360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5480" y="51519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3 Entrada de lápiz"/>
              <p14:cNvContentPartPr/>
              <p14:nvPr/>
            </p14:nvContentPartPr>
            <p14:xfrm>
              <a:off x="6313680" y="5268960"/>
              <a:ext cx="360" cy="360"/>
            </p14:xfrm>
          </p:contentPart>
        </mc:Choice>
        <mc:Fallback xmlns="">
          <p:pic>
            <p:nvPicPr>
              <p:cNvPr id="4" name="3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7840" y="52056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9 Entrada de lápiz"/>
              <p14:cNvContentPartPr/>
              <p14:nvPr/>
            </p14:nvContentPartPr>
            <p14:xfrm>
              <a:off x="6438600" y="5197680"/>
              <a:ext cx="360" cy="36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2760" y="5134320"/>
                <a:ext cx="3204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25602" name="Gráfico 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0" y="1205503"/>
            <a:ext cx="8072338" cy="517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4686"/>
            <a:ext cx="8856662" cy="9080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país de las desmesuras II</a:t>
            </a:r>
            <a:endParaRPr lang="es-E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4471988"/>
            <a:ext cx="17795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5 CuadroTexto"/>
          <p:cNvSpPr txBox="1">
            <a:spLocks noChangeArrowheads="1"/>
          </p:cNvSpPr>
          <p:nvPr/>
        </p:nvSpPr>
        <p:spPr bwMode="auto">
          <a:xfrm>
            <a:off x="171450" y="6135688"/>
            <a:ext cx="8801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s-AR" sz="1800" u="none" dirty="0" smtClean="0">
                <a:solidFill>
                  <a:srgbClr val="002060"/>
                </a:solidFill>
                <a:latin typeface="+mn-lt"/>
              </a:rPr>
              <a:t>Fuente: Juan J. Llach y Martín Lagos (2014),  </a:t>
            </a:r>
            <a:r>
              <a:rPr lang="es-AR" altLang="es-AR" sz="1800" i="1" u="none" dirty="0" smtClean="0">
                <a:solidFill>
                  <a:srgbClr val="002060"/>
                </a:solidFill>
                <a:latin typeface="+mn-lt"/>
              </a:rPr>
              <a:t>El país de las desmesuras</a:t>
            </a:r>
            <a:r>
              <a:rPr lang="es-AR" altLang="es-AR" sz="1800" u="none" dirty="0" smtClean="0">
                <a:solidFill>
                  <a:srgbClr val="002060"/>
                </a:solidFill>
                <a:latin typeface="+mn-lt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s-AR" sz="1800" u="none" dirty="0" smtClean="0">
                <a:solidFill>
                  <a:srgbClr val="002060"/>
                </a:solidFill>
                <a:latin typeface="+mn-lt"/>
              </a:rPr>
              <a:t>Buenos Aires: El Ateneo</a:t>
            </a:r>
            <a:r>
              <a:rPr lang="es-AR" altLang="es-AR" sz="1800" i="1" u="none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04938"/>
            <a:ext cx="90201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7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4567" y="179388"/>
            <a:ext cx="659552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endParaRPr lang="es-A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por equidad regional?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parece 3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299" y="6444044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1 Entrada de lápiz"/>
              <p14:cNvContentPartPr/>
              <p14:nvPr/>
            </p14:nvContentPartPr>
            <p14:xfrm>
              <a:off x="6331320" y="5215680"/>
              <a:ext cx="360" cy="360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5480" y="51519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3 Entrada de lápiz"/>
              <p14:cNvContentPartPr/>
              <p14:nvPr/>
            </p14:nvContentPartPr>
            <p14:xfrm>
              <a:off x="6313680" y="5268960"/>
              <a:ext cx="360" cy="360"/>
            </p14:xfrm>
          </p:contentPart>
        </mc:Choice>
        <mc:Fallback xmlns="">
          <p:pic>
            <p:nvPicPr>
              <p:cNvPr id="4" name="3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7840" y="52056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9 Entrada de lápiz"/>
              <p14:cNvContentPartPr/>
              <p14:nvPr/>
            </p14:nvContentPartPr>
            <p14:xfrm>
              <a:off x="6438600" y="5197680"/>
              <a:ext cx="360" cy="360"/>
            </p14:xfrm>
          </p:contentPart>
        </mc:Choice>
        <mc:Fallback xmlns="">
          <p:pic>
            <p:nvPicPr>
              <p:cNvPr id="10" name="9 Entrada de lápiz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22760" y="5134320"/>
                <a:ext cx="3204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26626" name="Gráfico 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7" y="1205503"/>
            <a:ext cx="8176149" cy="510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4565" y="179388"/>
            <a:ext cx="659552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por equidad regional?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parece 4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10550" cy="514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0307" y="6453336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4565" y="179388"/>
            <a:ext cx="659552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por equidad regional?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parece 5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307" y="6453336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1 Entrada de lápiz"/>
              <p14:cNvContentPartPr/>
              <p14:nvPr/>
            </p14:nvContentPartPr>
            <p14:xfrm>
              <a:off x="7644240" y="5367240"/>
              <a:ext cx="360" cy="360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8400" y="53038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5 Entrada de lápiz"/>
              <p14:cNvContentPartPr/>
              <p14:nvPr/>
            </p14:nvContentPartPr>
            <p14:xfrm>
              <a:off x="7715520" y="5242320"/>
              <a:ext cx="360" cy="3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9680" y="517896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7 Entrada de lápiz"/>
              <p14:cNvContentPartPr/>
              <p14:nvPr/>
            </p14:nvContentPartPr>
            <p14:xfrm>
              <a:off x="7840440" y="5224320"/>
              <a:ext cx="360" cy="36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4600" y="51609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8 Entrada de lápiz"/>
              <p14:cNvContentPartPr/>
              <p14:nvPr/>
            </p14:nvContentPartPr>
            <p14:xfrm>
              <a:off x="7894080" y="5188680"/>
              <a:ext cx="360" cy="36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8240" y="5125320"/>
                <a:ext cx="3204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22530" name="Gráfico 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089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4565" y="179388"/>
            <a:ext cx="659552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por equidad regional?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parece 6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307" y="6453336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1 Entrada de lápiz"/>
              <p14:cNvContentPartPr/>
              <p14:nvPr/>
            </p14:nvContentPartPr>
            <p14:xfrm>
              <a:off x="7644240" y="5367240"/>
              <a:ext cx="360" cy="360"/>
            </p14:xfrm>
          </p:contentPart>
        </mc:Choice>
        <mc:Fallback xmlns="">
          <p:pic>
            <p:nvPicPr>
              <p:cNvPr id="2" name="1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28400" y="53038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5 Entrada de lápiz"/>
              <p14:cNvContentPartPr/>
              <p14:nvPr/>
            </p14:nvContentPartPr>
            <p14:xfrm>
              <a:off x="7715520" y="5242320"/>
              <a:ext cx="360" cy="360"/>
            </p14:xfrm>
          </p:contentPart>
        </mc:Choice>
        <mc:Fallback xmlns="">
          <p:pic>
            <p:nvPicPr>
              <p:cNvPr id="6" name="5 Entrada de lápiz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9680" y="517896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7 Entrada de lápiz"/>
              <p14:cNvContentPartPr/>
              <p14:nvPr/>
            </p14:nvContentPartPr>
            <p14:xfrm>
              <a:off x="7840440" y="5224320"/>
              <a:ext cx="360" cy="360"/>
            </p14:xfrm>
          </p:contentPart>
        </mc:Choice>
        <mc:Fallback xmlns="">
          <p:pic>
            <p:nvPicPr>
              <p:cNvPr id="8" name="7 Entrada de lápiz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4600" y="51609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8 Entrada de lápiz"/>
              <p14:cNvContentPartPr/>
              <p14:nvPr/>
            </p14:nvContentPartPr>
            <p14:xfrm>
              <a:off x="7894080" y="5188680"/>
              <a:ext cx="360" cy="360"/>
            </p14:xfrm>
          </p:contentPart>
        </mc:Choice>
        <mc:Fallback xmlns="">
          <p:pic>
            <p:nvPicPr>
              <p:cNvPr id="9" name="8 Entrada de lápiz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8240" y="5125320"/>
                <a:ext cx="32040" cy="127080"/>
              </a:xfrm>
              <a:prstGeom prst="rect">
                <a:avLst/>
              </a:prstGeom>
            </p:spPr>
          </p:pic>
        </mc:Fallback>
      </mc:AlternateContent>
      <p:pic>
        <p:nvPicPr>
          <p:cNvPr id="23554" name="Gráfico 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6" y="1196752"/>
            <a:ext cx="8176149" cy="499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59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4564" y="179388"/>
            <a:ext cx="659552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por equidad regional?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parece 7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0" y="1196975"/>
            <a:ext cx="7538882" cy="532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1 Rectángulo"/>
          <p:cNvSpPr>
            <a:spLocks noChangeArrowheads="1"/>
          </p:cNvSpPr>
          <p:nvPr/>
        </p:nvSpPr>
        <p:spPr bwMode="auto">
          <a:xfrm>
            <a:off x="2700338" y="18573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 b="1" dirty="0">
                <a:latin typeface="Arial" charset="0"/>
              </a:rPr>
              <a:t>Gráfico de correlación entre PIB per cápita y transferencias nacionales totales por personas con NBI</a:t>
            </a:r>
            <a:endParaRPr lang="es-AR" altLang="es-AR" sz="1800" dirty="0">
              <a:latin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307" y="6453336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7994080" y="5860120"/>
            <a:ext cx="104241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60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27441" y="179388"/>
            <a:ext cx="640976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Ahora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también los municipios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17985"/>
            <a:ext cx="44450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149080"/>
            <a:ext cx="89249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835150" y="4293915"/>
            <a:ext cx="5113338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1835696" y="5013226"/>
            <a:ext cx="5111750" cy="1008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Fuente: Juan J. Llach (2013), </a:t>
            </a:r>
            <a:r>
              <a:rPr lang="es-AR" i="1" dirty="0" smtClean="0"/>
              <a:t>Federales y unitarios en el siglo XXI</a:t>
            </a:r>
            <a:r>
              <a:rPr lang="es-AR" dirty="0" smtClean="0"/>
              <a:t>, Buenos Aires: Temas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621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515" y="179388"/>
            <a:ext cx="918924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Una vieja reivindicación: el  gasto nacional por jurisdicciones </a:t>
            </a:r>
          </a:p>
          <a:p>
            <a:pPr algn="ctr">
              <a:defRPr/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(En % de un total de 7000 MUS$ de 2012 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</a:t>
            </a: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2% del PIB)</a:t>
            </a: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47813"/>
            <a:ext cx="6418342" cy="44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4906" y="179388"/>
            <a:ext cx="9136477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 viejo protagonista con nuevo ropaje: los subsidios económicos </a:t>
            </a:r>
          </a:p>
          <a:p>
            <a:pPr algn="ctr">
              <a:defRPr/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(MUS$ de 2012)</a:t>
            </a: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4582"/>
            <a:ext cx="4901196" cy="449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164288" y="5014917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Estimado</a:t>
            </a:r>
          </a:p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2014: 4,57% del PIB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58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28244" y="179388"/>
            <a:ext cx="6409768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apropiación indebida 1</a:t>
            </a:r>
            <a:endParaRPr lang="es-A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s-A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(MUS$ de 2012)</a:t>
            </a:r>
            <a:endParaRPr lang="es-A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94321"/>
            <a:ext cx="6840538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6869113" y="5660479"/>
            <a:ext cx="1281112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3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28236" y="179388"/>
            <a:ext cx="6409768" cy="1261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apropiación indebida 2</a:t>
            </a:r>
            <a:endParaRPr lang="es-A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>
              <a:defRPr/>
            </a:pPr>
            <a:r>
              <a:rPr lang="es-A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(MUS$ de 2012</a:t>
            </a:r>
            <a:r>
              <a:rPr lang="es-A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AR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6732588" y="4868863"/>
            <a:ext cx="1281112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593850"/>
            <a:ext cx="89312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4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país de las desmesuras III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886672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Inmigración excesiva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Inestabilidad política, rupturas de la constitución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Caudillismo, populismo, tendencia a la hegemonía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 suerte del peronismo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Las 6 grandes crisis macroeconómicas desde 1975:36,5% de caída acumulada del PIB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Movimiento político con 70 años de vigencia, arraigo fuerte, ideológico y pragmático, ganador de 9 elecciones presidenciales, tendencia populista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Sindicatos muy fuertes, puja distributiva, tensiones salarios-productividad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Movimientos guerrilleros amplios, diversos, con apoyo popular, reprimidos dando lugar a miles de desaparecidos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171450" y="6211888"/>
            <a:ext cx="8801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s-AR" sz="1800" u="none" dirty="0" smtClean="0">
                <a:solidFill>
                  <a:srgbClr val="002060"/>
                </a:solidFill>
                <a:latin typeface="+mj-lt"/>
              </a:rPr>
              <a:t>Fuente: Juan J. Llach y Martín Lagos (2014),  </a:t>
            </a:r>
            <a:r>
              <a:rPr lang="es-AR" altLang="es-AR" sz="1800" i="1" u="none" dirty="0" smtClean="0">
                <a:solidFill>
                  <a:srgbClr val="002060"/>
                </a:solidFill>
                <a:latin typeface="+mj-lt"/>
              </a:rPr>
              <a:t>El país de las desmesuras</a:t>
            </a:r>
            <a:r>
              <a:rPr lang="es-AR" altLang="es-AR" sz="1800" u="none" dirty="0" smtClean="0">
                <a:solidFill>
                  <a:srgbClr val="002060"/>
                </a:solidFill>
                <a:latin typeface="+mj-lt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s-AR" sz="1800" u="none" dirty="0" smtClean="0">
                <a:solidFill>
                  <a:srgbClr val="002060"/>
                </a:solidFill>
                <a:latin typeface="+mj-lt"/>
              </a:rPr>
              <a:t>Buenos Aires: El Ateneo</a:t>
            </a:r>
            <a:r>
              <a:rPr lang="es-AR" altLang="es-AR" sz="1800" i="1" u="none" dirty="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3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1827213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POLÍTICAS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Centralismo </a:t>
            </a:r>
            <a:r>
              <a:rPr lang="es-A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unitarista en vez de federalismo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s-AR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Propensión a la hegemonía, la dependencia de las provincias y municipios y la volatilidad macroeconómica</a:t>
            </a: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s-AR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Inestabilidad institucional y política </a:t>
            </a:r>
            <a:r>
              <a:rPr lang="es-A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estabilidad de baja calidad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46556" y="332656"/>
            <a:ext cx="74508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Consecuencias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apropiación indebida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2315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5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0825" y="1412875"/>
            <a:ext cx="8424863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ECONÓMICAS</a:t>
            </a: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Tendencia al cortoplacismo</a:t>
            </a: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Menor competitividad, producción y exportaciones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Menos valor agregado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Menos incentivos a la </a:t>
            </a:r>
            <a:r>
              <a:rPr lang="es-A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responsabilidad fiscal</a:t>
            </a:r>
          </a:p>
          <a:p>
            <a:pPr algn="just">
              <a:defRPr/>
            </a:pP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>
              <a:defRPr/>
            </a:pPr>
            <a:r>
              <a:rPr lang="es-A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SOCIALES</a:t>
            </a: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Menor desarrollo humano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Menos empleos de calidad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Menos equidad regional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46563" y="188640"/>
            <a:ext cx="74508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Consecuencias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apropiación indebida </a:t>
            </a: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5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496" y="1773238"/>
            <a:ext cx="90364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endParaRPr lang="es-A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Falencias </a:t>
            </a: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democráticas </a:t>
            </a: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republicanas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Falencias y distorsiones federales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Responsabilidad fiscal volátil</a:t>
            </a:r>
            <a:endParaRPr lang="es-A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Empleo público, </a:t>
            </a: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promociones y </a:t>
            </a: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círculos viciosos de la pobreza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cuestión de los recursos </a:t>
            </a: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naturales</a:t>
            </a:r>
            <a:endParaRPr lang="es-A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67117" y="620713"/>
            <a:ext cx="64097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La coparticipación federal y otras distribuciones</a:t>
            </a:r>
            <a:b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Falencias </a:t>
            </a:r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provincias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8299" y="6309320"/>
            <a:ext cx="817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56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79296" cy="1143000"/>
          </a:xfrm>
        </p:spPr>
        <p:txBody>
          <a:bodyPr>
            <a:no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Explorando las salidas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11349"/>
            <a:ext cx="8579296" cy="265375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Maquetas exitosas</a:t>
            </a:r>
          </a:p>
          <a:p>
            <a:pPr marL="514350" indent="-514350">
              <a:buAutoNum type="arabicPeriod"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 necesarias para un nuevo régimen federal</a:t>
            </a:r>
          </a:p>
          <a:p>
            <a:pPr marL="514350" indent="-514350">
              <a:buAutoNum type="arabicPeriod"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Alternativas teóricas</a:t>
            </a:r>
          </a:p>
          <a:p>
            <a:pPr marL="514350" indent="-514350">
              <a:buAutoNum type="arabicPeriod"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Potestades tributarias</a:t>
            </a:r>
          </a:p>
        </p:txBody>
      </p:sp>
    </p:spTree>
    <p:extLst>
      <p:ext uri="{BB962C8B-B14F-4D97-AF65-F5344CB8AC3E}">
        <p14:creationId xmlns:p14="http://schemas.microsoft.com/office/powerpoint/2010/main" val="30135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Explorando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salidas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Maquetas total o parcialmente exitosas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99381"/>
            <a:ext cx="8568952" cy="20776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EL mapa previsional</a:t>
            </a:r>
          </a:p>
          <a:p>
            <a:pPr marL="0" indent="0"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La ley de financiamiento educativo</a:t>
            </a:r>
          </a:p>
          <a:p>
            <a:pPr marL="0" indent="0"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El Fondo Federal Solidario</a:t>
            </a:r>
          </a:p>
          <a:p>
            <a:pPr marL="0" indent="0">
              <a:buNone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06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" y="116632"/>
            <a:ext cx="8435280" cy="1143000"/>
          </a:xfrm>
        </p:spPr>
        <p:txBody>
          <a:bodyPr>
            <a:no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Explorando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salidas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Condiciones necesarias para un nuevo régimen federal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8204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Cumplir la Constitución</a:t>
            </a:r>
          </a:p>
          <a:p>
            <a:pPr>
              <a:buFontTx/>
              <a:buChar char="-"/>
            </a:pP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Relación </a:t>
            </a:r>
            <a: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directa a las competencias, servicios y </a:t>
            </a: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funciones</a:t>
            </a:r>
          </a:p>
          <a:p>
            <a:pPr>
              <a:buFontTx/>
              <a:buChar char="-"/>
            </a:pP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Criterios </a:t>
            </a:r>
            <a: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objetivos de </a:t>
            </a: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reparto</a:t>
            </a:r>
          </a:p>
          <a:p>
            <a:pPr>
              <a:buFontTx/>
              <a:buChar char="-"/>
            </a:pP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Equitativa</a:t>
            </a:r>
            <a: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solidaria y </a:t>
            </a: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dando </a:t>
            </a:r>
            <a: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prioridad al logro de un grado equivalente de desarrollo, calidad de vida e igualdad de oportunidades en todo el territorio nacional.</a:t>
            </a:r>
          </a:p>
          <a:p>
            <a:pPr marL="0" indent="0"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Ninguna provincia, ningún gobernador pueden firmar la rendición, al menos en el stock</a:t>
            </a:r>
          </a:p>
          <a:p>
            <a:pPr marL="0" indent="0"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Cambios en el sistema impositivo</a:t>
            </a:r>
          </a:p>
          <a:p>
            <a:pPr marL="0" indent="0">
              <a:buNone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Cambios en los flujos</a:t>
            </a:r>
          </a:p>
          <a:p>
            <a:pPr marL="0" indent="0">
              <a:buNone/>
            </a:pP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2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288" y="1340768"/>
            <a:ext cx="86767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63538" algn="just"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1.  La distribución primaria</a:t>
            </a:r>
          </a:p>
          <a:p>
            <a:pPr marL="436562" lvl="1" indent="-342900" algn="just">
              <a:buFontTx/>
              <a:buChar char="-"/>
              <a:defRPr/>
            </a:pPr>
            <a:r>
              <a:rPr lang="es-A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</a:t>
            </a: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 Devolución del 15 % que fue a seguridad social </a:t>
            </a:r>
          </a:p>
          <a:p>
            <a:pPr marL="436562" lvl="1" indent="-342900" algn="just">
              <a:buFontTx/>
              <a:buChar char="-"/>
              <a:defRPr/>
            </a:pPr>
            <a:r>
              <a:rPr lang="es-A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</a:t>
            </a: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 Créditos y débitos bancarios</a:t>
            </a:r>
          </a:p>
          <a:p>
            <a:pPr marL="436562" lvl="1" indent="-342900" algn="just">
              <a:buFontTx/>
              <a:buChar char="-"/>
              <a:defRPr/>
            </a:pPr>
            <a:r>
              <a:rPr lang="es-A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</a:t>
            </a: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 + b):  3,3% del PIB o 18500 millones de dólares</a:t>
            </a:r>
          </a:p>
          <a:p>
            <a:pPr marL="436562" lvl="1" indent="-342900" algn="just">
              <a:buFontTx/>
              <a:buChar char="-"/>
              <a:defRPr/>
            </a:pPr>
            <a:r>
              <a:rPr lang="es-A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¿</a:t>
            </a:r>
            <a:r>
              <a:rPr lang="es-A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Recursos naturales no renovables?</a:t>
            </a:r>
          </a:p>
          <a:p>
            <a:pPr marL="436562" lvl="1" indent="-342900" algn="just">
              <a:buFontTx/>
              <a:buChar char="-"/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Los municipios: ¿actores directos de la distribución primaria?</a:t>
            </a:r>
            <a:endParaRPr lang="es-A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>
              <a:defRPr/>
            </a:pPr>
            <a:r>
              <a:rPr lang="es-A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2. La equidad regional y la distribución secundaria</a:t>
            </a:r>
            <a:endParaRPr lang="es-A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es-A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Transferencias discrecionales: una ventaja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esquiva cuestión de los criterios objetivos de reparto de la CN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Fondo de convergencia</a:t>
            </a:r>
          </a:p>
          <a:p>
            <a:pPr marL="342900" indent="-342900" algn="just">
              <a:buFontTx/>
              <a:buChar char="-"/>
              <a:defRPr/>
            </a:pPr>
            <a:r>
              <a:rPr lang="es-A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Fondo de desarrollo humano = fondo de convergencia + ley de financiamiento educativo</a:t>
            </a:r>
          </a:p>
          <a:p>
            <a:pPr algn="just">
              <a:tabLst>
                <a:tab pos="712788" algn="l"/>
              </a:tabLst>
              <a:defRPr/>
            </a:pPr>
            <a:r>
              <a:rPr lang="es-A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es-AR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47665" y="188640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Explorando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salidas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Alternativas teóricas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496" y="6239053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Fuente: Juan J. Llach (2013),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Federales y unitarios en el siglo XXI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Temas 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7994080" y="5733256"/>
            <a:ext cx="104241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27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64235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Fondo de Desarrollo Humano (1)</a:t>
            </a:r>
            <a:endParaRPr lang="es-AR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6549"/>
            <a:ext cx="8686800" cy="4830763"/>
          </a:xfrm>
        </p:spPr>
        <p:txBody>
          <a:bodyPr>
            <a:normAutofit/>
          </a:bodyPr>
          <a:lstStyle/>
          <a:p>
            <a:pPr marL="338138" indent="-338138">
              <a:lnSpc>
                <a:spcPct val="90000"/>
              </a:lnSpc>
              <a:buFontTx/>
              <a:buNone/>
              <a:defRPr/>
            </a:pPr>
            <a:r>
              <a:rPr lang="es-E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</a:rPr>
              <a:t>1. Clave: la renta originada en la demanda global de bienes básicos debe ser apropiada </a:t>
            </a:r>
            <a:r>
              <a:rPr lang="es-ES" altLang="zh-CN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</a:rPr>
              <a:t>principalmente</a:t>
            </a:r>
            <a:r>
              <a:rPr lang="es-E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</a:rPr>
              <a:t> por las provincias y los municipios para ser invertida en el desarrollo humano de sus poblaciones y en el desarrollo local y regional</a:t>
            </a:r>
          </a:p>
          <a:p>
            <a:pPr marL="338138" indent="-338138">
              <a:lnSpc>
                <a:spcPct val="90000"/>
              </a:lnSpc>
              <a:buFontTx/>
              <a:buNone/>
              <a:defRPr/>
            </a:pPr>
            <a:r>
              <a:rPr lang="es-E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</a:rPr>
              <a:t>2. Fondo de Desarrollo Humano</a:t>
            </a:r>
          </a:p>
          <a:p>
            <a:pPr marL="338138" indent="-338138">
              <a:lnSpc>
                <a:spcPct val="90000"/>
              </a:lnSpc>
              <a:buFontTx/>
              <a:buNone/>
              <a:defRPr/>
            </a:pPr>
            <a:r>
              <a:rPr lang="es-E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</a:rPr>
              <a:t>	2.2.1. Fondo de Financiamiento Educativo</a:t>
            </a:r>
          </a:p>
          <a:p>
            <a:pPr marL="338138" indent="-338138">
              <a:lnSpc>
                <a:spcPct val="90000"/>
              </a:lnSpc>
              <a:buFontTx/>
              <a:buNone/>
              <a:defRPr/>
            </a:pPr>
            <a:r>
              <a:rPr lang="es-E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</a:rPr>
              <a:t>	2.2.2. Fondo de Convergencia</a:t>
            </a:r>
          </a:p>
          <a:p>
            <a:pPr marL="338138" indent="-338138">
              <a:lnSpc>
                <a:spcPct val="90000"/>
              </a:lnSpc>
              <a:buFontTx/>
              <a:buNone/>
              <a:defRPr/>
            </a:pPr>
            <a:r>
              <a:rPr lang="es-E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</a:rPr>
              <a:t>2.3. Políticas de desarrollo local </a:t>
            </a:r>
            <a:r>
              <a:rPr lang="es-E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  <a:sym typeface="Symbol" pitchFamily="18" charset="2"/>
              </a:rPr>
              <a:t></a:t>
            </a:r>
            <a:endParaRPr lang="es-ES" altLang="zh-CN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SimSun" pitchFamily="2" charset="-122"/>
            </a:endParaRPr>
          </a:p>
          <a:p>
            <a:pPr marL="338138" indent="-338138">
              <a:lnSpc>
                <a:spcPct val="90000"/>
              </a:lnSpc>
              <a:buFontTx/>
              <a:buNone/>
              <a:defRPr/>
            </a:pPr>
            <a:r>
              <a:rPr lang="es-E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</a:rPr>
              <a:t>2.4. Política nutricional universal </a:t>
            </a:r>
            <a:r>
              <a:rPr lang="es-E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SimSun" pitchFamily="2" charset="-122"/>
                <a:sym typeface="Symbol" pitchFamily="18" charset="2"/>
              </a:rPr>
              <a:t></a:t>
            </a:r>
          </a:p>
        </p:txBody>
      </p:sp>
    </p:spTree>
    <p:extLst>
      <p:ext uri="{BB962C8B-B14F-4D97-AF65-F5344CB8AC3E}">
        <p14:creationId xmlns:p14="http://schemas.microsoft.com/office/powerpoint/2010/main" val="916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57175"/>
            <a:ext cx="8839200" cy="868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Fondo de Desarrollo Humano (2)</a:t>
            </a:r>
            <a:endParaRPr lang="es-AR" sz="36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68413"/>
            <a:ext cx="8991600" cy="3502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endParaRPr lang="es-AR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A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Ley de Desarrollo Humano y Convergencia</a:t>
            </a:r>
          </a:p>
          <a:p>
            <a:pPr>
              <a:lnSpc>
                <a:spcPct val="80000"/>
              </a:lnSpc>
              <a:defRPr/>
            </a:pPr>
            <a:endParaRPr lang="es-AR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 crea el Fondo para el Desarrollo Humano (FDH) con dos componentes: (1) Financiamiento Educativo y (2) Fondo de Convergencia</a:t>
            </a:r>
          </a:p>
          <a:p>
            <a:pPr lvl="1">
              <a:lnSpc>
                <a:spcPct val="80000"/>
              </a:lnSpc>
              <a:defRPr/>
            </a:pPr>
            <a:endParaRPr lang="es-AR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Objetivo: “dar prioridad al logro de un grado equivalente de desarrollo, calidad de vida e igualdad de oportunidades en todo el territorio nacional” (Art. 75,2, CN)</a:t>
            </a:r>
          </a:p>
        </p:txBody>
      </p:sp>
    </p:spTree>
    <p:extLst>
      <p:ext uri="{BB962C8B-B14F-4D97-AF65-F5344CB8AC3E}">
        <p14:creationId xmlns:p14="http://schemas.microsoft.com/office/powerpoint/2010/main" val="34270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260350"/>
            <a:ext cx="8991600" cy="868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Fondo de Desarrollo Humano (3)</a:t>
            </a:r>
            <a:endParaRPr lang="es-AR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39552"/>
            <a:ext cx="8991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s-AR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Financiamiento Educativo </a:t>
            </a:r>
          </a:p>
          <a:p>
            <a:pPr lvl="1">
              <a:lnSpc>
                <a:spcPct val="90000"/>
              </a:lnSpc>
              <a:defRPr/>
            </a:pPr>
            <a:r>
              <a:rPr lang="es-AR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Prorrogar la ley hasta el 2020, aumentando gradualmente la inversión en educación del 6% al 7% del PIB (5% / 6% para educación básica)</a:t>
            </a:r>
          </a:p>
          <a:p>
            <a:pPr lvl="1">
              <a:lnSpc>
                <a:spcPct val="80000"/>
              </a:lnSpc>
              <a:defRPr/>
            </a:pPr>
            <a:endParaRPr lang="es-AR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s-AR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Asignar al menos el 50% de los fondos a la mejora de la calidad educativa (universalización inicial y media; formación, </a:t>
            </a:r>
            <a:r>
              <a:rPr lang="es-AR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capacitación </a:t>
            </a:r>
            <a:r>
              <a:rPr lang="es-AR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 jerarquización salarial de los docentes; jornada extendida, comenzando por las zonas más necesitadas; competencias laborales; mejora de la infraestructura; tecnologías; evaluación de resultados)</a:t>
            </a:r>
          </a:p>
          <a:p>
            <a:pPr lvl="1">
              <a:lnSpc>
                <a:spcPct val="80000"/>
              </a:lnSpc>
              <a:defRPr/>
            </a:pPr>
            <a:endParaRPr lang="es-AR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s-AR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Distribuirlo entre provincias como en la ley actual.</a:t>
            </a:r>
          </a:p>
        </p:txBody>
      </p:sp>
    </p:spTree>
    <p:extLst>
      <p:ext uri="{BB962C8B-B14F-4D97-AF65-F5344CB8AC3E}">
        <p14:creationId xmlns:p14="http://schemas.microsoft.com/office/powerpoint/2010/main" val="20198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país de las desmesuras IV</a:t>
            </a:r>
            <a:endParaRPr lang="es-AR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341438"/>
            <a:ext cx="8763000" cy="4144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s-AR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Guerra contra una gran potencia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Cierres extremos y frecuentes de la economía, dos veces seguidos de aperturas también extremas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Inflación alta y volátil, al igual que los precios relativos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Intensa dolarización, casi economía </a:t>
            </a:r>
            <a:r>
              <a:rPr lang="es-AR" sz="28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bimonetaria</a:t>
            </a:r>
            <a:endParaRPr lang="es-AR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Muy bajo financiamiento, especialmente a la inversión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Déficits fiscales elevados, casi crónicos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Gran volatilidad de la Argentina, ciclos frecuentes, muchas veces violentos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Con crisis similares a las de los cuatro países comparados la Argentina tendría hoy un PIB PPP per cápita de 30.000 US$, cercano al de Corea. España </a:t>
            </a:r>
            <a:r>
              <a:rPr lang="es-A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A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 </a:t>
            </a: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71450" y="6096000"/>
            <a:ext cx="8801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s-AR" sz="1800" u="none" dirty="0" smtClean="0">
                <a:solidFill>
                  <a:srgbClr val="002060"/>
                </a:solidFill>
                <a:latin typeface="+mj-lt"/>
              </a:rPr>
              <a:t>Fuente: Juan J. Llach y Martín Lagos (2014),  </a:t>
            </a:r>
            <a:r>
              <a:rPr lang="es-AR" altLang="es-AR" sz="1800" i="1" u="none" dirty="0" smtClean="0">
                <a:solidFill>
                  <a:srgbClr val="002060"/>
                </a:solidFill>
                <a:latin typeface="+mj-lt"/>
              </a:rPr>
              <a:t>El país de las desmesuras</a:t>
            </a:r>
            <a:r>
              <a:rPr lang="es-AR" altLang="es-AR" sz="1800" u="none" dirty="0" smtClean="0">
                <a:solidFill>
                  <a:srgbClr val="002060"/>
                </a:solidFill>
                <a:latin typeface="+mj-lt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s-AR" sz="1800" u="none" dirty="0" smtClean="0">
                <a:solidFill>
                  <a:srgbClr val="002060"/>
                </a:solidFill>
                <a:latin typeface="+mj-lt"/>
              </a:rPr>
              <a:t>Buenos Aires: El Ateneo</a:t>
            </a:r>
            <a:r>
              <a:rPr lang="es-AR" altLang="es-AR" sz="1800" i="1" u="none" dirty="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50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260350"/>
            <a:ext cx="9144001" cy="868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A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A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Fondo de Desarrollo Humano (4)</a:t>
            </a:r>
            <a:endParaRPr lang="es-AR" sz="36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" y="126876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A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Fondo de Convergencia</a:t>
            </a:r>
          </a:p>
          <a:p>
            <a:pPr lvl="1"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Financiamiento</a:t>
            </a:r>
          </a:p>
          <a:p>
            <a:pPr lvl="2"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Porcentaje ≥ 30% del aumento de la recaudación impositiva nacional</a:t>
            </a:r>
          </a:p>
          <a:p>
            <a:pPr lvl="2"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Porcentaje a determinar de la reducción de subsidios a la energía</a:t>
            </a:r>
          </a:p>
          <a:p>
            <a:pPr lvl="1"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Para participar en el FC las provincias deben adicionar recursos propios (magnitud a determinar)</a:t>
            </a:r>
          </a:p>
          <a:p>
            <a:pPr lvl="2"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provincia de Buenos Aires deberá dar prioridad a la inversión en el segundo y tercer cordón del GBA</a:t>
            </a:r>
          </a:p>
          <a:p>
            <a:pPr lvl="1"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Distribución: exclusivamente en base a NBI</a:t>
            </a:r>
          </a:p>
          <a:p>
            <a:pPr lvl="1"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Criterios taxativos para la inversión de esos recursos en programas previamente aprobados de educación, capacitación, salud y nutrición</a:t>
            </a:r>
          </a:p>
        </p:txBody>
      </p:sp>
    </p:spTree>
    <p:extLst>
      <p:ext uri="{BB962C8B-B14F-4D97-AF65-F5344CB8AC3E}">
        <p14:creationId xmlns:p14="http://schemas.microsoft.com/office/powerpoint/2010/main" val="177264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9144000" cy="52257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NUEVO CONTRATO FISCAL FEDERAL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Correspondencia fiscal: fortalecimiento de las instituciones políticas y del federalismo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Limitar connivencia autoridades locales / contribuyentes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Separación de fuentes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 pitchFamily="18" charset="2"/>
              </a:rPr>
              <a:t>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gasto público </a:t>
            </a:r>
            <a:r>
              <a:rPr lang="es-ES_tradnl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subnacional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más dependiente de la recaudación propia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Solidaridad: </a:t>
            </a:r>
          </a:p>
          <a:p>
            <a:pPr lvl="2"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Menor masa coparticipable, más ingresos  </a:t>
            </a:r>
            <a:r>
              <a:rPr lang="es-ES_tradnl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subnacionales</a:t>
            </a:r>
            <a:endParaRPr lang="es-ES_tradnl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2"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Subsidios (en la práctica) horizontales entre jurisdicciones</a:t>
            </a:r>
          </a:p>
          <a:p>
            <a:pPr lvl="2"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Compatible con fondos como el de convergencia, el de desarrollo humano, ciertos regímenes de promoción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621656" y="116632"/>
            <a:ext cx="3900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Explorando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salidas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Potestades tributarias I</a:t>
            </a:r>
          </a:p>
        </p:txBody>
      </p:sp>
      <p:sp>
        <p:nvSpPr>
          <p:cNvPr id="4" name="3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7994080" y="6112219"/>
            <a:ext cx="104241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84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7" grpId="0" build="p"/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66936"/>
            <a:ext cx="8382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Potestades tributarias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 impuestos nacionales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03065"/>
            <a:ext cx="8740775" cy="50942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lógica: reglas nacionales parejas para trabajar y producir</a:t>
            </a:r>
          </a:p>
          <a:p>
            <a:pPr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IVA 10% con devolución automática </a:t>
            </a:r>
          </a:p>
          <a:p>
            <a:pPr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Ganancias ajustadas por inflación (y transformación gradual en impuesto a las ganancias distribuidas)</a:t>
            </a:r>
          </a:p>
          <a:p>
            <a:pPr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Comercio exterior: arancel moderado, retenciones a cuenta de ganancias</a:t>
            </a:r>
          </a:p>
          <a:p>
            <a:pPr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Aportes y contribuciones estables + mapa </a:t>
            </a:r>
          </a:p>
          <a:p>
            <a:pPr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(Internos: por el potencial distorsivo)</a:t>
            </a:r>
          </a:p>
          <a:p>
            <a:pPr>
              <a:defRPr/>
            </a:pPr>
            <a:r>
              <a:rPr lang="es-ES_tradnl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Ningún otro impuesto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salvo el ITF (créditos y débitos bancarios) que permanece como “recaudador”</a:t>
            </a:r>
          </a:p>
        </p:txBody>
      </p:sp>
    </p:spTree>
    <p:extLst>
      <p:ext uri="{BB962C8B-B14F-4D97-AF65-F5344CB8AC3E}">
        <p14:creationId xmlns:p14="http://schemas.microsoft.com/office/powerpoint/2010/main" val="28532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1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04664"/>
            <a:ext cx="8991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Potestades tributarias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III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 impuestos provinciales</a:t>
            </a:r>
            <a:r>
              <a:rPr lang="es-ES_tradnl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321" y="1591270"/>
            <a:ext cx="8893175" cy="47180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Impuesto a las Ventas Finales (IVF 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 pitchFamily="18" charset="2"/>
              </a:rPr>
              <a:t>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10%)</a:t>
            </a:r>
          </a:p>
          <a:p>
            <a:pPr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Absorbe el impuesto a los ingresos brutos</a:t>
            </a:r>
          </a:p>
          <a:p>
            <a:pPr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Ganancias personales y </a:t>
            </a:r>
            <a:r>
              <a:rPr lang="es-ES_tradnl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monotributo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impositivo*: ampliación de base, eliminación de exenciones</a:t>
            </a:r>
          </a:p>
          <a:p>
            <a:pPr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Bienes personales</a:t>
            </a:r>
          </a:p>
          <a:p>
            <a:pPr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Inmobiliario: </a:t>
            </a:r>
            <a:r>
              <a:rPr lang="es-ES_tradnl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municipios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total o parcialmente</a:t>
            </a:r>
          </a:p>
          <a:p>
            <a:pPr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Automotor: </a:t>
            </a:r>
            <a:r>
              <a:rPr lang="es-ES_tradnl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municipios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total o parcialmente</a:t>
            </a:r>
          </a:p>
          <a:p>
            <a:pPr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Las provincias reciben o aportan los recursos del FERS (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→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 en lugar de la coparticipación</a:t>
            </a:r>
          </a:p>
        </p:txBody>
      </p:sp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2411760" y="6309320"/>
            <a:ext cx="40100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(*) Mal diseño: debería reformularse</a:t>
            </a:r>
          </a:p>
        </p:txBody>
      </p:sp>
    </p:spTree>
    <p:extLst>
      <p:ext uri="{BB962C8B-B14F-4D97-AF65-F5344CB8AC3E}">
        <p14:creationId xmlns:p14="http://schemas.microsoft.com/office/powerpoint/2010/main" val="21036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38944"/>
            <a:ext cx="84582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Potestades tributarias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IV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 impuestos municipales</a:t>
            </a:r>
            <a:r>
              <a:rPr lang="es-ES_tradnl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7" y="1412776"/>
            <a:ext cx="9072687" cy="54003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s-AR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Principios</a:t>
            </a:r>
          </a:p>
          <a:p>
            <a:pPr lvl="1">
              <a:lnSpc>
                <a:spcPct val="90000"/>
              </a:lnSpc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Menos impuestos disfrazados de tasas</a:t>
            </a:r>
          </a:p>
          <a:p>
            <a:pPr lvl="1">
              <a:lnSpc>
                <a:spcPct val="90000"/>
              </a:lnSpc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Más correspondencia fiscal, más competitividad</a:t>
            </a:r>
          </a:p>
          <a:p>
            <a:pPr>
              <a:lnSpc>
                <a:spcPct val="90000"/>
              </a:lnSpc>
              <a:defRPr/>
            </a:pPr>
            <a:r>
              <a:rPr lang="es-AR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Tasas municipales: queda sólo las genuinas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AR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Impuestos transferidos.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Inmobiliario </a:t>
            </a:r>
            <a:r>
              <a:rPr lang="es-A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 automotor (ya vigente en algunas provincias</a:t>
            </a: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IVF a las pymes</a:t>
            </a:r>
            <a:endParaRPr lang="es-AR" sz="24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AR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Coparticipación municipal</a:t>
            </a: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s-AR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Según decida cada provincia. </a:t>
            </a:r>
            <a:endParaRPr lang="es-AR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A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Efectos</a:t>
            </a:r>
          </a:p>
          <a:p>
            <a:pPr marL="709613" lvl="2" indent="-260350">
              <a:lnSpc>
                <a:spcPct val="90000"/>
              </a:lnSpc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Eliminación gradual del componente impositivo oculto en tasas</a:t>
            </a:r>
          </a:p>
          <a:p>
            <a:pPr marL="709613" lvl="2" indent="-260350">
              <a:lnSpc>
                <a:spcPct val="90000"/>
              </a:lnSpc>
              <a:defRPr/>
            </a:pPr>
            <a:r>
              <a:rPr lang="es-A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Más correspondencia y responsabilidad fiscal municipal </a:t>
            </a:r>
            <a:endParaRPr lang="es-ES_tradnl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8316416" y="6309320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03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223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Potestades tributarias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Más correspondencia fiscal</a:t>
            </a:r>
            <a:r>
              <a:rPr lang="es-ES_tradnl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</a:t>
            </a:r>
            <a:endParaRPr lang="es-AR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931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692123"/>
              </p:ext>
            </p:extLst>
          </p:nvPr>
        </p:nvGraphicFramePr>
        <p:xfrm>
          <a:off x="35496" y="1988840"/>
          <a:ext cx="8640960" cy="32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Document" r:id="rId5" imgW="5500258" imgH="1912234" progId="Word.Document.8">
                  <p:embed/>
                </p:oleObj>
              </mc:Choice>
              <mc:Fallback>
                <p:oleObj name="Document" r:id="rId5" imgW="5500258" imgH="19122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988840"/>
                        <a:ext cx="8640960" cy="3294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1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98813" y="152400"/>
          <a:ext cx="6615112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Documento" r:id="rId4" imgW="5513400" imgH="5588739" progId="Word.Document.8">
                  <p:embed/>
                </p:oleObj>
              </mc:Choice>
              <mc:Fallback>
                <p:oleObj name="Documento" r:id="rId4" imgW="5513400" imgH="55887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152400"/>
                        <a:ext cx="6615112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1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03425"/>
            <a:ext cx="4499992" cy="815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Potestades tributarias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Más correspondencia fiscal</a:t>
            </a:r>
            <a:r>
              <a:rPr lang="es-ES_tradnl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II</a:t>
            </a:r>
            <a:endParaRPr lang="es-AR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4928"/>
            <a:ext cx="8686800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Potestades tributarias </a:t>
            </a: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VII</a:t>
            </a:r>
            <a: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Equidad social y regional</a:t>
            </a:r>
            <a:r>
              <a:rPr lang="es-ES_tradnl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es-ES_tradnl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92374"/>
            <a:ext cx="8863013" cy="51609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Fondo de equidad social y regional: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= GP + BP + IVMC - CF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Aportantes netos: CABA, PBA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Neutros: córdoba, 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endoza, Santa Fe, Neuquén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Receptores netos: resto</a:t>
            </a:r>
          </a:p>
          <a:p>
            <a:pPr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Necesidad de integrarlo con los fondos de convergencia y desarrollo humano, si se concretan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Afectación  incremento a educación, salud y nutrición 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convergencia regional establecida en la constitución</a:t>
            </a:r>
          </a:p>
          <a:p>
            <a:pPr lvl="1">
              <a:lnSpc>
                <a:spcPct val="9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Para la negociación política</a:t>
            </a:r>
          </a:p>
          <a:p>
            <a:pPr lvl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Salida al conflicto por retenciones</a:t>
            </a:r>
          </a:p>
        </p:txBody>
      </p:sp>
    </p:spTree>
    <p:extLst>
      <p:ext uri="{BB962C8B-B14F-4D97-AF65-F5344CB8AC3E}">
        <p14:creationId xmlns:p14="http://schemas.microsoft.com/office/powerpoint/2010/main" val="13896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4469"/>
            <a:ext cx="8812213" cy="93027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Potestades tributarias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VIII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Efectos sobre la</a:t>
            </a: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economía</a:t>
            </a:r>
            <a:r>
              <a:rPr lang="es-ES_tradnl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9677"/>
            <a:ext cx="8785225" cy="7127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Competitividad:</a:t>
            </a:r>
          </a:p>
          <a:p>
            <a:pPr lvl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Reducción gradual pero genuina y permanente de los costos de producir en el país: entre 6.0% y 7% del 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PIB: </a:t>
            </a:r>
            <a:r>
              <a:rPr lang="es-ES_tradnl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crucial en la etapa actual de atraso cambiario</a:t>
            </a: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 evasión “normal” (20%) alícuotas pueden reducirse más</a:t>
            </a:r>
          </a:p>
          <a:p>
            <a:pPr>
              <a:lnSpc>
                <a:spcPct val="80000"/>
              </a:lnSpc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Desarrollo regional y local</a:t>
            </a:r>
          </a:p>
          <a:p>
            <a:pPr lvl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Fuerte transferencia de recursos –en parte potenciales- hacia provincias y municipios</a:t>
            </a:r>
          </a:p>
          <a:p>
            <a:pPr lvl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Más incentivos a la producción y el valor agregado local</a:t>
            </a:r>
          </a:p>
          <a:p>
            <a:pPr lvl="1"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Mayor margen para políticas de desarrollo regional y local y para aprovechar plenamente la gran oportunidad que el mundo le 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seguirá ofreciendo a la Argentina</a:t>
            </a:r>
          </a:p>
          <a:p>
            <a:pPr lvl="1">
              <a:defRPr/>
            </a:pPr>
            <a:r>
              <a:rPr lang="es-ES_tradnl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Regiones más libres de adueñarse de su destino</a:t>
            </a:r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250825" y="3311524"/>
            <a:ext cx="8497888" cy="335783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3" grpId="0" build="p"/>
      <p:bldP spid="52224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66936"/>
            <a:ext cx="8610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VI. Explorando las salidas</a:t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5. Potestades tributarias </a:t>
            </a: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IX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Factibilidad política I</a:t>
            </a:r>
            <a:endParaRPr lang="es-ES_tradnl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880" y="1665312"/>
            <a:ext cx="8610600" cy="4572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Neutralidad inicial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Ningún gobernador “firma la rendición”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 números “cierran”</a:t>
            </a:r>
          </a:p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Bases tributarias cedidas: “El Tesoro” 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Ganancias (provincias)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IVMC (provincias y municipios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(Inmobiliario y automotor: municipios)</a:t>
            </a:r>
          </a:p>
          <a:p>
            <a:pPr lvl="1">
              <a:defRPr/>
            </a:pPr>
            <a:r>
              <a:rPr lang="es-ES_tradnl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Alto potencial recaudatorio y principal fuente de ingresos fiscales a nivel local a mediano plazo</a:t>
            </a:r>
          </a:p>
        </p:txBody>
      </p:sp>
    </p:spTree>
    <p:extLst>
      <p:ext uri="{BB962C8B-B14F-4D97-AF65-F5344CB8AC3E}">
        <p14:creationId xmlns:p14="http://schemas.microsoft.com/office/powerpoint/2010/main" val="9881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4686"/>
            <a:ext cx="8856662" cy="9080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_tradn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país de las desmesuras V</a:t>
            </a:r>
            <a:br>
              <a:rPr lang="es-ES_tradnl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porqués</a:t>
            </a:r>
            <a:endParaRPr lang="es-E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9" name="5 CuadroTexto"/>
          <p:cNvSpPr txBox="1">
            <a:spLocks noChangeArrowheads="1"/>
          </p:cNvSpPr>
          <p:nvPr/>
        </p:nvSpPr>
        <p:spPr bwMode="auto">
          <a:xfrm>
            <a:off x="1203325" y="6096000"/>
            <a:ext cx="681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s-AR" sz="1800" u="none" dirty="0" smtClean="0">
                <a:solidFill>
                  <a:srgbClr val="002060"/>
                </a:solidFill>
                <a:latin typeface="+mj-lt"/>
              </a:rPr>
              <a:t>Fuente: Juan J. Llach y Martín Lagos (2014),  </a:t>
            </a:r>
            <a:r>
              <a:rPr lang="es-AR" altLang="es-AR" sz="1800" i="1" u="none" dirty="0" smtClean="0">
                <a:solidFill>
                  <a:srgbClr val="002060"/>
                </a:solidFill>
                <a:latin typeface="+mj-lt"/>
              </a:rPr>
              <a:t>El país de las desmesuras</a:t>
            </a:r>
            <a:r>
              <a:rPr lang="es-AR" altLang="es-AR" sz="1800" u="none" dirty="0" smtClean="0">
                <a:solidFill>
                  <a:srgbClr val="002060"/>
                </a:solidFill>
                <a:latin typeface="+mj-lt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AR" altLang="es-AR" sz="1800" u="none" dirty="0" smtClean="0">
                <a:solidFill>
                  <a:srgbClr val="002060"/>
                </a:solidFill>
                <a:latin typeface="+mj-lt"/>
              </a:rPr>
              <a:t>Buenos Aires: El Ateneo</a:t>
            </a:r>
            <a:r>
              <a:rPr lang="es-AR" altLang="es-AR" sz="1800" i="1" u="none" dirty="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23963"/>
            <a:ext cx="65532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0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60350"/>
            <a:ext cx="8610600" cy="685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2.3. Devolución de poder y recursos (9) </a:t>
            </a:r>
            <a:b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Factibilidad política II</a:t>
            </a:r>
            <a:r>
              <a:rPr lang="es-ES_tradnl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8999538" cy="54006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Principales aliados</a:t>
            </a:r>
          </a:p>
          <a:p>
            <a:pPr lvl="1">
              <a:defRPr/>
            </a:pPr>
            <a:r>
              <a:rPr lang="es-ES_tradnl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Opinión pública</a:t>
            </a:r>
          </a:p>
          <a:p>
            <a:pPr lvl="1">
              <a:defRPr/>
            </a:pPr>
            <a:r>
              <a:rPr lang="es-ES_tradnl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Gobiernos provincias grandes, eficientes o ‘asiáticas’ (hoy la mayoría)</a:t>
            </a:r>
          </a:p>
          <a:p>
            <a:pPr lvl="1">
              <a:defRPr/>
            </a:pPr>
            <a:r>
              <a:rPr lang="es-ES_tradnl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Pueblos y ciudades del interior + intendentes</a:t>
            </a:r>
          </a:p>
          <a:p>
            <a:pPr lvl="1">
              <a:defRPr/>
            </a:pPr>
            <a:r>
              <a:rPr lang="es-ES_tradnl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Nueva coalición socioeconómica con proyección política</a:t>
            </a:r>
          </a:p>
          <a:p>
            <a:pPr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Principales opositores</a:t>
            </a:r>
          </a:p>
          <a:p>
            <a:pPr lvl="1">
              <a:defRPr/>
            </a:pPr>
            <a:r>
              <a:rPr lang="es-ES_tradnl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 príncipes nacionales </a:t>
            </a:r>
          </a:p>
          <a:p>
            <a:pPr lvl="1">
              <a:defRPr/>
            </a:pPr>
            <a:r>
              <a:rPr lang="es-ES_tradnl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AFIP </a:t>
            </a:r>
          </a:p>
          <a:p>
            <a:pPr lvl="1">
              <a:defRPr/>
            </a:pPr>
            <a:r>
              <a:rPr lang="es-ES_tradnl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Algunas provincias</a:t>
            </a:r>
          </a:p>
          <a:p>
            <a:pPr lvl="1">
              <a:defRPr/>
            </a:pPr>
            <a:r>
              <a:rPr lang="es-ES_tradnl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Los evasores </a:t>
            </a:r>
          </a:p>
        </p:txBody>
      </p:sp>
    </p:spTree>
    <p:extLst>
      <p:ext uri="{BB962C8B-B14F-4D97-AF65-F5344CB8AC3E}">
        <p14:creationId xmlns:p14="http://schemas.microsoft.com/office/powerpoint/2010/main" val="17960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865188"/>
          </a:xfrm>
        </p:spPr>
        <p:txBody>
          <a:bodyPr/>
          <a:lstStyle/>
          <a:p>
            <a:pPr>
              <a:defRPr/>
            </a:pPr>
            <a:r>
              <a:rPr lang="es-AR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Desatando los nudos gordianos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15913" y="1916832"/>
            <a:ext cx="3222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Coparticipación, impuestos</a:t>
            </a:r>
          </a:p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y desarrollo regional </a:t>
            </a:r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3124200" y="2780928"/>
            <a:ext cx="3276600" cy="152400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216650" y="1844824"/>
            <a:ext cx="2736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 dirty="0">
                <a:solidFill>
                  <a:srgbClr val="FF0000"/>
                </a:solidFill>
                <a:effectLst/>
                <a:latin typeface="Lucida Sans Unicode" pitchFamily="34" charset="0"/>
              </a:rPr>
              <a:t>Desarrollo integrado y </a:t>
            </a:r>
          </a:p>
          <a:p>
            <a:pPr algn="ctr" eaLnBrk="1" hangingPunct="1"/>
            <a:r>
              <a:rPr lang="es-AR" altLang="es-AR" sz="1800" b="1" dirty="0">
                <a:solidFill>
                  <a:srgbClr val="FF0000"/>
                </a:solidFill>
                <a:effectLst/>
                <a:latin typeface="Lucida Sans Unicode" pitchFamily="34" charset="0"/>
              </a:rPr>
              <a:t>sostenible e</a:t>
            </a:r>
          </a:p>
          <a:p>
            <a:pPr algn="ctr" eaLnBrk="1" hangingPunct="1"/>
            <a:r>
              <a:rPr lang="es-AR" altLang="es-AR" sz="1800" b="1" dirty="0">
                <a:solidFill>
                  <a:srgbClr val="FF0000"/>
                </a:solidFill>
                <a:effectLst/>
                <a:latin typeface="Lucida Sans Unicode" pitchFamily="34" charset="0"/>
              </a:rPr>
              <a:t>inserción externa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281363" y="2844800"/>
            <a:ext cx="29940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La Argentina </a:t>
            </a:r>
            <a:r>
              <a:rPr lang="es-AR" altLang="es-AR" sz="1800" b="1" u="sng">
                <a:effectLst/>
                <a:latin typeface="Lucida Sans Unicode" pitchFamily="34" charset="0"/>
              </a:rPr>
              <a:t>puede tener</a:t>
            </a:r>
            <a:endParaRPr lang="es-AR" altLang="es-AR" sz="1800" b="1">
              <a:effectLst/>
              <a:latin typeface="Lucida Sans Unicode" pitchFamily="34" charset="0"/>
            </a:endParaRPr>
          </a:p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  agenda</a:t>
            </a:r>
          </a:p>
          <a:p>
            <a:pPr algn="ctr" eaLnBrk="1" hangingPunct="1"/>
            <a:endParaRPr lang="es-AR" altLang="es-AR" sz="1800" b="1">
              <a:effectLst/>
              <a:latin typeface="Lucida Sans Unicode" pitchFamily="34" charset="0"/>
            </a:endParaRPr>
          </a:p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            </a:t>
            </a:r>
          </a:p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y ejecutores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14338" y="4597400"/>
            <a:ext cx="3027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Pobreza, distribución del</a:t>
            </a:r>
          </a:p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ingreso, el Norte y el GBA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6267450" y="4641850"/>
            <a:ext cx="240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Educación, ciencia y</a:t>
            </a:r>
          </a:p>
          <a:p>
            <a:pPr algn="ctr"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tecnología</a:t>
            </a:r>
          </a:p>
        </p:txBody>
      </p:sp>
      <p:sp>
        <p:nvSpPr>
          <p:cNvPr id="525321" name="Line 9"/>
          <p:cNvSpPr>
            <a:spLocks noChangeShapeType="1"/>
          </p:cNvSpPr>
          <p:nvPr/>
        </p:nvSpPr>
        <p:spPr bwMode="auto">
          <a:xfrm flipV="1">
            <a:off x="3167608" y="2286000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22" name="Line 10"/>
          <p:cNvSpPr>
            <a:spLocks noChangeShapeType="1"/>
          </p:cNvSpPr>
          <p:nvPr/>
        </p:nvSpPr>
        <p:spPr bwMode="auto">
          <a:xfrm flipV="1">
            <a:off x="3429000" y="48006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23" name="Line 11"/>
          <p:cNvSpPr>
            <a:spLocks noChangeShapeType="1"/>
          </p:cNvSpPr>
          <p:nvPr/>
        </p:nvSpPr>
        <p:spPr bwMode="auto">
          <a:xfrm flipV="1">
            <a:off x="1905000" y="2852936"/>
            <a:ext cx="5715000" cy="16764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24" name="Line 12"/>
          <p:cNvSpPr>
            <a:spLocks noChangeShapeType="1"/>
          </p:cNvSpPr>
          <p:nvPr/>
        </p:nvSpPr>
        <p:spPr bwMode="auto">
          <a:xfrm>
            <a:off x="1905000" y="2636912"/>
            <a:ext cx="5715000" cy="19050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914400" y="5907088"/>
            <a:ext cx="2601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Instituciones políticas</a:t>
            </a:r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auto">
          <a:xfrm>
            <a:off x="381000" y="3124200"/>
            <a:ext cx="2667000" cy="990600"/>
          </a:xfrm>
          <a:prstGeom prst="ellips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endParaRPr lang="es-AR" altLang="es-AR" sz="1800" i="1">
              <a:effectLst/>
              <a:latin typeface="Lucida Sans Unicode" pitchFamily="34" charset="0"/>
            </a:endParaRP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381000" y="32766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Fondo Convergencia</a:t>
            </a:r>
          </a:p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(o ley coparticipación)</a:t>
            </a:r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1524000" y="25146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1524000" y="41148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30" name="Oval 18"/>
          <p:cNvSpPr>
            <a:spLocks noChangeArrowheads="1"/>
          </p:cNvSpPr>
          <p:nvPr/>
        </p:nvSpPr>
        <p:spPr bwMode="auto">
          <a:xfrm>
            <a:off x="2971800" y="4876800"/>
            <a:ext cx="3962400" cy="1066800"/>
          </a:xfrm>
          <a:prstGeom prst="ellips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99347" name="Oval 19"/>
          <p:cNvSpPr>
            <a:spLocks noChangeArrowheads="1"/>
          </p:cNvSpPr>
          <p:nvPr/>
        </p:nvSpPr>
        <p:spPr bwMode="auto">
          <a:xfrm>
            <a:off x="3124200" y="1052736"/>
            <a:ext cx="2743200" cy="914400"/>
          </a:xfrm>
          <a:prstGeom prst="ellips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Reforma impositiva y</a:t>
            </a:r>
          </a:p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superávit fiscal</a:t>
            </a:r>
          </a:p>
        </p:txBody>
      </p:sp>
      <p:sp>
        <p:nvSpPr>
          <p:cNvPr id="525332" name="Line 20"/>
          <p:cNvSpPr>
            <a:spLocks noChangeShapeType="1"/>
          </p:cNvSpPr>
          <p:nvPr/>
        </p:nvSpPr>
        <p:spPr bwMode="auto">
          <a:xfrm>
            <a:off x="5943600" y="1484784"/>
            <a:ext cx="838200" cy="3810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33" name="Line 21"/>
          <p:cNvSpPr>
            <a:spLocks noChangeShapeType="1"/>
          </p:cNvSpPr>
          <p:nvPr/>
        </p:nvSpPr>
        <p:spPr bwMode="auto">
          <a:xfrm flipV="1">
            <a:off x="2286000" y="1556792"/>
            <a:ext cx="914400" cy="3810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1981200" y="6350000"/>
            <a:ext cx="545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 sz="1800" b="1">
                <a:effectLst/>
                <a:latin typeface="Lucida Sans Unicode" pitchFamily="34" charset="0"/>
              </a:rPr>
              <a:t>Nueva coalición y roles del Estado y el mercado</a:t>
            </a:r>
          </a:p>
        </p:txBody>
      </p:sp>
      <p:sp>
        <p:nvSpPr>
          <p:cNvPr id="525335" name="Oval 23"/>
          <p:cNvSpPr>
            <a:spLocks noChangeArrowheads="1"/>
          </p:cNvSpPr>
          <p:nvPr/>
        </p:nvSpPr>
        <p:spPr bwMode="auto">
          <a:xfrm>
            <a:off x="1676400" y="6248400"/>
            <a:ext cx="5867400" cy="533400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6918325" y="3544888"/>
            <a:ext cx="1881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Valor agregado</a:t>
            </a:r>
          </a:p>
        </p:txBody>
      </p:sp>
      <p:sp>
        <p:nvSpPr>
          <p:cNvPr id="525337" name="Oval 25"/>
          <p:cNvSpPr>
            <a:spLocks noChangeArrowheads="1"/>
          </p:cNvSpPr>
          <p:nvPr/>
        </p:nvSpPr>
        <p:spPr bwMode="auto">
          <a:xfrm>
            <a:off x="6629400" y="3276600"/>
            <a:ext cx="2438400" cy="762000"/>
          </a:xfrm>
          <a:prstGeom prst="ellips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38" name="Line 26"/>
          <p:cNvSpPr>
            <a:spLocks noChangeShapeType="1"/>
          </p:cNvSpPr>
          <p:nvPr/>
        </p:nvSpPr>
        <p:spPr bwMode="auto">
          <a:xfrm flipH="1" flipV="1">
            <a:off x="7924800" y="2667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39" name="Line 27"/>
          <p:cNvSpPr>
            <a:spLocks noChangeShapeType="1"/>
          </p:cNvSpPr>
          <p:nvPr/>
        </p:nvSpPr>
        <p:spPr bwMode="auto">
          <a:xfrm>
            <a:off x="7924800" y="40386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6115050" y="5907088"/>
            <a:ext cx="1979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AR" sz="1800" b="1">
                <a:solidFill>
                  <a:srgbClr val="FF0000"/>
                </a:solidFill>
                <a:effectLst/>
                <a:latin typeface="Lucida Sans Unicode" pitchFamily="34" charset="0"/>
              </a:rPr>
              <a:t>Puja distributiva</a:t>
            </a:r>
          </a:p>
        </p:txBody>
      </p:sp>
      <p:sp>
        <p:nvSpPr>
          <p:cNvPr id="525341" name="Line 29"/>
          <p:cNvSpPr>
            <a:spLocks noChangeShapeType="1"/>
          </p:cNvSpPr>
          <p:nvPr/>
        </p:nvSpPr>
        <p:spPr bwMode="auto">
          <a:xfrm flipV="1">
            <a:off x="1828800" y="2667000"/>
            <a:ext cx="0" cy="4572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42" name="Line 30"/>
          <p:cNvSpPr>
            <a:spLocks noChangeShapeType="1"/>
          </p:cNvSpPr>
          <p:nvPr/>
        </p:nvSpPr>
        <p:spPr bwMode="auto">
          <a:xfrm>
            <a:off x="1828800" y="4114800"/>
            <a:ext cx="0" cy="5334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43" name="Line 31"/>
          <p:cNvSpPr>
            <a:spLocks noChangeShapeType="1"/>
          </p:cNvSpPr>
          <p:nvPr/>
        </p:nvSpPr>
        <p:spPr bwMode="auto">
          <a:xfrm flipV="1">
            <a:off x="7696200" y="2743200"/>
            <a:ext cx="0" cy="5334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44" name="Line 32"/>
          <p:cNvSpPr>
            <a:spLocks noChangeShapeType="1"/>
          </p:cNvSpPr>
          <p:nvPr/>
        </p:nvSpPr>
        <p:spPr bwMode="auto">
          <a:xfrm>
            <a:off x="7696200" y="4038600"/>
            <a:ext cx="0" cy="53340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45" name="Line 33"/>
          <p:cNvSpPr>
            <a:spLocks noChangeShapeType="1"/>
          </p:cNvSpPr>
          <p:nvPr/>
        </p:nvSpPr>
        <p:spPr bwMode="auto">
          <a:xfrm>
            <a:off x="2819400" y="640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46" name="Line 34"/>
          <p:cNvSpPr>
            <a:spLocks noChangeShapeType="1"/>
          </p:cNvSpPr>
          <p:nvPr/>
        </p:nvSpPr>
        <p:spPr bwMode="auto">
          <a:xfrm>
            <a:off x="1143000" y="6172200"/>
            <a:ext cx="609600" cy="22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47" name="Line 35"/>
          <p:cNvSpPr>
            <a:spLocks noChangeShapeType="1"/>
          </p:cNvSpPr>
          <p:nvPr/>
        </p:nvSpPr>
        <p:spPr bwMode="auto">
          <a:xfrm flipV="1">
            <a:off x="7391400" y="6172200"/>
            <a:ext cx="533400" cy="22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48" name="Line 36"/>
          <p:cNvSpPr>
            <a:spLocks noChangeShapeType="1"/>
          </p:cNvSpPr>
          <p:nvPr/>
        </p:nvSpPr>
        <p:spPr bwMode="auto">
          <a:xfrm>
            <a:off x="2057400" y="5105400"/>
            <a:ext cx="914400" cy="304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49" name="Line 37"/>
          <p:cNvSpPr>
            <a:spLocks noChangeShapeType="1"/>
          </p:cNvSpPr>
          <p:nvPr/>
        </p:nvSpPr>
        <p:spPr bwMode="auto">
          <a:xfrm flipV="1">
            <a:off x="6934200" y="5181600"/>
            <a:ext cx="914400" cy="22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50" name="AutoShape 38"/>
          <p:cNvSpPr>
            <a:spLocks noChangeArrowheads="1"/>
          </p:cNvSpPr>
          <p:nvPr/>
        </p:nvSpPr>
        <p:spPr bwMode="auto">
          <a:xfrm>
            <a:off x="4572000" y="4343400"/>
            <a:ext cx="304800" cy="1828800"/>
          </a:xfrm>
          <a:prstGeom prst="upArrow">
            <a:avLst>
              <a:gd name="adj1" fmla="val 50000"/>
              <a:gd name="adj2" fmla="val 1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99367" name="Text Box 39"/>
          <p:cNvSpPr txBox="1">
            <a:spLocks noChangeArrowheads="1"/>
          </p:cNvSpPr>
          <p:nvPr/>
        </p:nvSpPr>
        <p:spPr bwMode="auto">
          <a:xfrm>
            <a:off x="3124200" y="5105400"/>
            <a:ext cx="373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AR" sz="1800" b="1">
                <a:effectLst/>
                <a:latin typeface="Lucida Sans Unicode" pitchFamily="34" charset="0"/>
              </a:rPr>
              <a:t>Asignación universal nutricional      + financiamiento educación</a:t>
            </a:r>
          </a:p>
          <a:p>
            <a:pPr algn="ctr" eaLnBrk="1" hangingPunct="1"/>
            <a:endParaRPr lang="es-AR" altLang="es-AR" sz="1800" b="1">
              <a:effectLst/>
              <a:latin typeface="Lucida Sans Unicode" pitchFamily="34" charset="0"/>
            </a:endParaRPr>
          </a:p>
        </p:txBody>
      </p:sp>
      <p:sp>
        <p:nvSpPr>
          <p:cNvPr id="525352" name="AutoShape 40"/>
          <p:cNvSpPr>
            <a:spLocks noChangeArrowheads="1"/>
          </p:cNvSpPr>
          <p:nvPr/>
        </p:nvSpPr>
        <p:spPr bwMode="auto">
          <a:xfrm>
            <a:off x="1447800" y="5257800"/>
            <a:ext cx="409575" cy="685800"/>
          </a:xfrm>
          <a:prstGeom prst="upDownArrow">
            <a:avLst>
              <a:gd name="adj1" fmla="val 50000"/>
              <a:gd name="adj2" fmla="val 33488"/>
            </a:avLst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  <p:sp>
        <p:nvSpPr>
          <p:cNvPr id="525353" name="AutoShape 41"/>
          <p:cNvSpPr>
            <a:spLocks noChangeArrowheads="1"/>
          </p:cNvSpPr>
          <p:nvPr/>
        </p:nvSpPr>
        <p:spPr bwMode="auto">
          <a:xfrm>
            <a:off x="7591425" y="5257800"/>
            <a:ext cx="409575" cy="685800"/>
          </a:xfrm>
          <a:prstGeom prst="upDownArrow">
            <a:avLst>
              <a:gd name="adj1" fmla="val 50000"/>
              <a:gd name="adj2" fmla="val 33488"/>
            </a:avLst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6000" dirty="0" smtClean="0"/>
              <a:t>¡MUCHAS GRACIAS!</a:t>
            </a:r>
            <a:endParaRPr lang="es-AR" sz="6000" dirty="0"/>
          </a:p>
        </p:txBody>
      </p:sp>
    </p:spTree>
    <p:extLst>
      <p:ext uri="{BB962C8B-B14F-4D97-AF65-F5344CB8AC3E}">
        <p14:creationId xmlns:p14="http://schemas.microsoft.com/office/powerpoint/2010/main" val="34699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Explorando las salidas</a:t>
            </a:r>
            <a:b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Documento de los 14 puntos firmado entre gobernadores y el presidente Duhalde (24/4/02) /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Quinta Presidencial de Olivos, reunidos Gobernadores de las provincias respectivas provincias argentinas, convocados por el señor Presidente de la Nación, acuerdan</a:t>
            </a:r>
            <a:r>
              <a:rPr lang="es-A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A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A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Respetar los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acuerdos internacionales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Nación y reafirmar la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vocación de integrar la Argentina al resto del mundo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Firmar en un plazo no mayor de 15 días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acuerdos bilaterales con las provincias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dando cumplimiento al pacto fiscal suscripto oportunamente.</a:t>
            </a:r>
          </a:p>
          <a:p>
            <a:pPr marL="0" indent="0">
              <a:buNone/>
            </a:pPr>
            <a:r>
              <a:rPr lang="es-A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Elevar al Congreso de la Nación, en un plazo no mayor de 90 días, el proyecto de ley consensuado de un nuevo Sistema de Coparticipación Federal de Impuestos. </a:t>
            </a:r>
          </a:p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Propiciar las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fiscales y monetarias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mantengan la disciplina y los equilibrios necesarios que eviten la suba descontrolada de precios y la inestabilidad cambiaria. </a:t>
            </a:r>
          </a:p>
          <a:p>
            <a:endParaRPr lang="es-A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Explorando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salidas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Documento de los 14 puntos firmado entre gobernadores y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presidente Duhalde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(24/4/02)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Garantizar a los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ahorristas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través de los instrumentos legislativos adecuados, la </a:t>
            </a:r>
            <a:r>
              <a:rPr lang="es-A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previsiblidad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necesaria sobre el destino de sus fondos asegurando su liquidez. </a:t>
            </a:r>
            <a:endParaRPr lang="es-A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A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Garantizar las acciones que restablezcan en forma inmediata un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financiero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sólido y confiable. </a:t>
            </a:r>
          </a:p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Instrumentar un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 acuerdo de responsabilidad fiscal para la administración nacional, provincial y municipal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asegure su cumplimiento mediante un sistema explícito de premios y castigos. </a:t>
            </a:r>
          </a:p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Propiciar una r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eforma impositiva integral, moderna y simplificada que aliente y estimule la inversión de capital e impida la evasión, la elusión y el contrabando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Propiciar la inmediata sanción de la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Quiebras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es-A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2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Explorando 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salidas</a:t>
            </a:r>
            <a:b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Documento de los 14 puntos firmado entre gobernadores y el presidente Duhalde (24/4/02) ///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1567333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Propiciar la inmediata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derogación de la Ley de Subversión Económica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Propiciar la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repatriación de capitales argentinos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destinados, principalmente, a proyectos productivos con demanda de mano de obra intensiva. </a:t>
            </a:r>
          </a:p>
          <a:p>
            <a:pPr marL="0" indent="0">
              <a:buNone/>
            </a:pPr>
            <a:r>
              <a:rPr lang="es-A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Alentar las inversiones nacionales y extranjeras dedicadas a la exportación de productos manufacturados o a la sustitución eficiente de importaciones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Asegurar el cumplimiento efectivo de la reforma política acordada, asegurando la reducción de gastos políticos y burocráticos innecesarios y la modernización de las formas de selección electoral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Asegurar un mecanismo de asignación de planes de empleo convirtiéndolos en empleos efectivos a través del sector productivo</a:t>
            </a: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es-A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Olivos, 24 de abril de 2002.</a:t>
            </a:r>
          </a:p>
          <a:p>
            <a:pPr marL="0" indent="0">
              <a:buNone/>
            </a:pPr>
            <a:endParaRPr lang="es-A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3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INDICE</a:t>
            </a:r>
            <a:endParaRPr lang="es-ES_tradnl" sz="3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96752"/>
            <a:ext cx="8964488" cy="417646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* El país de las desmesuras</a:t>
            </a:r>
          </a:p>
          <a:p>
            <a:pPr marL="268288" indent="-268288">
              <a:lnSpc>
                <a:spcPct val="90000"/>
              </a:lnSpc>
              <a:buFontTx/>
              <a:buAutoNum type="romanU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cuestión política. Nación, provincias y municipios</a:t>
            </a:r>
          </a:p>
          <a:p>
            <a:pPr marL="268288" indent="-268288">
              <a:lnSpc>
                <a:spcPct val="90000"/>
              </a:lnSpc>
              <a:buFontTx/>
              <a:buAutoNum type="romanU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Desigualdades económicas y sociales regionales. </a:t>
            </a:r>
          </a:p>
          <a:p>
            <a:pPr marL="268288" indent="-268288">
              <a:lnSpc>
                <a:spcPct val="90000"/>
              </a:lnSpc>
              <a:buFontTx/>
              <a:buAutoNum type="romanU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Un federalismo muy poco federal. Baja correspondencia fiscal, potestades tributarias y responsabilidades y capacidades de gasto de Nación, provincias y municipios.</a:t>
            </a:r>
          </a:p>
          <a:p>
            <a:pPr marL="268288" indent="-268288">
              <a:lnSpc>
                <a:spcPct val="90000"/>
              </a:lnSpc>
              <a:buFontTx/>
              <a:buAutoNum type="romanU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La coparticipación federal y otros viejos y nuevos modos de distribución de recursos entre Nación y provincias y municipios, entre provincias y entre municipios </a:t>
            </a:r>
          </a:p>
          <a:p>
            <a:pPr marL="268288" indent="-268288">
              <a:lnSpc>
                <a:spcPct val="90000"/>
              </a:lnSpc>
              <a:buFontTx/>
              <a:buAutoNum type="romanU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Explorando las salidas</a:t>
            </a: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3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7956376" y="6004136"/>
            <a:ext cx="104241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27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784" y="115888"/>
            <a:ext cx="820668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I. La </a:t>
            </a:r>
            <a:r>
              <a:rPr lang="es-ES_tradn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cuestión política. Nación, provincias y </a:t>
            </a:r>
            <a:r>
              <a:rPr lang="es-ES_tradn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municipios</a:t>
            </a:r>
            <a:endParaRPr lang="es-ES_tradnl" sz="3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0569"/>
            <a:ext cx="8424862" cy="3960639"/>
          </a:xfrm>
        </p:spPr>
        <p:txBody>
          <a:bodyPr>
            <a:noAutofit/>
          </a:bodyPr>
          <a:lstStyle/>
          <a:p>
            <a:pPr marL="357188" indent="-357188">
              <a:lnSpc>
                <a:spcPct val="90000"/>
              </a:lnSpc>
              <a:buFontTx/>
              <a:buAutoNum type="arabi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cuestión de la gobernanza en la Argentina y la tendencia a la hegemonía</a:t>
            </a:r>
            <a:r>
              <a:rPr lang="es-ES_tradnl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</a:t>
            </a:r>
          </a:p>
          <a:p>
            <a:pPr marL="357188" indent="-357188">
              <a:lnSpc>
                <a:spcPct val="90000"/>
              </a:lnSpc>
              <a:buFontTx/>
              <a:buAutoNum type="arabi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Federalismo político 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sym typeface="Symbol"/>
              </a:rPr>
              <a:t> federalismo fiscal (potestades tributarias y de gastos)</a:t>
            </a:r>
            <a:endParaRPr lang="es-ES_tradnl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57188" indent="-357188">
              <a:lnSpc>
                <a:spcPct val="90000"/>
              </a:lnSpc>
              <a:buFontTx/>
              <a:buAutoNum type="arabi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paradoja de los “príncipes nacionales</a:t>
            </a: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” en el llano y en el gobierno, entre la autonomía y la cautividad</a:t>
            </a:r>
            <a:endParaRPr lang="es-ES_tradnl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57188" indent="-357188">
              <a:lnSpc>
                <a:spcPct val="90000"/>
              </a:lnSpc>
              <a:buFontTx/>
              <a:buAutoNum type="arabicPeriod"/>
              <a:defRPr/>
            </a:pPr>
            <a:r>
              <a:rPr lang="es-ES_tradn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Sobre y sub-representación en el Poder Legislativo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1066800" lvl="1" indent="-609600">
              <a:lnSpc>
                <a:spcPct val="90000"/>
              </a:lnSpc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s-ES_tradnl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897656" y="6381328"/>
            <a:ext cx="779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J. Llach y Martín Lagos,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país de las desmesuras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Buenos Aires: El Ateneo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Botón de acción: Hacia delante o Siguiente">
            <a:hlinkClick r:id="rId2" action="ppaction://hlinksldjump" highlightClick="1"/>
          </p:cNvPr>
          <p:cNvSpPr/>
          <p:nvPr/>
        </p:nvSpPr>
        <p:spPr>
          <a:xfrm>
            <a:off x="7994080" y="5301208"/>
            <a:ext cx="104241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29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9379</TotalTime>
  <Words>4176</Words>
  <Application>Microsoft Office PowerPoint</Application>
  <PresentationFormat>Presentación en pantalla (4:3)</PresentationFormat>
  <Paragraphs>440</Paragraphs>
  <Slides>75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75</vt:i4>
      </vt:variant>
    </vt:vector>
  </HeadingPairs>
  <TitlesOfParts>
    <vt:vector size="78" baseType="lpstr">
      <vt:lpstr>Tema de Office</vt:lpstr>
      <vt:lpstr>Document</vt:lpstr>
      <vt:lpstr>Documento</vt:lpstr>
      <vt:lpstr>Presentación de PowerPoint</vt:lpstr>
      <vt:lpstr>Presentación de PowerPoint</vt:lpstr>
      <vt:lpstr>El país de las desmesuras I PIB per cápita: Argentina vs. países avanzados</vt:lpstr>
      <vt:lpstr>El país de las desmesuras II</vt:lpstr>
      <vt:lpstr>El país de las desmesuras III</vt:lpstr>
      <vt:lpstr>El país de las desmesuras IV</vt:lpstr>
      <vt:lpstr>El país de las desmesuras V Los porqués</vt:lpstr>
      <vt:lpstr>INDICE</vt:lpstr>
      <vt:lpstr>I. La cuestión política. Nación, provincias y municipios</vt:lpstr>
      <vt:lpstr>La sobre-representación de diputados por provincias I</vt:lpstr>
      <vt:lpstr>La sobre-representación de diputados por provincias II</vt:lpstr>
      <vt:lpstr>La sobre-representación de diputados por provincias y la distribución de fondos nacionales </vt:lpstr>
      <vt:lpstr>La sobre-representación legislativa en perspectiva comparada</vt:lpstr>
      <vt:lpstr>Creciente propensión a la reelección en las provincias</vt:lpstr>
      <vt:lpstr>II y III. Desigualdades económicas y sociales regionales Los nudos gordianos</vt:lpstr>
      <vt:lpstr>II. Desigualdades económicas regionales: realidades y políticas La esquiva convergencia 1 </vt:lpstr>
      <vt:lpstr>II. Desigualdades económicas regionales: realidades y políticas La esquiva convergencia 2 </vt:lpstr>
      <vt:lpstr>II. Desigualdades económicas regionales: realidades y políticas La esquiva convergencia 3, sobre todo con la Reina del Plata </vt:lpstr>
      <vt:lpstr>III. Desigualdades regionales en el desarrollo humano Más inversión, aun en educación ≠ menos desigualdad</vt:lpstr>
      <vt:lpstr>IV. Un federalismo muy poco federal</vt:lpstr>
      <vt:lpstr> IV. Un federalismo muy poco federal El actual sistema tributario de la Argentina </vt:lpstr>
      <vt:lpstr>IV. Un federalismo muy poco federal LEJOS DEL MUNDO ¿Progresismo? 1 Estructuras tributarias en % del total, 2011*</vt:lpstr>
      <vt:lpstr>IV. Un federalismo muy poco federal Quién/es recauda/n</vt:lpstr>
      <vt:lpstr>IV. Un federalismo muy poco federal Quién/es gasta/n</vt:lpstr>
      <vt:lpstr>IV. Un federalismo muy poco federal LA CORRESPONDENCIA FISCAL PURA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V. La coparticipación federal y otras distribuciones</vt:lpstr>
      <vt:lpstr>V. La coparticipación federal y otras distribuciones</vt:lpstr>
      <vt:lpstr>V. La coparticipación federal y otras distribuciones</vt:lpstr>
      <vt:lpstr>V. La coparticipación federal y otras distribuciones LA CORRESPONDENCIA FISCAL PURA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VI. Explorando las salidas</vt:lpstr>
      <vt:lpstr>VI. Explorando las salidas 1. Maquetas total o parcialmente exitosas</vt:lpstr>
      <vt:lpstr>VI. Explorando las salidas 2. Condiciones necesarias para un nuevo régimen federal</vt:lpstr>
      <vt:lpstr>Presentación de PowerPoint</vt:lpstr>
      <vt:lpstr>VI. Explorando las salidas 5. Fondo de Desarrollo Humano (1)</vt:lpstr>
      <vt:lpstr>VI. Explorando las salidas 5. Fondo de Desarrollo Humano (2)</vt:lpstr>
      <vt:lpstr>VI. Explorando las salidas 5. Fondo de Desarrollo Humano (3)</vt:lpstr>
      <vt:lpstr>VI. Explorando las salidas 5. Fondo de Desarrollo Humano (4)</vt:lpstr>
      <vt:lpstr>Presentación de PowerPoint</vt:lpstr>
      <vt:lpstr>VI. Explorando las salidas 5. Potestades tributarias II Los impuestos nacionales</vt:lpstr>
      <vt:lpstr>VI. Explorando las salidas 5. Potestades tributarias III Los impuestos provinciales </vt:lpstr>
      <vt:lpstr>VI. Explorando las salidas 5. Potestades tributarias IV Los impuestos municipales </vt:lpstr>
      <vt:lpstr>VI. Explorando las salidas 5. Potestades tributarias V Más correspondencia fiscal I</vt:lpstr>
      <vt:lpstr>VI. Explorando las salidas 5. Potestades tributarias VI Más correspondencia fiscal II</vt:lpstr>
      <vt:lpstr> VI. Explorando las salidas 5. Potestades tributarias VII Equidad social y regional </vt:lpstr>
      <vt:lpstr>VI. Explorando las salidas 5. Potestades tributarias VIII Efectos sobre la economía </vt:lpstr>
      <vt:lpstr>VI. Explorando las salidas 5. Potestades tributarias IX Factibilidad política I</vt:lpstr>
      <vt:lpstr>2.3. Devolución de poder y recursos (9)  Factibilidad política II </vt:lpstr>
      <vt:lpstr>Desatando los nudos gordianos</vt:lpstr>
      <vt:lpstr>¡MUCHAS GRACIAS!</vt:lpstr>
      <vt:lpstr>VI. Explorando las salidas 1. Documento de los 14 puntos firmado entre gobernadores y el presidente Duhalde (24/4/02) /</vt:lpstr>
      <vt:lpstr>VI. Explorando las salidas 1. Documento de los 14 puntos firmado entre gobernadores y el presidente Duhalde (24/4/02) //</vt:lpstr>
      <vt:lpstr>VI. Explorando las salidas 1. Documento de los 14 puntos firmado entre gobernadores y el presidente Duhalde (24/4/02) ///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82</cp:revision>
  <dcterms:created xsi:type="dcterms:W3CDTF">2014-04-04T12:54:48Z</dcterms:created>
  <dcterms:modified xsi:type="dcterms:W3CDTF">2015-03-10T12:47:04Z</dcterms:modified>
</cp:coreProperties>
</file>