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83" r:id="rId2"/>
    <p:sldId id="284" r:id="rId3"/>
    <p:sldId id="285" r:id="rId4"/>
    <p:sldId id="306" r:id="rId5"/>
    <p:sldId id="259" r:id="rId6"/>
    <p:sldId id="260" r:id="rId7"/>
    <p:sldId id="261" r:id="rId8"/>
    <p:sldId id="303" r:id="rId9"/>
    <p:sldId id="305" r:id="rId10"/>
    <p:sldId id="288" r:id="rId11"/>
    <p:sldId id="287" r:id="rId12"/>
    <p:sldId id="290" r:id="rId13"/>
    <p:sldId id="263" r:id="rId14"/>
    <p:sldId id="265" r:id="rId15"/>
    <p:sldId id="266" r:id="rId16"/>
    <p:sldId id="270" r:id="rId17"/>
    <p:sldId id="271" r:id="rId18"/>
    <p:sldId id="272" r:id="rId19"/>
    <p:sldId id="273" r:id="rId20"/>
    <p:sldId id="274" r:id="rId21"/>
    <p:sldId id="275" r:id="rId22"/>
    <p:sldId id="276" r:id="rId23"/>
    <p:sldId id="293" r:id="rId24"/>
    <p:sldId id="295" r:id="rId25"/>
    <p:sldId id="277" r:id="rId26"/>
    <p:sldId id="278" r:id="rId27"/>
    <p:sldId id="296" r:id="rId28"/>
    <p:sldId id="298" r:id="rId29"/>
    <p:sldId id="280" r:id="rId30"/>
    <p:sldId id="281" r:id="rId31"/>
    <p:sldId id="282" r:id="rId32"/>
    <p:sldId id="301" r:id="rId33"/>
    <p:sldId id="304" r:id="rId34"/>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728" autoAdjust="0"/>
  </p:normalViewPr>
  <p:slideViewPr>
    <p:cSldViewPr snapToGrid="0">
      <p:cViewPr varScale="1">
        <p:scale>
          <a:sx n="81" d="100"/>
          <a:sy n="81" d="100"/>
        </p:scale>
        <p:origin x="300" y="72"/>
      </p:cViewPr>
      <p:guideLst>
        <p:guide orient="horz" pos="2160"/>
        <p:guide pos="3840"/>
      </p:guideLst>
    </p:cSldViewPr>
  </p:slideViewPr>
  <p:outlineViewPr>
    <p:cViewPr>
      <p:scale>
        <a:sx n="33" d="100"/>
        <a:sy n="33" d="100"/>
      </p:scale>
      <p:origin x="0" y="21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17" name="16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Conector recto"/>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8" name="7 Título"/>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9221216" y="3009902"/>
            <a:ext cx="609600" cy="441325"/>
          </a:xfrm>
        </p:spPr>
        <p:txBody>
          <a:body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3" name="2 Marcador de texto vertical"/>
          <p:cNvSpPr>
            <a:spLocks noGrp="1"/>
          </p:cNvSpPr>
          <p:nvPr>
            <p:ph type="body" orient="vert" idx="1"/>
          </p:nvPr>
        </p:nvSpPr>
        <p:spPr>
          <a:xfrm>
            <a:off x="406400" y="304800"/>
            <a:ext cx="87376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2" name="1 Título vertical"/>
          <p:cNvSpPr>
            <a:spLocks noGrp="1"/>
          </p:cNvSpPr>
          <p:nvPr>
            <p:ph type="title" orient="vert"/>
          </p:nvPr>
        </p:nvSpPr>
        <p:spPr>
          <a:xfrm>
            <a:off x="9855200" y="304802"/>
            <a:ext cx="19304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a:xfrm>
            <a:off x="5815584" y="1026373"/>
            <a:ext cx="609600" cy="441325"/>
          </a:xfrm>
        </p:spPr>
        <p:txBody>
          <a:body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8" name="7 Marcador de contenido"/>
          <p:cNvSpPr>
            <a:spLocks noGrp="1"/>
          </p:cNvSpPr>
          <p:nvPr>
            <p:ph sz="quarter" idx="1"/>
          </p:nvPr>
        </p:nvSpPr>
        <p:spPr>
          <a:xfrm>
            <a:off x="402336" y="1527048"/>
            <a:ext cx="1133856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8" name="7 Conector recto"/>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2" name="1 Título"/>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02336" y="228600"/>
            <a:ext cx="113792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7721600" y="6409944"/>
            <a:ext cx="4059936" cy="365760"/>
          </a:xfrm>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8" name="7 Conector recto"/>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402336" y="1371600"/>
            <a:ext cx="53848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6400800" y="1371600"/>
            <a:ext cx="53848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8" name="7 Marcador de pie de página"/>
          <p:cNvSpPr>
            <a:spLocks noGrp="1"/>
          </p:cNvSpPr>
          <p:nvPr>
            <p:ph type="ftr" sz="quarter" idx="11"/>
          </p:nvPr>
        </p:nvSpPr>
        <p:spPr>
          <a:xfrm>
            <a:off x="406400" y="6409944"/>
            <a:ext cx="4775200" cy="365760"/>
          </a:xfrm>
        </p:spPr>
        <p:txBody>
          <a:bodyPr/>
          <a:lstStyle/>
          <a:p>
            <a:endParaRPr lang="es-ES">
              <a:solidFill>
                <a:prstClr val="black">
                  <a:tint val="75000"/>
                </a:prstClr>
              </a:solidFill>
            </a:endParaRPr>
          </a:p>
        </p:txBody>
      </p:sp>
      <p:sp>
        <p:nvSpPr>
          <p:cNvPr id="15" name="14 Conector recto"/>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402336" y="2471383"/>
            <a:ext cx="5388864"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6400800" y="2471383"/>
            <a:ext cx="53848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5791200" y="1042417"/>
            <a:ext cx="609600" cy="441325"/>
          </a:xfrm>
        </p:spPr>
        <p:txBody>
          <a:bodyPr/>
          <a:lstStyle>
            <a:lvl1pPr algn="ctr">
              <a:defRPr/>
            </a:lvl1p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a:solidFill>
                <a:prstClr val="black">
                  <a:tint val="75000"/>
                </a:prstClr>
              </a:solidFill>
            </a:endParaRPr>
          </a:p>
        </p:txBody>
      </p:sp>
      <p:sp>
        <p:nvSpPr>
          <p:cNvPr id="5" name="4 Marcador de número de diapositiva"/>
          <p:cNvSpPr>
            <a:spLocks noGrp="1"/>
          </p:cNvSpPr>
          <p:nvPr>
            <p:ph type="sldNum" sz="quarter" idx="12"/>
          </p:nvPr>
        </p:nvSpPr>
        <p:spPr>
          <a:xfrm>
            <a:off x="5791200" y="1036021"/>
            <a:ext cx="609600" cy="441325"/>
          </a:xfrm>
        </p:spPr>
        <p:txBody>
          <a:body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número de diapositiva"/>
          <p:cNvSpPr>
            <a:spLocks noGrp="1"/>
          </p:cNvSpPr>
          <p:nvPr>
            <p:ph type="sldNum" sz="quarter" idx="12"/>
          </p:nvPr>
        </p:nvSpPr>
        <p:spPr>
          <a:xfrm>
            <a:off x="5689600" y="6324600"/>
            <a:ext cx="812800" cy="441324"/>
          </a:xfrm>
        </p:spPr>
        <p:txBody>
          <a:bodyPr/>
          <a:lstStyle>
            <a:lvl1pPr>
              <a:defRPr>
                <a:solidFill>
                  <a:srgbClr val="FFFFFF"/>
                </a:solidFill>
              </a:defRPr>
            </a:lvl1p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4165600" y="685800"/>
            <a:ext cx="75184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21" name="20 Rectángulo"/>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6" name="5 Marcador de pie de página"/>
          <p:cNvSpPr>
            <a:spLocks noGrp="1"/>
          </p:cNvSpPr>
          <p:nvPr>
            <p:ph type="ftr" sz="quarter" idx="11"/>
          </p:nvPr>
        </p:nvSpPr>
        <p:spPr>
          <a:xfrm>
            <a:off x="402336" y="6410848"/>
            <a:ext cx="4511040" cy="365760"/>
          </a:xfrm>
        </p:spPr>
        <p:txBody>
          <a:bodyPr/>
          <a:lstStyle/>
          <a:p>
            <a:endParaRPr lang="es-ES">
              <a:solidFill>
                <a:prstClr val="black">
                  <a:tint val="75000"/>
                </a:prst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828800" y="312739"/>
            <a:ext cx="609600" cy="441325"/>
          </a:xfrm>
        </p:spPr>
        <p:txBody>
          <a:body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2" name="1 Título"/>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00500" y="609600"/>
            <a:ext cx="78232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7717536" y="6404984"/>
            <a:ext cx="4059936" cy="365760"/>
          </a:xfrm>
        </p:spPr>
        <p:txBody>
          <a:body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6" name="5 Marcador de pie de página"/>
          <p:cNvSpPr>
            <a:spLocks noGrp="1"/>
          </p:cNvSpPr>
          <p:nvPr>
            <p:ph type="ftr" sz="quarter" idx="11"/>
          </p:nvPr>
        </p:nvSpPr>
        <p:spPr>
          <a:xfrm>
            <a:off x="402336" y="6410848"/>
            <a:ext cx="4779264" cy="365760"/>
          </a:xfrm>
        </p:spPr>
        <p:txBody>
          <a:bodyPr/>
          <a:lstStyle/>
          <a:p>
            <a:endParaRPr lang="es-E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D1B1D765-61DD-4469-A1B5-8A6658BE5E34}" type="datetimeFigureOut">
              <a:rPr lang="es-ES" smtClean="0">
                <a:solidFill>
                  <a:prstClr val="black">
                    <a:tint val="75000"/>
                  </a:prstClr>
                </a:solidFill>
              </a:rPr>
              <a:pPr/>
              <a:t>07/03/2015</a:t>
            </a:fld>
            <a:endParaRPr lang="es-ES">
              <a:solidFill>
                <a:prstClr val="black">
                  <a:tint val="75000"/>
                </a:prstClr>
              </a:solidFill>
            </a:endParaRPr>
          </a:p>
        </p:txBody>
      </p:sp>
      <p:sp>
        <p:nvSpPr>
          <p:cNvPr id="3" name="2 Marcador de pie de página"/>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s-ES">
              <a:solidFill>
                <a:prstClr val="black">
                  <a:tint val="75000"/>
                </a:prstClr>
              </a:solidFill>
            </a:endParaRPr>
          </a:p>
        </p:txBody>
      </p:sp>
      <p:sp>
        <p:nvSpPr>
          <p:cNvPr id="8" name="7 Rectángulo"/>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82A0D4E-9555-47B5-AC09-8A05D5628E4E}" type="slidenum">
              <a:rPr lang="es-ES" smtClean="0">
                <a:solidFill>
                  <a:prstClr val="black">
                    <a:tint val="75000"/>
                  </a:prstClr>
                </a:solidFill>
              </a:rPr>
              <a:pPr/>
              <a:t>‹Nº›</a:t>
            </a:fld>
            <a:endParaRPr lang="es-ES">
              <a:solidFill>
                <a:prstClr val="black">
                  <a:tint val="75000"/>
                </a:prstClr>
              </a:solidFill>
            </a:endParaRPr>
          </a:p>
        </p:txBody>
      </p:sp>
      <p:sp>
        <p:nvSpPr>
          <p:cNvPr id="22" name="21 Marcador de título"/>
          <p:cNvSpPr>
            <a:spLocks noGrp="1"/>
          </p:cNvSpPr>
          <p:nvPr>
            <p:ph type="title"/>
          </p:nvPr>
        </p:nvSpPr>
        <p:spPr>
          <a:xfrm>
            <a:off x="402336" y="228600"/>
            <a:ext cx="113792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type="subTitle" idx="1"/>
          </p:nvPr>
        </p:nvSpPr>
        <p:spPr/>
        <p:txBody>
          <a:bodyPr>
            <a:normAutofit lnSpcReduction="10000"/>
          </a:bodyPr>
          <a:lstStyle/>
          <a:p>
            <a:endParaRPr lang="es-AR" dirty="0" smtClean="0"/>
          </a:p>
          <a:p>
            <a:r>
              <a:rPr lang="es-AR" dirty="0" smtClean="0"/>
              <a:t>FACULTAD DE CIENCIAS ECONÓMICAS</a:t>
            </a:r>
          </a:p>
          <a:p>
            <a:endParaRPr lang="es-AR" dirty="0"/>
          </a:p>
          <a:p>
            <a:r>
              <a:rPr lang="es-AR" dirty="0" smtClean="0"/>
              <a:t>INSTITUTO DE ECONOMÍA Y FINANZAS</a:t>
            </a:r>
          </a:p>
          <a:p>
            <a:endParaRPr lang="es-AR" dirty="0"/>
          </a:p>
          <a:p>
            <a:r>
              <a:rPr lang="es-AR" dirty="0" smtClean="0"/>
              <a:t>10 de Marzo de 2015</a:t>
            </a:r>
            <a:endParaRPr lang="es-AR" dirty="0"/>
          </a:p>
        </p:txBody>
      </p:sp>
      <p:sp>
        <p:nvSpPr>
          <p:cNvPr id="2" name="Título 1"/>
          <p:cNvSpPr>
            <a:spLocks noGrp="1"/>
          </p:cNvSpPr>
          <p:nvPr>
            <p:ph type="ctrTitle"/>
          </p:nvPr>
        </p:nvSpPr>
        <p:spPr/>
        <p:txBody>
          <a:bodyPr>
            <a:normAutofit/>
          </a:bodyPr>
          <a:lstStyle/>
          <a:p>
            <a:r>
              <a:rPr lang="es-AR" sz="4000" dirty="0" smtClean="0"/>
              <a:t>UNIVERSIDAD NACIONAL DE CÓRDOBA</a:t>
            </a:r>
            <a:endParaRPr lang="es-AR" sz="4000" dirty="0"/>
          </a:p>
        </p:txBody>
      </p:sp>
    </p:spTree>
    <p:extLst>
      <p:ext uri="{BB962C8B-B14F-4D97-AF65-F5344CB8AC3E}">
        <p14:creationId xmlns:p14="http://schemas.microsoft.com/office/powerpoint/2010/main" val="3041416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2600" dirty="0" smtClean="0"/>
              <a:t>EVOLUCIÓN DEL FEDERALISMO FISCAL ARGENTINO</a:t>
            </a:r>
            <a:endParaRPr lang="es-AR" sz="2600" dirty="0"/>
          </a:p>
        </p:txBody>
      </p:sp>
      <p:sp>
        <p:nvSpPr>
          <p:cNvPr id="3" name="Marcador de contenido 2"/>
          <p:cNvSpPr>
            <a:spLocks noGrp="1"/>
          </p:cNvSpPr>
          <p:nvPr>
            <p:ph sz="quarter" idx="1"/>
          </p:nvPr>
        </p:nvSpPr>
        <p:spPr/>
        <p:txBody>
          <a:bodyPr/>
          <a:lstStyle/>
          <a:p>
            <a:r>
              <a:rPr lang="es-AR" dirty="0" smtClean="0"/>
              <a:t>SE ORGANIZAN LOS MATERIALES SEGÚN LA CLASIFICACIÓN DE MUSGRAVE (1959) DE LAS RAMAS DE LAS FINANZAS PÚBLICAS</a:t>
            </a:r>
          </a:p>
          <a:p>
            <a:pPr>
              <a:buNone/>
            </a:pPr>
            <a:endParaRPr lang="es-AR" dirty="0" smtClean="0"/>
          </a:p>
          <a:p>
            <a:r>
              <a:rPr lang="es-AR" dirty="0" smtClean="0"/>
              <a:t>RAMA DE SERVICIOS</a:t>
            </a:r>
          </a:p>
          <a:p>
            <a:pPr>
              <a:buNone/>
            </a:pPr>
            <a:endParaRPr lang="es-AR" dirty="0" smtClean="0"/>
          </a:p>
          <a:p>
            <a:r>
              <a:rPr lang="es-AR" dirty="0" smtClean="0"/>
              <a:t>RAMA DE DISTRIBUCIÓN</a:t>
            </a:r>
          </a:p>
          <a:p>
            <a:pPr>
              <a:buNone/>
            </a:pPr>
            <a:endParaRPr lang="es-AR" dirty="0" smtClean="0"/>
          </a:p>
          <a:p>
            <a:r>
              <a:rPr lang="es-AR" dirty="0" smtClean="0"/>
              <a:t>RAMA DE ESTABILIZACIÓN</a:t>
            </a:r>
            <a:endParaRPr lang="es-AR" dirty="0"/>
          </a:p>
        </p:txBody>
      </p:sp>
    </p:spTree>
    <p:extLst>
      <p:ext uri="{BB962C8B-B14F-4D97-AF65-F5344CB8AC3E}">
        <p14:creationId xmlns:p14="http://schemas.microsoft.com/office/powerpoint/2010/main" val="3592189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Autofit/>
          </a:bodyPr>
          <a:lstStyle/>
          <a:p>
            <a:r>
              <a:rPr lang="es-AR" sz="2600" dirty="0" smtClean="0"/>
              <a:t>LA RAMA DE SERVICIOS Y EL TEOREMA DE LA DESCENTRALIZACIÓN DE OATES (1972)</a:t>
            </a:r>
            <a:endParaRPr lang="es-AR" sz="2600" dirty="0"/>
          </a:p>
        </p:txBody>
      </p:sp>
      <p:sp>
        <p:nvSpPr>
          <p:cNvPr id="5" name="Marcador de contenido 4"/>
          <p:cNvSpPr>
            <a:spLocks noGrp="1"/>
          </p:cNvSpPr>
          <p:nvPr>
            <p:ph sz="quarter" idx="1"/>
          </p:nvPr>
        </p:nvSpPr>
        <p:spPr/>
        <p:txBody>
          <a:bodyPr/>
          <a:lstStyle/>
          <a:p>
            <a:r>
              <a:rPr lang="es-AR" dirty="0" smtClean="0"/>
              <a:t>OATES (1972)</a:t>
            </a:r>
          </a:p>
          <a:p>
            <a:endParaRPr lang="es-AR" dirty="0"/>
          </a:p>
          <a:p>
            <a:endParaRPr lang="es-AR" dirty="0"/>
          </a:p>
        </p:txBody>
      </p:sp>
      <p:pic>
        <p:nvPicPr>
          <p:cNvPr id="6" name="Imagen 5"/>
          <p:cNvPicPr>
            <a:picLocks noChangeAspect="1"/>
          </p:cNvPicPr>
          <p:nvPr/>
        </p:nvPicPr>
        <p:blipFill>
          <a:blip r:embed="rId2" cstate="print"/>
          <a:stretch>
            <a:fillRect/>
          </a:stretch>
        </p:blipFill>
        <p:spPr>
          <a:xfrm>
            <a:off x="4038141" y="1686562"/>
            <a:ext cx="4769531" cy="3960000"/>
          </a:xfrm>
          <a:prstGeom prst="rect">
            <a:avLst/>
          </a:prstGeom>
        </p:spPr>
      </p:pic>
    </p:spTree>
    <p:extLst>
      <p:ext uri="{BB962C8B-B14F-4D97-AF65-F5344CB8AC3E}">
        <p14:creationId xmlns:p14="http://schemas.microsoft.com/office/powerpoint/2010/main" val="39472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AR" sz="2600" dirty="0" smtClean="0"/>
              <a:t>EL FUNDAMENTO EN LA ARGENTINA (MEMORIA DE LAS SECRETARIA DE HACIENDA (1935)</a:t>
            </a:r>
            <a:endParaRPr lang="es-AR" sz="2600" dirty="0"/>
          </a:p>
        </p:txBody>
      </p:sp>
      <p:sp>
        <p:nvSpPr>
          <p:cNvPr id="3" name="Marcador de contenido 2"/>
          <p:cNvSpPr>
            <a:spLocks noGrp="1"/>
          </p:cNvSpPr>
          <p:nvPr>
            <p:ph sz="quarter" idx="1"/>
          </p:nvPr>
        </p:nvSpPr>
        <p:spPr/>
        <p:txBody>
          <a:bodyPr>
            <a:normAutofit lnSpcReduction="10000"/>
          </a:bodyPr>
          <a:lstStyle/>
          <a:p>
            <a:pPr marR="50165" algn="just">
              <a:lnSpc>
                <a:spcPct val="107000"/>
              </a:lnSpc>
              <a:spcBef>
                <a:spcPts val="355"/>
              </a:spcBef>
              <a:spcAft>
                <a:spcPts val="800"/>
              </a:spcAft>
            </a:pPr>
            <a:r>
              <a:rPr lang="es-AR" sz="3200" dirty="0" smtClean="0">
                <a:effectLst/>
                <a:latin typeface="Calibri" panose="020F0502020204030204" pitchFamily="34" charset="0"/>
                <a:ea typeface="Calibri" panose="020F0502020204030204" pitchFamily="34" charset="0"/>
                <a:cs typeface="Arial" panose="020B0604020202020204" pitchFamily="34" charset="0"/>
              </a:rPr>
              <a:t>Este año muestra, pues, a nuestro país incorporado a una evolución que se manifiesta en muchas partes, incluso en países régimen federal, y que tiende a racionalizar la tarea de percibir las rentas de los distintos organismos del Estado, encomendándola en escala cada vez mayor a la autoridad administrativa central. Se asegura de esa forma la</a:t>
            </a:r>
            <a:r>
              <a:rPr lang="es-AR"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efectiva igualdad de cargas impositivas en todo el territorio nacional</a:t>
            </a:r>
            <a:r>
              <a:rPr lang="es-AR" sz="3200" dirty="0" smtClean="0">
                <a:effectLst/>
                <a:latin typeface="Calibri" panose="020F0502020204030204" pitchFamily="34" charset="0"/>
                <a:ea typeface="Calibri" panose="020F0502020204030204" pitchFamily="34" charset="0"/>
                <a:cs typeface="Arial" panose="020B0604020202020204" pitchFamily="34" charset="0"/>
              </a:rPr>
              <a:t>.</a:t>
            </a:r>
            <a:r>
              <a:rPr lang="es-AR" sz="32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rPr>
              <a:t> Se reduce el costo de percepción</a:t>
            </a:r>
            <a:r>
              <a:rPr lang="es-AR" sz="3200" dirty="0" smtClean="0">
                <a:effectLst/>
                <a:latin typeface="Calibri" panose="020F0502020204030204" pitchFamily="34" charset="0"/>
                <a:ea typeface="Calibri" panose="020F0502020204030204" pitchFamily="34" charset="0"/>
                <a:cs typeface="Arial" panose="020B0604020202020204" pitchFamily="34" charset="0"/>
              </a:rPr>
              <a:t>.</a:t>
            </a:r>
            <a:r>
              <a:rPr lang="es-AR" sz="3200" spc="-5" dirty="0" smtClean="0">
                <a:effectLst/>
                <a:latin typeface="Calibri" panose="020F0502020204030204" pitchFamily="34" charset="0"/>
                <a:ea typeface="Times New Roman" panose="02020603050405020304" pitchFamily="18" charset="0"/>
                <a:cs typeface="Arial" panose="020B0604020202020204" pitchFamily="34" charset="0"/>
              </a:rPr>
              <a:t> </a:t>
            </a:r>
            <a:r>
              <a:rPr lang="es-AR" sz="3200" spc="-5"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La</a:t>
            </a:r>
            <a:r>
              <a:rPr lang="es-AR" sz="32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t>
            </a:r>
            <a:r>
              <a:rPr lang="es-AR" sz="3200" spc="55"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s-AR" sz="3200" spc="-5"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rentas </a:t>
            </a:r>
            <a:r>
              <a:rPr lang="es-AR" sz="32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se</a:t>
            </a:r>
            <a:r>
              <a:rPr lang="es-AR" sz="3200" spc="8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s-AR" sz="32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distribuyen</a:t>
            </a:r>
            <a:r>
              <a:rPr lang="es-AR" sz="3200" spc="8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s-AR" sz="32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con</a:t>
            </a:r>
            <a:r>
              <a:rPr lang="es-AR" sz="3200" spc="8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s-AR" sz="320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mayor</a:t>
            </a:r>
            <a:r>
              <a:rPr lang="es-AR" sz="3200" spc="80" dirty="0" smtClean="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s-AR" sz="32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rPr>
              <a:t>equidad</a:t>
            </a:r>
            <a:r>
              <a:rPr lang="es-AR" sz="3200" dirty="0" smtClean="0">
                <a:effectLst/>
                <a:latin typeface="Calibri" panose="020F0502020204030204" pitchFamily="34" charset="0"/>
                <a:ea typeface="Times New Roman" panose="02020603050405020304" pitchFamily="18" charset="0"/>
                <a:cs typeface="Arial" panose="020B0604020202020204" pitchFamily="34" charset="0"/>
              </a:rPr>
              <a:t>. </a:t>
            </a:r>
            <a:endParaRPr lang="es-AR"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946251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635637" y="948266"/>
            <a:ext cx="9745651" cy="4860000"/>
          </a:xfrm>
          <a:prstGeom prst="rect">
            <a:avLst/>
          </a:prstGeom>
          <a:noFill/>
          <a:ln w="9525">
            <a:noFill/>
            <a:miter lim="800000"/>
            <a:headEnd/>
            <a:tailEnd/>
          </a:ln>
          <a:effectLst/>
        </p:spPr>
      </p:pic>
    </p:spTree>
    <p:extLst>
      <p:ext uri="{BB962C8B-B14F-4D97-AF65-F5344CB8AC3E}">
        <p14:creationId xmlns:p14="http://schemas.microsoft.com/office/powerpoint/2010/main" val="686938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888575" y="1016000"/>
            <a:ext cx="8635407" cy="5516016"/>
          </a:xfrm>
          <a:prstGeom prst="rect">
            <a:avLst/>
          </a:prstGeom>
          <a:noFill/>
          <a:ln w="9525">
            <a:noFill/>
            <a:miter lim="800000"/>
            <a:headEnd/>
            <a:tailEnd/>
          </a:ln>
          <a:effectLst/>
        </p:spPr>
      </p:pic>
    </p:spTree>
    <p:extLst>
      <p:ext uri="{BB962C8B-B14F-4D97-AF65-F5344CB8AC3E}">
        <p14:creationId xmlns:p14="http://schemas.microsoft.com/office/powerpoint/2010/main" val="3217537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tretch>
            <a:fillRect/>
          </a:stretch>
        </p:blipFill>
        <p:spPr bwMode="auto">
          <a:xfrm>
            <a:off x="1710269" y="917387"/>
            <a:ext cx="9751355" cy="4896000"/>
          </a:xfrm>
          <a:prstGeom prst="rect">
            <a:avLst/>
          </a:prstGeom>
          <a:noFill/>
          <a:ln w="9525">
            <a:noFill/>
            <a:miter lim="800000"/>
            <a:headEnd/>
            <a:tailEnd/>
          </a:ln>
          <a:effectLst/>
        </p:spPr>
      </p:pic>
    </p:spTree>
    <p:extLst>
      <p:ext uri="{BB962C8B-B14F-4D97-AF65-F5344CB8AC3E}">
        <p14:creationId xmlns:p14="http://schemas.microsoft.com/office/powerpoint/2010/main" val="392036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51468" y="355602"/>
            <a:ext cx="9973733" cy="4312976"/>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En 1950 la relación entre gastos en personal pagados por las provincias y los pagados por la Nación era 0,32.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Esa </a:t>
            </a:r>
            <a:r>
              <a:rPr lang="es-AR" sz="3200" dirty="0">
                <a:latin typeface="Calibri" panose="020F0502020204030204" pitchFamily="34" charset="0"/>
                <a:ea typeface="Times New Roman" panose="02020603050405020304" pitchFamily="18" charset="0"/>
                <a:cs typeface="Times New Roman" panose="02020603050405020304" pitchFamily="18" charset="0"/>
              </a:rPr>
              <a:t>relación creció notablemente a lo largo del tiempo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llegando a </a:t>
            </a:r>
            <a:r>
              <a:rPr lang="es-AR" sz="3200" dirty="0">
                <a:latin typeface="Calibri" panose="020F0502020204030204" pitchFamily="34" charset="0"/>
                <a:ea typeface="Times New Roman" panose="02020603050405020304" pitchFamily="18" charset="0"/>
                <a:cs typeface="Times New Roman" panose="02020603050405020304" pitchFamily="18" charset="0"/>
              </a:rPr>
              <a:t>3,24 en 2011.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Esta </a:t>
            </a:r>
            <a:r>
              <a:rPr lang="es-AR" sz="3200" dirty="0">
                <a:latin typeface="Calibri" panose="020F0502020204030204" pitchFamily="34" charset="0"/>
                <a:ea typeface="Times New Roman" panose="02020603050405020304" pitchFamily="18" charset="0"/>
                <a:cs typeface="Times New Roman" panose="02020603050405020304" pitchFamily="18" charset="0"/>
              </a:rPr>
              <a:t>información revela con claridad la magnitud del proceso de descentralización de la provisión de bienes públicos y cuasi-públicos.</a:t>
            </a: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5957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29553" y="699249"/>
            <a:ext cx="10363200" cy="2357568"/>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La Nación se especializó en el pago de transferencias.  Los pagos por jubilaciones y pensiones que en 1961 eran equivalentes a 0,76 en relación con los gastos en personal</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 llegaron al   </a:t>
            </a:r>
            <a:r>
              <a:rPr lang="es-AR" sz="3200" dirty="0">
                <a:latin typeface="Calibri" panose="020F0502020204030204" pitchFamily="34" charset="0"/>
                <a:ea typeface="Times New Roman" panose="02020603050405020304" pitchFamily="18" charset="0"/>
                <a:cs typeface="Times New Roman" panose="02020603050405020304" pitchFamily="18" charset="0"/>
              </a:rPr>
              <a:t>3,11 en 2011. </a:t>
            </a: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069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24753" y="1129555"/>
            <a:ext cx="10470776" cy="2485809"/>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Los pagos de jubilaciones y pensiones y los subsidios al sector privado que representaban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el </a:t>
            </a:r>
            <a:r>
              <a:rPr lang="es-AR" sz="3200" dirty="0">
                <a:latin typeface="Calibri" panose="020F0502020204030204" pitchFamily="34" charset="0"/>
                <a:ea typeface="Times New Roman" panose="02020603050405020304" pitchFamily="18" charset="0"/>
                <a:cs typeface="Times New Roman" panose="02020603050405020304" pitchFamily="18" charset="0"/>
              </a:rPr>
              <a:t>10,1% del gasto corriente nacional en 1961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pasaron al 45% </a:t>
            </a:r>
            <a:r>
              <a:rPr lang="es-AR" sz="3200" dirty="0">
                <a:latin typeface="Calibri" panose="020F0502020204030204" pitchFamily="34" charset="0"/>
                <a:ea typeface="Times New Roman" panose="02020603050405020304" pitchFamily="18" charset="0"/>
                <a:cs typeface="Times New Roman" panose="02020603050405020304" pitchFamily="18" charset="0"/>
              </a:rPr>
              <a:t>en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2011</a:t>
            </a:r>
            <a:r>
              <a:rPr lang="es-AR" sz="3200" dirty="0">
                <a:latin typeface="Calibri" panose="020F0502020204030204" pitchFamily="34" charset="0"/>
                <a:ea typeface="Times New Roman" panose="02020603050405020304" pitchFamily="18" charset="0"/>
                <a:cs typeface="Times New Roman" panose="02020603050405020304" pitchFamily="18" charset="0"/>
              </a:rPr>
              <a:t>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(65% en 2014).</a:t>
            </a:r>
          </a:p>
          <a:p>
            <a:pPr algn="just">
              <a:lnSpc>
                <a:spcPct val="115000"/>
              </a:lnSpc>
              <a:spcAft>
                <a:spcPts val="1000"/>
              </a:spcAft>
            </a:pP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98253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3693" y="1237132"/>
            <a:ext cx="10506635" cy="2923877"/>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Estos datos permiten visualizar al </a:t>
            </a:r>
            <a:r>
              <a:rPr lang="es-AR" sz="3200" i="1" dirty="0">
                <a:latin typeface="Calibri" panose="020F0502020204030204" pitchFamily="34" charset="0"/>
                <a:ea typeface="Times New Roman" panose="02020603050405020304" pitchFamily="18" charset="0"/>
                <a:cs typeface="Times New Roman" panose="02020603050405020304" pitchFamily="18" charset="0"/>
              </a:rPr>
              <a:t>sector público argentino con dos niveles especializados</a:t>
            </a:r>
            <a:r>
              <a:rPr lang="es-AR" sz="3200" dirty="0">
                <a:latin typeface="Calibri" panose="020F0502020204030204" pitchFamily="34" charset="0"/>
                <a:ea typeface="Times New Roman" panose="02020603050405020304" pitchFamily="18" charset="0"/>
                <a:cs typeface="Times New Roman" panose="02020603050405020304" pitchFamily="18" charset="0"/>
              </a:rPr>
              <a:t>.  El nivel provincial (junto con el municipal) en la provisión de bienes y el nacional en el pago de transferencias y atención de los servicios de la deuda pública. </a:t>
            </a: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431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type="subTitle" idx="1"/>
          </p:nvPr>
        </p:nvSpPr>
        <p:spPr/>
        <p:txBody>
          <a:bodyPr>
            <a:normAutofit fontScale="32500" lnSpcReduction="20000"/>
          </a:bodyPr>
          <a:lstStyle/>
          <a:p>
            <a:endParaRPr lang="es-AR" dirty="0" smtClean="0"/>
          </a:p>
          <a:p>
            <a:endParaRPr lang="es-AR" dirty="0" smtClean="0"/>
          </a:p>
          <a:p>
            <a:endParaRPr lang="es-AR" dirty="0" smtClean="0"/>
          </a:p>
          <a:p>
            <a:endParaRPr lang="es-AR" dirty="0"/>
          </a:p>
          <a:p>
            <a:pPr>
              <a:buNone/>
            </a:pPr>
            <a:r>
              <a:rPr lang="es-AR" sz="6000" dirty="0" smtClean="0"/>
              <a:t>Alberto Porto</a:t>
            </a:r>
          </a:p>
          <a:p>
            <a:pPr>
              <a:buNone/>
            </a:pPr>
            <a:r>
              <a:rPr lang="es-AR" sz="6000" dirty="0" smtClean="0"/>
              <a:t>Universidad Nacional de La Plata y</a:t>
            </a:r>
          </a:p>
          <a:p>
            <a:pPr>
              <a:buNone/>
            </a:pPr>
            <a:r>
              <a:rPr lang="es-AR" sz="6000" dirty="0" smtClean="0"/>
              <a:t>Academia Nacional de Ciencias Económicas</a:t>
            </a:r>
            <a:endParaRPr lang="es-AR" sz="6000" dirty="0"/>
          </a:p>
        </p:txBody>
      </p:sp>
      <p:sp>
        <p:nvSpPr>
          <p:cNvPr id="2" name="Título 1"/>
          <p:cNvSpPr>
            <a:spLocks noGrp="1"/>
          </p:cNvSpPr>
          <p:nvPr>
            <p:ph type="ctrTitle"/>
          </p:nvPr>
        </p:nvSpPr>
        <p:spPr/>
        <p:txBody>
          <a:bodyPr>
            <a:normAutofit/>
          </a:bodyPr>
          <a:lstStyle/>
          <a:p>
            <a:r>
              <a:rPr lang="es-AR" sz="4000" dirty="0" smtClean="0"/>
              <a:t>REFLEXIONES SOBRE LA EVOLUCIÓN DEL FEDERALISMO FISCAL ARGENTINO</a:t>
            </a:r>
            <a:endParaRPr lang="es-AR" sz="4000" dirty="0"/>
          </a:p>
        </p:txBody>
      </p:sp>
    </p:spTree>
    <p:extLst>
      <p:ext uri="{BB962C8B-B14F-4D97-AF65-F5344CB8AC3E}">
        <p14:creationId xmlns:p14="http://schemas.microsoft.com/office/powerpoint/2010/main" val="32243564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0668" y="474133"/>
            <a:ext cx="9872133" cy="4312976"/>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La cantidad de alumnos de escuelas primarias que asistían a establecimientos nacionales pasó del 45,1% en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1934 a </a:t>
            </a:r>
            <a:r>
              <a:rPr lang="es-AR" sz="3200" dirty="0">
                <a:latin typeface="Calibri" panose="020F0502020204030204" pitchFamily="34" charset="0"/>
                <a:ea typeface="Times New Roman" panose="02020603050405020304" pitchFamily="18" charset="0"/>
                <a:cs typeface="Times New Roman" panose="02020603050405020304" pitchFamily="18" charset="0"/>
              </a:rPr>
              <a:t>cero en 2010.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Los </a:t>
            </a:r>
            <a:r>
              <a:rPr lang="es-AR" sz="3200" dirty="0">
                <a:latin typeface="Calibri" panose="020F0502020204030204" pitchFamily="34" charset="0"/>
                <a:ea typeface="Times New Roman" panose="02020603050405020304" pitchFamily="18" charset="0"/>
                <a:cs typeface="Times New Roman" panose="02020603050405020304" pitchFamily="18" charset="0"/>
              </a:rPr>
              <a:t>que asistían a establecimiento provinciales, en las mismas fechas fueron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47,2% y </a:t>
            </a:r>
            <a:r>
              <a:rPr lang="es-AR" sz="3200" dirty="0">
                <a:latin typeface="Calibri" panose="020F0502020204030204" pitchFamily="34" charset="0"/>
                <a:ea typeface="Times New Roman" panose="02020603050405020304" pitchFamily="18" charset="0"/>
                <a:cs typeface="Times New Roman" panose="02020603050405020304" pitchFamily="18" charset="0"/>
              </a:rPr>
              <a:t>75,1%.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Hubo </a:t>
            </a:r>
            <a:r>
              <a:rPr lang="es-AR" sz="3200" dirty="0">
                <a:latin typeface="Calibri" panose="020F0502020204030204" pitchFamily="34" charset="0"/>
                <a:ea typeface="Times New Roman" panose="02020603050405020304" pitchFamily="18" charset="0"/>
                <a:cs typeface="Times New Roman" panose="02020603050405020304" pitchFamily="18" charset="0"/>
              </a:rPr>
              <a:t>sustitución de la provisión nacional por la provincial y la privada (que en esas fechas fue de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7,7% y </a:t>
            </a:r>
            <a:r>
              <a:rPr lang="es-AR" sz="3200" dirty="0">
                <a:latin typeface="Calibri" panose="020F0502020204030204" pitchFamily="34" charset="0"/>
                <a:ea typeface="Times New Roman" panose="02020603050405020304" pitchFamily="18" charset="0"/>
                <a:cs typeface="Times New Roman" panose="02020603050405020304" pitchFamily="18" charset="0"/>
              </a:rPr>
              <a:t>24,9%).</a:t>
            </a: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4120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46668" y="880535"/>
            <a:ext cx="10481733" cy="3746667"/>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La cantidad de alumnos en escuelas secundarias nacionales pasó del 62,6% en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1960</a:t>
            </a:r>
            <a:r>
              <a:rPr lang="es-AR" sz="3200" dirty="0">
                <a:latin typeface="Calibri" panose="020F0502020204030204" pitchFamily="34" charset="0"/>
                <a:ea typeface="Times New Roman" panose="02020603050405020304" pitchFamily="18" charset="0"/>
                <a:cs typeface="Times New Roman" panose="02020603050405020304" pitchFamily="18" charset="0"/>
              </a:rPr>
              <a:t>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3200" dirty="0">
                <a:latin typeface="Calibri" panose="020F0502020204030204" pitchFamily="34" charset="0"/>
                <a:ea typeface="Times New Roman" panose="02020603050405020304" pitchFamily="18" charset="0"/>
                <a:cs typeface="Times New Roman" panose="02020603050405020304" pitchFamily="18" charset="0"/>
              </a:rPr>
              <a:t>a cero en 2010.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Fue </a:t>
            </a:r>
            <a:r>
              <a:rPr lang="es-AR" sz="3200" dirty="0">
                <a:latin typeface="Calibri" panose="020F0502020204030204" pitchFamily="34" charset="0"/>
                <a:ea typeface="Times New Roman" panose="02020603050405020304" pitchFamily="18" charset="0"/>
                <a:cs typeface="Times New Roman" panose="02020603050405020304" pitchFamily="18" charset="0"/>
              </a:rPr>
              <a:t>sustituida por la provisión provincial que en esas mismas fechas fue del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11% y </a:t>
            </a:r>
            <a:r>
              <a:rPr lang="es-AR" sz="3200" dirty="0">
                <a:latin typeface="Calibri" panose="020F0502020204030204" pitchFamily="34" charset="0"/>
                <a:ea typeface="Times New Roman" panose="02020603050405020304" pitchFamily="18" charset="0"/>
                <a:cs typeface="Times New Roman" panose="02020603050405020304" pitchFamily="18" charset="0"/>
              </a:rPr>
              <a:t>74,7%.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La </a:t>
            </a:r>
            <a:r>
              <a:rPr lang="es-AR" sz="3200" dirty="0">
                <a:latin typeface="Calibri" panose="020F0502020204030204" pitchFamily="34" charset="0"/>
                <a:ea typeface="Times New Roman" panose="02020603050405020304" pitchFamily="18" charset="0"/>
                <a:cs typeface="Times New Roman" panose="02020603050405020304" pitchFamily="18" charset="0"/>
              </a:rPr>
              <a:t>participación del sector privado se mantuvo aproximadamente constante (26,4</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s-AR" sz="3200" dirty="0">
                <a:latin typeface="Calibri" panose="020F0502020204030204" pitchFamily="34" charset="0"/>
                <a:ea typeface="Times New Roman" panose="02020603050405020304" pitchFamily="18" charset="0"/>
                <a:cs typeface="Times New Roman" panose="02020603050405020304" pitchFamily="18" charset="0"/>
              </a:rPr>
              <a:t>y 25,3%).</a:t>
            </a: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8097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02268" y="609600"/>
            <a:ext cx="9668933" cy="3618426"/>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En la dirección opuesta, la cantidad de jubilados y pensionados nacionales pasó de 2,239 millones en 1995 a 2,880 en 2005 y a 4,629 en 2012. </a:t>
            </a: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smtClean="0">
                <a:latin typeface="Calibri" panose="020F0502020204030204" pitchFamily="34" charset="0"/>
                <a:ea typeface="Times New Roman" panose="02020603050405020304" pitchFamily="18" charset="0"/>
                <a:cs typeface="Times New Roman" panose="02020603050405020304" pitchFamily="18" charset="0"/>
              </a:rPr>
              <a:t>Los </a:t>
            </a:r>
            <a:r>
              <a:rPr lang="es-AR" sz="3200" dirty="0">
                <a:latin typeface="Calibri" panose="020F0502020204030204" pitchFamily="34" charset="0"/>
                <a:ea typeface="Times New Roman" panose="02020603050405020304" pitchFamily="18" charset="0"/>
                <a:cs typeface="Times New Roman" panose="02020603050405020304" pitchFamily="18" charset="0"/>
              </a:rPr>
              <a:t>pagos de jubilaciones y pensiones, subsidios al sector privado y pago de intereses representaron el 72% de los gastos corrientes nacionales en 2011.  </a:t>
            </a:r>
            <a:endParaRPr lang="es-AR"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18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2600" dirty="0" smtClean="0"/>
              <a:t>LA RAMA DE DISTRIBUCIÓN</a:t>
            </a:r>
            <a:endParaRPr lang="es-AR" sz="2600" dirty="0"/>
          </a:p>
        </p:txBody>
      </p:sp>
      <p:sp>
        <p:nvSpPr>
          <p:cNvPr id="3" name="Marcador de contenido 2"/>
          <p:cNvSpPr>
            <a:spLocks noGrp="1"/>
          </p:cNvSpPr>
          <p:nvPr>
            <p:ph sz="quarter" idx="1"/>
          </p:nvPr>
        </p:nvSpPr>
        <p:spPr/>
        <p:txBody>
          <a:bodyPr/>
          <a:lstStyle/>
          <a:p>
            <a:r>
              <a:rPr lang="es-AR" sz="3200" dirty="0" smtClean="0"/>
              <a:t>¿Qué nivel de gobierno es responsable de la redistribución? </a:t>
            </a:r>
            <a:r>
              <a:rPr lang="es-AR" sz="3200" dirty="0" err="1" smtClean="0"/>
              <a:t>Musgrave</a:t>
            </a:r>
            <a:r>
              <a:rPr lang="es-AR" sz="3200" dirty="0" smtClean="0"/>
              <a:t>, </a:t>
            </a:r>
            <a:r>
              <a:rPr lang="es-AR" sz="3200" dirty="0" err="1" smtClean="0"/>
              <a:t>Oates</a:t>
            </a:r>
            <a:r>
              <a:rPr lang="es-AR" sz="3200" dirty="0" smtClean="0"/>
              <a:t>, </a:t>
            </a:r>
            <a:r>
              <a:rPr lang="es-AR" sz="3200" dirty="0" err="1" smtClean="0"/>
              <a:t>Tresch</a:t>
            </a:r>
            <a:r>
              <a:rPr lang="es-AR" sz="3200" dirty="0" smtClean="0"/>
              <a:t> (el “</a:t>
            </a:r>
            <a:r>
              <a:rPr lang="es-AR" sz="3200" dirty="0" err="1" smtClean="0"/>
              <a:t>competitive</a:t>
            </a:r>
            <a:r>
              <a:rPr lang="es-AR" sz="3200" dirty="0" smtClean="0"/>
              <a:t> </a:t>
            </a:r>
            <a:r>
              <a:rPr lang="es-AR" sz="3200" dirty="0" err="1" smtClean="0"/>
              <a:t>problem</a:t>
            </a:r>
            <a:r>
              <a:rPr lang="es-AR" sz="3200" dirty="0" smtClean="0"/>
              <a:t>” y el “</a:t>
            </a:r>
            <a:r>
              <a:rPr lang="es-AR" sz="3200" dirty="0" err="1" smtClean="0"/>
              <a:t>incompatibility</a:t>
            </a:r>
            <a:r>
              <a:rPr lang="es-AR" sz="3200" dirty="0" smtClean="0"/>
              <a:t> </a:t>
            </a:r>
            <a:r>
              <a:rPr lang="es-AR" sz="3200" dirty="0" err="1" smtClean="0"/>
              <a:t>problem</a:t>
            </a:r>
            <a:r>
              <a:rPr lang="es-AR" sz="3200" dirty="0" smtClean="0"/>
              <a:t>?)</a:t>
            </a:r>
          </a:p>
          <a:p>
            <a:pPr marL="0" indent="0">
              <a:buNone/>
            </a:pPr>
            <a:endParaRPr lang="es-AR" sz="3200" dirty="0" smtClean="0"/>
          </a:p>
          <a:p>
            <a:r>
              <a:rPr lang="es-AR" sz="3200" dirty="0" smtClean="0"/>
              <a:t>¿El objetivo debe ser la redistribución regional y/o la personal? (compatibilidad)</a:t>
            </a:r>
          </a:p>
          <a:p>
            <a:endParaRPr lang="es-AR" dirty="0" smtClean="0"/>
          </a:p>
          <a:p>
            <a:endParaRPr lang="es-AR" dirty="0"/>
          </a:p>
        </p:txBody>
      </p:sp>
    </p:spTree>
    <p:extLst>
      <p:ext uri="{BB962C8B-B14F-4D97-AF65-F5344CB8AC3E}">
        <p14:creationId xmlns:p14="http://schemas.microsoft.com/office/powerpoint/2010/main" val="26728781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46909" y="152400"/>
            <a:ext cx="9369631" cy="1143000"/>
          </a:xfrm>
        </p:spPr>
        <p:txBody>
          <a:bodyPr>
            <a:normAutofit/>
          </a:bodyPr>
          <a:lstStyle/>
          <a:p>
            <a:pPr>
              <a:defRPr/>
            </a:pPr>
            <a:r>
              <a:rPr lang="es-ES" sz="2600" dirty="0" smtClean="0"/>
              <a:t>MOTIVATION: NATIONAL BUDGET / </a:t>
            </a:r>
            <a:br>
              <a:rPr lang="es-ES" sz="2600" dirty="0" smtClean="0"/>
            </a:br>
            <a:r>
              <a:rPr lang="es-ES" sz="2600" dirty="0" smtClean="0"/>
              <a:t>PROVINCIAL BUDGET/      COPARTICIPATION</a:t>
            </a:r>
          </a:p>
        </p:txBody>
      </p:sp>
      <p:sp>
        <p:nvSpPr>
          <p:cNvPr id="42" name="41 Marcador de número de diapositiva"/>
          <p:cNvSpPr>
            <a:spLocks noGrp="1"/>
          </p:cNvSpPr>
          <p:nvPr>
            <p:ph type="sldNum" sz="quarter" idx="12"/>
          </p:nvPr>
        </p:nvSpPr>
        <p:spPr>
          <a:xfrm>
            <a:off x="5744332" y="1014498"/>
            <a:ext cx="609600" cy="441325"/>
          </a:xfrm>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B8E1B39-92A0-4B43-8161-872E801427CB}" type="slidenum">
              <a:rPr lang="es-ES" sz="1400" smtClean="0">
                <a:solidFill>
                  <a:srgbClr val="FFFFFF"/>
                </a:solidFill>
                <a:latin typeface="Franklin Gothic Book" panose="020B0503020102020204" pitchFamily="34" charset="0"/>
              </a:rPr>
              <a:pPr eaLnBrk="1" hangingPunct="1"/>
              <a:t>24</a:t>
            </a:fld>
            <a:endParaRPr lang="es-ES" sz="1400" dirty="0">
              <a:solidFill>
                <a:srgbClr val="FFFFFF"/>
              </a:solidFill>
              <a:latin typeface="Franklin Gothic Book" panose="020B0503020102020204" pitchFamily="34" charset="0"/>
            </a:endParaRPr>
          </a:p>
        </p:txBody>
      </p:sp>
      <p:sp>
        <p:nvSpPr>
          <p:cNvPr id="9219" name="Text Box 3"/>
          <p:cNvSpPr txBox="1">
            <a:spLocks noChangeArrowheads="1"/>
          </p:cNvSpPr>
          <p:nvPr/>
        </p:nvSpPr>
        <p:spPr bwMode="auto">
          <a:xfrm>
            <a:off x="2293940" y="5562603"/>
            <a:ext cx="16802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solidFill>
                  <a:prstClr val="black"/>
                </a:solidFill>
              </a:rPr>
              <a:t>Household i</a:t>
            </a:r>
          </a:p>
        </p:txBody>
      </p:sp>
      <p:sp>
        <p:nvSpPr>
          <p:cNvPr id="9220" name="Text Box 4"/>
          <p:cNvSpPr txBox="1">
            <a:spLocks noChangeArrowheads="1"/>
          </p:cNvSpPr>
          <p:nvPr/>
        </p:nvSpPr>
        <p:spPr bwMode="auto">
          <a:xfrm>
            <a:off x="4351340" y="5562603"/>
            <a:ext cx="16802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solidFill>
                  <a:prstClr val="black"/>
                </a:solidFill>
              </a:rPr>
              <a:t>Household j</a:t>
            </a:r>
          </a:p>
        </p:txBody>
      </p:sp>
      <p:sp>
        <p:nvSpPr>
          <p:cNvPr id="9221" name="Text Box 5"/>
          <p:cNvSpPr txBox="1">
            <a:spLocks noChangeArrowheads="1"/>
          </p:cNvSpPr>
          <p:nvPr/>
        </p:nvSpPr>
        <p:spPr bwMode="auto">
          <a:xfrm>
            <a:off x="8545515" y="5562603"/>
            <a:ext cx="16802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solidFill>
                  <a:prstClr val="black"/>
                </a:solidFill>
              </a:rPr>
              <a:t>Household l</a:t>
            </a:r>
          </a:p>
        </p:txBody>
      </p:sp>
      <p:sp>
        <p:nvSpPr>
          <p:cNvPr id="9222" name="Text Box 6"/>
          <p:cNvSpPr txBox="1">
            <a:spLocks noChangeArrowheads="1"/>
          </p:cNvSpPr>
          <p:nvPr/>
        </p:nvSpPr>
        <p:spPr bwMode="auto">
          <a:xfrm>
            <a:off x="7467603" y="3505200"/>
            <a:ext cx="22669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solidFill>
                  <a:prstClr val="black"/>
                </a:solidFill>
              </a:rPr>
              <a:t>     Province B</a:t>
            </a:r>
          </a:p>
          <a:p>
            <a:pPr eaLnBrk="1" hangingPunct="1"/>
            <a:r>
              <a:rPr lang="es-ES" sz="2000">
                <a:solidFill>
                  <a:prstClr val="black"/>
                </a:solidFill>
              </a:rPr>
              <a:t>(Provincial Gov’mt)</a:t>
            </a:r>
            <a:endParaRPr lang="es-ES">
              <a:solidFill>
                <a:prstClr val="black"/>
              </a:solidFill>
            </a:endParaRPr>
          </a:p>
        </p:txBody>
      </p:sp>
      <p:sp>
        <p:nvSpPr>
          <p:cNvPr id="9223" name="Text Box 7"/>
          <p:cNvSpPr txBox="1">
            <a:spLocks noChangeArrowheads="1"/>
          </p:cNvSpPr>
          <p:nvPr/>
        </p:nvSpPr>
        <p:spPr bwMode="auto">
          <a:xfrm>
            <a:off x="3160715" y="3505200"/>
            <a:ext cx="22669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solidFill>
                  <a:prstClr val="black"/>
                </a:solidFill>
              </a:rPr>
              <a:t>     Province A</a:t>
            </a:r>
          </a:p>
          <a:p>
            <a:pPr eaLnBrk="1" hangingPunct="1"/>
            <a:r>
              <a:rPr lang="es-ES" sz="2000">
                <a:solidFill>
                  <a:prstClr val="black"/>
                </a:solidFill>
              </a:rPr>
              <a:t>(Provincial Gov’mt)</a:t>
            </a:r>
          </a:p>
        </p:txBody>
      </p:sp>
      <p:sp>
        <p:nvSpPr>
          <p:cNvPr id="9224" name="Text Box 8"/>
          <p:cNvSpPr txBox="1">
            <a:spLocks noChangeArrowheads="1"/>
          </p:cNvSpPr>
          <p:nvPr/>
        </p:nvSpPr>
        <p:spPr bwMode="auto">
          <a:xfrm>
            <a:off x="5181602" y="1676403"/>
            <a:ext cx="2097049"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dirty="0">
                <a:solidFill>
                  <a:prstClr val="black"/>
                </a:solidFill>
              </a:rPr>
              <a:t>      Country</a:t>
            </a:r>
          </a:p>
          <a:p>
            <a:pPr eaLnBrk="1" hangingPunct="1"/>
            <a:r>
              <a:rPr lang="es-ES" sz="2000" dirty="0">
                <a:solidFill>
                  <a:prstClr val="black"/>
                </a:solidFill>
              </a:rPr>
              <a:t>(</a:t>
            </a:r>
            <a:r>
              <a:rPr lang="es-ES" sz="2000" dirty="0" err="1">
                <a:solidFill>
                  <a:prstClr val="black"/>
                </a:solidFill>
              </a:rPr>
              <a:t>National</a:t>
            </a:r>
            <a:r>
              <a:rPr lang="es-ES" sz="2000" dirty="0">
                <a:solidFill>
                  <a:prstClr val="black"/>
                </a:solidFill>
              </a:rPr>
              <a:t> </a:t>
            </a:r>
            <a:r>
              <a:rPr lang="es-ES" sz="2000" dirty="0" err="1">
                <a:solidFill>
                  <a:prstClr val="black"/>
                </a:solidFill>
              </a:rPr>
              <a:t>Gov’mt</a:t>
            </a:r>
            <a:r>
              <a:rPr lang="es-ES" sz="2000" dirty="0">
                <a:solidFill>
                  <a:prstClr val="black"/>
                </a:solidFill>
              </a:rPr>
              <a:t>)</a:t>
            </a:r>
          </a:p>
        </p:txBody>
      </p:sp>
      <p:sp>
        <p:nvSpPr>
          <p:cNvPr id="9225" name="Text Box 9"/>
          <p:cNvSpPr txBox="1">
            <a:spLocks noChangeArrowheads="1"/>
          </p:cNvSpPr>
          <p:nvPr/>
        </p:nvSpPr>
        <p:spPr bwMode="auto">
          <a:xfrm>
            <a:off x="6621465" y="5562603"/>
            <a:ext cx="17491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a:solidFill>
                  <a:prstClr val="black"/>
                </a:solidFill>
              </a:rPr>
              <a:t>Household k</a:t>
            </a:r>
          </a:p>
        </p:txBody>
      </p:sp>
      <p:sp>
        <p:nvSpPr>
          <p:cNvPr id="5138" name="Text Box 18"/>
          <p:cNvSpPr txBox="1">
            <a:spLocks noChangeArrowheads="1"/>
          </p:cNvSpPr>
          <p:nvPr/>
        </p:nvSpPr>
        <p:spPr bwMode="auto">
          <a:xfrm>
            <a:off x="1524000" y="1447801"/>
            <a:ext cx="3124200" cy="1220847"/>
          </a:xfrm>
          <a:prstGeom prst="rect">
            <a:avLst/>
          </a:prstGeom>
          <a:solidFill>
            <a:schemeClr val="accent1">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sz="2000" b="1" dirty="0">
                <a:solidFill>
                  <a:prstClr val="black"/>
                </a:solidFill>
              </a:rPr>
              <a:t>Personal </a:t>
            </a:r>
            <a:r>
              <a:rPr lang="es-ES" sz="2000" b="1" dirty="0" err="1">
                <a:solidFill>
                  <a:prstClr val="black"/>
                </a:solidFill>
              </a:rPr>
              <a:t>redistribution</a:t>
            </a:r>
            <a:endParaRPr lang="es-ES" sz="2000" b="1" dirty="0">
              <a:solidFill>
                <a:prstClr val="black"/>
              </a:solidFill>
            </a:endParaRPr>
          </a:p>
          <a:p>
            <a:pPr algn="ctr" eaLnBrk="1" hangingPunct="1"/>
            <a:r>
              <a:rPr lang="es-ES" sz="2000" b="1" dirty="0">
                <a:solidFill>
                  <a:prstClr val="black"/>
                </a:solidFill>
              </a:rPr>
              <a:t>of </a:t>
            </a:r>
            <a:r>
              <a:rPr lang="es-ES" sz="2000" b="1" dirty="0" err="1">
                <a:solidFill>
                  <a:prstClr val="black"/>
                </a:solidFill>
              </a:rPr>
              <a:t>income</a:t>
            </a:r>
            <a:r>
              <a:rPr lang="es-ES" sz="2000" b="1" dirty="0">
                <a:solidFill>
                  <a:prstClr val="black"/>
                </a:solidFill>
              </a:rPr>
              <a:t>: </a:t>
            </a:r>
          </a:p>
          <a:p>
            <a:pPr algn="ctr" eaLnBrk="1" hangingPunct="1"/>
            <a:r>
              <a:rPr lang="es-ES" sz="2000" b="1" dirty="0" err="1">
                <a:solidFill>
                  <a:prstClr val="black"/>
                </a:solidFill>
              </a:rPr>
              <a:t>NE</a:t>
            </a:r>
            <a:r>
              <a:rPr lang="es-ES" sz="2000" b="1" baseline="30000" dirty="0" err="1">
                <a:solidFill>
                  <a:prstClr val="black"/>
                </a:solidFill>
              </a:rPr>
              <a:t>A</a:t>
            </a:r>
            <a:r>
              <a:rPr lang="es-ES" sz="2000" b="1" baseline="-25000" dirty="0" err="1">
                <a:solidFill>
                  <a:prstClr val="black"/>
                </a:solidFill>
              </a:rPr>
              <a:t>i</a:t>
            </a:r>
            <a:r>
              <a:rPr lang="es-ES" sz="2000" b="1" dirty="0" err="1">
                <a:solidFill>
                  <a:prstClr val="black"/>
                </a:solidFill>
              </a:rPr>
              <a:t>+PE</a:t>
            </a:r>
            <a:r>
              <a:rPr lang="es-ES" sz="2000" b="1" baseline="30000" dirty="0" err="1">
                <a:solidFill>
                  <a:prstClr val="black"/>
                </a:solidFill>
              </a:rPr>
              <a:t>A</a:t>
            </a:r>
            <a:r>
              <a:rPr lang="es-ES" sz="2000" b="1" baseline="-25000" dirty="0" err="1">
                <a:solidFill>
                  <a:prstClr val="black"/>
                </a:solidFill>
              </a:rPr>
              <a:t>i</a:t>
            </a:r>
            <a:r>
              <a:rPr lang="es-ES" sz="2000" b="1" dirty="0">
                <a:solidFill>
                  <a:prstClr val="black"/>
                </a:solidFill>
              </a:rPr>
              <a:t> </a:t>
            </a:r>
            <a:r>
              <a:rPr lang="es-ES" sz="2000" b="1" dirty="0">
                <a:solidFill>
                  <a:prstClr val="black"/>
                </a:solidFill>
                <a:cs typeface="Times New Roman" panose="02020603050405020304" pitchFamily="18" charset="0"/>
              </a:rPr>
              <a:t>≠</a:t>
            </a:r>
            <a:r>
              <a:rPr lang="es-ES" sz="2000" b="1" dirty="0">
                <a:solidFill>
                  <a:prstClr val="black"/>
                </a:solidFill>
              </a:rPr>
              <a:t> </a:t>
            </a:r>
            <a:r>
              <a:rPr lang="es-ES" sz="2000" b="1" dirty="0" err="1">
                <a:solidFill>
                  <a:prstClr val="black"/>
                </a:solidFill>
              </a:rPr>
              <a:t>NT</a:t>
            </a:r>
            <a:r>
              <a:rPr lang="es-ES" sz="2000" b="1" baseline="30000" dirty="0" err="1">
                <a:solidFill>
                  <a:prstClr val="black"/>
                </a:solidFill>
              </a:rPr>
              <a:t>A</a:t>
            </a:r>
            <a:r>
              <a:rPr lang="es-ES" sz="2000" b="1" baseline="-25000" dirty="0" err="1">
                <a:solidFill>
                  <a:prstClr val="black"/>
                </a:solidFill>
              </a:rPr>
              <a:t>i</a:t>
            </a:r>
            <a:r>
              <a:rPr lang="es-ES" sz="2000" b="1" dirty="0">
                <a:solidFill>
                  <a:prstClr val="black"/>
                </a:solidFill>
              </a:rPr>
              <a:t> +</a:t>
            </a:r>
            <a:r>
              <a:rPr lang="es-ES" sz="2000" b="1" dirty="0" err="1">
                <a:solidFill>
                  <a:prstClr val="black"/>
                </a:solidFill>
              </a:rPr>
              <a:t>PT</a:t>
            </a:r>
            <a:r>
              <a:rPr lang="es-ES" sz="2000" b="1" baseline="30000" dirty="0" err="1">
                <a:solidFill>
                  <a:prstClr val="black"/>
                </a:solidFill>
              </a:rPr>
              <a:t>A</a:t>
            </a:r>
            <a:r>
              <a:rPr lang="es-ES" sz="2000" b="1" baseline="-25000" dirty="0" err="1">
                <a:solidFill>
                  <a:prstClr val="black"/>
                </a:solidFill>
              </a:rPr>
              <a:t>i</a:t>
            </a:r>
            <a:endParaRPr lang="es-ES" sz="2000" b="1" baseline="-25000" dirty="0">
              <a:solidFill>
                <a:prstClr val="black"/>
              </a:solidFill>
            </a:endParaRPr>
          </a:p>
          <a:p>
            <a:pPr algn="ctr" eaLnBrk="1" hangingPunct="1"/>
            <a:endParaRPr lang="es-ES" sz="2000" b="1" baseline="-25000" dirty="0">
              <a:solidFill>
                <a:prstClr val="black"/>
              </a:solidFill>
            </a:endParaRPr>
          </a:p>
        </p:txBody>
      </p:sp>
      <p:grpSp>
        <p:nvGrpSpPr>
          <p:cNvPr id="2" name="Group 48"/>
          <p:cNvGrpSpPr>
            <a:grpSpLocks/>
          </p:cNvGrpSpPr>
          <p:nvPr/>
        </p:nvGrpSpPr>
        <p:grpSpPr bwMode="auto">
          <a:xfrm>
            <a:off x="2997203" y="2133600"/>
            <a:ext cx="7491413" cy="3429000"/>
            <a:chOff x="928" y="1344"/>
            <a:chExt cx="4719" cy="2160"/>
          </a:xfrm>
        </p:grpSpPr>
        <p:grpSp>
          <p:nvGrpSpPr>
            <p:cNvPr id="9255" name="Group 47"/>
            <p:cNvGrpSpPr>
              <a:grpSpLocks/>
            </p:cNvGrpSpPr>
            <p:nvPr/>
          </p:nvGrpSpPr>
          <p:grpSpPr bwMode="auto">
            <a:xfrm>
              <a:off x="928" y="1344"/>
              <a:ext cx="4544" cy="2160"/>
              <a:chOff x="816" y="1248"/>
              <a:chExt cx="4544" cy="2160"/>
            </a:xfrm>
          </p:grpSpPr>
          <p:sp>
            <p:nvSpPr>
              <p:cNvPr id="9257" name="Freeform 20"/>
              <p:cNvSpPr>
                <a:spLocks/>
              </p:cNvSpPr>
              <p:nvPr/>
            </p:nvSpPr>
            <p:spPr bwMode="auto">
              <a:xfrm>
                <a:off x="816" y="1248"/>
                <a:ext cx="1440" cy="2064"/>
              </a:xfrm>
              <a:custGeom>
                <a:avLst/>
                <a:gdLst>
                  <a:gd name="T0" fmla="*/ 0 w 1440"/>
                  <a:gd name="T1" fmla="*/ 2064 h 2064"/>
                  <a:gd name="T2" fmla="*/ 336 w 1440"/>
                  <a:gd name="T3" fmla="*/ 912 h 2064"/>
                  <a:gd name="T4" fmla="*/ 1440 w 1440"/>
                  <a:gd name="T5" fmla="*/ 0 h 2064"/>
                  <a:gd name="T6" fmla="*/ 0 60000 65536"/>
                  <a:gd name="T7" fmla="*/ 0 60000 65536"/>
                  <a:gd name="T8" fmla="*/ 0 60000 65536"/>
                  <a:gd name="T9" fmla="*/ 0 w 1440"/>
                  <a:gd name="T10" fmla="*/ 0 h 2064"/>
                  <a:gd name="T11" fmla="*/ 1440 w 1440"/>
                  <a:gd name="T12" fmla="*/ 2064 h 2064"/>
                </a:gdLst>
                <a:ahLst/>
                <a:cxnLst>
                  <a:cxn ang="T6">
                    <a:pos x="T0" y="T1"/>
                  </a:cxn>
                  <a:cxn ang="T7">
                    <a:pos x="T2" y="T3"/>
                  </a:cxn>
                  <a:cxn ang="T8">
                    <a:pos x="T4" y="T5"/>
                  </a:cxn>
                </a:cxnLst>
                <a:rect l="T9" t="T10" r="T11" b="T12"/>
                <a:pathLst>
                  <a:path w="1440" h="2064">
                    <a:moveTo>
                      <a:pt x="0" y="2064"/>
                    </a:moveTo>
                    <a:cubicBezTo>
                      <a:pt x="48" y="1660"/>
                      <a:pt x="96" y="1256"/>
                      <a:pt x="336" y="912"/>
                    </a:cubicBezTo>
                    <a:cubicBezTo>
                      <a:pt x="576" y="568"/>
                      <a:pt x="1008" y="284"/>
                      <a:pt x="1440" y="0"/>
                    </a:cubicBezTo>
                  </a:path>
                </a:pathLst>
              </a:custGeom>
              <a:noFill/>
              <a:ln w="9525" cap="flat">
                <a:solidFill>
                  <a:srgbClr val="0000FF"/>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s-AR">
                  <a:solidFill>
                    <a:prstClr val="black"/>
                  </a:solidFill>
                </a:endParaRPr>
              </a:p>
            </p:txBody>
          </p:sp>
          <p:sp>
            <p:nvSpPr>
              <p:cNvPr id="9258" name="Freeform 21"/>
              <p:cNvSpPr>
                <a:spLocks/>
              </p:cNvSpPr>
              <p:nvPr/>
            </p:nvSpPr>
            <p:spPr bwMode="auto">
              <a:xfrm>
                <a:off x="1752" y="1344"/>
                <a:ext cx="456" cy="2064"/>
              </a:xfrm>
              <a:custGeom>
                <a:avLst/>
                <a:gdLst>
                  <a:gd name="T0" fmla="*/ 24 w 456"/>
                  <a:gd name="T1" fmla="*/ 2064 h 2064"/>
                  <a:gd name="T2" fmla="*/ 72 w 456"/>
                  <a:gd name="T3" fmla="*/ 720 h 2064"/>
                  <a:gd name="T4" fmla="*/ 456 w 456"/>
                  <a:gd name="T5" fmla="*/ 0 h 2064"/>
                  <a:gd name="T6" fmla="*/ 0 60000 65536"/>
                  <a:gd name="T7" fmla="*/ 0 60000 65536"/>
                  <a:gd name="T8" fmla="*/ 0 60000 65536"/>
                  <a:gd name="T9" fmla="*/ 0 w 456"/>
                  <a:gd name="T10" fmla="*/ 0 h 2064"/>
                  <a:gd name="T11" fmla="*/ 456 w 456"/>
                  <a:gd name="T12" fmla="*/ 2064 h 2064"/>
                </a:gdLst>
                <a:ahLst/>
                <a:cxnLst>
                  <a:cxn ang="T6">
                    <a:pos x="T0" y="T1"/>
                  </a:cxn>
                  <a:cxn ang="T7">
                    <a:pos x="T2" y="T3"/>
                  </a:cxn>
                  <a:cxn ang="T8">
                    <a:pos x="T4" y="T5"/>
                  </a:cxn>
                </a:cxnLst>
                <a:rect l="T9" t="T10" r="T11" b="T12"/>
                <a:pathLst>
                  <a:path w="456" h="2064">
                    <a:moveTo>
                      <a:pt x="24" y="2064"/>
                    </a:moveTo>
                    <a:cubicBezTo>
                      <a:pt x="12" y="1564"/>
                      <a:pt x="0" y="1064"/>
                      <a:pt x="72" y="720"/>
                    </a:cubicBezTo>
                    <a:cubicBezTo>
                      <a:pt x="144" y="376"/>
                      <a:pt x="300" y="188"/>
                      <a:pt x="456" y="0"/>
                    </a:cubicBezTo>
                  </a:path>
                </a:pathLst>
              </a:custGeom>
              <a:noFill/>
              <a:ln w="9525" cap="flat">
                <a:solidFill>
                  <a:srgbClr val="0000FF"/>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s-AR">
                  <a:solidFill>
                    <a:prstClr val="black"/>
                  </a:solidFill>
                </a:endParaRPr>
              </a:p>
            </p:txBody>
          </p:sp>
          <p:sp>
            <p:nvSpPr>
              <p:cNvPr id="9259" name="Freeform 22"/>
              <p:cNvSpPr>
                <a:spLocks/>
              </p:cNvSpPr>
              <p:nvPr/>
            </p:nvSpPr>
            <p:spPr bwMode="auto">
              <a:xfrm>
                <a:off x="3360" y="1248"/>
                <a:ext cx="2000" cy="2112"/>
              </a:xfrm>
              <a:custGeom>
                <a:avLst/>
                <a:gdLst>
                  <a:gd name="T0" fmla="*/ 1920 w 2000"/>
                  <a:gd name="T1" fmla="*/ 2112 h 2112"/>
                  <a:gd name="T2" fmla="*/ 1680 w 2000"/>
                  <a:gd name="T3" fmla="*/ 720 h 2112"/>
                  <a:gd name="T4" fmla="*/ 0 w 2000"/>
                  <a:gd name="T5" fmla="*/ 0 h 2112"/>
                  <a:gd name="T6" fmla="*/ 0 60000 65536"/>
                  <a:gd name="T7" fmla="*/ 0 60000 65536"/>
                  <a:gd name="T8" fmla="*/ 0 60000 65536"/>
                  <a:gd name="T9" fmla="*/ 0 w 2000"/>
                  <a:gd name="T10" fmla="*/ 0 h 2112"/>
                  <a:gd name="T11" fmla="*/ 2000 w 2000"/>
                  <a:gd name="T12" fmla="*/ 2112 h 2112"/>
                </a:gdLst>
                <a:ahLst/>
                <a:cxnLst>
                  <a:cxn ang="T6">
                    <a:pos x="T0" y="T1"/>
                  </a:cxn>
                  <a:cxn ang="T7">
                    <a:pos x="T2" y="T3"/>
                  </a:cxn>
                  <a:cxn ang="T8">
                    <a:pos x="T4" y="T5"/>
                  </a:cxn>
                </a:cxnLst>
                <a:rect l="T9" t="T10" r="T11" b="T12"/>
                <a:pathLst>
                  <a:path w="2000" h="2112">
                    <a:moveTo>
                      <a:pt x="1920" y="2112"/>
                    </a:moveTo>
                    <a:cubicBezTo>
                      <a:pt x="1960" y="1592"/>
                      <a:pt x="2000" y="1072"/>
                      <a:pt x="1680" y="720"/>
                    </a:cubicBezTo>
                    <a:cubicBezTo>
                      <a:pt x="1360" y="368"/>
                      <a:pt x="680" y="184"/>
                      <a:pt x="0" y="0"/>
                    </a:cubicBezTo>
                  </a:path>
                </a:pathLst>
              </a:custGeom>
              <a:noFill/>
              <a:ln w="9525" cap="flat">
                <a:solidFill>
                  <a:srgbClr val="0000FF"/>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s-AR">
                  <a:solidFill>
                    <a:prstClr val="black"/>
                  </a:solidFill>
                </a:endParaRPr>
              </a:p>
            </p:txBody>
          </p:sp>
          <p:sp>
            <p:nvSpPr>
              <p:cNvPr id="9260" name="Freeform 23"/>
              <p:cNvSpPr>
                <a:spLocks/>
              </p:cNvSpPr>
              <p:nvPr/>
            </p:nvSpPr>
            <p:spPr bwMode="auto">
              <a:xfrm>
                <a:off x="3456" y="1344"/>
                <a:ext cx="400" cy="2064"/>
              </a:xfrm>
              <a:custGeom>
                <a:avLst/>
                <a:gdLst>
                  <a:gd name="T0" fmla="*/ 384 w 400"/>
                  <a:gd name="T1" fmla="*/ 2064 h 2064"/>
                  <a:gd name="T2" fmla="*/ 336 w 400"/>
                  <a:gd name="T3" fmla="*/ 816 h 2064"/>
                  <a:gd name="T4" fmla="*/ 0 w 400"/>
                  <a:gd name="T5" fmla="*/ 0 h 2064"/>
                  <a:gd name="T6" fmla="*/ 0 60000 65536"/>
                  <a:gd name="T7" fmla="*/ 0 60000 65536"/>
                  <a:gd name="T8" fmla="*/ 0 60000 65536"/>
                  <a:gd name="T9" fmla="*/ 0 w 400"/>
                  <a:gd name="T10" fmla="*/ 0 h 2064"/>
                  <a:gd name="T11" fmla="*/ 400 w 400"/>
                  <a:gd name="T12" fmla="*/ 2064 h 2064"/>
                </a:gdLst>
                <a:ahLst/>
                <a:cxnLst>
                  <a:cxn ang="T6">
                    <a:pos x="T0" y="T1"/>
                  </a:cxn>
                  <a:cxn ang="T7">
                    <a:pos x="T2" y="T3"/>
                  </a:cxn>
                  <a:cxn ang="T8">
                    <a:pos x="T4" y="T5"/>
                  </a:cxn>
                </a:cxnLst>
                <a:rect l="T9" t="T10" r="T11" b="T12"/>
                <a:pathLst>
                  <a:path w="400" h="2064">
                    <a:moveTo>
                      <a:pt x="384" y="2064"/>
                    </a:moveTo>
                    <a:cubicBezTo>
                      <a:pt x="392" y="1612"/>
                      <a:pt x="400" y="1160"/>
                      <a:pt x="336" y="816"/>
                    </a:cubicBezTo>
                    <a:cubicBezTo>
                      <a:pt x="272" y="472"/>
                      <a:pt x="136" y="236"/>
                      <a:pt x="0" y="0"/>
                    </a:cubicBezTo>
                  </a:path>
                </a:pathLst>
              </a:custGeom>
              <a:noFill/>
              <a:ln w="9525" cap="flat">
                <a:solidFill>
                  <a:srgbClr val="0000FF"/>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s-AR">
                  <a:solidFill>
                    <a:prstClr val="black"/>
                  </a:solidFill>
                </a:endParaRPr>
              </a:p>
            </p:txBody>
          </p:sp>
        </p:grpSp>
        <p:sp>
          <p:nvSpPr>
            <p:cNvPr id="9256" name="Text Box 24"/>
            <p:cNvSpPr txBox="1">
              <a:spLocks noChangeArrowheads="1"/>
            </p:cNvSpPr>
            <p:nvPr/>
          </p:nvSpPr>
          <p:spPr bwMode="auto">
            <a:xfrm>
              <a:off x="4649" y="1434"/>
              <a:ext cx="998"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sz="2000" b="1">
                  <a:solidFill>
                    <a:srgbClr val="0000CC"/>
                  </a:solidFill>
                </a:rPr>
                <a:t>National tax</a:t>
              </a:r>
            </a:p>
          </p:txBody>
        </p:sp>
      </p:grpSp>
      <p:sp>
        <p:nvSpPr>
          <p:cNvPr id="5151" name="Text Box 31"/>
          <p:cNvSpPr txBox="1">
            <a:spLocks noChangeArrowheads="1"/>
          </p:cNvSpPr>
          <p:nvPr/>
        </p:nvSpPr>
        <p:spPr bwMode="auto">
          <a:xfrm>
            <a:off x="7543800" y="1447803"/>
            <a:ext cx="3124200" cy="913070"/>
          </a:xfrm>
          <a:prstGeom prst="rect">
            <a:avLst/>
          </a:prstGeom>
          <a:solidFill>
            <a:schemeClr val="accent1">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sz="2000" b="1" dirty="0">
                <a:solidFill>
                  <a:prstClr val="black"/>
                </a:solidFill>
              </a:rPr>
              <a:t>Regional </a:t>
            </a:r>
            <a:r>
              <a:rPr lang="es-ES" sz="2000" b="1" dirty="0" err="1">
                <a:solidFill>
                  <a:prstClr val="black"/>
                </a:solidFill>
              </a:rPr>
              <a:t>redistribution</a:t>
            </a:r>
            <a:endParaRPr lang="es-ES" sz="2000" b="1" dirty="0">
              <a:solidFill>
                <a:prstClr val="black"/>
              </a:solidFill>
            </a:endParaRPr>
          </a:p>
          <a:p>
            <a:pPr algn="ctr" eaLnBrk="1" hangingPunct="1"/>
            <a:r>
              <a:rPr lang="es-ES" sz="2000" b="1" dirty="0">
                <a:solidFill>
                  <a:prstClr val="black"/>
                </a:solidFill>
              </a:rPr>
              <a:t>of </a:t>
            </a:r>
            <a:r>
              <a:rPr lang="es-ES" sz="2000" b="1" dirty="0" err="1">
                <a:solidFill>
                  <a:prstClr val="black"/>
                </a:solidFill>
              </a:rPr>
              <a:t>income</a:t>
            </a:r>
            <a:r>
              <a:rPr lang="es-ES" sz="2000" b="1" dirty="0">
                <a:solidFill>
                  <a:prstClr val="black"/>
                </a:solidFill>
              </a:rPr>
              <a:t>: </a:t>
            </a:r>
            <a:r>
              <a:rPr lang="es-ES" sz="2000" b="1" dirty="0" smtClean="0">
                <a:solidFill>
                  <a:prstClr val="black"/>
                </a:solidFill>
              </a:rPr>
              <a:t> NTA</a:t>
            </a:r>
            <a:r>
              <a:rPr lang="es-ES" sz="2000" b="1" baseline="-25000" dirty="0" smtClean="0">
                <a:solidFill>
                  <a:prstClr val="black"/>
                </a:solidFill>
              </a:rPr>
              <a:t>  ≠</a:t>
            </a:r>
          </a:p>
          <a:p>
            <a:pPr algn="ctr" eaLnBrk="1" hangingPunct="1"/>
            <a:r>
              <a:rPr lang="es-ES" sz="2000" b="1" baseline="-25000" dirty="0" smtClean="0">
                <a:solidFill>
                  <a:prstClr val="black"/>
                </a:solidFill>
              </a:rPr>
              <a:t>NEA + NCA</a:t>
            </a:r>
            <a:endParaRPr lang="es-ES" sz="2000" b="1" baseline="-25000" dirty="0">
              <a:solidFill>
                <a:prstClr val="black"/>
              </a:solidFill>
            </a:endParaRPr>
          </a:p>
        </p:txBody>
      </p:sp>
      <p:sp>
        <p:nvSpPr>
          <p:cNvPr id="9229" name="Text Box 32"/>
          <p:cNvSpPr txBox="1">
            <a:spLocks noChangeArrowheads="1"/>
          </p:cNvSpPr>
          <p:nvPr/>
        </p:nvSpPr>
        <p:spPr bwMode="auto">
          <a:xfrm>
            <a:off x="2166940" y="5961414"/>
            <a:ext cx="8072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sz="1600" dirty="0">
                <a:solidFill>
                  <a:prstClr val="black"/>
                </a:solidFill>
              </a:rPr>
              <a:t>Note: NE: national expenditure, PE: provincial expenditure, PT: provincial tax,  NT: national tax (NT</a:t>
            </a:r>
            <a:r>
              <a:rPr lang="en-US" sz="1600" baseline="-25000" dirty="0">
                <a:solidFill>
                  <a:prstClr val="black"/>
                </a:solidFill>
              </a:rPr>
              <a:t>C</a:t>
            </a:r>
            <a:r>
              <a:rPr lang="en-US" sz="1600" dirty="0">
                <a:solidFill>
                  <a:prstClr val="black"/>
                </a:solidFill>
              </a:rPr>
              <a:t> is the share to be </a:t>
            </a:r>
            <a:r>
              <a:rPr lang="en-US" sz="1600" dirty="0" err="1">
                <a:solidFill>
                  <a:prstClr val="black"/>
                </a:solidFill>
              </a:rPr>
              <a:t>coparticipated</a:t>
            </a:r>
            <a:r>
              <a:rPr lang="en-US" sz="1600" dirty="0">
                <a:solidFill>
                  <a:prstClr val="black"/>
                </a:solidFill>
              </a:rPr>
              <a:t>), NC: national </a:t>
            </a:r>
            <a:r>
              <a:rPr lang="en-US" sz="1600" dirty="0" err="1">
                <a:solidFill>
                  <a:prstClr val="black"/>
                </a:solidFill>
              </a:rPr>
              <a:t>coparticipation</a:t>
            </a:r>
            <a:endParaRPr lang="en-US" sz="1600" dirty="0">
              <a:solidFill>
                <a:prstClr val="black"/>
              </a:solidFill>
            </a:endParaRPr>
          </a:p>
        </p:txBody>
      </p:sp>
      <p:grpSp>
        <p:nvGrpSpPr>
          <p:cNvPr id="4" name="Group 45"/>
          <p:cNvGrpSpPr>
            <a:grpSpLocks/>
          </p:cNvGrpSpPr>
          <p:nvPr/>
        </p:nvGrpSpPr>
        <p:grpSpPr bwMode="auto">
          <a:xfrm>
            <a:off x="1524000" y="4191000"/>
            <a:ext cx="8153400" cy="1295400"/>
            <a:chOff x="0" y="2640"/>
            <a:chExt cx="5136" cy="816"/>
          </a:xfrm>
        </p:grpSpPr>
        <p:grpSp>
          <p:nvGrpSpPr>
            <p:cNvPr id="9248" name="Group 10"/>
            <p:cNvGrpSpPr>
              <a:grpSpLocks/>
            </p:cNvGrpSpPr>
            <p:nvPr/>
          </p:nvGrpSpPr>
          <p:grpSpPr bwMode="auto">
            <a:xfrm>
              <a:off x="0" y="2640"/>
              <a:ext cx="2256" cy="816"/>
              <a:chOff x="0" y="2640"/>
              <a:chExt cx="2256" cy="816"/>
            </a:xfrm>
          </p:grpSpPr>
          <p:sp>
            <p:nvSpPr>
              <p:cNvPr id="9252" name="Line 11"/>
              <p:cNvSpPr>
                <a:spLocks noChangeShapeType="1"/>
              </p:cNvSpPr>
              <p:nvPr/>
            </p:nvSpPr>
            <p:spPr bwMode="auto">
              <a:xfrm flipV="1">
                <a:off x="1056" y="2784"/>
                <a:ext cx="192"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53" name="Line 12"/>
              <p:cNvSpPr>
                <a:spLocks noChangeShapeType="1"/>
              </p:cNvSpPr>
              <p:nvPr/>
            </p:nvSpPr>
            <p:spPr bwMode="auto">
              <a:xfrm flipH="1" flipV="1">
                <a:off x="2112" y="2784"/>
                <a:ext cx="144"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54" name="Text Box 13"/>
              <p:cNvSpPr txBox="1">
                <a:spLocks noChangeArrowheads="1"/>
              </p:cNvSpPr>
              <p:nvPr/>
            </p:nvSpPr>
            <p:spPr bwMode="auto">
              <a:xfrm>
                <a:off x="0" y="2640"/>
                <a:ext cx="816"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s-ES" sz="2000" b="1">
                    <a:solidFill>
                      <a:prstClr val="black"/>
                    </a:solidFill>
                  </a:rPr>
                  <a:t>Provincial </a:t>
                </a:r>
              </a:p>
              <a:p>
                <a:pPr algn="ctr" eaLnBrk="1" hangingPunct="1"/>
                <a:r>
                  <a:rPr lang="es-ES" sz="2000" b="1">
                    <a:solidFill>
                      <a:prstClr val="black"/>
                    </a:solidFill>
                  </a:rPr>
                  <a:t>tax</a:t>
                </a:r>
              </a:p>
            </p:txBody>
          </p:sp>
        </p:grpSp>
        <p:grpSp>
          <p:nvGrpSpPr>
            <p:cNvPr id="9249" name="Group 33"/>
            <p:cNvGrpSpPr>
              <a:grpSpLocks/>
            </p:cNvGrpSpPr>
            <p:nvPr/>
          </p:nvGrpSpPr>
          <p:grpSpPr bwMode="auto">
            <a:xfrm>
              <a:off x="3936" y="2784"/>
              <a:ext cx="1200" cy="672"/>
              <a:chOff x="1056" y="2784"/>
              <a:chExt cx="1200" cy="672"/>
            </a:xfrm>
          </p:grpSpPr>
          <p:sp>
            <p:nvSpPr>
              <p:cNvPr id="9250" name="Line 34"/>
              <p:cNvSpPr>
                <a:spLocks noChangeShapeType="1"/>
              </p:cNvSpPr>
              <p:nvPr/>
            </p:nvSpPr>
            <p:spPr bwMode="auto">
              <a:xfrm flipV="1">
                <a:off x="1056" y="2784"/>
                <a:ext cx="192"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51" name="Line 35"/>
              <p:cNvSpPr>
                <a:spLocks noChangeShapeType="1"/>
              </p:cNvSpPr>
              <p:nvPr/>
            </p:nvSpPr>
            <p:spPr bwMode="auto">
              <a:xfrm flipH="1" flipV="1">
                <a:off x="2112" y="2784"/>
                <a:ext cx="144"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grpSp>
      </p:grpSp>
      <p:grpSp>
        <p:nvGrpSpPr>
          <p:cNvPr id="7" name="Group 46"/>
          <p:cNvGrpSpPr>
            <a:grpSpLocks/>
          </p:cNvGrpSpPr>
          <p:nvPr/>
        </p:nvGrpSpPr>
        <p:grpSpPr bwMode="auto">
          <a:xfrm>
            <a:off x="3505200" y="4430713"/>
            <a:ext cx="5791200" cy="1219200"/>
            <a:chOff x="1248" y="2791"/>
            <a:chExt cx="3648" cy="768"/>
          </a:xfrm>
        </p:grpSpPr>
        <p:grpSp>
          <p:nvGrpSpPr>
            <p:cNvPr id="9241" name="Group 14"/>
            <p:cNvGrpSpPr>
              <a:grpSpLocks/>
            </p:cNvGrpSpPr>
            <p:nvPr/>
          </p:nvGrpSpPr>
          <p:grpSpPr bwMode="auto">
            <a:xfrm>
              <a:off x="1248" y="2832"/>
              <a:ext cx="768" cy="624"/>
              <a:chOff x="1248" y="2832"/>
              <a:chExt cx="768" cy="624"/>
            </a:xfrm>
          </p:grpSpPr>
          <p:sp>
            <p:nvSpPr>
              <p:cNvPr id="9246" name="Line 15"/>
              <p:cNvSpPr>
                <a:spLocks noChangeShapeType="1"/>
              </p:cNvSpPr>
              <p:nvPr/>
            </p:nvSpPr>
            <p:spPr bwMode="auto">
              <a:xfrm flipH="1">
                <a:off x="1248" y="2832"/>
                <a:ext cx="144" cy="62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47" name="Line 16"/>
              <p:cNvSpPr>
                <a:spLocks noChangeShapeType="1"/>
              </p:cNvSpPr>
              <p:nvPr/>
            </p:nvSpPr>
            <p:spPr bwMode="auto">
              <a:xfrm>
                <a:off x="1920" y="2832"/>
                <a:ext cx="96" cy="62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grpSp>
        <p:grpSp>
          <p:nvGrpSpPr>
            <p:cNvPr id="9242" name="Group 37"/>
            <p:cNvGrpSpPr>
              <a:grpSpLocks/>
            </p:cNvGrpSpPr>
            <p:nvPr/>
          </p:nvGrpSpPr>
          <p:grpSpPr bwMode="auto">
            <a:xfrm>
              <a:off x="2517" y="2791"/>
              <a:ext cx="2379" cy="768"/>
              <a:chOff x="-363" y="2832"/>
              <a:chExt cx="2379" cy="768"/>
            </a:xfrm>
          </p:grpSpPr>
          <p:sp>
            <p:nvSpPr>
              <p:cNvPr id="9243" name="Line 38"/>
              <p:cNvSpPr>
                <a:spLocks noChangeShapeType="1"/>
              </p:cNvSpPr>
              <p:nvPr/>
            </p:nvSpPr>
            <p:spPr bwMode="auto">
              <a:xfrm flipH="1">
                <a:off x="1248" y="2832"/>
                <a:ext cx="144" cy="62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44" name="Line 39"/>
              <p:cNvSpPr>
                <a:spLocks noChangeShapeType="1"/>
              </p:cNvSpPr>
              <p:nvPr/>
            </p:nvSpPr>
            <p:spPr bwMode="auto">
              <a:xfrm>
                <a:off x="1920" y="2832"/>
                <a:ext cx="96" cy="624"/>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45" name="Text Box 40"/>
              <p:cNvSpPr txBox="1">
                <a:spLocks noChangeArrowheads="1"/>
              </p:cNvSpPr>
              <p:nvPr/>
            </p:nvSpPr>
            <p:spPr bwMode="auto">
              <a:xfrm>
                <a:off x="-363" y="3154"/>
                <a:ext cx="953"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sz="2000" b="1">
                    <a:solidFill>
                      <a:srgbClr val="FF0000"/>
                    </a:solidFill>
                  </a:rPr>
                  <a:t>Provincial</a:t>
                </a:r>
              </a:p>
              <a:p>
                <a:pPr eaLnBrk="1" hangingPunct="1"/>
                <a:r>
                  <a:rPr lang="es-ES" sz="2000" b="1">
                    <a:solidFill>
                      <a:srgbClr val="FF0000"/>
                    </a:solidFill>
                  </a:rPr>
                  <a:t>expenditure</a:t>
                </a:r>
              </a:p>
            </p:txBody>
          </p:sp>
        </p:grpSp>
      </p:grpSp>
      <p:grpSp>
        <p:nvGrpSpPr>
          <p:cNvPr id="10" name="Group 44"/>
          <p:cNvGrpSpPr>
            <a:grpSpLocks/>
          </p:cNvGrpSpPr>
          <p:nvPr/>
        </p:nvGrpSpPr>
        <p:grpSpPr bwMode="auto">
          <a:xfrm>
            <a:off x="4800600" y="2590800"/>
            <a:ext cx="3200400" cy="914400"/>
            <a:chOff x="2064" y="1632"/>
            <a:chExt cx="2016" cy="576"/>
          </a:xfrm>
        </p:grpSpPr>
        <p:sp>
          <p:nvSpPr>
            <p:cNvPr id="9238" name="Line 41"/>
            <p:cNvSpPr>
              <a:spLocks noChangeShapeType="1"/>
            </p:cNvSpPr>
            <p:nvPr/>
          </p:nvSpPr>
          <p:spPr bwMode="auto">
            <a:xfrm flipH="1">
              <a:off x="2064" y="1632"/>
              <a:ext cx="768" cy="576"/>
            </a:xfrm>
            <a:prstGeom prst="line">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39" name="Line 42"/>
            <p:cNvSpPr>
              <a:spLocks noChangeShapeType="1"/>
            </p:cNvSpPr>
            <p:nvPr/>
          </p:nvSpPr>
          <p:spPr bwMode="auto">
            <a:xfrm>
              <a:off x="3120" y="1632"/>
              <a:ext cx="960" cy="576"/>
            </a:xfrm>
            <a:prstGeom prst="line">
              <a:avLst/>
            </a:prstGeom>
            <a:noFill/>
            <a:ln w="1905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es-AR">
                <a:solidFill>
                  <a:prstClr val="black"/>
                </a:solidFill>
              </a:endParaRPr>
            </a:p>
          </p:txBody>
        </p:sp>
        <p:sp>
          <p:nvSpPr>
            <p:cNvPr id="9240" name="Text Box 43"/>
            <p:cNvSpPr txBox="1">
              <a:spLocks noChangeArrowheads="1"/>
            </p:cNvSpPr>
            <p:nvPr/>
          </p:nvSpPr>
          <p:spPr bwMode="auto">
            <a:xfrm>
              <a:off x="2448" y="1951"/>
              <a:ext cx="1119"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sz="2000">
                  <a:solidFill>
                    <a:srgbClr val="008000"/>
                  </a:solidFill>
                </a:rPr>
                <a:t>Coparticipation</a:t>
              </a:r>
            </a:p>
          </p:txBody>
        </p:sp>
      </p:grpSp>
      <p:grpSp>
        <p:nvGrpSpPr>
          <p:cNvPr id="11" name="53 Grupo"/>
          <p:cNvGrpSpPr>
            <a:grpSpLocks/>
          </p:cNvGrpSpPr>
          <p:nvPr/>
        </p:nvGrpSpPr>
        <p:grpSpPr bwMode="auto">
          <a:xfrm>
            <a:off x="4202114" y="2565404"/>
            <a:ext cx="4557713" cy="2951163"/>
            <a:chOff x="2678831" y="2564905"/>
            <a:chExt cx="4557465" cy="2952328"/>
          </a:xfrm>
        </p:grpSpPr>
        <p:cxnSp>
          <p:nvCxnSpPr>
            <p:cNvPr id="49" name="48 Conector recto de flecha"/>
            <p:cNvCxnSpPr>
              <a:stCxn id="9239" idx="0"/>
            </p:cNvCxnSpPr>
            <p:nvPr/>
          </p:nvCxnSpPr>
          <p:spPr>
            <a:xfrm rot="16200000" flipH="1">
              <a:off x="4631487" y="2912423"/>
              <a:ext cx="2926918" cy="2282701"/>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de flecha"/>
            <p:cNvCxnSpPr/>
            <p:nvPr/>
          </p:nvCxnSpPr>
          <p:spPr>
            <a:xfrm rot="5400000">
              <a:off x="2113049" y="3130687"/>
              <a:ext cx="2952328" cy="1820763"/>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9237" name="Text Box 17"/>
            <p:cNvSpPr txBox="1">
              <a:spLocks noChangeArrowheads="1"/>
            </p:cNvSpPr>
            <p:nvPr/>
          </p:nvSpPr>
          <p:spPr bwMode="auto">
            <a:xfrm>
              <a:off x="3995937" y="4221088"/>
              <a:ext cx="1489622" cy="708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s-ES" sz="2000" b="1">
                  <a:solidFill>
                    <a:srgbClr val="663300"/>
                  </a:solidFill>
                </a:rPr>
                <a:t>National</a:t>
              </a:r>
            </a:p>
            <a:p>
              <a:pPr eaLnBrk="1" hangingPunct="1"/>
              <a:r>
                <a:rPr lang="es-ES" sz="2000" b="1">
                  <a:solidFill>
                    <a:srgbClr val="663300"/>
                  </a:solidFill>
                </a:rPr>
                <a:t>expenditure</a:t>
              </a:r>
            </a:p>
          </p:txBody>
        </p:sp>
      </p:grpSp>
    </p:spTree>
    <p:extLst>
      <p:ext uri="{BB962C8B-B14F-4D97-AF65-F5344CB8AC3E}">
        <p14:creationId xmlns:p14="http://schemas.microsoft.com/office/powerpoint/2010/main" val="1866953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5138"/>
                                        </p:tgtEl>
                                        <p:attrNameLst>
                                          <p:attrName>style.visibility</p:attrName>
                                        </p:attrNameLst>
                                      </p:cBhvr>
                                      <p:to>
                                        <p:strVal val="visible"/>
                                      </p:to>
                                    </p:set>
                                    <p:anim calcmode="lin" valueType="num">
                                      <p:cBhvr additive="base">
                                        <p:cTn id="27" dur="500" fill="hold"/>
                                        <p:tgtEl>
                                          <p:spTgt spid="5138"/>
                                        </p:tgtEl>
                                        <p:attrNameLst>
                                          <p:attrName>ppt_x</p:attrName>
                                        </p:attrNameLst>
                                      </p:cBhvr>
                                      <p:tavLst>
                                        <p:tav tm="0">
                                          <p:val>
                                            <p:strVal val="0-#ppt_w/2"/>
                                          </p:val>
                                        </p:tav>
                                        <p:tav tm="100000">
                                          <p:val>
                                            <p:strVal val="#ppt_x"/>
                                          </p:val>
                                        </p:tav>
                                      </p:tavLst>
                                    </p:anim>
                                    <p:anim calcmode="lin" valueType="num">
                                      <p:cBhvr additive="base">
                                        <p:cTn id="28" dur="500" fill="hold"/>
                                        <p:tgtEl>
                                          <p:spTgt spid="5138"/>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5151"/>
                                        </p:tgtEl>
                                        <p:attrNameLst>
                                          <p:attrName>style.visibility</p:attrName>
                                        </p:attrNameLst>
                                      </p:cBhvr>
                                      <p:to>
                                        <p:strVal val="visible"/>
                                      </p:to>
                                    </p:set>
                                    <p:anim calcmode="lin" valueType="num">
                                      <p:cBhvr additive="base">
                                        <p:cTn id="33" dur="500" fill="hold"/>
                                        <p:tgtEl>
                                          <p:spTgt spid="5151"/>
                                        </p:tgtEl>
                                        <p:attrNameLst>
                                          <p:attrName>ppt_x</p:attrName>
                                        </p:attrNameLst>
                                      </p:cBhvr>
                                      <p:tavLst>
                                        <p:tav tm="0">
                                          <p:val>
                                            <p:strVal val="1+#ppt_w/2"/>
                                          </p:val>
                                        </p:tav>
                                        <p:tav tm="100000">
                                          <p:val>
                                            <p:strVal val="#ppt_x"/>
                                          </p:val>
                                        </p:tav>
                                      </p:tavLst>
                                    </p:anim>
                                    <p:anim calcmode="lin" valueType="num">
                                      <p:cBhvr additive="base">
                                        <p:cTn id="34" dur="500" fill="hold"/>
                                        <p:tgtEl>
                                          <p:spTgt spid="5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8" grpId="0" animBg="1" autoUpdateAnimBg="0"/>
      <p:bldP spid="5151"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94267" y="493325"/>
            <a:ext cx="10515600" cy="5123454"/>
          </a:xfrm>
          <a:prstGeom prst="rect">
            <a:avLst/>
          </a:prstGeom>
        </p:spPr>
        <p:txBody>
          <a:bodyPr wrap="square">
            <a:spAutoFit/>
          </a:bodyPr>
          <a:lstStyle/>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La redistribución regional (entre provincias) resulta del presupuesto nacional y de los regímenes de </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transferencias.</a:t>
            </a:r>
          </a:p>
          <a:p>
            <a:pPr algn="just">
              <a:lnSpc>
                <a:spcPct val="115000"/>
              </a:lnSpc>
              <a:spcAft>
                <a:spcPts val="1000"/>
              </a:spcAft>
            </a:pPr>
            <a:endParaRPr lang="es-AR" sz="32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endParaRPr lang="es-AR" sz="32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3200" dirty="0">
                <a:latin typeface="Calibri" panose="020F0502020204030204" pitchFamily="34" charset="0"/>
                <a:ea typeface="Times New Roman" panose="02020603050405020304" pitchFamily="18" charset="0"/>
                <a:cs typeface="Times New Roman" panose="02020603050405020304" pitchFamily="18" charset="0"/>
              </a:rPr>
              <a:t>L</a:t>
            </a:r>
            <a:r>
              <a:rPr lang="es-AR" sz="3200" dirty="0" smtClean="0">
                <a:latin typeface="Calibri" panose="020F0502020204030204" pitchFamily="34" charset="0"/>
                <a:ea typeface="Times New Roman" panose="02020603050405020304" pitchFamily="18" charset="0"/>
                <a:cs typeface="Times New Roman" panose="02020603050405020304" pitchFamily="18" charset="0"/>
              </a:rPr>
              <a:t>a diferencia (neta) </a:t>
            </a:r>
            <a:r>
              <a:rPr lang="es-AR" sz="3200" dirty="0">
                <a:latin typeface="Calibri" panose="020F0502020204030204" pitchFamily="34" charset="0"/>
                <a:ea typeface="Times New Roman" panose="02020603050405020304" pitchFamily="18" charset="0"/>
                <a:cs typeface="Times New Roman" panose="02020603050405020304" pitchFamily="18" charset="0"/>
              </a:rPr>
              <a:t>de ingresos post-política fiscal se reduce entre las provincias: el coeficiente de variación disminuye de 0,756 a 0,71.</a:t>
            </a:r>
          </a:p>
          <a:p>
            <a:r>
              <a:rPr lang="es-AR" dirty="0">
                <a:latin typeface="Calibri" panose="020F0502020204030204" pitchFamily="34" charset="0"/>
                <a:ea typeface="Times New Roman" panose="02020603050405020304" pitchFamily="18" charset="0"/>
                <a:cs typeface="Times New Roman" panose="02020603050405020304" pitchFamily="18" charset="0"/>
              </a:rPr>
              <a:t/>
            </a:r>
            <a:br>
              <a:rPr lang="es-AR" dirty="0">
                <a:latin typeface="Calibri" panose="020F0502020204030204" pitchFamily="34" charset="0"/>
                <a:ea typeface="Times New Roman" panose="02020603050405020304" pitchFamily="18" charset="0"/>
                <a:cs typeface="Times New Roman" panose="02020603050405020304" pitchFamily="18" charset="0"/>
              </a:rPr>
            </a:br>
            <a:endParaRPr lang="es-AR" dirty="0"/>
          </a:p>
        </p:txBody>
      </p:sp>
    </p:spTree>
    <p:extLst>
      <p:ext uri="{BB962C8B-B14F-4D97-AF65-F5344CB8AC3E}">
        <p14:creationId xmlns:p14="http://schemas.microsoft.com/office/powerpoint/2010/main" val="3849344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41870" y="770323"/>
            <a:ext cx="10871199" cy="5403146"/>
          </a:xfrm>
          <a:prstGeom prst="rect">
            <a:avLst/>
          </a:prstGeom>
        </p:spPr>
        <p:txBody>
          <a:bodyPr wrap="square">
            <a:spAutoFit/>
          </a:bodyPr>
          <a:lstStyle/>
          <a:p>
            <a:pPr algn="just">
              <a:lnSpc>
                <a:spcPct val="115000"/>
              </a:lnSpc>
              <a:spcAft>
                <a:spcPts val="1000"/>
              </a:spcAft>
            </a:pPr>
            <a:r>
              <a:rPr lang="es-AR" sz="2800" dirty="0">
                <a:latin typeface="Calibri" panose="020F0502020204030204" pitchFamily="34" charset="0"/>
                <a:ea typeface="Times New Roman" panose="02020603050405020304" pitchFamily="18" charset="0"/>
                <a:cs typeface="Times New Roman" panose="02020603050405020304" pitchFamily="18" charset="0"/>
              </a:rPr>
              <a:t>El coeficiente de </a:t>
            </a:r>
            <a:r>
              <a:rPr lang="es-AR" sz="2800" dirty="0" err="1" smtClean="0">
                <a:latin typeface="Calibri" panose="020F0502020204030204" pitchFamily="34" charset="0"/>
                <a:ea typeface="Times New Roman" panose="02020603050405020304" pitchFamily="18" charset="0"/>
                <a:cs typeface="Times New Roman" panose="02020603050405020304" pitchFamily="18" charset="0"/>
              </a:rPr>
              <a:t>Gini</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 (agregado) </a:t>
            </a:r>
            <a:r>
              <a:rPr lang="es-AR" sz="2800" dirty="0">
                <a:latin typeface="Calibri" panose="020F0502020204030204" pitchFamily="34" charset="0"/>
                <a:ea typeface="Times New Roman" panose="02020603050405020304" pitchFamily="18" charset="0"/>
                <a:cs typeface="Times New Roman" panose="02020603050405020304" pitchFamily="18" charset="0"/>
              </a:rPr>
              <a:t>registra una disminución de 0,077 puntos desde un valor inicial de 0,483. </a:t>
            </a:r>
            <a:endParaRPr lang="es-AR" sz="28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2800" dirty="0" smtClean="0">
                <a:latin typeface="Calibri" panose="020F0502020204030204" pitchFamily="34" charset="0"/>
                <a:ea typeface="Times New Roman" panose="02020603050405020304" pitchFamily="18" charset="0"/>
                <a:cs typeface="Times New Roman" panose="02020603050405020304" pitchFamily="18" charset="0"/>
              </a:rPr>
              <a:t>Tanto </a:t>
            </a:r>
            <a:r>
              <a:rPr lang="es-AR" sz="2800" dirty="0">
                <a:latin typeface="Calibri" panose="020F0502020204030204" pitchFamily="34" charset="0"/>
                <a:ea typeface="Times New Roman" panose="02020603050405020304" pitchFamily="18" charset="0"/>
                <a:cs typeface="Times New Roman" panose="02020603050405020304" pitchFamily="18" charset="0"/>
              </a:rPr>
              <a:t>la política fiscal nacional como la provincial van en la dirección de mejorar la distribución personal del </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ingreso. </a:t>
            </a:r>
          </a:p>
          <a:p>
            <a:pPr algn="just">
              <a:lnSpc>
                <a:spcPct val="115000"/>
              </a:lnSpc>
              <a:spcAft>
                <a:spcPts val="1000"/>
              </a:spcAft>
            </a:pPr>
            <a:r>
              <a:rPr lang="es-AR" sz="2800" dirty="0" smtClean="0">
                <a:latin typeface="Calibri" panose="020F0502020204030204" pitchFamily="34" charset="0"/>
                <a:ea typeface="Times New Roman" panose="02020603050405020304" pitchFamily="18" charset="0"/>
                <a:cs typeface="Times New Roman" panose="02020603050405020304" pitchFamily="18" charset="0"/>
              </a:rPr>
              <a:t>La </a:t>
            </a:r>
            <a:r>
              <a:rPr lang="es-AR" sz="2800" dirty="0">
                <a:latin typeface="Calibri" panose="020F0502020204030204" pitchFamily="34" charset="0"/>
                <a:ea typeface="Times New Roman" panose="02020603050405020304" pitchFamily="18" charset="0"/>
                <a:cs typeface="Times New Roman" panose="02020603050405020304" pitchFamily="18" charset="0"/>
              </a:rPr>
              <a:t>política provincial representa el 63% del impacto positivo de los gastos en tanto que la política nacional representa el 74% del impacto negativo por el lado de los impuestos. </a:t>
            </a:r>
            <a:endParaRPr lang="es-AR" sz="28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s-AR" sz="2800" dirty="0" smtClean="0">
                <a:latin typeface="Calibri" panose="020F0502020204030204" pitchFamily="34" charset="0"/>
                <a:ea typeface="Times New Roman" panose="02020603050405020304" pitchFamily="18" charset="0"/>
                <a:cs typeface="Times New Roman" panose="02020603050405020304" pitchFamily="18" charset="0"/>
              </a:rPr>
              <a:t>El </a:t>
            </a:r>
            <a:r>
              <a:rPr lang="es-AR" sz="2800" dirty="0">
                <a:latin typeface="Calibri" panose="020F0502020204030204" pitchFamily="34" charset="0"/>
                <a:ea typeface="Times New Roman" panose="02020603050405020304" pitchFamily="18" charset="0"/>
                <a:cs typeface="Times New Roman" panose="02020603050405020304" pitchFamily="18" charset="0"/>
              </a:rPr>
              <a:t>presupuesto provincial </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tiene </a:t>
            </a:r>
            <a:r>
              <a:rPr lang="es-AR" sz="2800" dirty="0">
                <a:latin typeface="Calibri" panose="020F0502020204030204" pitchFamily="34" charset="0"/>
                <a:ea typeface="Times New Roman" panose="02020603050405020304" pitchFamily="18" charset="0"/>
                <a:cs typeface="Times New Roman" panose="02020603050405020304" pitchFamily="18" charset="0"/>
              </a:rPr>
              <a:t>un impacto mayor que el presupuesto nacional: explica aproximadamente el 70% cambio en el </a:t>
            </a:r>
            <a:r>
              <a:rPr lang="es-AR" sz="2800" dirty="0" err="1">
                <a:latin typeface="Calibri" panose="020F0502020204030204" pitchFamily="34" charset="0"/>
                <a:ea typeface="Times New Roman" panose="02020603050405020304" pitchFamily="18" charset="0"/>
                <a:cs typeface="Times New Roman" panose="02020603050405020304" pitchFamily="18" charset="0"/>
              </a:rPr>
              <a:t>Gini</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 La distribución personal mejora en todas las jurisdicciones.</a:t>
            </a:r>
            <a:endParaRPr lang="es-A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39584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AR" dirty="0" smtClean="0"/>
              <a:t>LA RAMA DE ESTABILIZACIÓN</a:t>
            </a:r>
            <a:endParaRPr lang="es-AR" dirty="0"/>
          </a:p>
        </p:txBody>
      </p:sp>
      <p:sp>
        <p:nvSpPr>
          <p:cNvPr id="6" name="5 Marcador de contenido"/>
          <p:cNvSpPr>
            <a:spLocks noGrp="1"/>
          </p:cNvSpPr>
          <p:nvPr>
            <p:ph sz="quarter" idx="1"/>
          </p:nvPr>
        </p:nvSpPr>
        <p:spPr/>
        <p:txBody>
          <a:bodyPr/>
          <a:lstStyle/>
          <a:p>
            <a:endParaRPr lang="es-AR" dirty="0"/>
          </a:p>
        </p:txBody>
      </p:sp>
    </p:spTree>
    <p:extLst>
      <p:ext uri="{BB962C8B-B14F-4D97-AF65-F5344CB8AC3E}">
        <p14:creationId xmlns:p14="http://schemas.microsoft.com/office/powerpoint/2010/main" val="23078352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50026" y="581891"/>
            <a:ext cx="10513841" cy="5427023"/>
          </a:xfrm>
          <a:prstGeom prst="rect">
            <a:avLst/>
          </a:prstGeom>
        </p:spPr>
        <p:txBody>
          <a:bodyPr wrap="square">
            <a:spAutoFit/>
          </a:bodyPr>
          <a:lstStyle/>
          <a:p>
            <a:pPr algn="just"/>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En los estudios de casos de funcionamiento del federalismo fiscal, la Argentina ocupa un lugar destacado para mostrar este “lado malo” (“</a:t>
            </a:r>
            <a:r>
              <a:rPr lang="es-AR" sz="2800" i="1" dirty="0" err="1">
                <a:solidFill>
                  <a:prstClr val="black"/>
                </a:solidFill>
                <a:latin typeface="Calibri" pitchFamily="34" charset="0"/>
                <a:ea typeface="Times New Roman" panose="02020603050405020304" pitchFamily="18" charset="0"/>
                <a:cs typeface="Times New Roman" panose="02020603050405020304" pitchFamily="18" charset="0"/>
              </a:rPr>
              <a:t>dark</a:t>
            </a:r>
            <a:r>
              <a:rPr lang="es-AR" sz="2800" i="1" dirty="0">
                <a:solidFill>
                  <a:prstClr val="black"/>
                </a:solidFill>
                <a:latin typeface="Calibri" pitchFamily="34" charset="0"/>
                <a:ea typeface="Times New Roman" panose="02020603050405020304" pitchFamily="18" charset="0"/>
                <a:cs typeface="Times New Roman" panose="02020603050405020304" pitchFamily="18" charset="0"/>
              </a:rPr>
              <a:t> </a:t>
            </a:r>
            <a:r>
              <a:rPr lang="es-AR" sz="2800" i="1" dirty="0" err="1">
                <a:solidFill>
                  <a:prstClr val="black"/>
                </a:solidFill>
                <a:latin typeface="Calibri" pitchFamily="34" charset="0"/>
                <a:ea typeface="Times New Roman" panose="02020603050405020304" pitchFamily="18" charset="0"/>
                <a:cs typeface="Times New Roman" panose="02020603050405020304" pitchFamily="18" charset="0"/>
              </a:rPr>
              <a:t>side</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de la descentralización. </a:t>
            </a:r>
            <a:endParaRPr lang="es-AR" sz="2800" dirty="0" smtClean="0">
              <a:solidFill>
                <a:prstClr val="black"/>
              </a:solidFill>
              <a:latin typeface="Calibri" pitchFamily="34" charset="0"/>
              <a:ea typeface="Times New Roman" panose="02020603050405020304" pitchFamily="18" charset="0"/>
              <a:cs typeface="Times New Roman" panose="02020603050405020304" pitchFamily="18" charset="0"/>
            </a:endParaRPr>
          </a:p>
          <a:p>
            <a:pPr algn="just"/>
            <a:endParaRPr lang="es-AR" sz="2800" dirty="0">
              <a:solidFill>
                <a:prstClr val="black"/>
              </a:solidFill>
              <a:latin typeface="Calibri" pitchFamily="34" charset="0"/>
              <a:ea typeface="Times New Roman" panose="02020603050405020304" pitchFamily="18" charset="0"/>
              <a:cs typeface="Times New Roman" panose="02020603050405020304" pitchFamily="18" charset="0"/>
            </a:endParaRPr>
          </a:p>
          <a:p>
            <a:pPr algn="just"/>
            <a:r>
              <a:rPr lang="es-AR" sz="2800" dirty="0" smtClean="0">
                <a:solidFill>
                  <a:prstClr val="black"/>
                </a:solidFill>
                <a:latin typeface="Calibri" pitchFamily="34" charset="0"/>
                <a:ea typeface="Times New Roman" panose="02020603050405020304" pitchFamily="18" charset="0"/>
                <a:cs typeface="Times New Roman" panose="02020603050405020304" pitchFamily="18" charset="0"/>
              </a:rPr>
              <a:t>Se </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expone como un ejemplo de gobiernos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subnacionales</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(GSN) que han desestabilizado todo el sistema fiscal y, de ahí, toda la economía del país (entre otros; FIEL, 1993;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Prud´homme</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1995; Jones, Sanguinetti y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Tomassi</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2000;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Nicolini</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et. al, 2002;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Goodspeed</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2002;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Inman</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2003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Webb</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2003;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Oates</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2005, 2006, 2008;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Weingast</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2006, 2009).   Pero esa conclusión de una gran cantidad de trabajos empíricos y citas bibliográficas, nacionales e internacionales, no refleja, al menos totalmente, la realidad de lo sucedido (Porto y Di </a:t>
            </a:r>
            <a:r>
              <a:rPr lang="es-AR" sz="2800" dirty="0" err="1">
                <a:solidFill>
                  <a:prstClr val="black"/>
                </a:solidFill>
                <a:latin typeface="Calibri" pitchFamily="34" charset="0"/>
                <a:ea typeface="Times New Roman" panose="02020603050405020304" pitchFamily="18" charset="0"/>
                <a:cs typeface="Times New Roman" panose="02020603050405020304" pitchFamily="18" charset="0"/>
              </a:rPr>
              <a:t>Gresia</a:t>
            </a:r>
            <a:r>
              <a:rPr lang="es-AR" sz="2800" dirty="0">
                <a:solidFill>
                  <a:prstClr val="black"/>
                </a:solidFill>
                <a:latin typeface="Calibri" pitchFamily="34" charset="0"/>
                <a:ea typeface="Times New Roman" panose="02020603050405020304" pitchFamily="18" charset="0"/>
                <a:cs typeface="Times New Roman" panose="02020603050405020304" pitchFamily="18" charset="0"/>
              </a:rPr>
              <a:t>, 2007). </a:t>
            </a:r>
            <a:endParaRPr lang="es-AR" sz="2800" dirty="0">
              <a:solidFill>
                <a:prstClr val="black"/>
              </a:solidFill>
              <a:latin typeface="Calibri" pitchFamily="34" charset="0"/>
            </a:endParaRPr>
          </a:p>
        </p:txBody>
      </p:sp>
    </p:spTree>
    <p:extLst>
      <p:ext uri="{BB962C8B-B14F-4D97-AF65-F5344CB8AC3E}">
        <p14:creationId xmlns:p14="http://schemas.microsoft.com/office/powerpoint/2010/main" val="24398342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65200" y="959854"/>
            <a:ext cx="10938933" cy="5274906"/>
          </a:xfrm>
          <a:prstGeom prst="rect">
            <a:avLst/>
          </a:prstGeom>
        </p:spPr>
        <p:txBody>
          <a:bodyPr wrap="square">
            <a:spAutoFit/>
          </a:bodyPr>
          <a:lstStyle/>
          <a:p>
            <a:pPr algn="just">
              <a:lnSpc>
                <a:spcPct val="115000"/>
              </a:lnSpc>
              <a:spcAft>
                <a:spcPts val="1000"/>
              </a:spcAft>
            </a:pPr>
            <a:r>
              <a:rPr lang="es-AR" sz="2800" dirty="0">
                <a:latin typeface="Calibri" panose="020F0502020204030204" pitchFamily="34" charset="0"/>
                <a:ea typeface="Times New Roman" panose="02020603050405020304" pitchFamily="18" charset="0"/>
                <a:cs typeface="Times New Roman" panose="02020603050405020304" pitchFamily="18" charset="0"/>
              </a:rPr>
              <a:t>La magnitud de las interferencias nacionales es cuantitativamente muy </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importante: en </a:t>
            </a:r>
            <a:r>
              <a:rPr lang="es-AR" sz="2800" dirty="0">
                <a:latin typeface="Calibri" panose="020F0502020204030204" pitchFamily="34" charset="0"/>
                <a:ea typeface="Times New Roman" panose="02020603050405020304" pitchFamily="18" charset="0"/>
                <a:cs typeface="Times New Roman" panose="02020603050405020304" pitchFamily="18" charset="0"/>
              </a:rPr>
              <a:t>el período 1983-2006 el conjunto de provincias muestra un déficit acumulado, según la contabilidad oficial, equivalente al 12,3% del Producto Interno Bruto del país (PIB) del año </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2006. </a:t>
            </a:r>
          </a:p>
          <a:p>
            <a:pPr algn="just">
              <a:lnSpc>
                <a:spcPct val="115000"/>
              </a:lnSpc>
              <a:spcAft>
                <a:spcPts val="1000"/>
              </a:spcAft>
            </a:pPr>
            <a:r>
              <a:rPr lang="es-AR" sz="2800" dirty="0" smtClean="0">
                <a:latin typeface="Calibri" panose="020F0502020204030204" pitchFamily="34" charset="0"/>
                <a:ea typeface="Times New Roman" panose="02020603050405020304" pitchFamily="18" charset="0"/>
                <a:cs typeface="Times New Roman" panose="02020603050405020304" pitchFamily="18" charset="0"/>
              </a:rPr>
              <a:t>Si </a:t>
            </a:r>
            <a:r>
              <a:rPr lang="es-AR" sz="2800" dirty="0">
                <a:latin typeface="Calibri" panose="020F0502020204030204" pitchFamily="34" charset="0"/>
                <a:ea typeface="Times New Roman" panose="02020603050405020304" pitchFamily="18" charset="0"/>
                <a:cs typeface="Times New Roman" panose="02020603050405020304" pitchFamily="18" charset="0"/>
              </a:rPr>
              <a:t>se corrige por el efecto de políticas nacionales, el resultado se transforma en un superávit acumulado equivalente al 9,1% del PIB de </a:t>
            </a:r>
            <a:r>
              <a:rPr lang="es-AR" sz="2800" dirty="0" smtClean="0">
                <a:latin typeface="Calibri" panose="020F0502020204030204" pitchFamily="34" charset="0"/>
                <a:ea typeface="Times New Roman" panose="02020603050405020304" pitchFamily="18" charset="0"/>
                <a:cs typeface="Times New Roman" panose="02020603050405020304" pitchFamily="18" charset="0"/>
              </a:rPr>
              <a:t>2006. </a:t>
            </a:r>
          </a:p>
          <a:p>
            <a:pPr algn="just">
              <a:lnSpc>
                <a:spcPct val="115000"/>
              </a:lnSpc>
              <a:spcAft>
                <a:spcPts val="1000"/>
              </a:spcAft>
            </a:pPr>
            <a:r>
              <a:rPr lang="es-AR" sz="2800" dirty="0" smtClean="0">
                <a:latin typeface="Calibri" panose="020F0502020204030204" pitchFamily="34" charset="0"/>
                <a:ea typeface="Times New Roman" panose="02020603050405020304" pitchFamily="18" charset="0"/>
                <a:cs typeface="Times New Roman" panose="02020603050405020304" pitchFamily="18" charset="0"/>
              </a:rPr>
              <a:t>En </a:t>
            </a:r>
            <a:r>
              <a:rPr lang="es-AR" sz="2800" dirty="0">
                <a:latin typeface="Calibri" panose="020F0502020204030204" pitchFamily="34" charset="0"/>
                <a:ea typeface="Times New Roman" panose="02020603050405020304" pitchFamily="18" charset="0"/>
                <a:cs typeface="Times New Roman" panose="02020603050405020304" pitchFamily="18" charset="0"/>
              </a:rPr>
              <a:t>la misma línea, Llach (2013) calcula que en el período 2003-2012, la menor coparticipación federal a las provincias representó 129.581 millones de dólares.</a:t>
            </a:r>
            <a:endParaRPr lang="es-A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104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p:txBody>
          <a:bodyPr/>
          <a:lstStyle/>
          <a:p>
            <a:endParaRPr lang="es-AR" dirty="0"/>
          </a:p>
        </p:txBody>
      </p:sp>
      <p:sp>
        <p:nvSpPr>
          <p:cNvPr id="2" name="Título 1"/>
          <p:cNvSpPr>
            <a:spLocks noGrp="1"/>
          </p:cNvSpPr>
          <p:nvPr>
            <p:ph type="ctrTitle"/>
          </p:nvPr>
        </p:nvSpPr>
        <p:spPr/>
        <p:txBody>
          <a:bodyPr>
            <a:noAutofit/>
          </a:bodyPr>
          <a:lstStyle/>
          <a:p>
            <a:r>
              <a:rPr lang="es-AR" sz="2600" dirty="0" smtClean="0"/>
              <a:t>PRINCIPIOS  Y PRÁCTICA SOBRE DESCENTRALIZACIÓN Y FEDERALISMO</a:t>
            </a:r>
            <a:endParaRPr lang="es-AR" sz="2600" dirty="0"/>
          </a:p>
        </p:txBody>
      </p:sp>
    </p:spTree>
    <p:extLst>
      <p:ext uri="{BB962C8B-B14F-4D97-AF65-F5344CB8AC3E}">
        <p14:creationId xmlns:p14="http://schemas.microsoft.com/office/powerpoint/2010/main" val="2136677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60614" y="537883"/>
            <a:ext cx="10524564" cy="5175776"/>
          </a:xfrm>
          <a:prstGeom prst="rect">
            <a:avLst/>
          </a:prstGeom>
        </p:spPr>
        <p:txBody>
          <a:bodyPr wrap="square">
            <a:spAutoFit/>
          </a:bodyPr>
          <a:lstStyle/>
          <a:p>
            <a:pPr algn="just">
              <a:lnSpc>
                <a:spcPct val="115000"/>
              </a:lnSpc>
              <a:spcAft>
                <a:spcPts val="1000"/>
              </a:spcAft>
            </a:pPr>
            <a:r>
              <a:rPr lang="es-AR" sz="2800" dirty="0">
                <a:latin typeface="Calibri" panose="020F0502020204030204" pitchFamily="34" charset="0"/>
                <a:ea typeface="Times New Roman" panose="02020603050405020304" pitchFamily="18" charset="0"/>
                <a:cs typeface="Calibri" panose="020F0502020204030204" pitchFamily="34" charset="0"/>
              </a:rPr>
              <a:t>Esta literatura reconoce </a:t>
            </a:r>
            <a:r>
              <a:rPr lang="es-AR" sz="2800" dirty="0" smtClean="0">
                <a:latin typeface="Calibri" panose="020F0502020204030204" pitchFamily="34" charset="0"/>
                <a:ea typeface="Times New Roman" panose="02020603050405020304" pitchFamily="18" charset="0"/>
                <a:cs typeface="Calibri" panose="020F0502020204030204" pitchFamily="34" charset="0"/>
              </a:rPr>
              <a:t>(recientemente) que </a:t>
            </a:r>
            <a:r>
              <a:rPr lang="es-AR" sz="2800" dirty="0">
                <a:latin typeface="Calibri" panose="020F0502020204030204" pitchFamily="34" charset="0"/>
                <a:ea typeface="Times New Roman" panose="02020603050405020304" pitchFamily="18" charset="0"/>
                <a:cs typeface="Calibri" panose="020F0502020204030204" pitchFamily="34" charset="0"/>
              </a:rPr>
              <a:t>dentro de la sociedad y del sector público hay fuerzas operando que pueden debilitar la estructura y el funcionamiento del sistema federal. Esas fuerzas son de dos tipos (de </a:t>
            </a:r>
            <a:r>
              <a:rPr lang="es-AR" sz="2800" dirty="0" err="1">
                <a:latin typeface="Calibri" panose="020F0502020204030204" pitchFamily="34" charset="0"/>
                <a:ea typeface="Times New Roman" panose="02020603050405020304" pitchFamily="18" charset="0"/>
                <a:cs typeface="Calibri" panose="020F0502020204030204" pitchFamily="34" charset="0"/>
              </a:rPr>
              <a:t>Figueiredo</a:t>
            </a:r>
            <a:r>
              <a:rPr lang="es-AR" sz="2800" dirty="0">
                <a:latin typeface="Calibri" panose="020F0502020204030204" pitchFamily="34" charset="0"/>
                <a:ea typeface="Times New Roman" panose="02020603050405020304" pitchFamily="18" charset="0"/>
                <a:cs typeface="Calibri" panose="020F0502020204030204" pitchFamily="34" charset="0"/>
              </a:rPr>
              <a:t> y </a:t>
            </a:r>
            <a:r>
              <a:rPr lang="es-AR" sz="2800" dirty="0" err="1">
                <a:latin typeface="Calibri" panose="020F0502020204030204" pitchFamily="34" charset="0"/>
                <a:ea typeface="Times New Roman" panose="02020603050405020304" pitchFamily="18" charset="0"/>
                <a:cs typeface="Calibri" panose="020F0502020204030204" pitchFamily="34" charset="0"/>
              </a:rPr>
              <a:t>Weingast</a:t>
            </a:r>
            <a:r>
              <a:rPr lang="es-AR" sz="2800" dirty="0">
                <a:latin typeface="Calibri" panose="020F0502020204030204" pitchFamily="34" charset="0"/>
                <a:ea typeface="Times New Roman" panose="02020603050405020304" pitchFamily="18" charset="0"/>
                <a:cs typeface="Calibri" panose="020F0502020204030204" pitchFamily="34" charset="0"/>
              </a:rPr>
              <a:t>, 2005):</a:t>
            </a:r>
            <a:endParaRPr lang="es-AR" sz="2800" dirty="0">
              <a:latin typeface="Calibri" panose="020F0502020204030204" pitchFamily="34" charset="0"/>
              <a:ea typeface="Times New Roman" panose="02020603050405020304" pitchFamily="18" charset="0"/>
              <a:cs typeface="Times New Roman" panose="02020603050405020304" pitchFamily="18" charset="0"/>
            </a:endParaRPr>
          </a:p>
          <a:p>
            <a:pPr marL="457200" marR="449580" algn="just">
              <a:lnSpc>
                <a:spcPct val="115000"/>
              </a:lnSpc>
              <a:spcAft>
                <a:spcPts val="0"/>
              </a:spcAft>
            </a:pPr>
            <a:r>
              <a:rPr lang="es-AR" sz="2800" dirty="0">
                <a:latin typeface="Calibri" panose="020F0502020204030204" pitchFamily="34" charset="0"/>
                <a:ea typeface="Times New Roman" panose="02020603050405020304" pitchFamily="18" charset="0"/>
                <a:cs typeface="Times New Roman" panose="02020603050405020304" pitchFamily="18" charset="0"/>
              </a:rPr>
              <a:t>La </a:t>
            </a:r>
            <a:r>
              <a:rPr lang="es-AR" sz="2800" i="1" dirty="0">
                <a:latin typeface="Calibri" panose="020F0502020204030204" pitchFamily="34" charset="0"/>
                <a:ea typeface="Times New Roman" panose="02020603050405020304" pitchFamily="18" charset="0"/>
                <a:cs typeface="Times New Roman" panose="02020603050405020304" pitchFamily="18" charset="0"/>
              </a:rPr>
              <a:t>intromisión del gobierno central</a:t>
            </a:r>
            <a:r>
              <a:rPr lang="es-AR" sz="2800" dirty="0">
                <a:latin typeface="Calibri" panose="020F0502020204030204" pitchFamily="34" charset="0"/>
                <a:ea typeface="Times New Roman" panose="02020603050405020304" pitchFamily="18" charset="0"/>
                <a:cs typeface="Times New Roman" panose="02020603050405020304" pitchFamily="18" charset="0"/>
              </a:rPr>
              <a:t> que disminuye el poder de los gobiernos descentralizados y puede llevar a la </a:t>
            </a:r>
            <a:r>
              <a:rPr lang="es-AR" sz="2800" i="1" dirty="0">
                <a:latin typeface="Calibri" panose="020F0502020204030204" pitchFamily="34" charset="0"/>
                <a:ea typeface="Times New Roman" panose="02020603050405020304" pitchFamily="18" charset="0"/>
                <a:cs typeface="Times New Roman" panose="02020603050405020304" pitchFamily="18" charset="0"/>
              </a:rPr>
              <a:t>destrucción de la estructura federal</a:t>
            </a:r>
            <a:r>
              <a:rPr lang="es-AR" sz="2800" dirty="0">
                <a:latin typeface="Calibri" panose="020F0502020204030204" pitchFamily="34" charset="0"/>
                <a:ea typeface="Times New Roman" panose="02020603050405020304" pitchFamily="18" charset="0"/>
                <a:cs typeface="Times New Roman" panose="02020603050405020304" pitchFamily="18" charset="0"/>
              </a:rPr>
              <a:t>.</a:t>
            </a:r>
          </a:p>
          <a:p>
            <a:pPr marL="457200" marR="449580" algn="just">
              <a:lnSpc>
                <a:spcPct val="115000"/>
              </a:lnSpc>
              <a:spcAft>
                <a:spcPts val="1000"/>
              </a:spcAft>
            </a:pPr>
            <a:r>
              <a:rPr lang="es-AR" sz="2800" dirty="0">
                <a:latin typeface="Calibri" panose="020F0502020204030204" pitchFamily="34" charset="0"/>
                <a:ea typeface="Times New Roman" panose="02020603050405020304" pitchFamily="18" charset="0"/>
                <a:cs typeface="Times New Roman" panose="02020603050405020304" pitchFamily="18" charset="0"/>
              </a:rPr>
              <a:t>Los </a:t>
            </a:r>
            <a:r>
              <a:rPr lang="es-AR" sz="2800" i="1" dirty="0">
                <a:latin typeface="Calibri" panose="020F0502020204030204" pitchFamily="34" charset="0"/>
                <a:ea typeface="Times New Roman" panose="02020603050405020304" pitchFamily="18" charset="0"/>
                <a:cs typeface="Times New Roman" panose="02020603050405020304" pitchFamily="18" charset="0"/>
              </a:rPr>
              <a:t>comportamientos oportunistas de los gobiernos descentralizados</a:t>
            </a:r>
            <a:r>
              <a:rPr lang="es-AR" sz="2800" dirty="0">
                <a:latin typeface="Calibri" panose="020F0502020204030204" pitchFamily="34" charset="0"/>
                <a:ea typeface="Times New Roman" panose="02020603050405020304" pitchFamily="18" charset="0"/>
                <a:cs typeface="Times New Roman" panose="02020603050405020304" pitchFamily="18" charset="0"/>
              </a:rPr>
              <a:t> que buscan obtener beneficios para sus jurisdicciones transfiriendo los costos al resto del país.</a:t>
            </a:r>
            <a:endParaRPr lang="es-AR" sz="2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9462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9600" y="681322"/>
            <a:ext cx="10560424" cy="5809347"/>
          </a:xfrm>
          <a:prstGeom prst="rect">
            <a:avLst/>
          </a:prstGeom>
        </p:spPr>
        <p:txBody>
          <a:bodyPr wrap="square">
            <a:spAutoFit/>
          </a:bodyPr>
          <a:lstStyle/>
          <a:p>
            <a:pPr algn="just">
              <a:lnSpc>
                <a:spcPct val="107000"/>
              </a:lnSpc>
              <a:spcAft>
                <a:spcPts val="800"/>
              </a:spcAft>
            </a:pPr>
            <a:r>
              <a:rPr lang="es-AR" sz="2800" dirty="0">
                <a:latin typeface="Calibri" panose="020F0502020204030204" pitchFamily="34" charset="0"/>
                <a:ea typeface="Calibri" panose="020F0502020204030204" pitchFamily="34" charset="0"/>
                <a:cs typeface="Arial" panose="020B0604020202020204" pitchFamily="34" charset="0"/>
              </a:rPr>
              <a:t>El objetivo de esa centralización de recursos es contar con un medio de disciplinar y controlar a los gobiernos </a:t>
            </a:r>
            <a:r>
              <a:rPr lang="es-AR" sz="2800" dirty="0" err="1">
                <a:latin typeface="Calibri" panose="020F0502020204030204" pitchFamily="34" charset="0"/>
                <a:ea typeface="Calibri" panose="020F0502020204030204" pitchFamily="34" charset="0"/>
                <a:cs typeface="Arial" panose="020B0604020202020204" pitchFamily="34" charset="0"/>
              </a:rPr>
              <a:t>subnacionales</a:t>
            </a:r>
            <a:r>
              <a:rPr lang="es-AR" sz="2800" dirty="0">
                <a:latin typeface="Calibri" panose="020F0502020204030204" pitchFamily="34" charset="0"/>
                <a:ea typeface="Calibri" panose="020F0502020204030204" pitchFamily="34" charset="0"/>
                <a:cs typeface="Arial" panose="020B0604020202020204" pitchFamily="34" charset="0"/>
              </a:rPr>
              <a:t> (y a las personas). De esa forma se crea un régimen de dependencia política. </a:t>
            </a:r>
            <a:endParaRPr lang="es-AR" sz="2800" dirty="0" smtClean="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s-AR" sz="2800" dirty="0" smtClean="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s-AR" sz="2800" dirty="0" smtClean="0">
                <a:latin typeface="Calibri" panose="020F0502020204030204" pitchFamily="34" charset="0"/>
                <a:ea typeface="Calibri" panose="020F0502020204030204" pitchFamily="34" charset="0"/>
                <a:cs typeface="Arial" panose="020B0604020202020204" pitchFamily="34" charset="0"/>
              </a:rPr>
              <a:t>Este </a:t>
            </a:r>
            <a:r>
              <a:rPr lang="es-AR" sz="2800" dirty="0">
                <a:latin typeface="Calibri" panose="020F0502020204030204" pitchFamily="34" charset="0"/>
                <a:ea typeface="Calibri" panose="020F0502020204030204" pitchFamily="34" charset="0"/>
                <a:cs typeface="Arial" panose="020B0604020202020204" pitchFamily="34" charset="0"/>
              </a:rPr>
              <a:t>mecanismo -considerado una patología de la democracia y del federalismo- es denominado “</a:t>
            </a:r>
            <a:r>
              <a:rPr lang="es-AR" sz="2800" i="1" dirty="0" err="1">
                <a:latin typeface="Calibri" panose="020F0502020204030204" pitchFamily="34" charset="0"/>
                <a:ea typeface="Calibri" panose="020F0502020204030204" pitchFamily="34" charset="0"/>
                <a:cs typeface="Arial" panose="020B0604020202020204" pitchFamily="34" charset="0"/>
              </a:rPr>
              <a:t>tragic</a:t>
            </a:r>
            <a:r>
              <a:rPr lang="es-AR" sz="2800" i="1" dirty="0">
                <a:latin typeface="Calibri" panose="020F0502020204030204" pitchFamily="34" charset="0"/>
                <a:ea typeface="Calibri" panose="020F0502020204030204" pitchFamily="34" charset="0"/>
                <a:cs typeface="Arial" panose="020B0604020202020204" pitchFamily="34" charset="0"/>
              </a:rPr>
              <a:t> </a:t>
            </a:r>
            <a:r>
              <a:rPr lang="es-AR" sz="2800" i="1" dirty="0" err="1">
                <a:latin typeface="Calibri" panose="020F0502020204030204" pitchFamily="34" charset="0"/>
                <a:ea typeface="Calibri" panose="020F0502020204030204" pitchFamily="34" charset="0"/>
                <a:cs typeface="Arial" panose="020B0604020202020204" pitchFamily="34" charset="0"/>
              </a:rPr>
              <a:t>brilliance</a:t>
            </a:r>
            <a:r>
              <a:rPr lang="es-AR" sz="2800" dirty="0">
                <a:latin typeface="Calibri" panose="020F0502020204030204" pitchFamily="34" charset="0"/>
                <a:ea typeface="Calibri" panose="020F0502020204030204" pitchFamily="34" charset="0"/>
                <a:cs typeface="Arial" panose="020B0604020202020204" pitchFamily="34" charset="0"/>
              </a:rPr>
              <a:t>” (</a:t>
            </a:r>
            <a:r>
              <a:rPr lang="es-AR" sz="2800" dirty="0" err="1">
                <a:latin typeface="Calibri" panose="020F0502020204030204" pitchFamily="34" charset="0"/>
                <a:ea typeface="Calibri" panose="020F0502020204030204" pitchFamily="34" charset="0"/>
                <a:cs typeface="Arial" panose="020B0604020202020204" pitchFamily="34" charset="0"/>
              </a:rPr>
              <a:t>Diaz-Cayeros</a:t>
            </a:r>
            <a:r>
              <a:rPr lang="es-AR" sz="2800" dirty="0">
                <a:latin typeface="Calibri" panose="020F0502020204030204" pitchFamily="34" charset="0"/>
                <a:ea typeface="Calibri" panose="020F0502020204030204" pitchFamily="34" charset="0"/>
                <a:cs typeface="Arial" panose="020B0604020202020204" pitchFamily="34" charset="0"/>
              </a:rPr>
              <a:t>, </a:t>
            </a:r>
            <a:r>
              <a:rPr lang="es-AR" sz="2800" dirty="0" err="1">
                <a:latin typeface="Calibri" panose="020F0502020204030204" pitchFamily="34" charset="0"/>
                <a:ea typeface="Calibri" panose="020F0502020204030204" pitchFamily="34" charset="0"/>
                <a:cs typeface="Arial" panose="020B0604020202020204" pitchFamily="34" charset="0"/>
              </a:rPr>
              <a:t>Magalini</a:t>
            </a:r>
            <a:r>
              <a:rPr lang="es-AR" sz="2800" dirty="0">
                <a:latin typeface="Calibri" panose="020F0502020204030204" pitchFamily="34" charset="0"/>
                <a:ea typeface="Calibri" panose="020F0502020204030204" pitchFamily="34" charset="0"/>
                <a:cs typeface="Arial" panose="020B0604020202020204" pitchFamily="34" charset="0"/>
              </a:rPr>
              <a:t> y </a:t>
            </a:r>
            <a:r>
              <a:rPr lang="es-AR" sz="2800" dirty="0" err="1">
                <a:latin typeface="Calibri" panose="020F0502020204030204" pitchFamily="34" charset="0"/>
                <a:ea typeface="Calibri" panose="020F0502020204030204" pitchFamily="34" charset="0"/>
                <a:cs typeface="Arial" panose="020B0604020202020204" pitchFamily="34" charset="0"/>
              </a:rPr>
              <a:t>Weingast</a:t>
            </a:r>
            <a:r>
              <a:rPr lang="es-AR" sz="2800" dirty="0">
                <a:latin typeface="Calibri" panose="020F0502020204030204" pitchFamily="34" charset="0"/>
                <a:ea typeface="Calibri" panose="020F0502020204030204" pitchFamily="34" charset="0"/>
                <a:cs typeface="Arial" panose="020B0604020202020204" pitchFamily="34" charset="0"/>
              </a:rPr>
              <a:t>, 2006; </a:t>
            </a:r>
            <a:r>
              <a:rPr lang="es-AR" sz="2800" dirty="0" err="1">
                <a:latin typeface="Calibri" panose="020F0502020204030204" pitchFamily="34" charset="0"/>
                <a:ea typeface="Calibri" panose="020F0502020204030204" pitchFamily="34" charset="0"/>
                <a:cs typeface="Arial" panose="020B0604020202020204" pitchFamily="34" charset="0"/>
              </a:rPr>
              <a:t>Weingast</a:t>
            </a:r>
            <a:r>
              <a:rPr lang="es-AR" sz="2800" dirty="0">
                <a:latin typeface="Calibri" panose="020F0502020204030204" pitchFamily="34" charset="0"/>
                <a:ea typeface="Calibri" panose="020F0502020204030204" pitchFamily="34" charset="0"/>
                <a:cs typeface="Arial" panose="020B0604020202020204" pitchFamily="34" charset="0"/>
              </a:rPr>
              <a:t>, 2009). “</a:t>
            </a:r>
            <a:r>
              <a:rPr lang="es-AR" sz="2800" dirty="0" err="1">
                <a:latin typeface="Calibri" panose="020F0502020204030204" pitchFamily="34" charset="0"/>
                <a:ea typeface="Calibri" panose="020F0502020204030204" pitchFamily="34" charset="0"/>
                <a:cs typeface="Arial" panose="020B0604020202020204" pitchFamily="34" charset="0"/>
              </a:rPr>
              <a:t>Tragic</a:t>
            </a:r>
            <a:r>
              <a:rPr lang="es-AR" sz="2800" dirty="0">
                <a:latin typeface="Calibri" panose="020F0502020204030204" pitchFamily="34" charset="0"/>
                <a:ea typeface="Calibri" panose="020F0502020204030204" pitchFamily="34" charset="0"/>
                <a:cs typeface="Arial" panose="020B0604020202020204" pitchFamily="34" charset="0"/>
              </a:rPr>
              <a:t>”, porque fuerza a mantener un régimen que se desearía cambiar. “</a:t>
            </a:r>
            <a:r>
              <a:rPr lang="es-AR" sz="2800" dirty="0" err="1">
                <a:latin typeface="Calibri" panose="020F0502020204030204" pitchFamily="34" charset="0"/>
                <a:ea typeface="Calibri" panose="020F0502020204030204" pitchFamily="34" charset="0"/>
                <a:cs typeface="Arial" panose="020B0604020202020204" pitchFamily="34" charset="0"/>
              </a:rPr>
              <a:t>Brilliance</a:t>
            </a:r>
            <a:r>
              <a:rPr lang="es-AR" sz="2800" dirty="0">
                <a:latin typeface="Calibri" panose="020F0502020204030204" pitchFamily="34" charset="0"/>
                <a:ea typeface="Calibri" panose="020F0502020204030204" pitchFamily="34" charset="0"/>
                <a:cs typeface="Arial" panose="020B0604020202020204" pitchFamily="34" charset="0"/>
              </a:rPr>
              <a:t>”, porque la discrecionalidad política queda escondida en el mecanismo democrático y en el supuesto funcionamiento normal de las instituciones de la democracia (p.ej. en el voto en las urnas y en el Congreso Nacional). </a:t>
            </a:r>
            <a:endParaRPr lang="es-A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44276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16426" y="1165415"/>
            <a:ext cx="9950823" cy="2062103"/>
          </a:xfrm>
          <a:prstGeom prst="rect">
            <a:avLst/>
          </a:prstGeom>
        </p:spPr>
        <p:txBody>
          <a:bodyPr wrap="square">
            <a:spAutoFit/>
          </a:bodyPr>
          <a:lstStyle/>
          <a:p>
            <a:r>
              <a:rPr lang="es-AR" sz="3200" dirty="0">
                <a:solidFill>
                  <a:prstClr val="black"/>
                </a:solidFill>
                <a:latin typeface="Calibri" pitchFamily="34" charset="0"/>
                <a:ea typeface="Times New Roman" panose="02020603050405020304" pitchFamily="18" charset="0"/>
                <a:cs typeface="Times New Roman" panose="02020603050405020304" pitchFamily="18" charset="0"/>
              </a:rPr>
              <a:t>La estabilidad y gobernabilidad del sistema fiscal es un delicado equilibrio entre esas dos fuerzas. </a:t>
            </a:r>
            <a:endParaRPr lang="es-AR" sz="3200" dirty="0" smtClean="0">
              <a:solidFill>
                <a:prstClr val="black"/>
              </a:solidFill>
              <a:latin typeface="Calibri" pitchFamily="34" charset="0"/>
              <a:ea typeface="Times New Roman" panose="02020603050405020304" pitchFamily="18" charset="0"/>
              <a:cs typeface="Times New Roman" panose="02020603050405020304" pitchFamily="18" charset="0"/>
            </a:endParaRPr>
          </a:p>
          <a:p>
            <a:endParaRPr lang="es-AR" sz="3200" dirty="0">
              <a:solidFill>
                <a:prstClr val="black"/>
              </a:solidFill>
              <a:latin typeface="Calibri" pitchFamily="34" charset="0"/>
              <a:cs typeface="Times New Roman" panose="02020603050405020304" pitchFamily="18" charset="0"/>
            </a:endParaRPr>
          </a:p>
          <a:p>
            <a:r>
              <a:rPr lang="es-AR" sz="3200" dirty="0" smtClean="0">
                <a:solidFill>
                  <a:prstClr val="black"/>
                </a:solidFill>
                <a:latin typeface="Calibri" pitchFamily="34" charset="0"/>
                <a:cs typeface="Times New Roman" panose="02020603050405020304" pitchFamily="18" charset="0"/>
              </a:rPr>
              <a:t>TAREA A FUTURO: ENCONTRAR ESE DELICADO EQUILIBRIO</a:t>
            </a:r>
            <a:endParaRPr lang="es-AR" sz="3200" dirty="0">
              <a:solidFill>
                <a:prstClr val="black"/>
              </a:solidFill>
              <a:latin typeface="Calibri" pitchFamily="34" charset="0"/>
            </a:endParaRPr>
          </a:p>
        </p:txBody>
      </p:sp>
    </p:spTree>
    <p:extLst>
      <p:ext uri="{BB962C8B-B14F-4D97-AF65-F5344CB8AC3E}">
        <p14:creationId xmlns:p14="http://schemas.microsoft.com/office/powerpoint/2010/main" val="16379493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0" y="1600200"/>
            <a:ext cx="10972800" cy="4525963"/>
          </a:xfrm>
        </p:spPr>
        <p:txBody>
          <a:bodyPr>
            <a:normAutofit/>
          </a:bodyPr>
          <a:lstStyle/>
          <a:p>
            <a:endParaRPr lang="es-AR" dirty="0" smtClean="0"/>
          </a:p>
          <a:p>
            <a:endParaRPr lang="es-AR" dirty="0"/>
          </a:p>
          <a:p>
            <a:endParaRPr lang="es-AR" dirty="0" smtClean="0"/>
          </a:p>
          <a:p>
            <a:pPr marL="2743200" lvl="6" indent="0">
              <a:buNone/>
            </a:pPr>
            <a:r>
              <a:rPr lang="es-AR" sz="4000" dirty="0" smtClean="0"/>
              <a:t>   </a:t>
            </a:r>
            <a:r>
              <a:rPr lang="es-AR" sz="4000" dirty="0" smtClean="0">
                <a:latin typeface="Calibri" pitchFamily="34" charset="0"/>
              </a:rPr>
              <a:t>MUCHAS GRACIAS</a:t>
            </a:r>
            <a:endParaRPr lang="es-AR" sz="4000" dirty="0">
              <a:latin typeface="Calibri" pitchFamily="34" charset="0"/>
            </a:endParaRPr>
          </a:p>
        </p:txBody>
      </p:sp>
    </p:spTree>
    <p:extLst>
      <p:ext uri="{BB962C8B-B14F-4D97-AF65-F5344CB8AC3E}">
        <p14:creationId xmlns:p14="http://schemas.microsoft.com/office/powerpoint/2010/main" val="2522167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2800" dirty="0" smtClean="0"/>
              <a:t>ANTECEDENTES CONSTITUCIONALES</a:t>
            </a:r>
            <a:endParaRPr lang="es-AR" sz="2800" dirty="0"/>
          </a:p>
        </p:txBody>
      </p:sp>
      <p:sp>
        <p:nvSpPr>
          <p:cNvPr id="3" name="2 Marcador de contenido"/>
          <p:cNvSpPr>
            <a:spLocks noGrp="1"/>
          </p:cNvSpPr>
          <p:nvPr>
            <p:ph sz="quarter" idx="1"/>
          </p:nvPr>
        </p:nvSpPr>
        <p:spPr/>
        <p:txBody>
          <a:bodyPr>
            <a:normAutofit lnSpcReduction="10000"/>
          </a:bodyPr>
          <a:lstStyle/>
          <a:p>
            <a:pPr algn="just">
              <a:lnSpc>
                <a:spcPct val="107000"/>
              </a:lnSpc>
              <a:spcAft>
                <a:spcPts val="0"/>
              </a:spcAft>
            </a:pPr>
            <a:r>
              <a:rPr lang="es-ES" sz="2800" dirty="0" smtClean="0">
                <a:latin typeface="Calibri" panose="020F0502020204030204" pitchFamily="34" charset="0"/>
                <a:ea typeface="Times New Roman" panose="02020603050405020304" pitchFamily="18" charset="0"/>
                <a:cs typeface="Arial" panose="020B0604020202020204" pitchFamily="34" charset="0"/>
              </a:rPr>
              <a:t>ALBERDI Y LAS BASES: Dejándose a cada provincia el gasto de lo que cuesta su progreso y gobierno, tiene en su mano la garantía de una inversión oportuna y acertada</a:t>
            </a:r>
            <a:r>
              <a:rPr lang="es-ES" sz="2800" i="1" dirty="0" smtClean="0">
                <a:latin typeface="Calibri" panose="020F0502020204030204" pitchFamily="34" charset="0"/>
                <a:ea typeface="Times New Roman" panose="02020603050405020304" pitchFamily="18" charset="0"/>
                <a:cs typeface="Arial" panose="020B0604020202020204" pitchFamily="34" charset="0"/>
              </a:rPr>
              <a:t>.  Por la regla muy cierta en administración de que gasta siempre mal el que gasta de lejos, porque gasta en lo que no ve ni conoce sino por noticias tardías e infieles, el sistema argentino en esta parte consiste precisamente en esa descentralización discreta….” </a:t>
            </a:r>
            <a:r>
              <a:rPr lang="es-ES" sz="2800" dirty="0" smtClean="0">
                <a:latin typeface="Calibri" panose="020F0502020204030204" pitchFamily="34" charset="0"/>
                <a:ea typeface="Times New Roman" panose="02020603050405020304" pitchFamily="18" charset="0"/>
                <a:cs typeface="Arial" panose="020B0604020202020204" pitchFamily="34" charset="0"/>
              </a:rPr>
              <a:t>(Alberdi, 1852, pp. 376-377)</a:t>
            </a:r>
            <a:r>
              <a:rPr lang="es-ES" sz="2800" i="1" dirty="0" smtClean="0">
                <a:latin typeface="Calibri" panose="020F0502020204030204" pitchFamily="34" charset="0"/>
                <a:ea typeface="Times New Roman" panose="02020603050405020304" pitchFamily="18" charset="0"/>
                <a:cs typeface="Arial" panose="020B0604020202020204" pitchFamily="34" charset="0"/>
              </a:rPr>
              <a:t>. </a:t>
            </a:r>
            <a:endParaRPr lang="es-AR" sz="28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buNone/>
            </a:pPr>
            <a:r>
              <a:rPr lang="es-AR" sz="2800" dirty="0" smtClean="0">
                <a:latin typeface="Calibri" panose="020F0502020204030204" pitchFamily="34" charset="0"/>
                <a:ea typeface="Calibri" panose="020F0502020204030204" pitchFamily="34" charset="0"/>
                <a:cs typeface="Arial" panose="020B0604020202020204" pitchFamily="34" charset="0"/>
              </a:rPr>
              <a:t>	“La falta de entradas regulares contribuyó a imposibilitar la carencia de la autoridad moderna, pues las rentas, como se sabe, son el principal medio de autoridad” (Alberdi, EL SISTEMA ECONOMICO….1854, p. 165). </a:t>
            </a:r>
            <a:endParaRPr lang="es-AR" sz="2800" dirty="0" smtClean="0">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2600" dirty="0" smtClean="0"/>
              <a:t>DESCENTRALIZACIÓN Y POLÍTICA. J.S.MILL</a:t>
            </a:r>
            <a:endParaRPr lang="es-AR" sz="2600" dirty="0"/>
          </a:p>
        </p:txBody>
      </p:sp>
      <p:sp>
        <p:nvSpPr>
          <p:cNvPr id="3" name="Marcador de contenido 2"/>
          <p:cNvSpPr>
            <a:spLocks noGrp="1"/>
          </p:cNvSpPr>
          <p:nvPr>
            <p:ph sz="quarter" idx="1"/>
          </p:nvPr>
        </p:nvSpPr>
        <p:spPr/>
        <p:txBody>
          <a:bodyPr>
            <a:normAutofit/>
          </a:bodyPr>
          <a:lstStyle/>
          <a:p>
            <a:pPr algn="just">
              <a:lnSpc>
                <a:spcPct val="107000"/>
              </a:lnSpc>
              <a:spcAft>
                <a:spcPts val="0"/>
              </a:spcAft>
            </a:pPr>
            <a:r>
              <a:rPr lang="es-ES" sz="3200" dirty="0" smtClean="0">
                <a:effectLst/>
                <a:latin typeface="Calibri" panose="020F0502020204030204" pitchFamily="34" charset="0"/>
                <a:ea typeface="Times New Roman" panose="02020603050405020304" pitchFamily="18" charset="0"/>
                <a:cs typeface="Arial" panose="020B0604020202020204" pitchFamily="34" charset="0"/>
              </a:rPr>
              <a:t>Las instituciones políticas descentralizadas juegan un importante papel en la educación pública de los ciudadanos, permitiendo una participación más directa y amplia en los asuntos de gobierno.  Estas ventajas y desventajas políticas vs las económicas se han incorporado recientemente en la denominada “Frontera del Federalismo” (</a:t>
            </a:r>
            <a:r>
              <a:rPr lang="es-ES" sz="3200" dirty="0" err="1" smtClean="0">
                <a:effectLst/>
                <a:latin typeface="Calibri" panose="020F0502020204030204" pitchFamily="34" charset="0"/>
                <a:ea typeface="Times New Roman" panose="02020603050405020304" pitchFamily="18" charset="0"/>
                <a:cs typeface="Arial" panose="020B0604020202020204" pitchFamily="34" charset="0"/>
              </a:rPr>
              <a:t>Inman</a:t>
            </a:r>
            <a:r>
              <a:rPr lang="es-ES" sz="3200" dirty="0" smtClean="0">
                <a:effectLst/>
                <a:latin typeface="Calibri" panose="020F0502020204030204" pitchFamily="34" charset="0"/>
                <a:ea typeface="Times New Roman" panose="02020603050405020304" pitchFamily="18" charset="0"/>
                <a:cs typeface="Arial" panose="020B0604020202020204" pitchFamily="34" charset="0"/>
              </a:rPr>
              <a:t> y </a:t>
            </a:r>
            <a:r>
              <a:rPr lang="es-ES" sz="3200" dirty="0" err="1" smtClean="0">
                <a:effectLst/>
                <a:latin typeface="Calibri" panose="020F0502020204030204" pitchFamily="34" charset="0"/>
                <a:ea typeface="Times New Roman" panose="02020603050405020304" pitchFamily="18" charset="0"/>
                <a:cs typeface="Arial" panose="020B0604020202020204" pitchFamily="34" charset="0"/>
              </a:rPr>
              <a:t>Rubinfeld</a:t>
            </a:r>
            <a:r>
              <a:rPr lang="es-ES" sz="3200" dirty="0" smtClean="0">
                <a:effectLst/>
                <a:latin typeface="Calibri" panose="020F0502020204030204" pitchFamily="34" charset="0"/>
                <a:ea typeface="Times New Roman" panose="02020603050405020304" pitchFamily="18" charset="0"/>
                <a:cs typeface="Arial" panose="020B0604020202020204" pitchFamily="34" charset="0"/>
              </a:rPr>
              <a:t>, 1997).</a:t>
            </a:r>
            <a:endParaRPr lang="es-AR"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smtClean="0"/>
          </a:p>
          <a:p>
            <a:pPr>
              <a:buNone/>
            </a:pPr>
            <a:endParaRPr lang="es-AR" dirty="0"/>
          </a:p>
        </p:txBody>
      </p:sp>
    </p:spTree>
    <p:extLst>
      <p:ext uri="{BB962C8B-B14F-4D97-AF65-F5344CB8AC3E}">
        <p14:creationId xmlns:p14="http://schemas.microsoft.com/office/powerpoint/2010/main" val="1756000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2336" y="0"/>
            <a:ext cx="11379200" cy="987552"/>
          </a:xfrm>
        </p:spPr>
        <p:txBody>
          <a:bodyPr>
            <a:noAutofit/>
          </a:bodyPr>
          <a:lstStyle/>
          <a:p>
            <a:r>
              <a:rPr lang="es-AR" sz="2600" dirty="0" smtClean="0"/>
              <a:t>LA DESCENTRALIZACIÓN EN LA DOCTRINA SOCIAL DE LA IGLESIA CATÓLICA</a:t>
            </a:r>
            <a:endParaRPr lang="es-AR" sz="2600" dirty="0"/>
          </a:p>
        </p:txBody>
      </p:sp>
      <p:sp>
        <p:nvSpPr>
          <p:cNvPr id="3" name="Marcador de contenido 2"/>
          <p:cNvSpPr>
            <a:spLocks noGrp="1"/>
          </p:cNvSpPr>
          <p:nvPr>
            <p:ph sz="quarter" idx="1"/>
          </p:nvPr>
        </p:nvSpPr>
        <p:spPr>
          <a:xfrm>
            <a:off x="402336" y="1488948"/>
            <a:ext cx="11338560" cy="4572000"/>
          </a:xfrm>
        </p:spPr>
        <p:txBody>
          <a:bodyPr>
            <a:normAutofit fontScale="62500" lnSpcReduction="20000"/>
          </a:bodyPr>
          <a:lstStyle/>
          <a:p>
            <a:pPr algn="just">
              <a:lnSpc>
                <a:spcPct val="107000"/>
              </a:lnSpc>
              <a:spcAft>
                <a:spcPts val="0"/>
              </a:spcAft>
            </a:pP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La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descentralización</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fiscal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es</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parte de la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doctrina</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social de la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Iglesia</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Católica</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del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siglo</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XX con el “principio de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subsidiariedad</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(Papa </a:t>
            </a:r>
            <a:r>
              <a:rPr lang="en-US" sz="5100" dirty="0" err="1" smtClean="0">
                <a:effectLst/>
                <a:latin typeface="Calibri" panose="020F0502020204030204" pitchFamily="34" charset="0"/>
                <a:ea typeface="Times New Roman" panose="02020603050405020304" pitchFamily="18" charset="0"/>
                <a:cs typeface="Arial" panose="020B0604020202020204" pitchFamily="34" charset="0"/>
              </a:rPr>
              <a:t>Pío</a:t>
            </a:r>
            <a:r>
              <a:rPr lang="en-US" sz="5100" dirty="0" smtClean="0">
                <a:effectLst/>
                <a:latin typeface="Calibri" panose="020F0502020204030204" pitchFamily="34" charset="0"/>
                <a:ea typeface="Times New Roman" panose="02020603050405020304" pitchFamily="18" charset="0"/>
                <a:cs typeface="Arial" panose="020B0604020202020204" pitchFamily="34" charset="0"/>
              </a:rPr>
              <a:t> XI, 1931).  </a:t>
            </a:r>
          </a:p>
          <a:p>
            <a:pPr algn="just">
              <a:lnSpc>
                <a:spcPct val="107000"/>
              </a:lnSpc>
              <a:spcAft>
                <a:spcPts val="0"/>
              </a:spcAft>
            </a:pPr>
            <a:r>
              <a:rPr lang="es-ES" sz="5100" dirty="0" smtClean="0">
                <a:effectLst/>
                <a:latin typeface="Calibri" panose="020F0502020204030204" pitchFamily="34" charset="0"/>
                <a:ea typeface="Times New Roman" panose="02020603050405020304" pitchFamily="18" charset="0"/>
                <a:cs typeface="Arial" panose="020B0604020202020204" pitchFamily="34" charset="0"/>
              </a:rPr>
              <a:t>“En este ámbito (el del Estado) también debe ser respetado el principio de subsidiariedad. Una estructura social de orden superior no debe interferir en la vida interna de un grupo social de orden inferior, privándola de sus competencias, sino que más bien debe sostenerla en caso de necesidad y ayudarla a coordinar su acción con la de los demás componentes sociales, con miras al bien común” (Papa Juan Pablo II, 1991).</a:t>
            </a:r>
            <a:endParaRPr lang="es-AR" sz="51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973202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2600" dirty="0" smtClean="0"/>
              <a:t>EL FEDERALISMO PRESERVADOR DEL MERCADO (WEINGAST, 1995)</a:t>
            </a:r>
            <a:endParaRPr lang="es-AR" sz="2600" dirty="0"/>
          </a:p>
        </p:txBody>
      </p:sp>
      <p:sp>
        <p:nvSpPr>
          <p:cNvPr id="3" name="Marcador de contenido 2"/>
          <p:cNvSpPr>
            <a:spLocks noGrp="1"/>
          </p:cNvSpPr>
          <p:nvPr>
            <p:ph sz="quarter" idx="1"/>
          </p:nvPr>
        </p:nvSpPr>
        <p:spPr/>
        <p:txBody>
          <a:bodyPr/>
          <a:lstStyle/>
          <a:p>
            <a:pPr algn="just">
              <a:spcAft>
                <a:spcPts val="0"/>
              </a:spcAft>
            </a:pP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Weingast</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relación</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entre el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crecimiento</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económico</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y el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modelo</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de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federalismo</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que</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posibilita</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el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buen</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funcionamiento</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de los </a:t>
            </a:r>
            <a:r>
              <a:rPr lang="en-US" sz="3200" dirty="0" err="1" smtClean="0">
                <a:effectLst/>
                <a:latin typeface="Calibri" panose="020F0502020204030204" pitchFamily="34" charset="0"/>
                <a:ea typeface="Times New Roman" panose="02020603050405020304" pitchFamily="18" charset="0"/>
                <a:cs typeface="Arial" panose="020B0604020202020204" pitchFamily="34" charset="0"/>
              </a:rPr>
              <a:t>mercados</a:t>
            </a:r>
            <a:r>
              <a:rPr lang="en-US" sz="3200" dirty="0" smtClean="0">
                <a:effectLst/>
                <a:latin typeface="Calibri" panose="020F0502020204030204" pitchFamily="34" charset="0"/>
                <a:ea typeface="Times New Roman" panose="02020603050405020304" pitchFamily="18" charset="0"/>
                <a:cs typeface="Arial" panose="020B0604020202020204" pitchFamily="34" charset="0"/>
              </a:rPr>
              <a:t> (“market-preserving federalism”): “The fundamental dilemma of an economic system is: a government strong enough to Project property rights and enforce contracts is also strong enough to confiscate wealth of its citizens”.  </a:t>
            </a:r>
            <a:endParaRPr lang="es-AR" sz="3200" dirty="0" smtClean="0">
              <a:effectLst/>
              <a:latin typeface="Times New Roman" panose="02020603050405020304" pitchFamily="18" charset="0"/>
              <a:ea typeface="Times New Roman" panose="02020603050405020304" pitchFamily="18" charset="0"/>
            </a:endParaRPr>
          </a:p>
          <a:p>
            <a:pPr marL="0" indent="0">
              <a:spcAft>
                <a:spcPts val="0"/>
              </a:spcAft>
              <a:buNone/>
            </a:pPr>
            <a:endParaRPr lang="es-AR" sz="2000" dirty="0" smtClean="0">
              <a:effectLst/>
              <a:latin typeface="Times New Roman" panose="02020603050405020304" pitchFamily="18" charset="0"/>
              <a:ea typeface="Times New Roman" panose="02020603050405020304" pitchFamily="18" charset="0"/>
            </a:endParaRPr>
          </a:p>
          <a:p>
            <a:endParaRPr lang="es-AR" dirty="0"/>
          </a:p>
        </p:txBody>
      </p:sp>
    </p:spTree>
    <p:extLst>
      <p:ext uri="{BB962C8B-B14F-4D97-AF65-F5344CB8AC3E}">
        <p14:creationId xmlns:p14="http://schemas.microsoft.com/office/powerpoint/2010/main" val="3307679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2336" y="142504"/>
            <a:ext cx="11379200" cy="845048"/>
          </a:xfrm>
        </p:spPr>
        <p:txBody>
          <a:bodyPr>
            <a:noAutofit/>
          </a:bodyPr>
          <a:lstStyle/>
          <a:p>
            <a:r>
              <a:rPr lang="es-AR" sz="2600" dirty="0" smtClean="0"/>
              <a:t>DESCENTRALIZACIÓN EN LA PRÁCTICA: SANCHEZ DE LOZADA (BOLIVIA)</a:t>
            </a:r>
            <a:endParaRPr lang="es-AR" sz="2600" dirty="0"/>
          </a:p>
        </p:txBody>
      </p:sp>
      <p:sp>
        <p:nvSpPr>
          <p:cNvPr id="3" name="Marcador de contenido 2"/>
          <p:cNvSpPr>
            <a:spLocks noGrp="1"/>
          </p:cNvSpPr>
          <p:nvPr>
            <p:ph sz="quarter" idx="1"/>
          </p:nvPr>
        </p:nvSpPr>
        <p:spPr/>
        <p:txBody>
          <a:bodyPr>
            <a:noAutofit/>
          </a:bodyPr>
          <a:lstStyle/>
          <a:p>
            <a:r>
              <a:rPr lang="es-AR" sz="3000" dirty="0" smtClean="0">
                <a:latin typeface="Calibri" pitchFamily="34" charset="0"/>
              </a:rPr>
              <a:t>I </a:t>
            </a:r>
            <a:r>
              <a:rPr lang="es-AR" sz="3000" dirty="0" err="1" smtClean="0">
                <a:latin typeface="Calibri" pitchFamily="34" charset="0"/>
              </a:rPr>
              <a:t>realized</a:t>
            </a:r>
            <a:r>
              <a:rPr lang="es-AR" sz="3000" dirty="0" smtClean="0">
                <a:latin typeface="Calibri" pitchFamily="34" charset="0"/>
              </a:rPr>
              <a:t> </a:t>
            </a:r>
            <a:r>
              <a:rPr lang="es-AR" sz="3000" dirty="0" err="1" smtClean="0">
                <a:latin typeface="Calibri" pitchFamily="34" charset="0"/>
              </a:rPr>
              <a:t>two</a:t>
            </a:r>
            <a:r>
              <a:rPr lang="es-AR" sz="3000" dirty="0" smtClean="0">
                <a:latin typeface="Calibri" pitchFamily="34" charset="0"/>
              </a:rPr>
              <a:t> </a:t>
            </a:r>
            <a:r>
              <a:rPr lang="es-AR" sz="3000" dirty="0" err="1" smtClean="0">
                <a:latin typeface="Calibri" pitchFamily="34" charset="0"/>
              </a:rPr>
              <a:t>things</a:t>
            </a:r>
            <a:r>
              <a:rPr lang="es-AR" sz="3000" dirty="0" smtClean="0">
                <a:latin typeface="Calibri" pitchFamily="34" charset="0"/>
              </a:rPr>
              <a:t>:</a:t>
            </a:r>
          </a:p>
          <a:p>
            <a:endParaRPr lang="es-AR" sz="3000" dirty="0">
              <a:latin typeface="Calibri" pitchFamily="34" charset="0"/>
            </a:endParaRPr>
          </a:p>
          <a:p>
            <a:pPr>
              <a:buNone/>
            </a:pPr>
            <a:r>
              <a:rPr lang="es-AR" sz="3000" dirty="0" smtClean="0">
                <a:latin typeface="Calibri" pitchFamily="34" charset="0"/>
              </a:rPr>
              <a:t>1. </a:t>
            </a:r>
            <a:r>
              <a:rPr lang="es-AR" sz="3000" dirty="0" err="1" smtClean="0">
                <a:latin typeface="Calibri" pitchFamily="34" charset="0"/>
              </a:rPr>
              <a:t>Only</a:t>
            </a:r>
            <a:r>
              <a:rPr lang="es-AR" sz="3000" dirty="0" smtClean="0">
                <a:latin typeface="Calibri" pitchFamily="34" charset="0"/>
              </a:rPr>
              <a:t> </a:t>
            </a:r>
            <a:r>
              <a:rPr lang="es-AR" sz="3000" dirty="0" err="1" smtClean="0">
                <a:latin typeface="Calibri" pitchFamily="34" charset="0"/>
              </a:rPr>
              <a:t>the</a:t>
            </a:r>
            <a:r>
              <a:rPr lang="es-AR" sz="3000" dirty="0" smtClean="0">
                <a:latin typeface="Calibri" pitchFamily="34" charset="0"/>
              </a:rPr>
              <a:t> </a:t>
            </a:r>
            <a:r>
              <a:rPr lang="es-AR" sz="3000" dirty="0" err="1" smtClean="0">
                <a:latin typeface="Calibri" pitchFamily="34" charset="0"/>
              </a:rPr>
              <a:t>people</a:t>
            </a:r>
            <a:r>
              <a:rPr lang="es-AR" sz="3000" dirty="0" smtClean="0">
                <a:latin typeface="Calibri" pitchFamily="34" charset="0"/>
              </a:rPr>
              <a:t> </a:t>
            </a:r>
            <a:r>
              <a:rPr lang="es-AR" sz="3000" dirty="0" err="1" smtClean="0">
                <a:latin typeface="Calibri" pitchFamily="34" charset="0"/>
              </a:rPr>
              <a:t>who</a:t>
            </a:r>
            <a:r>
              <a:rPr lang="es-AR" sz="3000" dirty="0" smtClean="0">
                <a:latin typeface="Calibri" pitchFamily="34" charset="0"/>
              </a:rPr>
              <a:t> </a:t>
            </a:r>
            <a:r>
              <a:rPr lang="es-AR" sz="3000" dirty="0" err="1" smtClean="0">
                <a:latin typeface="Calibri" pitchFamily="34" charset="0"/>
              </a:rPr>
              <a:t>have</a:t>
            </a:r>
            <a:r>
              <a:rPr lang="es-AR" sz="3000" dirty="0" smtClean="0">
                <a:latin typeface="Calibri" pitchFamily="34" charset="0"/>
              </a:rPr>
              <a:t> </a:t>
            </a:r>
            <a:r>
              <a:rPr lang="es-AR" sz="3000" dirty="0" err="1" smtClean="0">
                <a:latin typeface="Calibri" pitchFamily="34" charset="0"/>
              </a:rPr>
              <a:t>the</a:t>
            </a:r>
            <a:r>
              <a:rPr lang="es-AR" sz="3000" dirty="0" smtClean="0">
                <a:latin typeface="Calibri" pitchFamily="34" charset="0"/>
              </a:rPr>
              <a:t> </a:t>
            </a:r>
            <a:r>
              <a:rPr lang="es-AR" sz="3000" dirty="0" err="1" smtClean="0">
                <a:latin typeface="Calibri" pitchFamily="34" charset="0"/>
              </a:rPr>
              <a:t>problems</a:t>
            </a:r>
            <a:r>
              <a:rPr lang="es-AR" sz="3000" dirty="0" smtClean="0">
                <a:latin typeface="Calibri" pitchFamily="34" charset="0"/>
              </a:rPr>
              <a:t> </a:t>
            </a:r>
            <a:r>
              <a:rPr lang="es-AR" sz="3000" dirty="0" err="1" smtClean="0">
                <a:latin typeface="Calibri" pitchFamily="34" charset="0"/>
              </a:rPr>
              <a:t>have</a:t>
            </a:r>
            <a:r>
              <a:rPr lang="es-AR" sz="3000" dirty="0" smtClean="0">
                <a:latin typeface="Calibri" pitchFamily="34" charset="0"/>
              </a:rPr>
              <a:t> </a:t>
            </a:r>
            <a:r>
              <a:rPr lang="es-AR" sz="3000" dirty="0" err="1" smtClean="0">
                <a:latin typeface="Calibri" pitchFamily="34" charset="0"/>
              </a:rPr>
              <a:t>the</a:t>
            </a:r>
            <a:r>
              <a:rPr lang="es-AR" sz="3000" dirty="0" smtClean="0">
                <a:latin typeface="Calibri" pitchFamily="34" charset="0"/>
              </a:rPr>
              <a:t> </a:t>
            </a:r>
            <a:r>
              <a:rPr lang="es-AR" sz="3000" dirty="0" err="1" smtClean="0">
                <a:latin typeface="Calibri" pitchFamily="34" charset="0"/>
              </a:rPr>
              <a:t>solutions</a:t>
            </a:r>
            <a:r>
              <a:rPr lang="es-AR" sz="3000" dirty="0" smtClean="0">
                <a:latin typeface="Calibri" pitchFamily="34" charset="0"/>
              </a:rPr>
              <a:t>, and</a:t>
            </a:r>
          </a:p>
          <a:p>
            <a:endParaRPr lang="es-AR" sz="3000" dirty="0">
              <a:latin typeface="Calibri" pitchFamily="34" charset="0"/>
            </a:endParaRPr>
          </a:p>
          <a:p>
            <a:pPr>
              <a:buNone/>
            </a:pPr>
            <a:r>
              <a:rPr lang="es-AR" sz="3000" dirty="0" smtClean="0">
                <a:latin typeface="Calibri" pitchFamily="34" charset="0"/>
              </a:rPr>
              <a:t>2. A </a:t>
            </a:r>
            <a:r>
              <a:rPr lang="es-AR" sz="3000" dirty="0" err="1" smtClean="0">
                <a:latin typeface="Calibri" pitchFamily="34" charset="0"/>
              </a:rPr>
              <a:t>idiot</a:t>
            </a:r>
            <a:r>
              <a:rPr lang="es-AR" sz="3000" dirty="0" smtClean="0">
                <a:latin typeface="Calibri" pitchFamily="34" charset="0"/>
              </a:rPr>
              <a:t> </a:t>
            </a:r>
            <a:r>
              <a:rPr lang="es-AR" sz="3000" dirty="0" err="1" smtClean="0">
                <a:latin typeface="Calibri" pitchFamily="34" charset="0"/>
              </a:rPr>
              <a:t>close</a:t>
            </a:r>
            <a:r>
              <a:rPr lang="es-AR" sz="3000" dirty="0" smtClean="0">
                <a:latin typeface="Calibri" pitchFamily="34" charset="0"/>
              </a:rPr>
              <a:t> </a:t>
            </a:r>
            <a:r>
              <a:rPr lang="es-AR" sz="3000" dirty="0" err="1" smtClean="0">
                <a:latin typeface="Calibri" pitchFamily="34" charset="0"/>
              </a:rPr>
              <a:t>to</a:t>
            </a:r>
            <a:r>
              <a:rPr lang="es-AR" sz="3000" dirty="0" smtClean="0">
                <a:latin typeface="Calibri" pitchFamily="34" charset="0"/>
              </a:rPr>
              <a:t> a </a:t>
            </a:r>
            <a:r>
              <a:rPr lang="es-AR" sz="3000" dirty="0" err="1" smtClean="0">
                <a:latin typeface="Calibri" pitchFamily="34" charset="0"/>
              </a:rPr>
              <a:t>problem</a:t>
            </a:r>
            <a:r>
              <a:rPr lang="es-AR" sz="3000" dirty="0" smtClean="0">
                <a:latin typeface="Calibri" pitchFamily="34" charset="0"/>
              </a:rPr>
              <a:t> </a:t>
            </a:r>
            <a:r>
              <a:rPr lang="es-AR" sz="3000" dirty="0" err="1" smtClean="0">
                <a:latin typeface="Calibri" pitchFamily="34" charset="0"/>
              </a:rPr>
              <a:t>is</a:t>
            </a:r>
            <a:r>
              <a:rPr lang="es-AR" sz="3000" dirty="0" smtClean="0">
                <a:latin typeface="Calibri" pitchFamily="34" charset="0"/>
              </a:rPr>
              <a:t> </a:t>
            </a:r>
            <a:r>
              <a:rPr lang="es-AR" sz="3000" dirty="0" err="1" smtClean="0">
                <a:latin typeface="Calibri" pitchFamily="34" charset="0"/>
              </a:rPr>
              <a:t>better</a:t>
            </a:r>
            <a:r>
              <a:rPr lang="es-AR" sz="3000" dirty="0" smtClean="0">
                <a:latin typeface="Calibri" pitchFamily="34" charset="0"/>
              </a:rPr>
              <a:t> </a:t>
            </a:r>
            <a:r>
              <a:rPr lang="es-AR" sz="3000" dirty="0" err="1" smtClean="0">
                <a:latin typeface="Calibri" pitchFamily="34" charset="0"/>
              </a:rPr>
              <a:t>than</a:t>
            </a:r>
            <a:r>
              <a:rPr lang="es-AR" sz="3000" dirty="0" smtClean="0">
                <a:latin typeface="Calibri" pitchFamily="34" charset="0"/>
              </a:rPr>
              <a:t> a </a:t>
            </a:r>
            <a:r>
              <a:rPr lang="es-AR" sz="3000" dirty="0" err="1" smtClean="0">
                <a:latin typeface="Calibri" pitchFamily="34" charset="0"/>
              </a:rPr>
              <a:t>genius</a:t>
            </a:r>
            <a:r>
              <a:rPr lang="es-AR" sz="3000" dirty="0" smtClean="0">
                <a:latin typeface="Calibri" pitchFamily="34" charset="0"/>
              </a:rPr>
              <a:t> a </a:t>
            </a:r>
            <a:r>
              <a:rPr lang="es-AR" sz="3000" dirty="0" err="1" smtClean="0">
                <a:latin typeface="Calibri" pitchFamily="34" charset="0"/>
              </a:rPr>
              <a:t>thousand</a:t>
            </a:r>
            <a:r>
              <a:rPr lang="es-AR" sz="3000" dirty="0" smtClean="0">
                <a:latin typeface="Calibri" pitchFamily="34" charset="0"/>
              </a:rPr>
              <a:t> miles ago.</a:t>
            </a:r>
          </a:p>
          <a:p>
            <a:pPr>
              <a:buNone/>
            </a:pPr>
            <a:endParaRPr lang="es-AR" sz="3000" dirty="0" smtClean="0">
              <a:latin typeface="Calibri" pitchFamily="34" charset="0"/>
            </a:endParaRPr>
          </a:p>
          <a:p>
            <a:r>
              <a:rPr lang="es-AR" sz="3000" dirty="0" smtClean="0">
                <a:latin typeface="Calibri" pitchFamily="34" charset="0"/>
              </a:rPr>
              <a:t>So I </a:t>
            </a:r>
            <a:r>
              <a:rPr lang="es-AR" sz="3000" dirty="0" err="1" smtClean="0">
                <a:latin typeface="Calibri" pitchFamily="34" charset="0"/>
              </a:rPr>
              <a:t>went</a:t>
            </a:r>
            <a:r>
              <a:rPr lang="es-AR" sz="3000" dirty="0" smtClean="0">
                <a:latin typeface="Calibri" pitchFamily="34" charset="0"/>
              </a:rPr>
              <a:t> </a:t>
            </a:r>
            <a:r>
              <a:rPr lang="es-AR" sz="3000" dirty="0" err="1" smtClean="0">
                <a:latin typeface="Calibri" pitchFamily="34" charset="0"/>
              </a:rPr>
              <a:t>into</a:t>
            </a:r>
            <a:r>
              <a:rPr lang="es-AR" sz="3000" dirty="0" smtClean="0">
                <a:latin typeface="Calibri" pitchFamily="34" charset="0"/>
              </a:rPr>
              <a:t> </a:t>
            </a:r>
            <a:r>
              <a:rPr lang="es-AR" sz="3000" dirty="0" err="1" smtClean="0">
                <a:latin typeface="Calibri" pitchFamily="34" charset="0"/>
              </a:rPr>
              <a:t>this</a:t>
            </a:r>
            <a:r>
              <a:rPr lang="es-AR" sz="3000" dirty="0" smtClean="0">
                <a:latin typeface="Calibri" pitchFamily="34" charset="0"/>
              </a:rPr>
              <a:t> </a:t>
            </a:r>
            <a:r>
              <a:rPr lang="es-AR" sz="3000" dirty="0" err="1" smtClean="0">
                <a:latin typeface="Calibri" pitchFamily="34" charset="0"/>
              </a:rPr>
              <a:t>violent</a:t>
            </a:r>
            <a:r>
              <a:rPr lang="es-AR" sz="3000" dirty="0" smtClean="0">
                <a:latin typeface="Calibri" pitchFamily="34" charset="0"/>
              </a:rPr>
              <a:t> </a:t>
            </a:r>
            <a:r>
              <a:rPr lang="es-AR" sz="3000" dirty="0" err="1" smtClean="0">
                <a:latin typeface="Calibri" pitchFamily="34" charset="0"/>
              </a:rPr>
              <a:t>effort</a:t>
            </a:r>
            <a:r>
              <a:rPr lang="es-AR" sz="3000" dirty="0" smtClean="0">
                <a:latin typeface="Calibri" pitchFamily="34" charset="0"/>
              </a:rPr>
              <a:t> </a:t>
            </a:r>
            <a:r>
              <a:rPr lang="es-AR" sz="3000" dirty="0" err="1" smtClean="0">
                <a:latin typeface="Calibri" pitchFamily="34" charset="0"/>
              </a:rPr>
              <a:t>to</a:t>
            </a:r>
            <a:r>
              <a:rPr lang="es-AR" sz="3000" dirty="0" smtClean="0">
                <a:latin typeface="Calibri" pitchFamily="34" charset="0"/>
              </a:rPr>
              <a:t> </a:t>
            </a:r>
            <a:r>
              <a:rPr lang="es-AR" sz="3000" dirty="0" err="1" smtClean="0">
                <a:latin typeface="Calibri" pitchFamily="34" charset="0"/>
              </a:rPr>
              <a:t>decentralize</a:t>
            </a:r>
            <a:r>
              <a:rPr lang="es-AR" sz="3000" dirty="0" smtClean="0">
                <a:latin typeface="Calibri" pitchFamily="34" charset="0"/>
              </a:rPr>
              <a:t> </a:t>
            </a:r>
            <a:r>
              <a:rPr lang="es-AR" sz="3000" dirty="0" err="1" smtClean="0">
                <a:latin typeface="Calibri" pitchFamily="34" charset="0"/>
              </a:rPr>
              <a:t>power</a:t>
            </a:r>
            <a:r>
              <a:rPr lang="es-AR" sz="3000" dirty="0" smtClean="0">
                <a:latin typeface="Calibri" pitchFamily="34" charset="0"/>
              </a:rPr>
              <a:t>.</a:t>
            </a:r>
            <a:endParaRPr lang="es-AR" sz="3000" dirty="0">
              <a:latin typeface="Calibri" pitchFamily="34" charset="0"/>
            </a:endParaRPr>
          </a:p>
        </p:txBody>
      </p:sp>
    </p:spTree>
    <p:extLst>
      <p:ext uri="{BB962C8B-B14F-4D97-AF65-F5344CB8AC3E}">
        <p14:creationId xmlns:p14="http://schemas.microsoft.com/office/powerpoint/2010/main" val="1348748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2600" dirty="0" smtClean="0"/>
              <a:t>TEORÍAS DE SEGUNDA GENERACIÓN DEL FEDERALISMO FISCAL</a:t>
            </a:r>
            <a:endParaRPr lang="es-AR" sz="2600" dirty="0"/>
          </a:p>
        </p:txBody>
      </p:sp>
      <p:sp>
        <p:nvSpPr>
          <p:cNvPr id="3" name="Marcador de contenido 2"/>
          <p:cNvSpPr>
            <a:spLocks noGrp="1"/>
          </p:cNvSpPr>
          <p:nvPr>
            <p:ph sz="quarter" idx="1"/>
          </p:nvPr>
        </p:nvSpPr>
        <p:spPr/>
        <p:txBody>
          <a:bodyPr>
            <a:noAutofit/>
          </a:bodyPr>
          <a:lstStyle/>
          <a:p>
            <a:pPr algn="just">
              <a:spcAft>
                <a:spcPts val="0"/>
              </a:spcAft>
            </a:pPr>
            <a:r>
              <a:rPr lang="en-US" sz="3000" dirty="0">
                <a:latin typeface="Times New Roman" panose="02020603050405020304" pitchFamily="18" charset="0"/>
                <a:ea typeface="Times New Roman" panose="02020603050405020304" pitchFamily="18" charset="0"/>
                <a:cs typeface="Arial" panose="020B0604020202020204" pitchFamily="34" charset="0"/>
              </a:rPr>
              <a:t>Oates (2005): </a:t>
            </a:r>
            <a:r>
              <a:rPr lang="en-US" sz="3000" dirty="0">
                <a:latin typeface="Calibri" panose="020F0502020204030204" pitchFamily="34" charset="0"/>
                <a:ea typeface="Times New Roman" panose="02020603050405020304" pitchFamily="18" charset="0"/>
                <a:cs typeface="Arial" panose="020B0604020202020204" pitchFamily="34" charset="0"/>
              </a:rPr>
              <a:t>“How, in short, has the new literature changed the way we think about the vertical structure of government and the form and working of fiscal institutions?”.</a:t>
            </a:r>
            <a:endParaRPr lang="es-AR" sz="3000" dirty="0">
              <a:latin typeface="Times New Roman" panose="02020603050405020304" pitchFamily="18" charset="0"/>
              <a:ea typeface="Times New Roman" panose="02020603050405020304" pitchFamily="18" charset="0"/>
            </a:endParaRPr>
          </a:p>
          <a:p>
            <a:r>
              <a:rPr lang="es-AR" sz="3000" dirty="0" smtClean="0">
                <a:latin typeface="Calibri" panose="020F0502020204030204" pitchFamily="34" charset="0"/>
                <a:ea typeface="Calibri" panose="020F0502020204030204" pitchFamily="34" charset="0"/>
                <a:cs typeface="Arial" panose="020B0604020202020204" pitchFamily="34" charset="0"/>
              </a:rPr>
              <a:t>la </a:t>
            </a:r>
            <a:r>
              <a:rPr lang="es-AR" sz="3000" dirty="0">
                <a:latin typeface="Calibri" panose="020F0502020204030204" pitchFamily="34" charset="0"/>
                <a:ea typeface="Calibri" panose="020F0502020204030204" pitchFamily="34" charset="0"/>
                <a:cs typeface="Arial" panose="020B0604020202020204" pitchFamily="34" charset="0"/>
              </a:rPr>
              <a:t>secuencia para organizar la estructura vertical del sector público cambia: primero se asignan los gastos o funciones y luego los impuestos con la finalidad de lograr una restricción presupuestaria fuerte. El punto clave en esta visión es que para que los GSN provean la cantidad  eficiente de los bienes públicos </a:t>
            </a:r>
            <a:r>
              <a:rPr lang="es-AR" sz="3000" dirty="0" err="1">
                <a:latin typeface="Calibri" panose="020F0502020204030204" pitchFamily="34" charset="0"/>
                <a:ea typeface="Calibri" panose="020F0502020204030204" pitchFamily="34" charset="0"/>
                <a:cs typeface="Arial" panose="020B0604020202020204" pitchFamily="34" charset="0"/>
              </a:rPr>
              <a:t>subnacionales</a:t>
            </a:r>
            <a:r>
              <a:rPr lang="es-AR" sz="3000" dirty="0">
                <a:latin typeface="Calibri" panose="020F0502020204030204" pitchFamily="34" charset="0"/>
                <a:ea typeface="Calibri" panose="020F0502020204030204" pitchFamily="34" charset="0"/>
                <a:cs typeface="Arial" panose="020B0604020202020204" pitchFamily="34" charset="0"/>
              </a:rPr>
              <a:t> es necesario que recauden sus propios </a:t>
            </a:r>
            <a:r>
              <a:rPr lang="es-AR" sz="3000" dirty="0" smtClean="0">
                <a:latin typeface="Calibri" panose="020F0502020204030204" pitchFamily="34" charset="0"/>
                <a:ea typeface="Calibri" panose="020F0502020204030204" pitchFamily="34" charset="0"/>
                <a:cs typeface="Arial" panose="020B0604020202020204" pitchFamily="34" charset="0"/>
              </a:rPr>
              <a:t>impuestos</a:t>
            </a:r>
            <a:endParaRPr lang="es-AR" sz="3000" dirty="0"/>
          </a:p>
        </p:txBody>
      </p:sp>
    </p:spTree>
    <p:extLst>
      <p:ext uri="{BB962C8B-B14F-4D97-AF65-F5344CB8AC3E}">
        <p14:creationId xmlns:p14="http://schemas.microsoft.com/office/powerpoint/2010/main" val="31858578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265</TotalTime>
  <Words>1833</Words>
  <Application>Microsoft Office PowerPoint</Application>
  <PresentationFormat>Panorámica</PresentationFormat>
  <Paragraphs>123</Paragraphs>
  <Slides>33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33</vt:i4>
      </vt:variant>
    </vt:vector>
  </HeadingPairs>
  <TitlesOfParts>
    <vt:vector size="41" baseType="lpstr">
      <vt:lpstr>Arial</vt:lpstr>
      <vt:lpstr>Calibri</vt:lpstr>
      <vt:lpstr>Franklin Gothic Book</vt:lpstr>
      <vt:lpstr>Georgia</vt:lpstr>
      <vt:lpstr>Times New Roman</vt:lpstr>
      <vt:lpstr>Wingdings</vt:lpstr>
      <vt:lpstr>Wingdings 2</vt:lpstr>
      <vt:lpstr>Civil</vt:lpstr>
      <vt:lpstr>UNIVERSIDAD NACIONAL DE CÓRDOBA</vt:lpstr>
      <vt:lpstr>REFLEXIONES SOBRE LA EVOLUCIÓN DEL FEDERALISMO FISCAL ARGENTINO</vt:lpstr>
      <vt:lpstr>PRINCIPIOS  Y PRÁCTICA SOBRE DESCENTRALIZACIÓN Y FEDERALISMO</vt:lpstr>
      <vt:lpstr>ANTECEDENTES CONSTITUCIONALES</vt:lpstr>
      <vt:lpstr>DESCENTRALIZACIÓN Y POLÍTICA. J.S.MILL</vt:lpstr>
      <vt:lpstr>LA DESCENTRALIZACIÓN EN LA DOCTRINA SOCIAL DE LA IGLESIA CATÓLICA</vt:lpstr>
      <vt:lpstr>EL FEDERALISMO PRESERVADOR DEL MERCADO (WEINGAST, 1995)</vt:lpstr>
      <vt:lpstr>DESCENTRALIZACIÓN EN LA PRÁCTICA: SANCHEZ DE LOZADA (BOLIVIA)</vt:lpstr>
      <vt:lpstr>TEORÍAS DE SEGUNDA GENERACIÓN DEL FEDERALISMO FISCAL</vt:lpstr>
      <vt:lpstr>EVOLUCIÓN DEL FEDERALISMO FISCAL ARGENTINO</vt:lpstr>
      <vt:lpstr>LA RAMA DE SERVICIOS Y EL TEOREMA DE LA DESCENTRALIZACIÓN DE OATES (1972)</vt:lpstr>
      <vt:lpstr>EL FUNDAMENTO EN LA ARGENTINA (MEMORIA DE LAS SECRETARIA DE HACIENDA (1935)</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RAMA DE DISTRIBUCIÓN</vt:lpstr>
      <vt:lpstr>MOTIVATION: NATIONAL BUDGET /  PROVINCIAL BUDGET/      COPARTICIPATION</vt:lpstr>
      <vt:lpstr>Presentación de PowerPoint</vt:lpstr>
      <vt:lpstr>Presentación de PowerPoint</vt:lpstr>
      <vt:lpstr>LA RAMA DE ESTABILIZACIÓN</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RAMA DE SERVICIOS Y EL TEOREMA DE LA DESCENTRALIZACION DE OATES (1972)</dc:title>
  <dc:creator>alberto</dc:creator>
  <cp:lastModifiedBy>alberto</cp:lastModifiedBy>
  <cp:revision>51</cp:revision>
  <dcterms:created xsi:type="dcterms:W3CDTF">2015-03-01T15:01:40Z</dcterms:created>
  <dcterms:modified xsi:type="dcterms:W3CDTF">2015-03-07T20:55:12Z</dcterms:modified>
</cp:coreProperties>
</file>