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notesMasterIdLst>
    <p:notesMasterId r:id="rId17"/>
  </p:notesMasterIdLst>
  <p:handoutMasterIdLst>
    <p:handoutMasterId r:id="rId18"/>
  </p:handoutMasterIdLst>
  <p:sldIdLst>
    <p:sldId id="257" r:id="rId2"/>
    <p:sldId id="384" r:id="rId3"/>
    <p:sldId id="387" r:id="rId4"/>
    <p:sldId id="353" r:id="rId5"/>
    <p:sldId id="356" r:id="rId6"/>
    <p:sldId id="388" r:id="rId7"/>
    <p:sldId id="354" r:id="rId8"/>
    <p:sldId id="343" r:id="rId9"/>
    <p:sldId id="344" r:id="rId10"/>
    <p:sldId id="364" r:id="rId11"/>
    <p:sldId id="366" r:id="rId12"/>
    <p:sldId id="368" r:id="rId13"/>
    <p:sldId id="367" r:id="rId14"/>
    <p:sldId id="369" r:id="rId15"/>
    <p:sldId id="355" r:id="rId16"/>
  </p:sldIdLst>
  <p:sldSz cx="9144000" cy="6858000" type="screen4x3"/>
  <p:notesSz cx="6797675" cy="9926638"/>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000FF"/>
    <a:srgbClr val="FFFF00"/>
    <a:srgbClr val="D993D1"/>
    <a:srgbClr val="9F0D6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vertBarState="minimized" horzBarState="maximized">
    <p:restoredLeft sz="10561" autoAdjust="0"/>
    <p:restoredTop sz="99878" autoAdjust="0"/>
  </p:normalViewPr>
  <p:slideViewPr>
    <p:cSldViewPr>
      <p:cViewPr>
        <p:scale>
          <a:sx n="70" d="100"/>
          <a:sy n="70" d="100"/>
        </p:scale>
        <p:origin x="-1902" y="-96"/>
      </p:cViewPr>
      <p:guideLst>
        <p:guide orient="horz" pos="2160"/>
        <p:guide pos="2880"/>
      </p:guideLst>
    </p:cSldViewPr>
  </p:slideViewPr>
  <p:outlineViewPr>
    <p:cViewPr>
      <p:scale>
        <a:sx n="33" d="100"/>
        <a:sy n="33" d="100"/>
      </p:scale>
      <p:origin x="0" y="300"/>
    </p:cViewPr>
  </p:outlineViewPr>
  <p:notesTextViewPr>
    <p:cViewPr>
      <p:scale>
        <a:sx n="100" d="100"/>
        <a:sy n="100" d="100"/>
      </p:scale>
      <p:origin x="0" y="0"/>
    </p:cViewPr>
  </p:notesTextViewPr>
  <p:sorterViewPr>
    <p:cViewPr>
      <p:scale>
        <a:sx n="100" d="100"/>
        <a:sy n="100" d="100"/>
      </p:scale>
      <p:origin x="0" y="1842"/>
    </p:cViewPr>
  </p:sorterViewPr>
  <p:notesViewPr>
    <p:cSldViewPr>
      <p:cViewPr varScale="1">
        <p:scale>
          <a:sx n="39" d="100"/>
          <a:sy n="39" d="100"/>
        </p:scale>
        <p:origin x="-151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mn-cs"/>
              </a:defRPr>
            </a:lvl1pPr>
          </a:lstStyle>
          <a:p>
            <a:pPr>
              <a:defRPr/>
            </a:pPr>
            <a:endParaRPr lang="es-ES"/>
          </a:p>
        </p:txBody>
      </p:sp>
      <p:sp>
        <p:nvSpPr>
          <p:cNvPr id="30723" name="Rectangle 3"/>
          <p:cNvSpPr>
            <a:spLocks noGrp="1" noChangeArrowheads="1"/>
          </p:cNvSpPr>
          <p:nvPr>
            <p:ph type="dt" sz="quarter" idx="1"/>
          </p:nvPr>
        </p:nvSpPr>
        <p:spPr bwMode="auto">
          <a:xfrm>
            <a:off x="3851275"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mn-cs"/>
              </a:defRPr>
            </a:lvl1pPr>
          </a:lstStyle>
          <a:p>
            <a:pPr>
              <a:defRPr/>
            </a:pPr>
            <a:endParaRPr lang="es-ES"/>
          </a:p>
        </p:txBody>
      </p:sp>
      <p:sp>
        <p:nvSpPr>
          <p:cNvPr id="30724" name="Rectangle 4"/>
          <p:cNvSpPr>
            <a:spLocks noGrp="1" noChangeArrowheads="1"/>
          </p:cNvSpPr>
          <p:nvPr>
            <p:ph type="ftr" sz="quarter" idx="2"/>
          </p:nvPr>
        </p:nvSpPr>
        <p:spPr bwMode="auto">
          <a:xfrm>
            <a:off x="0"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mn-cs"/>
              </a:defRPr>
            </a:lvl1pPr>
          </a:lstStyle>
          <a:p>
            <a:pPr>
              <a:defRPr/>
            </a:pPr>
            <a:endParaRPr lang="es-ES"/>
          </a:p>
        </p:txBody>
      </p:sp>
      <p:sp>
        <p:nvSpPr>
          <p:cNvPr id="30725" name="Rectangle 5"/>
          <p:cNvSpPr>
            <a:spLocks noGrp="1" noChangeArrowheads="1"/>
          </p:cNvSpPr>
          <p:nvPr>
            <p:ph type="sldNum" sz="quarter" idx="3"/>
          </p:nvPr>
        </p:nvSpPr>
        <p:spPr bwMode="auto">
          <a:xfrm>
            <a:off x="3851275" y="9429750"/>
            <a:ext cx="2946400" cy="496888"/>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mn-cs"/>
              </a:defRPr>
            </a:lvl1pPr>
          </a:lstStyle>
          <a:p>
            <a:pPr>
              <a:defRPr/>
            </a:pPr>
            <a:fld id="{514BFB9E-DD82-4DB3-9D4D-F5C97478B6B3}" type="slidenum">
              <a:rPr lang="es-ES"/>
              <a:pPr>
                <a:defRPr/>
              </a:pPr>
              <a:t>‹Nº›</a:t>
            </a:fld>
            <a:endParaRPr lang="es-ES"/>
          </a:p>
        </p:txBody>
      </p:sp>
    </p:spTree>
    <p:extLst>
      <p:ext uri="{BB962C8B-B14F-4D97-AF65-F5344CB8AC3E}">
        <p14:creationId xmlns:p14="http://schemas.microsoft.com/office/powerpoint/2010/main" val="3171092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Times New Roman" pitchFamily="18" charset="0"/>
                <a:cs typeface="+mn-cs"/>
              </a:defRPr>
            </a:lvl1pPr>
          </a:lstStyle>
          <a:p>
            <a:pPr>
              <a:defRPr/>
            </a:pPr>
            <a:endParaRPr lang="es-ES"/>
          </a:p>
        </p:txBody>
      </p:sp>
      <p:sp>
        <p:nvSpPr>
          <p:cNvPr id="38915" name="Rectangle 3"/>
          <p:cNvSpPr>
            <a:spLocks noGrp="1" noChangeArrowheads="1"/>
          </p:cNvSpPr>
          <p:nvPr>
            <p:ph type="dt" idx="1"/>
          </p:nvPr>
        </p:nvSpPr>
        <p:spPr bwMode="auto">
          <a:xfrm>
            <a:off x="3849688" y="0"/>
            <a:ext cx="2946400" cy="496888"/>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cs typeface="+mn-cs"/>
              </a:defRPr>
            </a:lvl1pPr>
          </a:lstStyle>
          <a:p>
            <a:pPr>
              <a:defRPr/>
            </a:pPr>
            <a:endParaRPr lang="es-ES"/>
          </a:p>
        </p:txBody>
      </p:sp>
      <p:sp>
        <p:nvSpPr>
          <p:cNvPr id="37892"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p:cNvSpPr>
            <a:spLocks noGrp="1" noChangeArrowheads="1"/>
          </p:cNvSpPr>
          <p:nvPr>
            <p:ph type="body" sz="quarter" idx="3"/>
          </p:nvPr>
        </p:nvSpPr>
        <p:spPr bwMode="auto">
          <a:xfrm>
            <a:off x="679450" y="4714875"/>
            <a:ext cx="5438775" cy="4467225"/>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38918" name="Rectangle 6"/>
          <p:cNvSpPr>
            <a:spLocks noGrp="1" noChangeArrowheads="1"/>
          </p:cNvSpPr>
          <p:nvPr>
            <p:ph type="ftr" sz="quarter" idx="4"/>
          </p:nvPr>
        </p:nvSpPr>
        <p:spPr bwMode="auto">
          <a:xfrm>
            <a:off x="0"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Times New Roman" pitchFamily="18" charset="0"/>
                <a:cs typeface="+mn-cs"/>
              </a:defRPr>
            </a:lvl1pPr>
          </a:lstStyle>
          <a:p>
            <a:pPr>
              <a:defRPr/>
            </a:pPr>
            <a:endParaRPr lang="es-ES"/>
          </a:p>
        </p:txBody>
      </p:sp>
      <p:sp>
        <p:nvSpPr>
          <p:cNvPr id="38919" name="Rectangle 7"/>
          <p:cNvSpPr>
            <a:spLocks noGrp="1" noChangeArrowheads="1"/>
          </p:cNvSpPr>
          <p:nvPr>
            <p:ph type="sldNum" sz="quarter" idx="5"/>
          </p:nvPr>
        </p:nvSpPr>
        <p:spPr bwMode="auto">
          <a:xfrm>
            <a:off x="3849688" y="9428163"/>
            <a:ext cx="2946400" cy="496887"/>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cs typeface="+mn-cs"/>
              </a:defRPr>
            </a:lvl1pPr>
          </a:lstStyle>
          <a:p>
            <a:pPr>
              <a:defRPr/>
            </a:pPr>
            <a:fld id="{E729BB43-F69D-47D3-BBB1-803E65584D7D}" type="slidenum">
              <a:rPr lang="es-ES"/>
              <a:pPr>
                <a:defRPr/>
              </a:pPr>
              <a:t>‹Nº›</a:t>
            </a:fld>
            <a:endParaRPr lang="es-ES"/>
          </a:p>
        </p:txBody>
      </p:sp>
    </p:spTree>
    <p:extLst>
      <p:ext uri="{BB962C8B-B14F-4D97-AF65-F5344CB8AC3E}">
        <p14:creationId xmlns:p14="http://schemas.microsoft.com/office/powerpoint/2010/main" val="8013100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fld id="{988B5B83-F095-40E8-9213-39AE89A91179}" type="slidenum">
              <a:rPr lang="es-ES" smtClean="0">
                <a:latin typeface="Times New Roman" pitchFamily="18" charset="0"/>
              </a:rPr>
              <a:pPr eaLnBrk="1" hangingPunct="1">
                <a:defRPr/>
              </a:pPr>
              <a:t>1</a:t>
            </a:fld>
            <a:endParaRPr lang="es-ES" smtClean="0">
              <a:latin typeface="Times New Roman" pitchFamily="18"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ES_tradnl"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Marcador de imagen de diapositiva"/>
          <p:cNvSpPr>
            <a:spLocks noGrp="1" noRot="1" noChangeAspect="1" noTextEdit="1"/>
          </p:cNvSpPr>
          <p:nvPr>
            <p:ph type="sldImg"/>
          </p:nvPr>
        </p:nvSpPr>
        <p:spPr>
          <a:ln/>
        </p:spPr>
      </p:sp>
      <p:sp>
        <p:nvSpPr>
          <p:cNvPr id="39939" name="2 Marcador de notas"/>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buFontTx/>
              <a:buAutoNum type="arabicPeriod"/>
            </a:pPr>
            <a:r>
              <a:rPr lang="es-AR" altLang="en-US" smtClean="0"/>
              <a:t>Se obtiene como diferencia entre el funcional evaluado en la distribución de los salarios observados en el momento 0 asumiendo que la estructura de las características es aquella correspondiente al momento 1 (contrafactual), y el funcional evaluado en la distribución de salarios y atributos observada en el momento 0.</a:t>
            </a:r>
          </a:p>
          <a:p>
            <a:pPr marL="228600" indent="-228600">
              <a:buFontTx/>
              <a:buAutoNum type="arabicPeriod"/>
            </a:pPr>
            <a:r>
              <a:rPr lang="es-AR" altLang="en-US" smtClean="0"/>
              <a:t>Se obtiene como diferencia entre el funcional evaluado en la distribución de salarios y características observada en el momento 1, y el funcional de la distribución contrafactual.</a:t>
            </a:r>
            <a:endParaRPr lang="en-US" altLang="en-US" smtClean="0"/>
          </a:p>
        </p:txBody>
      </p:sp>
      <p:sp>
        <p:nvSpPr>
          <p:cNvPr id="4" name="3 Marcador de número de diapositiva"/>
          <p:cNvSpPr>
            <a:spLocks noGrp="1"/>
          </p:cNvSpPr>
          <p:nvPr>
            <p:ph type="sldNum" sz="quarter" idx="5"/>
          </p:nvPr>
        </p:nvSpPr>
        <p:spPr/>
        <p:txBody>
          <a:bodyPr/>
          <a:lstStyle/>
          <a:p>
            <a:pPr>
              <a:defRPr/>
            </a:pPr>
            <a:fld id="{F31DB84B-FBB0-43CA-AAB9-4873BF280851}" type="slidenum">
              <a:rPr lang="es-ES">
                <a:solidFill>
                  <a:prstClr val="black"/>
                </a:solidFill>
              </a:rPr>
              <a:pPr>
                <a:defRPr/>
              </a:pPr>
              <a:t>9</a:t>
            </a:fld>
            <a:endParaRPr lang="es-E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n-U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405E63FC-C0B0-4EDC-94A0-04673D75B149}" type="slidenum">
              <a:rPr lang="es-ES"/>
              <a:pPr>
                <a:defRPr/>
              </a:pPr>
              <a:t>‹Nº›</a:t>
            </a:fld>
            <a:endParaRPr lang="es-ES"/>
          </a:p>
        </p:txBody>
      </p:sp>
    </p:spTree>
    <p:extLst>
      <p:ext uri="{BB962C8B-B14F-4D97-AF65-F5344CB8AC3E}">
        <p14:creationId xmlns:p14="http://schemas.microsoft.com/office/powerpoint/2010/main" val="2736879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F24922EE-BB22-4DD7-BE1D-9CED9AE43715}" type="slidenum">
              <a:rPr lang="es-ES"/>
              <a:pPr>
                <a:defRPr/>
              </a:pPr>
              <a:t>‹Nº›</a:t>
            </a:fld>
            <a:endParaRPr lang="es-ES"/>
          </a:p>
        </p:txBody>
      </p:sp>
    </p:spTree>
    <p:extLst>
      <p:ext uri="{BB962C8B-B14F-4D97-AF65-F5344CB8AC3E}">
        <p14:creationId xmlns:p14="http://schemas.microsoft.com/office/powerpoint/2010/main" val="3576989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0EC4839E-CA3D-481A-94E9-9FC6510A95FC}" type="slidenum">
              <a:rPr lang="es-ES"/>
              <a:pPr>
                <a:defRPr/>
              </a:pPr>
              <a:t>‹Nº›</a:t>
            </a:fld>
            <a:endParaRPr lang="es-ES"/>
          </a:p>
        </p:txBody>
      </p:sp>
    </p:spTree>
    <p:extLst>
      <p:ext uri="{BB962C8B-B14F-4D97-AF65-F5344CB8AC3E}">
        <p14:creationId xmlns:p14="http://schemas.microsoft.com/office/powerpoint/2010/main" val="655111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C8DFCF35-8FDA-4F8B-A87C-3B7475205DBF}" type="slidenum">
              <a:rPr lang="es-ES"/>
              <a:pPr>
                <a:defRPr/>
              </a:pPr>
              <a:t>‹Nº›</a:t>
            </a:fld>
            <a:endParaRPr lang="es-ES"/>
          </a:p>
        </p:txBody>
      </p:sp>
    </p:spTree>
    <p:extLst>
      <p:ext uri="{BB962C8B-B14F-4D97-AF65-F5344CB8AC3E}">
        <p14:creationId xmlns:p14="http://schemas.microsoft.com/office/powerpoint/2010/main" val="302517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9A6DB433-4D86-4EEE-8E40-2CBFBB5052E5}" type="slidenum">
              <a:rPr lang="es-ES"/>
              <a:pPr>
                <a:defRPr/>
              </a:pPr>
              <a:t>‹Nº›</a:t>
            </a:fld>
            <a:endParaRPr lang="es-ES"/>
          </a:p>
        </p:txBody>
      </p:sp>
    </p:spTree>
    <p:extLst>
      <p:ext uri="{BB962C8B-B14F-4D97-AF65-F5344CB8AC3E}">
        <p14:creationId xmlns:p14="http://schemas.microsoft.com/office/powerpoint/2010/main" val="3246894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1D13265E-76F2-4B50-BFDC-E4485FF4576A}" type="slidenum">
              <a:rPr lang="es-ES"/>
              <a:pPr>
                <a:defRPr/>
              </a:pPr>
              <a:t>‹Nº›</a:t>
            </a:fld>
            <a:endParaRPr lang="es-ES"/>
          </a:p>
        </p:txBody>
      </p:sp>
    </p:spTree>
    <p:extLst>
      <p:ext uri="{BB962C8B-B14F-4D97-AF65-F5344CB8AC3E}">
        <p14:creationId xmlns:p14="http://schemas.microsoft.com/office/powerpoint/2010/main" val="203300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3 Marcador de fecha"/>
          <p:cNvSpPr>
            <a:spLocks noGrp="1"/>
          </p:cNvSpPr>
          <p:nvPr>
            <p:ph type="dt" sz="half" idx="10"/>
          </p:nvPr>
        </p:nvSpPr>
        <p:spPr/>
        <p:txBody>
          <a:bodyPr/>
          <a:lstStyle>
            <a:lvl1pPr>
              <a:defRPr/>
            </a:lvl1pPr>
          </a:lstStyle>
          <a:p>
            <a:pPr>
              <a:defRPr/>
            </a:pPr>
            <a:endParaRPr lang="es-ES"/>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952CC1B2-3B67-4288-997D-8682709D62FD}" type="slidenum">
              <a:rPr lang="es-ES"/>
              <a:pPr>
                <a:defRPr/>
              </a:pPr>
              <a:t>‹Nº›</a:t>
            </a:fld>
            <a:endParaRPr lang="es-ES"/>
          </a:p>
        </p:txBody>
      </p:sp>
    </p:spTree>
    <p:extLst>
      <p:ext uri="{BB962C8B-B14F-4D97-AF65-F5344CB8AC3E}">
        <p14:creationId xmlns:p14="http://schemas.microsoft.com/office/powerpoint/2010/main" val="4229628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3 Marcador de fecha"/>
          <p:cNvSpPr>
            <a:spLocks noGrp="1"/>
          </p:cNvSpPr>
          <p:nvPr>
            <p:ph type="dt" sz="half" idx="10"/>
          </p:nvPr>
        </p:nvSpPr>
        <p:spPr/>
        <p:txBody>
          <a:bodyPr/>
          <a:lstStyle>
            <a:lvl1pPr>
              <a:defRPr/>
            </a:lvl1pPr>
          </a:lstStyle>
          <a:p>
            <a:pPr>
              <a:defRPr/>
            </a:pPr>
            <a:endParaRPr lang="es-ES"/>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2BDC1084-5122-407B-B182-4A575F42109D}" type="slidenum">
              <a:rPr lang="es-ES"/>
              <a:pPr>
                <a:defRPr/>
              </a:pPr>
              <a:t>‹Nº›</a:t>
            </a:fld>
            <a:endParaRPr lang="es-ES"/>
          </a:p>
        </p:txBody>
      </p:sp>
    </p:spTree>
    <p:extLst>
      <p:ext uri="{BB962C8B-B14F-4D97-AF65-F5344CB8AC3E}">
        <p14:creationId xmlns:p14="http://schemas.microsoft.com/office/powerpoint/2010/main" val="1121208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endParaRPr lang="es-ES"/>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190ACA96-2048-4EDA-8F07-751B21712EA3}" type="slidenum">
              <a:rPr lang="es-ES"/>
              <a:pPr>
                <a:defRPr/>
              </a:pPr>
              <a:t>‹Nº›</a:t>
            </a:fld>
            <a:endParaRPr lang="es-ES"/>
          </a:p>
        </p:txBody>
      </p:sp>
    </p:spTree>
    <p:extLst>
      <p:ext uri="{BB962C8B-B14F-4D97-AF65-F5344CB8AC3E}">
        <p14:creationId xmlns:p14="http://schemas.microsoft.com/office/powerpoint/2010/main" val="3892209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n-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9EE1728C-614C-492D-B13E-537E9AF072ED}" type="slidenum">
              <a:rPr lang="es-ES"/>
              <a:pPr>
                <a:defRPr/>
              </a:pPr>
              <a:t>‹Nº›</a:t>
            </a:fld>
            <a:endParaRPr lang="es-ES"/>
          </a:p>
        </p:txBody>
      </p:sp>
    </p:spTree>
    <p:extLst>
      <p:ext uri="{BB962C8B-B14F-4D97-AF65-F5344CB8AC3E}">
        <p14:creationId xmlns:p14="http://schemas.microsoft.com/office/powerpoint/2010/main" val="3127122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n-U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8F4E52CA-DBDA-492D-8D15-4BFECEEF3126}" type="slidenum">
              <a:rPr lang="es-ES"/>
              <a:pPr>
                <a:defRPr/>
              </a:pPr>
              <a:t>‹Nº›</a:t>
            </a:fld>
            <a:endParaRPr lang="es-ES"/>
          </a:p>
        </p:txBody>
      </p:sp>
    </p:spTree>
    <p:extLst>
      <p:ext uri="{BB962C8B-B14F-4D97-AF65-F5344CB8AC3E}">
        <p14:creationId xmlns:p14="http://schemas.microsoft.com/office/powerpoint/2010/main" val="17175834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EFCEE"/>
            </a:gs>
            <a:gs pos="39999">
              <a:srgbClr val="FDFAEA"/>
            </a:gs>
            <a:gs pos="100000">
              <a:srgbClr val="787567"/>
            </a:gs>
          </a:gsLst>
          <a:lin ang="2700000" scaled="1"/>
        </a:gra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smtClean="0"/>
              <a:t>Haga clic para modificar el estilo de título del patrón</a:t>
            </a:r>
            <a:endParaRPr lang="en-US" altLang="en-US" smtClean="0"/>
          </a:p>
        </p:txBody>
      </p:sp>
      <p:sp>
        <p:nvSpPr>
          <p:cNvPr id="1027" name="2 Marcador de texto"/>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endParaRPr lang="en-US" altLang="en-US" smtClean="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914D15DA-E460-4DD0-8384-BD478FD97DBA}"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EFCEE"/>
            </a:gs>
            <a:gs pos="39999">
              <a:srgbClr val="FDFAEA"/>
            </a:gs>
            <a:gs pos="100000">
              <a:srgbClr val="787567"/>
            </a:gs>
          </a:gsLst>
          <a:lin ang="2700000" scaled="1"/>
        </a:gradFill>
        <a:effectLst/>
      </p:bgPr>
    </p:bg>
    <p:spTree>
      <p:nvGrpSpPr>
        <p:cNvPr id="1" name=""/>
        <p:cNvGrpSpPr/>
        <p:nvPr/>
      </p:nvGrpSpPr>
      <p:grpSpPr>
        <a:xfrm>
          <a:off x="0" y="0"/>
          <a:ext cx="0" cy="0"/>
          <a:chOff x="0" y="0"/>
          <a:chExt cx="0" cy="0"/>
        </a:xfrm>
      </p:grpSpPr>
      <p:sp>
        <p:nvSpPr>
          <p:cNvPr id="2051" name="Rectangle 3"/>
          <p:cNvSpPr>
            <a:spLocks noGrp="1" noChangeArrowheads="1"/>
          </p:cNvSpPr>
          <p:nvPr>
            <p:ph idx="1"/>
          </p:nvPr>
        </p:nvSpPr>
        <p:spPr>
          <a:xfrm>
            <a:off x="323850" y="476250"/>
            <a:ext cx="8496300" cy="6121400"/>
          </a:xfrm>
        </p:spPr>
        <p:txBody>
          <a:bodyPr/>
          <a:lstStyle/>
          <a:p>
            <a:pPr marL="0" indent="0" algn="ctr" eaLnBrk="1" hangingPunct="1">
              <a:lnSpc>
                <a:spcPct val="80000"/>
              </a:lnSpc>
              <a:buFont typeface="Wingdings" pitchFamily="2" charset="2"/>
              <a:buNone/>
              <a:defRPr/>
            </a:pPr>
            <a:endParaRPr lang="es-AR" sz="1000" b="1" i="1" dirty="0" smtClean="0">
              <a:solidFill>
                <a:srgbClr val="0000FF"/>
              </a:solidFill>
              <a:effectLst>
                <a:outerShdw blurRad="38100" dist="38100" dir="2700000" algn="tl">
                  <a:srgbClr val="000000">
                    <a:alpha val="43137"/>
                  </a:srgbClr>
                </a:outerShdw>
              </a:effectLst>
            </a:endParaRPr>
          </a:p>
          <a:p>
            <a:pPr marL="0" indent="0" algn="ctr">
              <a:buNone/>
              <a:defRPr/>
            </a:pPr>
            <a:r>
              <a:rPr lang="es-ES" sz="3600" b="1" dirty="0"/>
              <a:t>LA DISMINUCIÓN DE LA CONCENTRACIÓN DE LAS REMUNERACIONES DE LOS ASALARIADOS EN LOS 2000S</a:t>
            </a:r>
            <a:endParaRPr lang="es-AR" sz="3600" b="1" dirty="0" smtClean="0"/>
          </a:p>
          <a:p>
            <a:pPr marL="0" lvl="0" indent="0" algn="ctr" eaLnBrk="1" hangingPunct="1">
              <a:spcBef>
                <a:spcPts val="0"/>
              </a:spcBef>
              <a:buNone/>
              <a:defRPr/>
            </a:pPr>
            <a:endParaRPr lang="en-US" sz="2400" dirty="0" smtClean="0">
              <a:solidFill>
                <a:prstClr val="black"/>
              </a:solidFill>
              <a:latin typeface="Bodoni MT Black" pitchFamily="18" charset="0"/>
            </a:endParaRPr>
          </a:p>
          <a:p>
            <a:pPr marL="0" lvl="0" indent="0" algn="ctr" eaLnBrk="1" hangingPunct="1">
              <a:spcBef>
                <a:spcPts val="0"/>
              </a:spcBef>
              <a:buNone/>
              <a:defRPr/>
            </a:pPr>
            <a:endParaRPr lang="en-US" sz="2400" dirty="0">
              <a:solidFill>
                <a:prstClr val="black"/>
              </a:solidFill>
              <a:latin typeface="Bodoni MT Black" pitchFamily="18" charset="0"/>
            </a:endParaRPr>
          </a:p>
          <a:p>
            <a:pPr marL="0" lvl="0" indent="0" algn="ctr" eaLnBrk="1" hangingPunct="1">
              <a:spcBef>
                <a:spcPts val="0"/>
              </a:spcBef>
              <a:buNone/>
              <a:defRPr/>
            </a:pPr>
            <a:r>
              <a:rPr lang="en-US" sz="2400" dirty="0" smtClean="0">
                <a:solidFill>
                  <a:prstClr val="black"/>
                </a:solidFill>
                <a:latin typeface="Bodoni MT Black" pitchFamily="18" charset="0"/>
              </a:rPr>
              <a:t>Luis </a:t>
            </a:r>
            <a:r>
              <a:rPr lang="en-US" sz="2400" dirty="0">
                <a:solidFill>
                  <a:prstClr val="black"/>
                </a:solidFill>
                <a:latin typeface="Bodoni MT Black" pitchFamily="18" charset="0"/>
              </a:rPr>
              <a:t>Beccaria </a:t>
            </a:r>
          </a:p>
          <a:p>
            <a:pPr marL="0" lvl="0" indent="0" algn="ctr" eaLnBrk="1" hangingPunct="1">
              <a:lnSpc>
                <a:spcPct val="80000"/>
              </a:lnSpc>
              <a:buNone/>
              <a:defRPr/>
            </a:pPr>
            <a:r>
              <a:rPr lang="en-US" sz="1800" dirty="0">
                <a:solidFill>
                  <a:prstClr val="black"/>
                </a:solidFill>
                <a:latin typeface="Bodoni MT" panose="02070603080606020203" pitchFamily="18" charset="0"/>
              </a:rPr>
              <a:t>Universidad Nacional de General Sarmiento</a:t>
            </a:r>
          </a:p>
          <a:p>
            <a:pPr marL="0" indent="0" algn="ctr">
              <a:buNone/>
              <a:defRPr/>
            </a:pPr>
            <a:endParaRPr lang="es-AR" sz="1800" b="1" dirty="0" smtClean="0"/>
          </a:p>
          <a:p>
            <a:pPr marL="0" indent="0" algn="ctr">
              <a:buNone/>
              <a:defRPr/>
            </a:pPr>
            <a:endParaRPr lang="es-AR" sz="1800" b="1" dirty="0" smtClean="0"/>
          </a:p>
          <a:p>
            <a:pPr marL="0" indent="0" algn="ctr">
              <a:buNone/>
              <a:defRPr/>
            </a:pPr>
            <a:endParaRPr lang="es-AR" sz="1800" b="1" dirty="0"/>
          </a:p>
          <a:p>
            <a:pPr marL="0" indent="0" algn="ctr">
              <a:buNone/>
              <a:defRPr/>
            </a:pPr>
            <a:r>
              <a:rPr lang="es-AR" sz="2400" b="1" dirty="0" smtClean="0"/>
              <a:t>(Basado en “</a:t>
            </a:r>
            <a:r>
              <a:rPr lang="en-US" sz="2400" b="1" dirty="0" smtClean="0"/>
              <a:t>Recent </a:t>
            </a:r>
            <a:r>
              <a:rPr lang="en-US" sz="2400" b="1" dirty="0"/>
              <a:t>decline in wage inequality and formalization of the labor market in </a:t>
            </a:r>
            <a:r>
              <a:rPr lang="en-US" sz="2400" b="1" dirty="0" smtClean="0"/>
              <a:t>Argentina” de L. Beccaria (UNGS), R. Maurizio (UNGS y CONICET y G. </a:t>
            </a:r>
            <a:r>
              <a:rPr lang="en-US" sz="2400" b="1" dirty="0" err="1" smtClean="0"/>
              <a:t>Vázquez</a:t>
            </a:r>
            <a:r>
              <a:rPr lang="en-US" sz="2400" b="1" dirty="0" smtClean="0"/>
              <a:t>)</a:t>
            </a:r>
            <a:endParaRPr lang="es-AR" sz="2400" b="1" dirty="0"/>
          </a:p>
          <a:p>
            <a:pPr marL="0" indent="0" algn="ctr">
              <a:buFont typeface="Arial" charset="0"/>
              <a:buNone/>
              <a:defRPr/>
            </a:pPr>
            <a:endParaRPr lang="es-AR" sz="3600" b="1" dirty="0" smtClean="0"/>
          </a:p>
          <a:p>
            <a:pPr marL="0" indent="0" algn="ctr">
              <a:buFont typeface="Arial" charset="0"/>
              <a:buNone/>
              <a:defRPr/>
            </a:pPr>
            <a:endParaRPr lang="en-US" sz="3000" dirty="0">
              <a:latin typeface="Bodoni MT Black" pitchFamily="18" charset="0"/>
            </a:endParaRPr>
          </a:p>
          <a:p>
            <a:pPr marL="0" indent="0" algn="ctr" eaLnBrk="1" hangingPunct="1">
              <a:lnSpc>
                <a:spcPct val="80000"/>
              </a:lnSpc>
              <a:buFont typeface="Wingdings" pitchFamily="2" charset="2"/>
              <a:buNone/>
              <a:defRPr/>
            </a:pPr>
            <a:endParaRPr lang="en-US" sz="2400" dirty="0" smtClean="0">
              <a:latin typeface="Bodoni MT Black"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638" y="1341438"/>
            <a:ext cx="8745537" cy="4864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1 Título"/>
          <p:cNvSpPr>
            <a:spLocks noGrp="1"/>
          </p:cNvSpPr>
          <p:nvPr>
            <p:ph type="title"/>
          </p:nvPr>
        </p:nvSpPr>
        <p:spPr>
          <a:xfrm>
            <a:off x="468313" y="12700"/>
            <a:ext cx="8229600" cy="490538"/>
          </a:xfrm>
        </p:spPr>
        <p:txBody>
          <a:bodyPr/>
          <a:lstStyle/>
          <a:p>
            <a:pPr>
              <a:defRPr/>
            </a:pPr>
            <a:r>
              <a:rPr lang="es-AR" sz="4000" b="1" dirty="0" smtClean="0">
                <a:solidFill>
                  <a:srgbClr val="0000FF"/>
                </a:solidFill>
                <a:effectLst>
                  <a:outerShdw blurRad="38100" dist="38100" dir="2700000" algn="tl">
                    <a:srgbClr val="000000">
                      <a:alpha val="43137"/>
                    </a:srgbClr>
                  </a:outerShdw>
                </a:effectLst>
                <a:latin typeface="Bodoni MT Black" pitchFamily="18" charset="0"/>
              </a:rPr>
              <a:t>Resultados (1ª etapa)</a:t>
            </a:r>
            <a:endParaRPr lang="es-AR" sz="4000" b="1" dirty="0">
              <a:solidFill>
                <a:srgbClr val="0000FF"/>
              </a:solidFill>
              <a:effectLst>
                <a:outerShdw blurRad="38100" dist="38100" dir="2700000" algn="tl">
                  <a:srgbClr val="000000">
                    <a:alpha val="43137"/>
                  </a:srgbClr>
                </a:outerShdw>
              </a:effectLst>
              <a:latin typeface="Bodoni MT Black" pitchFamily="18" charset="0"/>
            </a:endParaRPr>
          </a:p>
        </p:txBody>
      </p:sp>
      <p:sp>
        <p:nvSpPr>
          <p:cNvPr id="13" name="12 Rectángulo"/>
          <p:cNvSpPr/>
          <p:nvPr/>
        </p:nvSpPr>
        <p:spPr>
          <a:xfrm>
            <a:off x="179388" y="3849688"/>
            <a:ext cx="8569325" cy="12350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98074" y="404664"/>
            <a:ext cx="8229600" cy="490538"/>
          </a:xfrm>
        </p:spPr>
        <p:txBody>
          <a:bodyPr/>
          <a:lstStyle/>
          <a:p>
            <a:pPr>
              <a:defRPr/>
            </a:pPr>
            <a:r>
              <a:rPr lang="es-AR" sz="4000" b="1" dirty="0" smtClean="0">
                <a:solidFill>
                  <a:srgbClr val="0000FF"/>
                </a:solidFill>
                <a:effectLst>
                  <a:outerShdw blurRad="38100" dist="38100" dir="2700000" algn="tl">
                    <a:srgbClr val="000000">
                      <a:alpha val="43137"/>
                    </a:srgbClr>
                  </a:outerShdw>
                </a:effectLst>
                <a:latin typeface="Bodoni MT Black" pitchFamily="18" charset="0"/>
              </a:rPr>
              <a:t>Resultados (2ª etapa)</a:t>
            </a:r>
            <a:br>
              <a:rPr lang="es-AR" sz="4000" b="1" dirty="0" smtClean="0">
                <a:solidFill>
                  <a:srgbClr val="0000FF"/>
                </a:solidFill>
                <a:effectLst>
                  <a:outerShdw blurRad="38100" dist="38100" dir="2700000" algn="tl">
                    <a:srgbClr val="000000">
                      <a:alpha val="43137"/>
                    </a:srgbClr>
                  </a:outerShdw>
                </a:effectLst>
                <a:latin typeface="Bodoni MT Black" pitchFamily="18" charset="0"/>
              </a:rPr>
            </a:br>
            <a:r>
              <a:rPr lang="es-AR" sz="2800" b="1" dirty="0" smtClean="0">
                <a:solidFill>
                  <a:srgbClr val="0000FF"/>
                </a:solidFill>
                <a:effectLst>
                  <a:outerShdw blurRad="38100" dist="38100" dir="2700000" algn="tl">
                    <a:srgbClr val="000000">
                      <a:alpha val="43137"/>
                    </a:srgbClr>
                  </a:outerShdw>
                </a:effectLst>
                <a:latin typeface="Bodoni MT Black" pitchFamily="18" charset="0"/>
              </a:rPr>
              <a:t>Efectos composición</a:t>
            </a:r>
            <a:br>
              <a:rPr lang="es-AR" sz="2800" b="1" dirty="0" smtClean="0">
                <a:solidFill>
                  <a:srgbClr val="0000FF"/>
                </a:solidFill>
                <a:effectLst>
                  <a:outerShdw blurRad="38100" dist="38100" dir="2700000" algn="tl">
                    <a:srgbClr val="000000">
                      <a:alpha val="43137"/>
                    </a:srgbClr>
                  </a:outerShdw>
                </a:effectLst>
                <a:latin typeface="Bodoni MT Black" pitchFamily="18" charset="0"/>
              </a:rPr>
            </a:br>
            <a:endParaRPr lang="es-AR" sz="2800" b="1" dirty="0">
              <a:solidFill>
                <a:srgbClr val="0000FF"/>
              </a:solidFill>
              <a:effectLst>
                <a:outerShdw blurRad="38100" dist="38100" dir="2700000" algn="tl">
                  <a:srgbClr val="000000">
                    <a:alpha val="43137"/>
                  </a:srgbClr>
                </a:outerShdw>
              </a:effectLst>
              <a:latin typeface="Bodoni MT Black" pitchFamily="18" charset="0"/>
            </a:endParaRPr>
          </a:p>
        </p:txBody>
      </p:sp>
      <p:pic>
        <p:nvPicPr>
          <p:cNvPr id="1945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5600" y="1196975"/>
            <a:ext cx="8464550" cy="551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6 Rectángulo"/>
          <p:cNvSpPr/>
          <p:nvPr/>
        </p:nvSpPr>
        <p:spPr>
          <a:xfrm>
            <a:off x="179388" y="1689100"/>
            <a:ext cx="8569325" cy="116363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2700"/>
            <a:ext cx="8229600" cy="490538"/>
          </a:xfrm>
        </p:spPr>
        <p:txBody>
          <a:bodyPr/>
          <a:lstStyle/>
          <a:p>
            <a:pPr>
              <a:defRPr/>
            </a:pPr>
            <a:r>
              <a:rPr lang="es-AR" sz="4000" b="1" dirty="0" smtClean="0">
                <a:solidFill>
                  <a:srgbClr val="0000FF"/>
                </a:solidFill>
                <a:effectLst>
                  <a:outerShdw blurRad="38100" dist="38100" dir="2700000" algn="tl">
                    <a:srgbClr val="000000">
                      <a:alpha val="43137"/>
                    </a:srgbClr>
                  </a:outerShdw>
                </a:effectLst>
                <a:latin typeface="Bodoni MT Black" pitchFamily="18" charset="0"/>
              </a:rPr>
              <a:t>Resultados (2ª etapa)</a:t>
            </a:r>
            <a:endParaRPr lang="es-AR" sz="4000" b="1" dirty="0">
              <a:solidFill>
                <a:srgbClr val="0000FF"/>
              </a:solidFill>
              <a:effectLst>
                <a:outerShdw blurRad="38100" dist="38100" dir="2700000" algn="tl">
                  <a:srgbClr val="000000">
                    <a:alpha val="43137"/>
                  </a:srgbClr>
                </a:outerShdw>
              </a:effectLst>
              <a:latin typeface="Bodoni MT Black" pitchFamily="18" charset="0"/>
            </a:endParaRPr>
          </a:p>
        </p:txBody>
      </p:sp>
      <p:pic>
        <p:nvPicPr>
          <p:cNvPr id="2048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8313" y="817563"/>
            <a:ext cx="8231187" cy="426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2 CuadroTexto"/>
          <p:cNvSpPr txBox="1"/>
          <p:nvPr/>
        </p:nvSpPr>
        <p:spPr>
          <a:xfrm>
            <a:off x="468313" y="5229225"/>
            <a:ext cx="8231187" cy="1631950"/>
          </a:xfrm>
          <a:prstGeom prst="rect">
            <a:avLst/>
          </a:prstGeom>
          <a:noFill/>
        </p:spPr>
        <p:txBody>
          <a:bodyPr>
            <a:spAutoFit/>
          </a:bodyPr>
          <a:lstStyle/>
          <a:p>
            <a:pPr marL="285750" indent="-285750" algn="just">
              <a:buFont typeface="Arial" pitchFamily="34" charset="0"/>
              <a:buChar char="•"/>
              <a:defRPr/>
            </a:pPr>
            <a:r>
              <a:rPr lang="es-ES_tradnl" sz="2000" u="sng" dirty="0">
                <a:latin typeface="+mn-lt"/>
              </a:rPr>
              <a:t>Impacto igualador del proceso de formalización.</a:t>
            </a:r>
            <a:r>
              <a:rPr lang="es-ES_tradnl" sz="2000" dirty="0">
                <a:latin typeface="+mn-lt"/>
              </a:rPr>
              <a:t> Proporción decreciente de asalariados informales – premio a la formalidad decreciente.</a:t>
            </a:r>
          </a:p>
          <a:p>
            <a:pPr marL="285750" indent="-285750" algn="just">
              <a:buFont typeface="Arial" pitchFamily="34" charset="0"/>
              <a:buChar char="•"/>
              <a:defRPr/>
            </a:pPr>
            <a:r>
              <a:rPr lang="es-ES_tradnl" sz="2000" u="sng" dirty="0">
                <a:latin typeface="+mn-lt"/>
              </a:rPr>
              <a:t>Impacto </a:t>
            </a:r>
            <a:r>
              <a:rPr lang="es-ES_tradnl" sz="2000" u="sng" dirty="0" err="1">
                <a:latin typeface="+mn-lt"/>
              </a:rPr>
              <a:t>desigualador</a:t>
            </a:r>
            <a:r>
              <a:rPr lang="es-ES_tradnl" sz="2000" u="sng" dirty="0">
                <a:latin typeface="+mn-lt"/>
              </a:rPr>
              <a:t> de los cambios de composición por nivel educativo.</a:t>
            </a:r>
            <a:r>
              <a:rPr lang="es-ES_tradnl" sz="2000" dirty="0">
                <a:latin typeface="+mn-lt"/>
              </a:rPr>
              <a:t> Aumento en la proporción de asalariados de nivel medio y terciario – mayor premio en el nivel terciario.</a:t>
            </a:r>
            <a:endParaRPr lang="es-AR" sz="2000" dirty="0">
              <a:latin typeface="+mn-l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93712" y="260648"/>
            <a:ext cx="8229600" cy="490538"/>
          </a:xfrm>
        </p:spPr>
        <p:txBody>
          <a:bodyPr/>
          <a:lstStyle/>
          <a:p>
            <a:pPr>
              <a:defRPr/>
            </a:pPr>
            <a:r>
              <a:rPr lang="es-AR" sz="3600" b="1" dirty="0" smtClean="0">
                <a:solidFill>
                  <a:srgbClr val="0000FF"/>
                </a:solidFill>
                <a:effectLst>
                  <a:outerShdw blurRad="38100" dist="38100" dir="2700000" algn="tl">
                    <a:srgbClr val="000000">
                      <a:alpha val="43137"/>
                    </a:srgbClr>
                  </a:outerShdw>
                </a:effectLst>
                <a:latin typeface="Bodoni MT Black" pitchFamily="18" charset="0"/>
              </a:rPr>
              <a:t>Resultados (2ª etapa)</a:t>
            </a:r>
            <a:br>
              <a:rPr lang="es-AR" sz="3600" b="1" dirty="0" smtClean="0">
                <a:solidFill>
                  <a:srgbClr val="0000FF"/>
                </a:solidFill>
                <a:effectLst>
                  <a:outerShdw blurRad="38100" dist="38100" dir="2700000" algn="tl">
                    <a:srgbClr val="000000">
                      <a:alpha val="43137"/>
                    </a:srgbClr>
                  </a:outerShdw>
                </a:effectLst>
                <a:latin typeface="Bodoni MT Black" pitchFamily="18" charset="0"/>
              </a:rPr>
            </a:br>
            <a:r>
              <a:rPr lang="es-AR" sz="2800" b="1" dirty="0" smtClean="0">
                <a:solidFill>
                  <a:srgbClr val="0000FF"/>
                </a:solidFill>
                <a:effectLst>
                  <a:outerShdw blurRad="38100" dist="38100" dir="2700000" algn="tl">
                    <a:srgbClr val="000000">
                      <a:alpha val="43137"/>
                    </a:srgbClr>
                  </a:outerShdw>
                </a:effectLst>
                <a:latin typeface="Bodoni MT Black" pitchFamily="18" charset="0"/>
              </a:rPr>
              <a:t>Efecto retornos</a:t>
            </a:r>
            <a:endParaRPr lang="es-AR" sz="4000" b="1" dirty="0">
              <a:solidFill>
                <a:srgbClr val="0000FF"/>
              </a:solidFill>
              <a:effectLst>
                <a:outerShdw blurRad="38100" dist="38100" dir="2700000" algn="tl">
                  <a:srgbClr val="000000">
                    <a:alpha val="43137"/>
                  </a:srgbClr>
                </a:outerShdw>
              </a:effectLst>
              <a:latin typeface="Bodoni MT Black" pitchFamily="18" charset="0"/>
            </a:endParaRPr>
          </a:p>
        </p:txBody>
      </p:sp>
      <p:pic>
        <p:nvPicPr>
          <p:cNvPr id="2150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413" y="1009818"/>
            <a:ext cx="8225035" cy="58021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5 Rectángulo"/>
          <p:cNvSpPr/>
          <p:nvPr/>
        </p:nvSpPr>
        <p:spPr>
          <a:xfrm>
            <a:off x="323850" y="1844675"/>
            <a:ext cx="8569325" cy="431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AR"/>
          </a:p>
        </p:txBody>
      </p:sp>
      <p:sp>
        <p:nvSpPr>
          <p:cNvPr id="7" name="6 Rectángulo"/>
          <p:cNvSpPr/>
          <p:nvPr/>
        </p:nvSpPr>
        <p:spPr>
          <a:xfrm>
            <a:off x="323850" y="2781300"/>
            <a:ext cx="8569325" cy="431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12700"/>
            <a:ext cx="8229600" cy="490538"/>
          </a:xfrm>
        </p:spPr>
        <p:txBody>
          <a:bodyPr/>
          <a:lstStyle/>
          <a:p>
            <a:pPr>
              <a:defRPr/>
            </a:pPr>
            <a:r>
              <a:rPr lang="es-AR" sz="4000" b="1" dirty="0" smtClean="0">
                <a:solidFill>
                  <a:srgbClr val="0000FF"/>
                </a:solidFill>
                <a:effectLst>
                  <a:outerShdw blurRad="38100" dist="38100" dir="2700000" algn="tl">
                    <a:srgbClr val="000000">
                      <a:alpha val="43137"/>
                    </a:srgbClr>
                  </a:outerShdw>
                </a:effectLst>
                <a:latin typeface="Bodoni MT Black" pitchFamily="18" charset="0"/>
              </a:rPr>
              <a:t>Resultados (2ª etapa)</a:t>
            </a:r>
            <a:endParaRPr lang="es-AR" sz="4000" b="1" dirty="0">
              <a:solidFill>
                <a:srgbClr val="0000FF"/>
              </a:solidFill>
              <a:effectLst>
                <a:outerShdw blurRad="38100" dist="38100" dir="2700000" algn="tl">
                  <a:srgbClr val="000000">
                    <a:alpha val="43137"/>
                  </a:srgbClr>
                </a:outerShdw>
              </a:effectLst>
              <a:latin typeface="Bodoni MT Black" pitchFamily="18" charset="0"/>
            </a:endParaRPr>
          </a:p>
        </p:txBody>
      </p:sp>
      <p:sp>
        <p:nvSpPr>
          <p:cNvPr id="22531" name="2 CuadroTexto"/>
          <p:cNvSpPr txBox="1">
            <a:spLocks noChangeArrowheads="1"/>
          </p:cNvSpPr>
          <p:nvPr/>
        </p:nvSpPr>
        <p:spPr bwMode="auto">
          <a:xfrm>
            <a:off x="468313" y="5229225"/>
            <a:ext cx="8231187"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buFont typeface="Arial" charset="0"/>
              <a:buChar char="•"/>
            </a:pPr>
            <a:r>
              <a:rPr lang="es-ES_tradnl" altLang="es-ES" sz="2000" u="sng">
                <a:solidFill>
                  <a:srgbClr val="000000"/>
                </a:solidFill>
                <a:latin typeface="Calibri" pitchFamily="34" charset="0"/>
              </a:rPr>
              <a:t>Impacto igualador del cambio en los premios a la educación.</a:t>
            </a:r>
            <a:r>
              <a:rPr lang="es-ES_tradnl" altLang="es-ES" sz="2000">
                <a:solidFill>
                  <a:srgbClr val="000000"/>
                </a:solidFill>
                <a:latin typeface="Calibri" pitchFamily="34" charset="0"/>
              </a:rPr>
              <a:t> Reducción en los retornos en todos los niveles en relación a primaria completa – mayor importancia relativa de ocupados de mayor escolarización.</a:t>
            </a:r>
          </a:p>
          <a:p>
            <a:pPr algn="just" eaLnBrk="1" hangingPunct="1">
              <a:buFont typeface="Arial" charset="0"/>
              <a:buChar char="•"/>
            </a:pPr>
            <a:r>
              <a:rPr lang="es-ES_tradnl" altLang="es-ES" sz="2000" u="sng">
                <a:solidFill>
                  <a:srgbClr val="000000"/>
                </a:solidFill>
                <a:latin typeface="Calibri" pitchFamily="34" charset="0"/>
              </a:rPr>
              <a:t>Impacto igualador del género.</a:t>
            </a:r>
            <a:r>
              <a:rPr lang="es-ES_tradnl" altLang="es-ES" sz="2000">
                <a:solidFill>
                  <a:srgbClr val="000000"/>
                </a:solidFill>
                <a:latin typeface="Calibri" pitchFamily="34" charset="0"/>
              </a:rPr>
              <a:t> Incremento del premio a los hombres en el primer percentil y disminución en el último.</a:t>
            </a:r>
            <a:endParaRPr lang="es-AR" altLang="es-ES" sz="2000">
              <a:solidFill>
                <a:srgbClr val="000000"/>
              </a:solidFill>
              <a:latin typeface="Calibri" pitchFamily="34" charset="0"/>
            </a:endParaRPr>
          </a:p>
        </p:txBody>
      </p:sp>
      <p:pic>
        <p:nvPicPr>
          <p:cNvPr id="2253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7838" y="836613"/>
            <a:ext cx="8197850" cy="4260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p:txBody>
          <a:bodyPr/>
          <a:lstStyle/>
          <a:p>
            <a:pPr>
              <a:defRPr/>
            </a:pPr>
            <a:r>
              <a:rPr lang="es-AR" sz="4000" b="1" dirty="0" smtClean="0">
                <a:solidFill>
                  <a:srgbClr val="0000FF"/>
                </a:solidFill>
                <a:effectLst>
                  <a:outerShdw blurRad="38100" dist="38100" dir="2700000" algn="tl">
                    <a:srgbClr val="000000">
                      <a:alpha val="43137"/>
                    </a:srgbClr>
                  </a:outerShdw>
                </a:effectLst>
                <a:latin typeface="Bodoni MT Black" pitchFamily="18" charset="0"/>
              </a:rPr>
              <a:t>Conclusiones</a:t>
            </a:r>
            <a:endParaRPr lang="es-AR" sz="4000" b="1" dirty="0">
              <a:solidFill>
                <a:srgbClr val="0000FF"/>
              </a:solidFill>
              <a:effectLst>
                <a:outerShdw blurRad="38100" dist="38100" dir="2700000" algn="tl">
                  <a:srgbClr val="000000">
                    <a:alpha val="43137"/>
                  </a:srgbClr>
                </a:outerShdw>
              </a:effectLst>
              <a:latin typeface="Bodoni MT Black" pitchFamily="18" charset="0"/>
            </a:endParaRPr>
          </a:p>
        </p:txBody>
      </p:sp>
      <p:sp>
        <p:nvSpPr>
          <p:cNvPr id="23555" name="2 Marcador de contenido"/>
          <p:cNvSpPr>
            <a:spLocks noGrp="1"/>
          </p:cNvSpPr>
          <p:nvPr>
            <p:ph idx="1"/>
          </p:nvPr>
        </p:nvSpPr>
        <p:spPr>
          <a:xfrm>
            <a:off x="457200" y="1600200"/>
            <a:ext cx="8229600" cy="4708525"/>
          </a:xfrm>
        </p:spPr>
        <p:txBody>
          <a:bodyPr/>
          <a:lstStyle/>
          <a:p>
            <a:pPr algn="just"/>
            <a:r>
              <a:rPr lang="es-AR" altLang="en-US" sz="2200" dirty="0" smtClean="0"/>
              <a:t>Argentina experimentó un proceso de reducción de la desigualdad salarial durante la última década.</a:t>
            </a:r>
          </a:p>
          <a:p>
            <a:pPr algn="just"/>
            <a:r>
              <a:rPr lang="es-AR" altLang="en-US" sz="2200" dirty="0" smtClean="0"/>
              <a:t>En línea con resultados previos, el cambio en los premios a la educación ha sido el factor más importante en la explicación de la reducción, mientras que los cambios en la composición por niveles, sesgados a niveles más elevados, han jugado un rol </a:t>
            </a:r>
            <a:r>
              <a:rPr lang="es-AR" altLang="en-US" sz="2200" dirty="0" err="1" smtClean="0"/>
              <a:t>desigualador</a:t>
            </a:r>
            <a:r>
              <a:rPr lang="es-AR" altLang="en-US" sz="2200" dirty="0" smtClean="0"/>
              <a:t>.</a:t>
            </a:r>
          </a:p>
          <a:p>
            <a:pPr algn="just"/>
            <a:r>
              <a:rPr lang="es-AR" altLang="en-US" sz="2200" dirty="0" smtClean="0"/>
              <a:t>Se observa también, que el proceso de formalización a jugado un rol igualador. Esto implica no sólo avances en términos de cobertura y extensión de beneficios sociales derivados del trabajo, sino también en términos de desconcentración de salarios.</a:t>
            </a:r>
          </a:p>
          <a:p>
            <a:pPr algn="just"/>
            <a:endParaRPr lang="es-AR" altLang="en-US" sz="2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p:cNvPicPr/>
          <p:nvPr/>
        </p:nvPicPr>
        <p:blipFill>
          <a:blip r:embed="rId2">
            <a:extLst>
              <a:ext uri="{28A0092B-C50C-407E-A947-70E740481C1C}">
                <a14:useLocalDpi xmlns:a14="http://schemas.microsoft.com/office/drawing/2010/main" val="0"/>
              </a:ext>
            </a:extLst>
          </a:blip>
          <a:srcRect/>
          <a:stretch>
            <a:fillRect/>
          </a:stretch>
        </p:blipFill>
        <p:spPr bwMode="auto">
          <a:xfrm>
            <a:off x="683568" y="908720"/>
            <a:ext cx="7704856" cy="5949280"/>
          </a:xfrm>
          <a:prstGeom prst="rect">
            <a:avLst/>
          </a:prstGeom>
          <a:noFill/>
        </p:spPr>
      </p:pic>
      <p:sp>
        <p:nvSpPr>
          <p:cNvPr id="3" name="2 Título"/>
          <p:cNvSpPr>
            <a:spLocks noGrp="1"/>
          </p:cNvSpPr>
          <p:nvPr>
            <p:ph type="title"/>
          </p:nvPr>
        </p:nvSpPr>
        <p:spPr>
          <a:xfrm>
            <a:off x="457200" y="274638"/>
            <a:ext cx="8229600" cy="634082"/>
          </a:xfrm>
        </p:spPr>
        <p:txBody>
          <a:bodyPr/>
          <a:lstStyle/>
          <a:p>
            <a:r>
              <a:rPr lang="es-ES" sz="2800" b="1" dirty="0" smtClean="0"/>
              <a:t>Evolución de la desigualdad (</a:t>
            </a:r>
            <a:r>
              <a:rPr lang="es-ES" sz="2800" b="1" dirty="0" err="1" smtClean="0"/>
              <a:t>Ginis</a:t>
            </a:r>
            <a:r>
              <a:rPr lang="es-ES" sz="2800" b="1" dirty="0" smtClean="0"/>
              <a:t>)</a:t>
            </a:r>
            <a:r>
              <a:rPr lang="es-ES" sz="2800" dirty="0" smtClean="0"/>
              <a:t/>
            </a:r>
            <a:br>
              <a:rPr lang="es-ES" sz="2800" dirty="0" smtClean="0"/>
            </a:br>
            <a:endParaRPr lang="es-ES" sz="2800" dirty="0"/>
          </a:p>
        </p:txBody>
      </p:sp>
    </p:spTree>
    <p:extLst>
      <p:ext uri="{BB962C8B-B14F-4D97-AF65-F5344CB8AC3E}">
        <p14:creationId xmlns:p14="http://schemas.microsoft.com/office/powerpoint/2010/main" val="570081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defRPr/>
            </a:pPr>
            <a:r>
              <a:rPr lang="es-AR" sz="4000" b="1" dirty="0">
                <a:solidFill>
                  <a:srgbClr val="0000FF"/>
                </a:solidFill>
                <a:effectLst>
                  <a:outerShdw blurRad="38100" dist="38100" dir="2700000" algn="tl">
                    <a:srgbClr val="000000">
                      <a:alpha val="43137"/>
                    </a:srgbClr>
                  </a:outerShdw>
                </a:effectLst>
                <a:latin typeface="Bodoni MT Black" pitchFamily="18" charset="0"/>
              </a:rPr>
              <a:t>Principales cambios en la </a:t>
            </a:r>
            <a:r>
              <a:rPr lang="es-AR" sz="4000" b="1" dirty="0" smtClean="0">
                <a:solidFill>
                  <a:srgbClr val="0000FF"/>
                </a:solidFill>
                <a:effectLst>
                  <a:outerShdw blurRad="38100" dist="38100" dir="2700000" algn="tl">
                    <a:srgbClr val="000000">
                      <a:alpha val="43137"/>
                    </a:srgbClr>
                  </a:outerShdw>
                </a:effectLst>
                <a:latin typeface="Bodoni MT Black" pitchFamily="18" charset="0"/>
              </a:rPr>
              <a:t>desigualdad salarial</a:t>
            </a:r>
            <a:endParaRPr lang="es-AR" sz="4000" b="1" dirty="0">
              <a:solidFill>
                <a:srgbClr val="0000FF"/>
              </a:solidFill>
              <a:effectLst>
                <a:outerShdw blurRad="38100" dist="38100" dir="2700000" algn="tl">
                  <a:srgbClr val="000000">
                    <a:alpha val="43137"/>
                  </a:srgbClr>
                </a:outerShdw>
              </a:effectLst>
              <a:latin typeface="Bodoni MT Black" pitchFamily="18" charset="0"/>
            </a:endParaRPr>
          </a:p>
        </p:txBody>
      </p:sp>
      <p:sp>
        <p:nvSpPr>
          <p:cNvPr id="4" name="3 Rectángulo"/>
          <p:cNvSpPr/>
          <p:nvPr/>
        </p:nvSpPr>
        <p:spPr>
          <a:xfrm>
            <a:off x="7019925" y="1557338"/>
            <a:ext cx="1871663" cy="49672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AR">
              <a:solidFill>
                <a:prstClr val="white"/>
              </a:solidFill>
            </a:endParaRPr>
          </a:p>
        </p:txBody>
      </p:sp>
      <p:pic>
        <p:nvPicPr>
          <p:cNvPr id="13316"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238" y="1628775"/>
            <a:ext cx="8172450" cy="515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359914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p:txBody>
          <a:bodyPr/>
          <a:lstStyle/>
          <a:p>
            <a:pPr>
              <a:defRPr/>
            </a:pPr>
            <a:r>
              <a:rPr lang="es-AR" sz="4000" b="1" dirty="0" smtClean="0">
                <a:solidFill>
                  <a:srgbClr val="0000FF"/>
                </a:solidFill>
                <a:effectLst>
                  <a:outerShdw blurRad="38100" dist="38100" dir="2700000" algn="tl">
                    <a:srgbClr val="000000">
                      <a:alpha val="43137"/>
                    </a:srgbClr>
                  </a:outerShdw>
                </a:effectLst>
                <a:latin typeface="Bodoni MT Black" pitchFamily="18" charset="0"/>
              </a:rPr>
              <a:t>Objetivos</a:t>
            </a:r>
            <a:endParaRPr lang="es-AR" sz="4000" b="1" dirty="0">
              <a:solidFill>
                <a:srgbClr val="0000FF"/>
              </a:solidFill>
              <a:effectLst>
                <a:outerShdw blurRad="38100" dist="38100" dir="2700000" algn="tl">
                  <a:srgbClr val="000000">
                    <a:alpha val="43137"/>
                  </a:srgbClr>
                </a:outerShdw>
              </a:effectLst>
              <a:latin typeface="Bodoni MT Black" pitchFamily="18" charset="0"/>
            </a:endParaRPr>
          </a:p>
        </p:txBody>
      </p:sp>
      <p:sp>
        <p:nvSpPr>
          <p:cNvPr id="5123" name="5 Marcador de contenido"/>
          <p:cNvSpPr>
            <a:spLocks noGrp="1"/>
          </p:cNvSpPr>
          <p:nvPr>
            <p:ph idx="1"/>
          </p:nvPr>
        </p:nvSpPr>
        <p:spPr/>
        <p:txBody>
          <a:bodyPr/>
          <a:lstStyle/>
          <a:p>
            <a:pPr algn="just"/>
            <a:r>
              <a:rPr lang="es-ES" altLang="en-US" dirty="0" smtClean="0"/>
              <a:t>Analizar la dinámica de la desigualdad salarial en Argentina durante los 2000s.</a:t>
            </a:r>
          </a:p>
          <a:p>
            <a:pPr algn="just"/>
            <a:endParaRPr lang="es-ES" altLang="en-US" dirty="0" smtClean="0"/>
          </a:p>
          <a:p>
            <a:pPr algn="just"/>
            <a:r>
              <a:rPr lang="es-ES" altLang="en-US" dirty="0" smtClean="0"/>
              <a:t>En particular, evaluar cuáles han sido los factores determinantes de los cambios observados en la desigualdad salarial y cuáles han sido sus contribuciones específicas en tal proceso.</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defRPr/>
            </a:pPr>
            <a:r>
              <a:rPr lang="es-AR" sz="4000" b="1" dirty="0">
                <a:solidFill>
                  <a:srgbClr val="0000FF"/>
                </a:solidFill>
                <a:effectLst>
                  <a:outerShdw blurRad="38100" dist="38100" dir="2700000" algn="tl">
                    <a:srgbClr val="000000">
                      <a:alpha val="43137"/>
                    </a:srgbClr>
                  </a:outerShdw>
                </a:effectLst>
                <a:latin typeface="Bodoni MT Black" pitchFamily="18" charset="0"/>
              </a:rPr>
              <a:t>Motivación</a:t>
            </a:r>
          </a:p>
        </p:txBody>
      </p:sp>
      <p:sp>
        <p:nvSpPr>
          <p:cNvPr id="6147" name="2 Marcador de contenido"/>
          <p:cNvSpPr>
            <a:spLocks noGrp="1"/>
          </p:cNvSpPr>
          <p:nvPr>
            <p:ph idx="1"/>
          </p:nvPr>
        </p:nvSpPr>
        <p:spPr/>
        <p:txBody>
          <a:bodyPr/>
          <a:lstStyle/>
          <a:p>
            <a:pPr algn="just"/>
            <a:r>
              <a:rPr lang="es-AR" altLang="en-US" sz="2800" dirty="0" smtClean="0"/>
              <a:t>Mejora en la distribución de las remuneraciones en los 2000s en varios países de AL.</a:t>
            </a:r>
          </a:p>
          <a:p>
            <a:pPr algn="just"/>
            <a:r>
              <a:rPr lang="es-AR" altLang="en-US" sz="2800" dirty="0" smtClean="0"/>
              <a:t>No se evalúa la incidencia de otros cambios en el mercado laboral, en particular, el mayor grado de formalización entre los asalariados.</a:t>
            </a:r>
          </a:p>
          <a:p>
            <a:pPr algn="just"/>
            <a:endParaRPr lang="es-AR" altLang="en-US" sz="2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defRPr/>
            </a:pPr>
            <a:r>
              <a:rPr lang="es-AR" sz="4000" b="1" dirty="0">
                <a:solidFill>
                  <a:srgbClr val="0000FF"/>
                </a:solidFill>
                <a:effectLst>
                  <a:outerShdw blurRad="38100" dist="38100" dir="2700000" algn="tl">
                    <a:srgbClr val="000000">
                      <a:alpha val="43137"/>
                    </a:srgbClr>
                  </a:outerShdw>
                </a:effectLst>
                <a:latin typeface="Bodoni MT Black" pitchFamily="18" charset="0"/>
              </a:rPr>
              <a:t>Indicadores ocupacionales</a:t>
            </a:r>
          </a:p>
        </p:txBody>
      </p:sp>
      <p:pic>
        <p:nvPicPr>
          <p:cNvPr id="14339"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755650" y="1844675"/>
            <a:ext cx="7931150" cy="4105275"/>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Rectángulo"/>
          <p:cNvSpPr/>
          <p:nvPr/>
        </p:nvSpPr>
        <p:spPr>
          <a:xfrm>
            <a:off x="7164388" y="1555750"/>
            <a:ext cx="1728787" cy="4752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AR">
              <a:solidFill>
                <a:prstClr val="white"/>
              </a:solidFill>
            </a:endParaRPr>
          </a:p>
        </p:txBody>
      </p:sp>
      <p:sp>
        <p:nvSpPr>
          <p:cNvPr id="5" name="4 Elipse"/>
          <p:cNvSpPr/>
          <p:nvPr/>
        </p:nvSpPr>
        <p:spPr>
          <a:xfrm>
            <a:off x="7380288" y="4940300"/>
            <a:ext cx="1439862" cy="288925"/>
          </a:xfrm>
          <a:prstGeom prst="ellipse">
            <a:avLst/>
          </a:prstGeom>
          <a:noFill/>
          <a:ln>
            <a:solidFill>
              <a:srgbClr val="CC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s-AR">
              <a:solidFill>
                <a:prstClr val="white"/>
              </a:solidFill>
            </a:endParaRPr>
          </a:p>
        </p:txBody>
      </p:sp>
    </p:spTree>
    <p:extLst>
      <p:ext uri="{BB962C8B-B14F-4D97-AF65-F5344CB8AC3E}">
        <p14:creationId xmlns:p14="http://schemas.microsoft.com/office/powerpoint/2010/main" val="17910265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Título"/>
          <p:cNvSpPr>
            <a:spLocks noGrp="1"/>
          </p:cNvSpPr>
          <p:nvPr>
            <p:ph type="title"/>
          </p:nvPr>
        </p:nvSpPr>
        <p:spPr/>
        <p:txBody>
          <a:bodyPr/>
          <a:lstStyle/>
          <a:p>
            <a:pPr>
              <a:defRPr/>
            </a:pPr>
            <a:r>
              <a:rPr lang="es-AR" sz="4000" b="1" dirty="0" smtClean="0">
                <a:solidFill>
                  <a:srgbClr val="0000FF"/>
                </a:solidFill>
                <a:effectLst>
                  <a:outerShdw blurRad="38100" dist="38100" dir="2700000" algn="tl">
                    <a:srgbClr val="000000">
                      <a:alpha val="43137"/>
                    </a:srgbClr>
                  </a:outerShdw>
                </a:effectLst>
                <a:latin typeface="Bodoni MT Black" pitchFamily="18" charset="0"/>
              </a:rPr>
              <a:t>Fuente de Información</a:t>
            </a:r>
            <a:endParaRPr lang="es-AR" sz="4000" b="1" dirty="0">
              <a:solidFill>
                <a:srgbClr val="0000FF"/>
              </a:solidFill>
              <a:effectLst>
                <a:outerShdw blurRad="38100" dist="38100" dir="2700000" algn="tl">
                  <a:srgbClr val="000000">
                    <a:alpha val="43137"/>
                  </a:srgbClr>
                </a:outerShdw>
              </a:effectLst>
              <a:latin typeface="Bodoni MT Black" pitchFamily="18" charset="0"/>
            </a:endParaRPr>
          </a:p>
        </p:txBody>
      </p:sp>
      <p:sp>
        <p:nvSpPr>
          <p:cNvPr id="9219" name="5 Marcador de contenido"/>
          <p:cNvSpPr>
            <a:spLocks noGrp="1"/>
          </p:cNvSpPr>
          <p:nvPr>
            <p:ph idx="1"/>
          </p:nvPr>
        </p:nvSpPr>
        <p:spPr/>
        <p:txBody>
          <a:bodyPr/>
          <a:lstStyle/>
          <a:p>
            <a:pPr algn="just"/>
            <a:r>
              <a:rPr lang="es-ES" altLang="en-US" sz="2800" smtClean="0"/>
              <a:t>Microdatos de la Encuesta Permanente de Hogares, realizada por el Instituto Nacional de Estadística y Censos (INDEC), que comprende en la actualidad 31 aglomerados urbanos.</a:t>
            </a:r>
          </a:p>
        </p:txBody>
      </p:sp>
      <p:sp>
        <p:nvSpPr>
          <p:cNvPr id="9220" name="4 CuadroTexto"/>
          <p:cNvSpPr txBox="1">
            <a:spLocks noChangeArrowheads="1"/>
          </p:cNvSpPr>
          <p:nvPr/>
        </p:nvSpPr>
        <p:spPr bwMode="auto">
          <a:xfrm>
            <a:off x="395288" y="4149725"/>
            <a:ext cx="8640762" cy="26400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r>
              <a:rPr lang="en-US" altLang="en-US" b="1"/>
              <a:t>Grupo de trabajadores considerados</a:t>
            </a:r>
            <a:r>
              <a:rPr lang="en-US" altLang="en-US"/>
              <a:t>: Asalariados comprendidos entre 16 y 64 años de edad en el caso de los varones, y hasta 59 años de edad en el caso de las mujeres. El límite inferior refiere a la edad mínima estipulada por ley para trabajar, mientras que los límites superiores indican la edad de retiro del mercado de trabajo.</a:t>
            </a:r>
          </a:p>
          <a:p>
            <a:pPr algn="just" eaLnBrk="1" hangingPunct="1"/>
            <a:endParaRPr lang="en-US" altLang="en-US"/>
          </a:p>
          <a:p>
            <a:pPr algn="just">
              <a:spcBef>
                <a:spcPct val="20000"/>
              </a:spcBef>
              <a:buFont typeface="Arial" charset="0"/>
              <a:buNone/>
            </a:pPr>
            <a:r>
              <a:rPr lang="en-US" altLang="en-US" b="1"/>
              <a:t>Definición de trabajo formal / informal</a:t>
            </a:r>
            <a:r>
              <a:rPr lang="en-US" altLang="en-US"/>
              <a:t>: Enfoque Legal. En Argentina, un empleado asalariado es considerado registrado en el sistema de seguridad social si su empleador paga su contribución a la seguridad social.</a:t>
            </a:r>
            <a:endParaRPr lang="en-GB" alt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900"/>
          </a:xfrm>
        </p:spPr>
        <p:txBody>
          <a:bodyPr/>
          <a:lstStyle/>
          <a:p>
            <a:pPr>
              <a:defRPr/>
            </a:pPr>
            <a:r>
              <a:rPr lang="es-AR" sz="4000" b="1" dirty="0" smtClean="0">
                <a:solidFill>
                  <a:srgbClr val="0000FF"/>
                </a:solidFill>
                <a:effectLst>
                  <a:outerShdw blurRad="38100" dist="38100" dir="2700000" algn="tl">
                    <a:srgbClr val="000000">
                      <a:alpha val="43137"/>
                    </a:srgbClr>
                  </a:outerShdw>
                </a:effectLst>
                <a:latin typeface="Bodoni MT Black" pitchFamily="18" charset="0"/>
              </a:rPr>
              <a:t>Metodología</a:t>
            </a:r>
            <a:endParaRPr lang="en-US" sz="4000" b="1" dirty="0">
              <a:solidFill>
                <a:srgbClr val="0000FF"/>
              </a:solidFill>
              <a:effectLst>
                <a:outerShdw blurRad="38100" dist="38100" dir="2700000" algn="tl">
                  <a:srgbClr val="000000">
                    <a:alpha val="43137"/>
                  </a:srgbClr>
                </a:outerShdw>
              </a:effectLst>
              <a:latin typeface="Bodoni MT Black" pitchFamily="18" charset="0"/>
            </a:endParaRPr>
          </a:p>
        </p:txBody>
      </p:sp>
      <p:sp>
        <p:nvSpPr>
          <p:cNvPr id="8195" name="2 Marcador de contenido"/>
          <p:cNvSpPr>
            <a:spLocks noGrp="1"/>
          </p:cNvSpPr>
          <p:nvPr>
            <p:ph idx="1"/>
          </p:nvPr>
        </p:nvSpPr>
        <p:spPr>
          <a:xfrm>
            <a:off x="179388" y="1125538"/>
            <a:ext cx="8713787" cy="5543550"/>
          </a:xfrm>
        </p:spPr>
        <p:txBody>
          <a:bodyPr/>
          <a:lstStyle/>
          <a:p>
            <a:pPr marL="0" indent="0" algn="just">
              <a:buFont typeface="Arial" charset="0"/>
              <a:buNone/>
              <a:defRPr/>
            </a:pPr>
            <a:r>
              <a:rPr lang="en-US" altLang="en-US" sz="2300" b="1" dirty="0" err="1" smtClean="0"/>
              <a:t>Descomposiciones</a:t>
            </a:r>
            <a:r>
              <a:rPr lang="en-US" altLang="en-US" sz="2300" b="1" dirty="0"/>
              <a:t>:</a:t>
            </a:r>
          </a:p>
          <a:p>
            <a:pPr algn="just">
              <a:defRPr/>
            </a:pPr>
            <a:r>
              <a:rPr lang="en-US" altLang="en-US" sz="2400" dirty="0" smtClean="0"/>
              <a:t> </a:t>
            </a:r>
            <a:r>
              <a:rPr lang="en-US" altLang="en-US" sz="2400" dirty="0" err="1" smtClean="0"/>
              <a:t>Firpo</a:t>
            </a:r>
            <a:r>
              <a:rPr lang="en-US" altLang="en-US" sz="2400" dirty="0" smtClean="0"/>
              <a:t>, Fortin y Lemieux, </a:t>
            </a:r>
            <a:r>
              <a:rPr lang="en-US" altLang="en-US" sz="2400" dirty="0" err="1" smtClean="0"/>
              <a:t>basándose</a:t>
            </a:r>
            <a:r>
              <a:rPr lang="en-US" altLang="en-US" sz="2400" dirty="0" smtClean="0"/>
              <a:t> en </a:t>
            </a:r>
            <a:r>
              <a:rPr lang="en-US" altLang="en-US" sz="2400" dirty="0" err="1" smtClean="0"/>
              <a:t>una</a:t>
            </a:r>
            <a:r>
              <a:rPr lang="en-US" altLang="en-US" sz="2400" dirty="0" smtClean="0"/>
              <a:t> </a:t>
            </a:r>
            <a:r>
              <a:rPr lang="en-US" altLang="en-US" sz="2400" dirty="0" err="1" smtClean="0"/>
              <a:t>generalización</a:t>
            </a:r>
            <a:r>
              <a:rPr lang="en-US" altLang="en-US" sz="2400" dirty="0" smtClean="0"/>
              <a:t> del </a:t>
            </a:r>
            <a:r>
              <a:rPr lang="en-US" altLang="en-US" sz="2400" dirty="0" err="1" smtClean="0"/>
              <a:t>enfoque</a:t>
            </a:r>
            <a:r>
              <a:rPr lang="en-US" altLang="en-US" sz="2400" dirty="0" smtClean="0"/>
              <a:t> </a:t>
            </a:r>
            <a:r>
              <a:rPr lang="en-US" altLang="en-US" sz="2400" dirty="0" err="1" smtClean="0"/>
              <a:t>tradicional</a:t>
            </a:r>
            <a:r>
              <a:rPr lang="en-US" altLang="en-US" sz="2400" dirty="0" smtClean="0"/>
              <a:t> de Oaxaca y Blinder, </a:t>
            </a:r>
            <a:r>
              <a:rPr lang="en-US" altLang="en-US" sz="2400" dirty="0" err="1" smtClean="0"/>
              <a:t>proponen</a:t>
            </a:r>
            <a:r>
              <a:rPr lang="en-US" altLang="en-US" sz="2400" dirty="0" smtClean="0"/>
              <a:t> un </a:t>
            </a:r>
            <a:r>
              <a:rPr lang="en-US" altLang="en-US" sz="2400" dirty="0" err="1" smtClean="0"/>
              <a:t>procedimiento</a:t>
            </a:r>
            <a:r>
              <a:rPr lang="en-US" altLang="en-US" sz="2400" dirty="0" smtClean="0"/>
              <a:t> </a:t>
            </a:r>
            <a:r>
              <a:rPr lang="es-AR" altLang="en-US" sz="2400" dirty="0" smtClean="0"/>
              <a:t>b</a:t>
            </a:r>
            <a:r>
              <a:rPr lang="es-AR" sz="2400" dirty="0" smtClean="0"/>
              <a:t>asado </a:t>
            </a:r>
            <a:r>
              <a:rPr lang="es-AR" sz="2400" dirty="0"/>
              <a:t>en la estimación </a:t>
            </a:r>
            <a:r>
              <a:rPr lang="es-AR" sz="2400" dirty="0" smtClean="0"/>
              <a:t>de densidades </a:t>
            </a:r>
            <a:r>
              <a:rPr lang="es-AR" sz="2400" dirty="0" err="1" smtClean="0"/>
              <a:t>contrafactuales</a:t>
            </a:r>
            <a:r>
              <a:rPr lang="es-AR" sz="2400" dirty="0" smtClean="0"/>
              <a:t> y de regresiones de funciones de influencia recentradas.</a:t>
            </a:r>
            <a:endParaRPr lang="en-US" altLang="en-US" sz="2400" dirty="0" smtClean="0"/>
          </a:p>
          <a:p>
            <a:pPr marL="1257300" lvl="2" indent="-457200" algn="just">
              <a:buFont typeface="+mj-lt"/>
              <a:buAutoNum type="alphaLcParenR"/>
              <a:defRPr/>
            </a:pPr>
            <a:r>
              <a:rPr lang="es-AR" sz="2000" u="sng" dirty="0">
                <a:solidFill>
                  <a:prstClr val="black"/>
                </a:solidFill>
              </a:rPr>
              <a:t>Efecto “composición”</a:t>
            </a:r>
            <a:r>
              <a:rPr lang="es-AR" sz="2000" dirty="0">
                <a:solidFill>
                  <a:prstClr val="black"/>
                </a:solidFill>
              </a:rPr>
              <a:t>: mide el cambio </a:t>
            </a:r>
            <a:r>
              <a:rPr lang="es-AR" sz="2000" dirty="0" smtClean="0">
                <a:solidFill>
                  <a:prstClr val="black"/>
                </a:solidFill>
              </a:rPr>
              <a:t>explicado </a:t>
            </a:r>
            <a:r>
              <a:rPr lang="es-AR" sz="2000" dirty="0">
                <a:solidFill>
                  <a:prstClr val="black"/>
                </a:solidFill>
              </a:rPr>
              <a:t>por modificaciones en los atributos manteniendo constante la estructura de remuneraciones entre dos momentos del tiempo.</a:t>
            </a:r>
          </a:p>
          <a:p>
            <a:pPr marL="1257300" lvl="2" indent="-457200" algn="just">
              <a:buFont typeface="Calibri" pitchFamily="34" charset="0"/>
              <a:buAutoNum type="alphaLcParenR"/>
              <a:defRPr/>
            </a:pPr>
            <a:r>
              <a:rPr lang="es-AR" sz="2000" u="sng" dirty="0">
                <a:solidFill>
                  <a:prstClr val="black"/>
                </a:solidFill>
              </a:rPr>
              <a:t>Efecto  “retorno”</a:t>
            </a:r>
            <a:r>
              <a:rPr lang="es-AR" sz="2000" dirty="0">
                <a:solidFill>
                  <a:prstClr val="black"/>
                </a:solidFill>
              </a:rPr>
              <a:t>: evalúa los impactos de los cambios en la estructura salarial, manteniendo constante la distribución de los </a:t>
            </a:r>
            <a:r>
              <a:rPr lang="es-AR" sz="2000" dirty="0" smtClean="0">
                <a:solidFill>
                  <a:prstClr val="black"/>
                </a:solidFill>
              </a:rPr>
              <a:t>atributos</a:t>
            </a:r>
            <a:endParaRPr lang="es-AR" sz="1400" dirty="0"/>
          </a:p>
          <a:p>
            <a:pPr marL="0" indent="0" algn="just">
              <a:buFont typeface="Arial" charset="0"/>
              <a:buNone/>
              <a:defRPr/>
            </a:pPr>
            <a:r>
              <a:rPr lang="es-AR" sz="2300" b="1" dirty="0" smtClean="0"/>
              <a:t>Bondades:</a:t>
            </a:r>
            <a:endParaRPr lang="en-GB" sz="2300" b="1" dirty="0"/>
          </a:p>
          <a:p>
            <a:pPr algn="just">
              <a:defRPr/>
            </a:pPr>
            <a:r>
              <a:rPr lang="es-AR" sz="2000" dirty="0" smtClean="0"/>
              <a:t>Permite observar fuentes de cambios en funcionales de la distribución de los salarios más allá de la media.</a:t>
            </a:r>
            <a:endParaRPr lang="en-GB" sz="2000" dirty="0"/>
          </a:p>
          <a:p>
            <a:pPr algn="just">
              <a:defRPr/>
            </a:pPr>
            <a:r>
              <a:rPr lang="es-AR" sz="2000" dirty="0" smtClean="0"/>
              <a:t>El hecho de emplear un procedimiento de reponderación permite aislar el efecto de retorno de la eventual influencia de cambios en los atributos</a:t>
            </a:r>
            <a:r>
              <a:rPr lang="es-AR" sz="2300" dirty="0" smtClean="0"/>
              <a:t>.</a:t>
            </a:r>
            <a:endParaRPr lang="en-GB" sz="2300" dirty="0"/>
          </a:p>
          <a:p>
            <a:pPr algn="just">
              <a:defRPr/>
            </a:pPr>
            <a:endParaRPr lang="es-AR" altLang="en-US" sz="2400" dirty="0" smtClean="0"/>
          </a:p>
          <a:p>
            <a:pPr algn="just">
              <a:defRPr/>
            </a:pPr>
            <a:endParaRPr lang="es-AR" altLang="en-US" sz="2700" b="1" dirty="0" smtClean="0"/>
          </a:p>
        </p:txBody>
      </p:sp>
      <p:cxnSp>
        <p:nvCxnSpPr>
          <p:cNvPr id="4" name="3 Conector recto"/>
          <p:cNvCxnSpPr/>
          <p:nvPr/>
        </p:nvCxnSpPr>
        <p:spPr>
          <a:xfrm>
            <a:off x="0" y="981075"/>
            <a:ext cx="9144000" cy="0"/>
          </a:xfrm>
          <a:prstGeom prst="line">
            <a:avLst/>
          </a:prstGeom>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850900"/>
          </a:xfrm>
        </p:spPr>
        <p:txBody>
          <a:bodyPr/>
          <a:lstStyle/>
          <a:p>
            <a:pPr>
              <a:defRPr/>
            </a:pPr>
            <a:r>
              <a:rPr lang="es-AR" sz="4000" b="1" dirty="0" smtClean="0">
                <a:solidFill>
                  <a:srgbClr val="0000FF"/>
                </a:solidFill>
                <a:effectLst>
                  <a:outerShdw blurRad="38100" dist="38100" dir="2700000" algn="tl">
                    <a:srgbClr val="000000">
                      <a:alpha val="43137"/>
                    </a:srgbClr>
                  </a:outerShdw>
                </a:effectLst>
                <a:latin typeface="Bodoni MT Black" pitchFamily="18" charset="0"/>
              </a:rPr>
              <a:t>Metodología (cont.)</a:t>
            </a:r>
            <a:endParaRPr lang="en-US" sz="4000" b="1" dirty="0">
              <a:solidFill>
                <a:srgbClr val="0000FF"/>
              </a:solidFill>
              <a:effectLst>
                <a:outerShdw blurRad="38100" dist="38100" dir="2700000" algn="tl">
                  <a:srgbClr val="000000">
                    <a:alpha val="43137"/>
                  </a:srgbClr>
                </a:outerShdw>
              </a:effectLst>
              <a:latin typeface="Bodoni MT Black" pitchFamily="18" charset="0"/>
            </a:endParaRPr>
          </a:p>
        </p:txBody>
      </p:sp>
      <p:sp>
        <p:nvSpPr>
          <p:cNvPr id="8195" name="2 Marcador de contenido"/>
          <p:cNvSpPr>
            <a:spLocks noGrp="1"/>
          </p:cNvSpPr>
          <p:nvPr>
            <p:ph idx="1"/>
          </p:nvPr>
        </p:nvSpPr>
        <p:spPr>
          <a:xfrm>
            <a:off x="179388" y="1125538"/>
            <a:ext cx="8713787" cy="5732462"/>
          </a:xfrm>
        </p:spPr>
        <p:txBody>
          <a:bodyPr/>
          <a:lstStyle/>
          <a:p>
            <a:pPr algn="just">
              <a:defRPr/>
            </a:pPr>
            <a:r>
              <a:rPr lang="en-US" altLang="en-US" sz="2300" dirty="0" smtClean="0"/>
              <a:t>El </a:t>
            </a:r>
            <a:r>
              <a:rPr lang="en-US" altLang="en-US" sz="2300" dirty="0" err="1" smtClean="0"/>
              <a:t>procedimiento</a:t>
            </a:r>
            <a:r>
              <a:rPr lang="en-US" altLang="en-US" sz="2300" dirty="0" smtClean="0"/>
              <a:t> </a:t>
            </a:r>
            <a:r>
              <a:rPr lang="en-US" altLang="en-US" sz="2300" dirty="0" err="1" smtClean="0"/>
              <a:t>consta</a:t>
            </a:r>
            <a:r>
              <a:rPr lang="en-US" altLang="en-US" sz="2300" dirty="0" smtClean="0"/>
              <a:t> de dos </a:t>
            </a:r>
            <a:r>
              <a:rPr lang="en-US" altLang="en-US" sz="2300" dirty="0" err="1" smtClean="0"/>
              <a:t>etapas</a:t>
            </a:r>
            <a:r>
              <a:rPr lang="en-US" altLang="en-US" sz="2300" dirty="0" smtClean="0"/>
              <a:t>:</a:t>
            </a:r>
          </a:p>
          <a:p>
            <a:pPr marL="857250" lvl="1" indent="-457200" algn="just">
              <a:buFont typeface="Calibri" pitchFamily="34" charset="0"/>
              <a:buAutoNum type="arabicPeriod"/>
              <a:defRPr/>
            </a:pPr>
            <a:endParaRPr lang="es-AR" sz="1400" dirty="0" smtClean="0"/>
          </a:p>
          <a:p>
            <a:pPr marL="857250" lvl="1" indent="-457200" algn="just">
              <a:buFont typeface="Calibri" pitchFamily="34" charset="0"/>
              <a:buAutoNum type="arabicPeriod"/>
              <a:defRPr/>
            </a:pPr>
            <a:r>
              <a:rPr lang="es-AR" sz="2000" b="1" dirty="0" smtClean="0"/>
              <a:t>Descomposición agregada: </a:t>
            </a:r>
            <a:r>
              <a:rPr lang="es-AR" sz="2000" dirty="0" smtClean="0"/>
              <a:t>en esta etapa se estiman las componentes agregadas asociadas con los efectos “composición” y “retorno”, </a:t>
            </a:r>
            <a:r>
              <a:rPr lang="es-ES" sz="2000" dirty="0"/>
              <a:t>utilizando un método de </a:t>
            </a:r>
            <a:r>
              <a:rPr lang="es-ES" sz="2000" dirty="0" smtClean="0"/>
              <a:t>reponderación</a:t>
            </a:r>
          </a:p>
          <a:p>
            <a:pPr marL="857250" lvl="1" indent="-457200" algn="just">
              <a:buFont typeface="Calibri" pitchFamily="34" charset="0"/>
              <a:buAutoNum type="arabicPeriod" startAt="2"/>
            </a:pPr>
            <a:r>
              <a:rPr lang="es-AR" altLang="en-US" sz="2000" b="1" dirty="0">
                <a:solidFill>
                  <a:prstClr val="black"/>
                </a:solidFill>
              </a:rPr>
              <a:t>Descomposición detallada: </a:t>
            </a:r>
            <a:r>
              <a:rPr lang="es-AR" altLang="en-US" sz="2000" dirty="0">
                <a:solidFill>
                  <a:prstClr val="black"/>
                </a:solidFill>
              </a:rPr>
              <a:t>en esta etapa se estiman las contribuciones de cada atributo considerando en el análisis, a la explicación de las componentes agregadas asociadas con los efectos “composición” y “retorno”.</a:t>
            </a:r>
          </a:p>
          <a:p>
            <a:pPr marL="857250" lvl="1" indent="-457200" algn="just">
              <a:buFont typeface="Calibri" pitchFamily="34" charset="0"/>
              <a:buAutoNum type="arabicPeriod" startAt="2"/>
            </a:pPr>
            <a:endParaRPr lang="es-AR" altLang="en-US" sz="2000" dirty="0">
              <a:solidFill>
                <a:prstClr val="black"/>
              </a:solidFill>
            </a:endParaRPr>
          </a:p>
          <a:p>
            <a:pPr marL="804863" lvl="2" indent="-4763" algn="just">
              <a:buNone/>
            </a:pPr>
            <a:r>
              <a:rPr lang="es-AR" altLang="en-US" sz="2000" u="sng" dirty="0" smtClean="0">
                <a:solidFill>
                  <a:prstClr val="black"/>
                </a:solidFill>
              </a:rPr>
              <a:t>Se </a:t>
            </a:r>
            <a:r>
              <a:rPr lang="es-AR" altLang="en-US" sz="2000" dirty="0" smtClean="0">
                <a:solidFill>
                  <a:prstClr val="black"/>
                </a:solidFill>
              </a:rPr>
              <a:t>estiman </a:t>
            </a:r>
            <a:r>
              <a:rPr lang="es-AR" altLang="en-US" sz="2000" dirty="0">
                <a:solidFill>
                  <a:prstClr val="black"/>
                </a:solidFill>
              </a:rPr>
              <a:t>las contribuciones de cada característica empleando una regresión lineal de la función de influencia recentrada asociada al funcional de interés sobre los atributos contemplados. Los coeficientes estimados miden la incidencia de cada atributo en la estadística de interés.</a:t>
            </a:r>
          </a:p>
          <a:p>
            <a:pPr marL="857250" lvl="1" indent="-457200" algn="just">
              <a:buFont typeface="Calibri" pitchFamily="34" charset="0"/>
              <a:buAutoNum type="arabicPeriod"/>
              <a:defRPr/>
            </a:pPr>
            <a:endParaRPr lang="es-AR" sz="1500" dirty="0" smtClean="0"/>
          </a:p>
        </p:txBody>
      </p:sp>
      <p:cxnSp>
        <p:nvCxnSpPr>
          <p:cNvPr id="4" name="3 Conector recto"/>
          <p:cNvCxnSpPr/>
          <p:nvPr/>
        </p:nvCxnSpPr>
        <p:spPr>
          <a:xfrm>
            <a:off x="0" y="981075"/>
            <a:ext cx="9144000" cy="0"/>
          </a:xfrm>
          <a:prstGeom prst="line">
            <a:avLst/>
          </a:prstGeom>
          <a:ln/>
        </p:spPr>
        <p:style>
          <a:lnRef idx="1">
            <a:schemeClr val="dk1"/>
          </a:lnRef>
          <a:fillRef idx="0">
            <a:schemeClr val="dk1"/>
          </a:fillRef>
          <a:effectRef idx="0">
            <a:schemeClr val="dk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17892</TotalTime>
  <Words>857</Words>
  <Application>Microsoft Office PowerPoint</Application>
  <PresentationFormat>Presentación en pantalla (4:3)</PresentationFormat>
  <Paragraphs>58</Paragraphs>
  <Slides>15</Slides>
  <Notes>2</Notes>
  <HiddenSlides>0</HiddenSlides>
  <MMClips>0</MMClips>
  <ScaleCrop>false</ScaleCrop>
  <HeadingPairs>
    <vt:vector size="4" baseType="variant">
      <vt:variant>
        <vt:lpstr>Tema</vt:lpstr>
      </vt:variant>
      <vt:variant>
        <vt:i4>1</vt:i4>
      </vt:variant>
      <vt:variant>
        <vt:lpstr>Títulos de diapositiva</vt:lpstr>
      </vt:variant>
      <vt:variant>
        <vt:i4>15</vt:i4>
      </vt:variant>
    </vt:vector>
  </HeadingPairs>
  <TitlesOfParts>
    <vt:vector size="16" baseType="lpstr">
      <vt:lpstr>1_Tema de Office</vt:lpstr>
      <vt:lpstr>Presentación de PowerPoint</vt:lpstr>
      <vt:lpstr>Evolución de la desigualdad (Ginis) </vt:lpstr>
      <vt:lpstr>Principales cambios en la desigualdad salarial</vt:lpstr>
      <vt:lpstr>Objetivos</vt:lpstr>
      <vt:lpstr>Motivación</vt:lpstr>
      <vt:lpstr>Indicadores ocupacionales</vt:lpstr>
      <vt:lpstr>Fuente de Información</vt:lpstr>
      <vt:lpstr>Metodología</vt:lpstr>
      <vt:lpstr>Metodología (cont.)</vt:lpstr>
      <vt:lpstr>Resultados (1ª etapa)</vt:lpstr>
      <vt:lpstr>Resultados (2ª etapa) Efectos composición </vt:lpstr>
      <vt:lpstr>Resultados (2ª etapa)</vt:lpstr>
      <vt:lpstr>Resultados (2ª etapa) Efecto retornos</vt:lpstr>
      <vt:lpstr>Resultados (2ª etapa)</vt:lpstr>
      <vt:lpstr>Conclusiones</vt:lpstr>
    </vt:vector>
  </TitlesOfParts>
  <Company>Lupanar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MOVILIDAD OCUPACIONAL EN ARGENTINA</dc:title>
  <dc:creator>Roxana</dc:creator>
  <cp:lastModifiedBy>luis.beccaria@cepal.org</cp:lastModifiedBy>
  <cp:revision>780</cp:revision>
  <cp:lastPrinted>2014-06-13T19:11:50Z</cp:lastPrinted>
  <dcterms:created xsi:type="dcterms:W3CDTF">2003-08-12T22:57:13Z</dcterms:created>
  <dcterms:modified xsi:type="dcterms:W3CDTF">2015-04-07T19:01:43Z</dcterms:modified>
</cp:coreProperties>
</file>