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3" r:id="rId10"/>
    <p:sldId id="264" r:id="rId11"/>
    <p:sldId id="267" r:id="rId12"/>
    <p:sldId id="262" r:id="rId1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DB9998-5FD0-4AD4-990C-700D25DB7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F8BDD9-A545-4F43-858D-9568DB63F161}" type="datetimeFigureOut">
              <a:rPr lang="es-AR"/>
              <a:pPr>
                <a:defRPr/>
              </a:pPr>
              <a:t>05/05/2015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30BC84-1AF1-43C3-91B4-D88D5329B08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166B-4B1B-4562-A448-78164EDC4D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DC48-D9FF-4DC6-9960-C4F149AD58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6582-5F7E-42EF-9B2C-485D75F775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7EE7-0CF5-4F5D-8409-1E89DEF61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66D5-F8D1-4FEE-92D9-7A721590E4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3B30-EF95-459D-B5A6-DB63D60FEE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AA09-CEEC-4B05-B2A8-83EAF53026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DB1B-6A47-407E-885E-F1EDDD9527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561F-4271-4200-8513-4F4F77D0BC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9371-FD86-4CC4-9A74-2AF8CAA931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F6E2-60C6-49CC-AA7C-9E3CAC6B16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4DB0DB-4DB4-496B-B96E-8E45A86FED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AR">
                  <a:cs typeface="+mn-cs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685800" y="1147763"/>
            <a:ext cx="7772400" cy="1920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sz="4400" dirty="0" smtClean="0"/>
              <a:t>El rol de la matemática en la teoría económica y su relación con la validación empírica. </a:t>
            </a:r>
            <a:br>
              <a:rPr lang="es-AR" sz="4400" dirty="0" smtClean="0"/>
            </a:br>
            <a:r>
              <a:rPr lang="es-AR" sz="3600" dirty="0" smtClean="0"/>
              <a:t>Importancia en la investigación e implicancias para la formación matemática del economista.</a:t>
            </a:r>
            <a:endParaRPr lang="es-AR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371600" y="4556720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s-AR" dirty="0" smtClean="0"/>
              <a:t>Enrique Kawamura</a:t>
            </a:r>
          </a:p>
          <a:p>
            <a:pPr>
              <a:defRPr/>
            </a:pPr>
            <a:r>
              <a:rPr lang="es-AR" dirty="0" smtClean="0"/>
              <a:t>(Universidad de San Andrés)</a:t>
            </a:r>
          </a:p>
          <a:p>
            <a:pPr>
              <a:defRPr/>
            </a:pPr>
            <a:r>
              <a:rPr lang="es-AR" dirty="0" smtClean="0"/>
              <a:t>2015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Formación en argumentación matemática vs cálculo o recetas II</a:t>
            </a:r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45370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651500" y="2060575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Chiang, A. (1991). </a:t>
            </a:r>
            <a:r>
              <a:rPr lang="es-AR" i="1"/>
              <a:t>Métodos fundamentales</a:t>
            </a:r>
          </a:p>
          <a:p>
            <a:r>
              <a:rPr lang="es-AR" i="1"/>
              <a:t>de economía matemática</a:t>
            </a:r>
            <a:r>
              <a:rPr lang="es-AR"/>
              <a:t>. Mc Graw Hill, pp 165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292600"/>
            <a:ext cx="48244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437188"/>
            <a:ext cx="482441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95288" y="4437063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/>
              <a:t>Simon, C y L Blume (1994). </a:t>
            </a:r>
            <a:r>
              <a:rPr lang="es-AR" i="1"/>
              <a:t>Mathematics</a:t>
            </a:r>
          </a:p>
          <a:p>
            <a:r>
              <a:rPr lang="es-AR" i="1"/>
              <a:t>For Economists</a:t>
            </a:r>
            <a:r>
              <a:rPr lang="es-AR"/>
              <a:t>. Norton, pp 29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75463" y="4652963"/>
            <a:ext cx="360362" cy="206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6732588" y="5095875"/>
            <a:ext cx="360362" cy="2047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4211638" y="5454650"/>
            <a:ext cx="360362" cy="206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Reflexiones finales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45224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Necesidad de re-enfocar el uso de la matemática (y la formación en la misma) en tres aspectos: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b="1" dirty="0" smtClean="0"/>
              <a:t>Aspectos deductivos</a:t>
            </a:r>
            <a:r>
              <a:rPr lang="es-AR" dirty="0" smtClean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dirty="0" smtClean="0"/>
              <a:t>Relación con el </a:t>
            </a:r>
            <a:r>
              <a:rPr lang="es-AR" b="1" dirty="0" smtClean="0"/>
              <a:t>significado económico</a:t>
            </a:r>
            <a:r>
              <a:rPr lang="es-AR" dirty="0" smtClean="0"/>
              <a:t> de tales aspectos.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b="1" dirty="0" smtClean="0"/>
              <a:t>Implicancias empíricas</a:t>
            </a:r>
            <a:r>
              <a:rPr lang="es-AR" dirty="0" smtClean="0"/>
              <a:t> de la teoría.</a:t>
            </a:r>
          </a:p>
          <a:p>
            <a:r>
              <a:rPr lang="es-AR" dirty="0" smtClean="0"/>
              <a:t>Reconocimiento de los límites de la matemática</a:t>
            </a:r>
          </a:p>
          <a:p>
            <a:pPr lvl="1"/>
            <a:r>
              <a:rPr lang="es-AR" dirty="0" smtClean="0"/>
              <a:t>Especialmente a la luz de la </a:t>
            </a:r>
            <a:r>
              <a:rPr lang="es-AR" dirty="0" err="1" smtClean="0"/>
              <a:t>empiria</a:t>
            </a:r>
            <a:endParaRPr lang="es-AR" dirty="0" smtClean="0"/>
          </a:p>
          <a:p>
            <a:pPr lvl="2"/>
            <a:r>
              <a:rPr lang="es-AR" dirty="0" smtClean="0"/>
              <a:t>Dilema de la respuesta a la evidencia (Rubinstein, 2006)</a:t>
            </a:r>
          </a:p>
          <a:p>
            <a:pPr lvl="1"/>
            <a:r>
              <a:rPr lang="es-AR" dirty="0" smtClean="0"/>
              <a:t>“Retroalimentación” puede no tener un final</a:t>
            </a:r>
          </a:p>
          <a:p>
            <a:pPr lvl="1"/>
            <a:r>
              <a:rPr lang="es-AR" dirty="0" smtClean="0"/>
              <a:t>Pero: matemática como herramienta central en el </a:t>
            </a:r>
            <a:r>
              <a:rPr lang="es-AR" u="sng" dirty="0" smtClean="0"/>
              <a:t>progreso</a:t>
            </a:r>
            <a:r>
              <a:rPr lang="es-AR" dirty="0" smtClean="0"/>
              <a:t> del conocimiento científico en Economía.</a:t>
            </a:r>
          </a:p>
          <a:p>
            <a:r>
              <a:rPr lang="es-AR" dirty="0" smtClean="0"/>
              <a:t>Importancia de la </a:t>
            </a:r>
            <a:r>
              <a:rPr lang="es-AR" u="sng" dirty="0" smtClean="0"/>
              <a:t>formación</a:t>
            </a:r>
            <a:r>
              <a:rPr lang="es-AR" dirty="0" smtClean="0"/>
              <a:t> en los tres aspectos mencionados.</a:t>
            </a:r>
          </a:p>
          <a:p>
            <a:r>
              <a:rPr lang="es-AR" dirty="0" smtClean="0"/>
              <a:t>Importancia de saber interpretar apropiadamente los resultados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Ejemplo de demostración de teorema “en inglés”</a:t>
            </a:r>
            <a:endParaRPr lang="es-AR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s-AR" dirty="0" err="1" smtClean="0"/>
              <a:t>Debreu</a:t>
            </a:r>
            <a:r>
              <a:rPr lang="es-AR" dirty="0" smtClean="0"/>
              <a:t> (1986, </a:t>
            </a:r>
            <a:r>
              <a:rPr lang="es-AR" dirty="0" err="1" smtClean="0"/>
              <a:t>pp</a:t>
            </a:r>
            <a:r>
              <a:rPr lang="es-AR" dirty="0" smtClean="0"/>
              <a:t> 1267)</a:t>
            </a:r>
          </a:p>
          <a:p>
            <a:pPr>
              <a:defRPr/>
            </a:pPr>
            <a:r>
              <a:rPr lang="es-AR" dirty="0" smtClean="0"/>
              <a:t>Demostración “en inglés” del primer teorema de la economía del bienestar.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3238"/>
            <a:ext cx="4520324" cy="36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>
            <a:hlinkClick r:id="rId3" action="ppaction://hlinksldjump"/>
          </p:cNvPr>
          <p:cNvCxnSpPr/>
          <p:nvPr/>
        </p:nvCxnSpPr>
        <p:spPr>
          <a:xfrm flipH="1">
            <a:off x="539750" y="6308725"/>
            <a:ext cx="16557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Roles de la matemática en la economía “positiva”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AR" dirty="0" smtClean="0"/>
              <a:t>Otorgar precisión terminológica y de alcance.</a:t>
            </a:r>
          </a:p>
          <a:p>
            <a:pPr marL="914400" lvl="1" indent="-514350">
              <a:defRPr/>
            </a:pPr>
            <a:r>
              <a:rPr lang="es-AR" dirty="0" err="1" smtClean="0"/>
              <a:t>Debreu</a:t>
            </a:r>
            <a:r>
              <a:rPr lang="es-AR" dirty="0" smtClean="0"/>
              <a:t> (ECMA 1986, </a:t>
            </a:r>
            <a:r>
              <a:rPr lang="es-AR" dirty="0" err="1"/>
              <a:t>pág</a:t>
            </a:r>
            <a:r>
              <a:rPr lang="es-AR" dirty="0"/>
              <a:t> 1266</a:t>
            </a:r>
            <a:r>
              <a:rPr lang="es-AR" dirty="0" smtClean="0"/>
              <a:t>): “</a:t>
            </a:r>
            <a:r>
              <a:rPr lang="en-US" i="1" dirty="0">
                <a:effectLst/>
              </a:rPr>
              <a:t>The exact formulation of assumptions and of conclusions turned out, moreover, to be an </a:t>
            </a:r>
            <a:r>
              <a:rPr lang="en-US" i="1" u="sng" dirty="0">
                <a:effectLst/>
              </a:rPr>
              <a:t>effective safeguard against the ever-present temptation to apply an economic theory beyond its domain of </a:t>
            </a:r>
            <a:r>
              <a:rPr lang="en-US" i="1" u="sng" dirty="0" smtClean="0">
                <a:effectLst/>
              </a:rPr>
              <a:t>validity</a:t>
            </a:r>
            <a:r>
              <a:rPr lang="en-US" dirty="0" smtClean="0">
                <a:effectLst/>
              </a:rPr>
              <a:t>”. </a:t>
            </a:r>
            <a:endParaRPr lang="es-AR" dirty="0" smtClean="0">
              <a:effectLst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AR" dirty="0" smtClean="0"/>
              <a:t>Otorgar </a:t>
            </a:r>
            <a:r>
              <a:rPr lang="es-AR" u="sng" dirty="0" smtClean="0"/>
              <a:t>rigor deductivo</a:t>
            </a:r>
            <a:r>
              <a:rPr lang="es-AR" dirty="0" smtClean="0"/>
              <a:t> a las conclusiones derivadas de los supuestos (uso de </a:t>
            </a:r>
            <a:r>
              <a:rPr lang="es-AR" u="sng" dirty="0" smtClean="0"/>
              <a:t>lógica deductiva</a:t>
            </a:r>
            <a:r>
              <a:rPr lang="es-AR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AR" dirty="0" smtClean="0"/>
              <a:t>Permitir derivación de </a:t>
            </a:r>
            <a:r>
              <a:rPr lang="es-AR" u="sng" dirty="0" smtClean="0"/>
              <a:t>predicciones sobre variables </a:t>
            </a:r>
            <a:r>
              <a:rPr lang="es-AR" b="1" u="sng" dirty="0" smtClean="0"/>
              <a:t>cuantificables</a:t>
            </a:r>
            <a:r>
              <a:rPr lang="es-AR" dirty="0" smtClean="0"/>
              <a:t>. </a:t>
            </a:r>
          </a:p>
          <a:p>
            <a:pPr marL="914400" lvl="1" indent="-514350">
              <a:defRPr/>
            </a:pPr>
            <a:r>
              <a:rPr lang="es-AR" dirty="0" smtClean="0"/>
              <a:t>Retroalimentación (</a:t>
            </a:r>
            <a:r>
              <a:rPr lang="es-AR" i="1" dirty="0" err="1" smtClean="0"/>
              <a:t>feedback</a:t>
            </a:r>
            <a:r>
              <a:rPr lang="es-AR" dirty="0" smtClean="0"/>
              <a:t>) entre </a:t>
            </a:r>
            <a:r>
              <a:rPr lang="es-AR" dirty="0" smtClean="0"/>
              <a:t>matemática </a:t>
            </a:r>
            <a:r>
              <a:rPr lang="es-AR" dirty="0" smtClean="0"/>
              <a:t>y métodos empíricos (econométricos).</a:t>
            </a:r>
          </a:p>
          <a:p>
            <a:pPr marL="914400" lvl="1" indent="-514350">
              <a:defRPr/>
            </a:pPr>
            <a:r>
              <a:rPr lang="es-AR" dirty="0" smtClean="0"/>
              <a:t>Puente con la econometría </a:t>
            </a:r>
            <a:r>
              <a:rPr lang="es-AR" u="sng" dirty="0" smtClean="0"/>
              <a:t>estructural</a:t>
            </a:r>
            <a:endParaRPr lang="es-A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Roles </a:t>
            </a:r>
            <a:r>
              <a:rPr lang="es-AR" dirty="0"/>
              <a:t>de la matemática en la economía “positiva”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AR" dirty="0" smtClean="0"/>
              <a:t>Sobre el punto 3: ciclo </a:t>
            </a:r>
            <a:r>
              <a:rPr lang="es-AR" b="1" dirty="0" smtClean="0"/>
              <a:t>teoría-datos</a:t>
            </a:r>
          </a:p>
          <a:p>
            <a:pPr>
              <a:defRPr/>
            </a:pPr>
            <a:r>
              <a:rPr lang="es-AR" dirty="0" err="1" smtClean="0">
                <a:effectLst/>
              </a:rPr>
              <a:t>Allais</a:t>
            </a:r>
            <a:r>
              <a:rPr lang="es-AR" dirty="0" smtClean="0">
                <a:effectLst/>
              </a:rPr>
              <a:t> (1988, Nobel </a:t>
            </a:r>
            <a:r>
              <a:rPr lang="es-AR" dirty="0" err="1" smtClean="0">
                <a:effectLst/>
              </a:rPr>
              <a:t>Lecture</a:t>
            </a:r>
            <a:r>
              <a:rPr lang="es-AR" dirty="0" smtClean="0">
                <a:effectLst/>
              </a:rPr>
              <a:t>): “</a:t>
            </a:r>
            <a:r>
              <a:rPr lang="en-US" dirty="0"/>
              <a:t>mathematics is not and cannot be anything more than a tool</a:t>
            </a:r>
            <a:r>
              <a:rPr lang="en-US" dirty="0" smtClean="0"/>
              <a:t>, and </a:t>
            </a:r>
            <a:r>
              <a:rPr lang="en-US" dirty="0"/>
              <a:t>all my work rests on the conviction that, in its use, </a:t>
            </a:r>
            <a:r>
              <a:rPr lang="en-US" i="1" dirty="0"/>
              <a:t>the only two </a:t>
            </a:r>
            <a:r>
              <a:rPr lang="en-US" i="1" dirty="0" smtClean="0"/>
              <a:t>really fruitful </a:t>
            </a:r>
            <a:r>
              <a:rPr lang="en-US" i="1" dirty="0"/>
              <a:t>stages in the scientific approach are, firstly, a thorough examination </a:t>
            </a:r>
            <a:r>
              <a:rPr lang="en-US" sz="2800" i="1" dirty="0"/>
              <a:t>of </a:t>
            </a:r>
            <a:r>
              <a:rPr lang="en-US" i="1" dirty="0" smtClean="0"/>
              <a:t>the initial </a:t>
            </a:r>
            <a:r>
              <a:rPr lang="en-US" i="1" dirty="0"/>
              <a:t>hypotheses; and, secondly, a discussion </a:t>
            </a:r>
            <a:r>
              <a:rPr lang="en-US" sz="2800" i="1" dirty="0"/>
              <a:t>of </a:t>
            </a:r>
            <a:r>
              <a:rPr lang="en-US" i="1" dirty="0"/>
              <a:t>the meaning and </a:t>
            </a:r>
            <a:r>
              <a:rPr lang="en-US" i="1" u="sng" dirty="0" smtClean="0"/>
              <a:t>empirical relevance </a:t>
            </a:r>
            <a:r>
              <a:rPr lang="en-US" sz="2800" i="1" dirty="0"/>
              <a:t>of </a:t>
            </a:r>
            <a:r>
              <a:rPr lang="en-US" i="1" dirty="0"/>
              <a:t>the results obtained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  <a:endParaRPr lang="es-AR" dirty="0" smtClean="0">
              <a:effectLst/>
            </a:endParaRPr>
          </a:p>
          <a:p>
            <a:pPr>
              <a:defRPr/>
            </a:pPr>
            <a:r>
              <a:rPr lang="es-AR" dirty="0" smtClean="0">
                <a:effectLst/>
              </a:rPr>
              <a:t>Nota: la “retroalimentación” depende crucialmente de visualizar con detalle  cómo en cada paso de una demostración intervienen los supuestos de lo que se desea demostrar.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effectLst/>
              </a:rPr>
              <a:t>Ejemplo del </a:t>
            </a:r>
            <a:r>
              <a:rPr lang="es-AR" i="1" dirty="0" err="1" smtClean="0">
                <a:effectLst/>
              </a:rPr>
              <a:t>feedback</a:t>
            </a:r>
            <a:r>
              <a:rPr lang="es-AR" dirty="0" smtClean="0">
                <a:effectLst/>
              </a:rPr>
              <a:t>: valuación de activos en equilibrio general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Lucas (1978). </a:t>
            </a:r>
          </a:p>
          <a:p>
            <a:pPr lvl="1"/>
            <a:r>
              <a:rPr lang="es-AR" dirty="0" smtClean="0"/>
              <a:t>Modelo de referencia en la literatura macro de valuación de activos.</a:t>
            </a:r>
          </a:p>
          <a:p>
            <a:pPr lvl="1"/>
            <a:r>
              <a:rPr lang="es-AR" dirty="0" smtClean="0"/>
              <a:t>Supuestos incluyen consumidores-inversores de vida infinita con preferencias </a:t>
            </a:r>
            <a:r>
              <a:rPr lang="es-AR" i="1" dirty="0" smtClean="0"/>
              <a:t>E</a:t>
            </a:r>
            <a:r>
              <a:rPr lang="es-AR" baseline="-25000" dirty="0" smtClean="0"/>
              <a:t>0</a:t>
            </a:r>
            <a:r>
              <a:rPr lang="es-AR" dirty="0" smtClean="0"/>
              <a:t>[</a:t>
            </a:r>
            <a:r>
              <a:rPr lang="es-AR" dirty="0" smtClean="0">
                <a:sym typeface="Symbol"/>
              </a:rPr>
              <a:t></a:t>
            </a:r>
            <a:r>
              <a:rPr lang="es-AR" baseline="-25000" dirty="0" smtClean="0">
                <a:sym typeface="Symbol"/>
              </a:rPr>
              <a:t>t</a:t>
            </a:r>
            <a:r>
              <a:rPr lang="es-AR" dirty="0" smtClean="0">
                <a:sym typeface="Symbol"/>
              </a:rPr>
              <a:t> </a:t>
            </a:r>
            <a:r>
              <a:rPr lang="es-AR" i="1" dirty="0" err="1" smtClean="0">
                <a:latin typeface="Symbol" pitchFamily="18" charset="2"/>
                <a:sym typeface="Symbol"/>
              </a:rPr>
              <a:t>b</a:t>
            </a:r>
            <a:r>
              <a:rPr lang="es-AR" baseline="30000" dirty="0" err="1" smtClean="0">
                <a:sym typeface="Symbol"/>
              </a:rPr>
              <a:t>t</a:t>
            </a:r>
            <a:r>
              <a:rPr lang="es-AR" dirty="0" smtClean="0">
                <a:sym typeface="Symbol"/>
              </a:rPr>
              <a:t> </a:t>
            </a:r>
            <a:r>
              <a:rPr lang="es-AR" i="1" dirty="0" smtClean="0">
                <a:sym typeface="Symbol"/>
              </a:rPr>
              <a:t>u</a:t>
            </a:r>
            <a:r>
              <a:rPr lang="es-AR" dirty="0" smtClean="0">
                <a:sym typeface="Symbol"/>
              </a:rPr>
              <a:t>(</a:t>
            </a:r>
            <a:r>
              <a:rPr lang="es-AR" i="1" dirty="0" err="1" smtClean="0">
                <a:sym typeface="Symbol"/>
              </a:rPr>
              <a:t>c</a:t>
            </a:r>
            <a:r>
              <a:rPr lang="es-AR" baseline="-25000" dirty="0" err="1" smtClean="0">
                <a:sym typeface="Symbol"/>
              </a:rPr>
              <a:t>t</a:t>
            </a:r>
            <a:r>
              <a:rPr lang="es-AR" dirty="0" smtClean="0">
                <a:sym typeface="Symbol"/>
              </a:rPr>
              <a:t>)], con acceso a mercados financieros (acciones, bonos)</a:t>
            </a:r>
            <a:endParaRPr lang="es-AR" dirty="0" smtClean="0"/>
          </a:p>
          <a:p>
            <a:r>
              <a:rPr lang="es-AR" dirty="0" smtClean="0"/>
              <a:t>Predicción: ecuación de </a:t>
            </a:r>
            <a:r>
              <a:rPr lang="es-AR" dirty="0" err="1" smtClean="0"/>
              <a:t>Euler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err="1" smtClean="0"/>
              <a:t>Tests</a:t>
            </a:r>
            <a:r>
              <a:rPr lang="es-AR" dirty="0" smtClean="0"/>
              <a:t> originales para NYSE(</a:t>
            </a:r>
            <a:r>
              <a:rPr lang="es-AR" dirty="0" err="1" smtClean="0"/>
              <a:t>Hansen</a:t>
            </a:r>
            <a:r>
              <a:rPr lang="es-AR" dirty="0" smtClean="0"/>
              <a:t> y </a:t>
            </a:r>
            <a:r>
              <a:rPr lang="es-AR" dirty="0" err="1" smtClean="0"/>
              <a:t>Singleton</a:t>
            </a:r>
            <a:r>
              <a:rPr lang="es-AR" dirty="0" smtClean="0"/>
              <a:t>, 1983): predicción incompatible con comportamiento de consumo y retornos</a:t>
            </a:r>
          </a:p>
          <a:p>
            <a:r>
              <a:rPr lang="es-AR" dirty="0" smtClean="0"/>
              <a:t>Confirmado por </a:t>
            </a:r>
            <a:r>
              <a:rPr lang="es-AR" dirty="0" err="1" smtClean="0"/>
              <a:t>Mehra</a:t>
            </a:r>
            <a:r>
              <a:rPr lang="es-AR" dirty="0" smtClean="0"/>
              <a:t> y Prescott (1985). </a:t>
            </a:r>
          </a:p>
          <a:p>
            <a:r>
              <a:rPr lang="es-AR" dirty="0" smtClean="0"/>
              <a:t>Literatura del </a:t>
            </a:r>
            <a:r>
              <a:rPr lang="es-AR" i="1" dirty="0" err="1" smtClean="0"/>
              <a:t>equity</a:t>
            </a:r>
            <a:r>
              <a:rPr lang="es-AR" i="1" dirty="0" smtClean="0"/>
              <a:t> </a:t>
            </a:r>
            <a:r>
              <a:rPr lang="es-AR" i="1" dirty="0" err="1" smtClean="0"/>
              <a:t>premium</a:t>
            </a:r>
            <a:r>
              <a:rPr lang="es-AR" i="1" dirty="0" smtClean="0"/>
              <a:t> </a:t>
            </a:r>
            <a:r>
              <a:rPr lang="es-AR" i="1" dirty="0" err="1" smtClean="0"/>
              <a:t>puzzle</a:t>
            </a:r>
            <a:r>
              <a:rPr lang="es-AR" dirty="0" smtClean="0"/>
              <a:t>. </a:t>
            </a:r>
            <a:endParaRPr lang="es-AR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3779912" y="4005064"/>
          <a:ext cx="1296144" cy="464655"/>
        </p:xfrm>
        <a:graphic>
          <a:graphicData uri="http://schemas.openxmlformats.org/presentationml/2006/ole">
            <p:oleObj spid="_x0000_s1028" name="Ecuación" r:id="rId3" imgW="13460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Otros ejemplos de </a:t>
            </a:r>
            <a:r>
              <a:rPr lang="es-AR" dirty="0" err="1" smtClean="0"/>
              <a:t>feedback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Patrones de comercio de bienes finales: teorema de </a:t>
            </a:r>
            <a:r>
              <a:rPr lang="es-AR" dirty="0" err="1" smtClean="0"/>
              <a:t>Heckscher-Ohlin-Vanek</a:t>
            </a:r>
            <a:r>
              <a:rPr lang="es-AR" dirty="0" smtClean="0"/>
              <a:t>.</a:t>
            </a:r>
          </a:p>
          <a:p>
            <a:pPr lvl="1"/>
            <a:r>
              <a:rPr lang="es-AR" dirty="0" smtClean="0"/>
              <a:t>Primeras versiones rechazadas por </a:t>
            </a:r>
            <a:r>
              <a:rPr lang="es-AR" dirty="0" err="1" smtClean="0"/>
              <a:t>tests</a:t>
            </a:r>
            <a:r>
              <a:rPr lang="es-AR" dirty="0" smtClean="0"/>
              <a:t> tempranos de </a:t>
            </a:r>
            <a:r>
              <a:rPr lang="es-AR" dirty="0" err="1" smtClean="0"/>
              <a:t>Leontieff</a:t>
            </a:r>
            <a:endParaRPr lang="es-AR" dirty="0" smtClean="0"/>
          </a:p>
          <a:p>
            <a:pPr lvl="1"/>
            <a:r>
              <a:rPr lang="es-AR" dirty="0" smtClean="0"/>
              <a:t>Variantes alimentados por “fracasos empíricos”</a:t>
            </a:r>
          </a:p>
          <a:p>
            <a:r>
              <a:rPr lang="es-AR" dirty="0" smtClean="0"/>
              <a:t>Modelos de valuación de derivados con “riesgo de default”</a:t>
            </a:r>
          </a:p>
          <a:p>
            <a:pPr lvl="1"/>
            <a:r>
              <a:rPr lang="es-AR" dirty="0" smtClean="0"/>
              <a:t>Reacción a crisis de LTCM en 1998</a:t>
            </a:r>
          </a:p>
          <a:p>
            <a:r>
              <a:rPr lang="es-AR" dirty="0" smtClean="0"/>
              <a:t>Más en general: agenda de T Sargent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/>
              <a:t>El rol de la matemática en la economía </a:t>
            </a:r>
            <a:r>
              <a:rPr lang="es-AR" dirty="0" smtClean="0"/>
              <a:t>“normativa</a:t>
            </a:r>
            <a:r>
              <a:rPr lang="es-AR" dirty="0"/>
              <a:t>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AR" dirty="0" smtClean="0"/>
              <a:t>Principal: definir con precisión y especificar el propio criterio normativo.</a:t>
            </a:r>
          </a:p>
          <a:p>
            <a:pPr>
              <a:defRPr/>
            </a:pPr>
            <a:r>
              <a:rPr lang="es-AR" dirty="0" smtClean="0"/>
              <a:t>Ejemplo 1: ¿“Pareto </a:t>
            </a:r>
            <a:r>
              <a:rPr lang="es-AR" dirty="0" err="1" smtClean="0"/>
              <a:t>optimalidad</a:t>
            </a:r>
            <a:r>
              <a:rPr lang="es-AR" dirty="0" smtClean="0"/>
              <a:t>” o “Pareto eficiencia”? (</a:t>
            </a:r>
            <a:r>
              <a:rPr lang="es-AR" dirty="0" err="1" smtClean="0"/>
              <a:t>Debreu</a:t>
            </a:r>
            <a:r>
              <a:rPr lang="es-AR" dirty="0" smtClean="0"/>
              <a:t> 1986, </a:t>
            </a:r>
            <a:r>
              <a:rPr lang="es-AR" dirty="0" err="1" smtClean="0"/>
              <a:t>pag</a:t>
            </a:r>
            <a:r>
              <a:rPr lang="es-AR" dirty="0" smtClean="0"/>
              <a:t> 1266)</a:t>
            </a:r>
          </a:p>
          <a:p>
            <a:pPr>
              <a:defRPr/>
            </a:pPr>
            <a:r>
              <a:rPr lang="es-AR" dirty="0" smtClean="0"/>
              <a:t>Ejemplo 2: </a:t>
            </a:r>
            <a:r>
              <a:rPr lang="es-AR" dirty="0" err="1" smtClean="0"/>
              <a:t>Sen</a:t>
            </a:r>
            <a:r>
              <a:rPr lang="es-AR" dirty="0" smtClean="0"/>
              <a:t>:</a:t>
            </a:r>
          </a:p>
          <a:p>
            <a:pPr lvl="1">
              <a:defRPr/>
            </a:pPr>
            <a:r>
              <a:rPr lang="es-AR" dirty="0" smtClean="0"/>
              <a:t>Resultado “negativo”: “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Impossibility</a:t>
            </a:r>
            <a:r>
              <a:rPr lang="es-AR" dirty="0" smtClean="0"/>
              <a:t> of a </a:t>
            </a:r>
            <a:r>
              <a:rPr lang="es-AR" dirty="0" err="1" smtClean="0"/>
              <a:t>Paretian</a:t>
            </a:r>
            <a:r>
              <a:rPr lang="es-AR" dirty="0" smtClean="0"/>
              <a:t> Liberal.” </a:t>
            </a:r>
            <a:r>
              <a:rPr lang="es-AR" i="1" dirty="0" err="1" smtClean="0"/>
              <a:t>Journal</a:t>
            </a:r>
            <a:r>
              <a:rPr lang="es-AR" i="1" dirty="0" smtClean="0"/>
              <a:t> of </a:t>
            </a:r>
            <a:r>
              <a:rPr lang="es-AR" i="1" dirty="0" err="1" smtClean="0"/>
              <a:t>Political</a:t>
            </a:r>
            <a:r>
              <a:rPr lang="es-AR" i="1" dirty="0" smtClean="0"/>
              <a:t> </a:t>
            </a:r>
            <a:r>
              <a:rPr lang="es-AR" i="1" dirty="0" err="1" smtClean="0"/>
              <a:t>Economy</a:t>
            </a:r>
            <a:r>
              <a:rPr lang="es-AR" dirty="0" smtClean="0"/>
              <a:t> </a:t>
            </a:r>
            <a:r>
              <a:rPr lang="es-AR" b="1" dirty="0" smtClean="0"/>
              <a:t>78</a:t>
            </a:r>
            <a:r>
              <a:rPr lang="es-AR" dirty="0" smtClean="0"/>
              <a:t>: 152-7 (1970)</a:t>
            </a:r>
          </a:p>
          <a:p>
            <a:pPr lvl="1">
              <a:defRPr/>
            </a:pPr>
            <a:r>
              <a:rPr lang="es-AR" dirty="0" smtClean="0"/>
              <a:t>Resultado “positivo”: “</a:t>
            </a:r>
            <a:r>
              <a:rPr lang="es-AR" dirty="0" err="1" smtClean="0"/>
              <a:t>Poverty</a:t>
            </a:r>
            <a:r>
              <a:rPr lang="es-AR" dirty="0" smtClean="0"/>
              <a:t>: </a:t>
            </a:r>
            <a:r>
              <a:rPr lang="es-AR" dirty="0" err="1" smtClean="0"/>
              <a:t>An</a:t>
            </a:r>
            <a:r>
              <a:rPr lang="es-AR" dirty="0" smtClean="0"/>
              <a:t> Ordinal </a:t>
            </a:r>
            <a:r>
              <a:rPr lang="es-AR" dirty="0" err="1" smtClean="0"/>
              <a:t>Approach</a:t>
            </a:r>
            <a:r>
              <a:rPr lang="es-AR" dirty="0" smtClean="0"/>
              <a:t> </a:t>
            </a:r>
            <a:r>
              <a:rPr lang="es-AR" dirty="0" err="1" smtClean="0"/>
              <a:t>to</a:t>
            </a:r>
            <a:r>
              <a:rPr lang="es-AR" dirty="0" smtClean="0"/>
              <a:t> </a:t>
            </a:r>
            <a:r>
              <a:rPr lang="es-AR" dirty="0" err="1" smtClean="0"/>
              <a:t>Measurement</a:t>
            </a:r>
            <a:r>
              <a:rPr lang="es-AR" dirty="0" smtClean="0"/>
              <a:t>.” </a:t>
            </a:r>
            <a:r>
              <a:rPr lang="es-AR" i="1" dirty="0" err="1" smtClean="0"/>
              <a:t>Econometrica</a:t>
            </a:r>
            <a:r>
              <a:rPr lang="es-AR" dirty="0" smtClean="0"/>
              <a:t> 44: 219-231 (1976)</a:t>
            </a:r>
          </a:p>
          <a:p>
            <a:pPr>
              <a:defRPr/>
            </a:pPr>
            <a:r>
              <a:rPr lang="es-AR" dirty="0" smtClean="0"/>
              <a:t>Importante: matemática como modo de </a:t>
            </a:r>
            <a:r>
              <a:rPr lang="es-AR" u="sng" dirty="0" smtClean="0"/>
              <a:t>precisar conceptos</a:t>
            </a:r>
            <a:r>
              <a:rPr lang="es-AR" dirty="0" smtClean="0"/>
              <a:t>, no de elegir unos criterios por encima de otros.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Implicancias para la formación matemática del economista.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50688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AR" dirty="0" smtClean="0"/>
              <a:t>De puntos anteriores: sugerencia de enfatizar el foco en la relación formalización-interpretación de supuestos, definiciones y deducciones.</a:t>
            </a:r>
          </a:p>
          <a:p>
            <a:pPr>
              <a:defRPr/>
            </a:pPr>
            <a:r>
              <a:rPr lang="es-AR" dirty="0" smtClean="0"/>
              <a:t>Importancia del “traducir al inglés” de Marshall (citado en Friedman, 1991):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Use </a:t>
            </a:r>
            <a:r>
              <a:rPr lang="en-US" dirty="0">
                <a:effectLst/>
              </a:rPr>
              <a:t>mathematics as a shorthand language, rather than as an engine of inquiry. </a:t>
            </a:r>
            <a:endParaRPr lang="en-US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Keep </a:t>
            </a:r>
            <a:r>
              <a:rPr lang="en-US" dirty="0">
                <a:effectLst/>
              </a:rPr>
              <a:t>to them till you have done. </a:t>
            </a:r>
            <a:endParaRPr lang="en-US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Translate </a:t>
            </a:r>
            <a:r>
              <a:rPr lang="en-US" dirty="0">
                <a:effectLst/>
              </a:rPr>
              <a:t>into English. </a:t>
            </a:r>
            <a:endParaRPr lang="en-US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Then </a:t>
            </a:r>
            <a:r>
              <a:rPr lang="en-US" dirty="0">
                <a:effectLst/>
              </a:rPr>
              <a:t>illustrate by </a:t>
            </a:r>
            <a:r>
              <a:rPr lang="en-US" dirty="0" smtClean="0">
                <a:effectLst/>
              </a:rPr>
              <a:t>examples </a:t>
            </a:r>
            <a:r>
              <a:rPr lang="en-US" dirty="0">
                <a:effectLst/>
              </a:rPr>
              <a:t>that are important in real life. </a:t>
            </a:r>
            <a:endParaRPr lang="en-US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Burn </a:t>
            </a:r>
            <a:r>
              <a:rPr lang="en-US" dirty="0">
                <a:effectLst/>
              </a:rPr>
              <a:t>in mathematics. </a:t>
            </a:r>
            <a:endParaRPr lang="en-US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If </a:t>
            </a:r>
            <a:r>
              <a:rPr lang="en-US" dirty="0">
                <a:effectLst/>
              </a:rPr>
              <a:t>you can't succeed in 4, burn 3.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Implicancias para la formación matemática del economista.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9244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AR" dirty="0" smtClean="0"/>
              <a:t>Implicancia</a:t>
            </a:r>
            <a:r>
              <a:rPr lang="es-AR" dirty="0"/>
              <a:t>: formación en “</a:t>
            </a:r>
            <a:r>
              <a:rPr lang="es-AR" dirty="0" smtClean="0"/>
              <a:t>análisis lógico” </a:t>
            </a:r>
            <a:r>
              <a:rPr lang="es-AR" dirty="0"/>
              <a:t>y no en “cálculo</a:t>
            </a:r>
            <a:r>
              <a:rPr lang="es-AR" dirty="0" smtClean="0"/>
              <a:t>” o “recetario”.</a:t>
            </a:r>
          </a:p>
          <a:p>
            <a:pPr>
              <a:defRPr/>
            </a:pPr>
            <a:r>
              <a:rPr lang="es-AR" dirty="0" smtClean="0"/>
              <a:t>¿Por qué? Formación que enfatiza precisión (definiciones) y lógicas que puedan también “</a:t>
            </a:r>
            <a:r>
              <a:rPr lang="es-AR" dirty="0" smtClean="0">
                <a:hlinkClick r:id="rId2" action="ppaction://hlinksldjump"/>
              </a:rPr>
              <a:t>traducirse al inglés</a:t>
            </a:r>
            <a:r>
              <a:rPr lang="es-AR" dirty="0" smtClean="0"/>
              <a:t>” (o al castellano). </a:t>
            </a:r>
          </a:p>
          <a:p>
            <a:pPr>
              <a:defRPr/>
            </a:pPr>
            <a:r>
              <a:rPr lang="es-AR" dirty="0" smtClean="0"/>
              <a:t>Cálculos o recetario: difícilmente puedan “traducirse al castellano”. </a:t>
            </a:r>
            <a:endParaRPr lang="es-AR" dirty="0"/>
          </a:p>
          <a:p>
            <a:pPr>
              <a:defRPr/>
            </a:pPr>
            <a:r>
              <a:rPr lang="es-AR" dirty="0"/>
              <a:t>Realidad actual: la contraria (énfasis en el cálculo o cómputo </a:t>
            </a:r>
            <a:r>
              <a:rPr lang="es-AR" dirty="0" smtClean="0"/>
              <a:t>y recetas y </a:t>
            </a:r>
            <a:r>
              <a:rPr lang="es-AR" dirty="0"/>
              <a:t>no en la deducción y lógica</a:t>
            </a:r>
            <a:r>
              <a:rPr lang="es-AR" dirty="0" smtClean="0"/>
              <a:t>).</a:t>
            </a:r>
          </a:p>
          <a:p>
            <a:pPr>
              <a:defRPr/>
            </a:pPr>
            <a:r>
              <a:rPr lang="es-AR" dirty="0" smtClean="0"/>
              <a:t>No se trata de estudiar matemática más “compleja” sino los mismos “temas” pero enfatizando el rol de los supuestos y las demostraciones.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dirty="0" smtClean="0"/>
              <a:t>Formación en argumentación matemática vs cálculo o recetas I</a:t>
            </a:r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41687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07950" y="5949950"/>
            <a:ext cx="4090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Chiang, A. (1991). </a:t>
            </a:r>
            <a:r>
              <a:rPr lang="es-AR" i="1"/>
              <a:t>Métodos fundamentales</a:t>
            </a:r>
          </a:p>
          <a:p>
            <a:r>
              <a:rPr lang="es-AR" i="1"/>
              <a:t>de economía matemática</a:t>
            </a:r>
            <a:r>
              <a:rPr lang="es-AR"/>
              <a:t>. Mc Graw Hill, pp 745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060575"/>
            <a:ext cx="44926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705350" y="5951538"/>
            <a:ext cx="3721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Simon, C y L Blume (1994). </a:t>
            </a:r>
            <a:r>
              <a:rPr lang="es-AR" i="1"/>
              <a:t>Mathematics</a:t>
            </a:r>
          </a:p>
          <a:p>
            <a:r>
              <a:rPr lang="es-AR" i="1"/>
              <a:t>For Economists</a:t>
            </a:r>
            <a:r>
              <a:rPr lang="es-AR"/>
              <a:t>. Norton, pp 532,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3483</TotalTime>
  <Words>932</Words>
  <Application>Microsoft Office PowerPoint</Application>
  <PresentationFormat>Presentación en pantalla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Secuencia</vt:lpstr>
      <vt:lpstr>Ecuación</vt:lpstr>
      <vt:lpstr>El rol de la matemática en la teoría económica y su relación con la validación empírica.  Importancia en la investigación e implicancias para la formación matemática del economista.</vt:lpstr>
      <vt:lpstr>Roles de la matemática en la economía “positiva”</vt:lpstr>
      <vt:lpstr>Roles de la matemática en la economía “positiva”</vt:lpstr>
      <vt:lpstr>Ejemplo del feedback: valuación de activos en equilibrio general</vt:lpstr>
      <vt:lpstr>Otros ejemplos de feedback</vt:lpstr>
      <vt:lpstr>El rol de la matemática en la economía “normativa”</vt:lpstr>
      <vt:lpstr>Implicancias para la formación matemática del economista.</vt:lpstr>
      <vt:lpstr>Implicancias para la formación matemática del economista.</vt:lpstr>
      <vt:lpstr>Formación en argumentación matemática vs cálculo o recetas I</vt:lpstr>
      <vt:lpstr>Formación en argumentación matemática vs cálculo o recetas II</vt:lpstr>
      <vt:lpstr>Reflexiones finales</vt:lpstr>
      <vt:lpstr>Ejemplo de demostración de teorema “en inglés”</vt:lpstr>
    </vt:vector>
  </TitlesOfParts>
  <Company>Universidad de San Andrés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económico: una breve discusión introductoria</dc:title>
  <dc:creator>UdeSA</dc:creator>
  <cp:lastModifiedBy>Usuario</cp:lastModifiedBy>
  <cp:revision>346</cp:revision>
  <dcterms:created xsi:type="dcterms:W3CDTF">2011-02-24T14:49:12Z</dcterms:created>
  <dcterms:modified xsi:type="dcterms:W3CDTF">2015-05-06T02:37:01Z</dcterms:modified>
</cp:coreProperties>
</file>