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595" r:id="rId2"/>
    <p:sldId id="633" r:id="rId3"/>
    <p:sldId id="634" r:id="rId4"/>
    <p:sldId id="635" r:id="rId5"/>
    <p:sldId id="636" r:id="rId6"/>
    <p:sldId id="637" r:id="rId7"/>
    <p:sldId id="481" r:id="rId8"/>
    <p:sldId id="619" r:id="rId9"/>
    <p:sldId id="620" r:id="rId10"/>
    <p:sldId id="621" r:id="rId11"/>
    <p:sldId id="622" r:id="rId12"/>
    <p:sldId id="523" r:id="rId13"/>
    <p:sldId id="524" r:id="rId14"/>
    <p:sldId id="650" r:id="rId15"/>
    <p:sldId id="639" r:id="rId16"/>
    <p:sldId id="648" r:id="rId17"/>
    <p:sldId id="651" r:id="rId18"/>
    <p:sldId id="649" r:id="rId19"/>
    <p:sldId id="642" r:id="rId20"/>
    <p:sldId id="643" r:id="rId21"/>
    <p:sldId id="646" r:id="rId22"/>
    <p:sldId id="647" r:id="rId23"/>
    <p:sldId id="528" r:id="rId24"/>
    <p:sldId id="638" r:id="rId25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963A"/>
    <a:srgbClr val="FFCC99"/>
    <a:srgbClr val="000066"/>
    <a:srgbClr val="FFFF00"/>
    <a:srgbClr val="FF0000"/>
    <a:srgbClr val="333333"/>
    <a:srgbClr val="A9F402"/>
    <a:srgbClr val="99CC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78" autoAdjust="0"/>
    <p:restoredTop sz="90973" autoAdjust="0"/>
  </p:normalViewPr>
  <p:slideViewPr>
    <p:cSldViewPr>
      <p:cViewPr>
        <p:scale>
          <a:sx n="66" d="100"/>
          <a:sy n="66" d="100"/>
        </p:scale>
        <p:origin x="141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0"/>
            <a:ext cx="3038475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956"/>
            <a:ext cx="3038475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773956"/>
            <a:ext cx="3038475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05903BCB-6FF7-4D04-80C3-1E5AE4497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1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6" tIns="45788" rIns="91576" bIns="45788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6" tIns="45788" rIns="91576" bIns="45788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3738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7"/>
            <a:ext cx="5607050" cy="415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6" tIns="45788" rIns="91576" bIns="457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956"/>
            <a:ext cx="3038475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6" tIns="45788" rIns="91576" bIns="45788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3956"/>
            <a:ext cx="3038475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6" tIns="45788" rIns="91576" bIns="45788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2F849AE4-8AF0-46A1-89D8-DFE11FD76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13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4140128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2480670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2459954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1106535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237879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A495CB-6027-4AE5-BF39-85187A32900D}" type="slidenum">
              <a:rPr lang="es-ES" altLang="es-AR"/>
              <a:pPr eaLnBrk="1" hangingPunct="1"/>
              <a:t>14</a:t>
            </a:fld>
            <a:endParaRPr lang="es-ES" altLang="es-AR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s-A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954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970339" y="8773956"/>
            <a:ext cx="3038475" cy="460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6" tIns="45788" rIns="91576" bIns="45788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615BE67-AF9A-419B-A639-C3C9C9165DAF}" type="slidenum">
              <a:rPr lang="es-ES" sz="1200"/>
              <a:pPr algn="r" eaLnBrk="1" hangingPunct="1"/>
              <a:t>15</a:t>
            </a:fld>
            <a:endParaRPr lang="es-ES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519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B8AC0F-6F69-4D01-A8D2-A035139C43D7}" type="slidenum">
              <a:rPr lang="es-ES" altLang="es-AR"/>
              <a:pPr eaLnBrk="1" hangingPunct="1"/>
              <a:t>16</a:t>
            </a:fld>
            <a:endParaRPr lang="es-ES" altLang="es-AR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s-AR" smtClean="0"/>
          </a:p>
        </p:txBody>
      </p:sp>
    </p:spTree>
    <p:extLst>
      <p:ext uri="{BB962C8B-B14F-4D97-AF65-F5344CB8AC3E}">
        <p14:creationId xmlns:p14="http://schemas.microsoft.com/office/powerpoint/2010/main" val="516372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7585501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79226E-0676-417A-B8AE-6D3F275EF5FA}" type="slidenum">
              <a:rPr lang="es-ES" altLang="es-AR"/>
              <a:pPr eaLnBrk="1" hangingPunct="1"/>
              <a:t>18</a:t>
            </a:fld>
            <a:endParaRPr lang="es-ES" altLang="es-A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s-AR" smtClean="0"/>
          </a:p>
        </p:txBody>
      </p:sp>
    </p:spTree>
    <p:extLst>
      <p:ext uri="{BB962C8B-B14F-4D97-AF65-F5344CB8AC3E}">
        <p14:creationId xmlns:p14="http://schemas.microsoft.com/office/powerpoint/2010/main" val="3883556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7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923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eaLnBrk="1" hangingPunct="1">
              <a:buFont typeface="Arial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Quité:</a:t>
            </a:r>
            <a:r>
              <a:rPr lang="es-ES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/>
              <a:t>time since release, time since release square, detention time, detention time square.</a:t>
            </a:r>
          </a:p>
          <a:p>
            <a:pPr marL="171450" indent="-171450" eaLnBrk="1" hangingPunct="1">
              <a:buFont typeface="Arial" charset="0"/>
              <a:buChar char="•"/>
            </a:pP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Agregué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 judicial </a:t>
            </a:r>
            <a:r>
              <a:rPr lang="en-US" sz="1200" baseline="0" dirty="0" err="1" smtClean="0">
                <a:latin typeface="Arial" pitchFamily="34" charset="0"/>
                <a:cs typeface="Arial" pitchFamily="34" charset="0"/>
              </a:rPr>
              <a:t>distrcit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 dummies.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8133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58" tIns="46429" rIns="92858" bIns="46429" anchor="b"/>
          <a:lstStyle/>
          <a:p>
            <a:pPr algn="r" defTabSz="944563"/>
            <a:fld id="{5D57134A-A291-479F-9799-9F6AF2848148}" type="slidenum">
              <a:rPr lang="en-US" sz="1200"/>
              <a:pPr algn="r" defTabSz="944563"/>
              <a:t>21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s-ES" smtClean="0">
                <a:latin typeface="Arial" pitchFamily="34" charset="0"/>
                <a:cs typeface="Arial" pitchFamily="34" charset="0"/>
              </a:rPr>
              <a:t>* Antes decía cuántas</a:t>
            </a:r>
            <a:r>
              <a:rPr lang="es-ES" baseline="0" smtClean="0">
                <a:latin typeface="Arial" pitchFamily="34" charset="0"/>
                <a:cs typeface="Arial" pitchFamily="34" charset="0"/>
              </a:rPr>
              <a:t> observaciones se caían por restringir a 10 jueces, eso ahora no sale en el paper. Así que lo quité.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623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58" tIns="46429" rIns="92858" bIns="46429" anchor="b"/>
          <a:lstStyle/>
          <a:p>
            <a:pPr algn="r" defTabSz="944563"/>
            <a:fld id="{5D57134A-A291-479F-9799-9F6AF2848148}" type="slidenum">
              <a:rPr lang="en-US" sz="1200"/>
              <a:pPr algn="r" defTabSz="944563"/>
              <a:t>22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s-ES" smtClean="0">
                <a:latin typeface="Arial" pitchFamily="34" charset="0"/>
                <a:cs typeface="Arial" pitchFamily="34" charset="0"/>
              </a:rPr>
              <a:t>* Antes decía cuántas</a:t>
            </a:r>
            <a:r>
              <a:rPr lang="es-ES" baseline="0" smtClean="0">
                <a:latin typeface="Arial" pitchFamily="34" charset="0"/>
                <a:cs typeface="Arial" pitchFamily="34" charset="0"/>
              </a:rPr>
              <a:t> observaciones se caían por restringir a 10 jueces, eso ahora no sale en el paper. Así que lo quité.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5868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9" y="4387767"/>
            <a:ext cx="5610225" cy="41543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8549888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AR" smtClean="0"/>
          </a:p>
        </p:txBody>
      </p:sp>
    </p:spTree>
    <p:extLst>
      <p:ext uri="{BB962C8B-B14F-4D97-AF65-F5344CB8AC3E}">
        <p14:creationId xmlns:p14="http://schemas.microsoft.com/office/powerpoint/2010/main" val="1845905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32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913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764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697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9625" cy="3463925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767"/>
            <a:ext cx="5607050" cy="41559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3798270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2127230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130705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B950D-D159-4BBC-A49C-232930A0C080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5CBF6-01A1-4343-A617-9F4BFC734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4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9C260-4106-46DB-B8A1-7C15D32050BD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947FF-DDA1-4DB3-AB52-5D713C531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9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89E8-B6FE-40E3-9E9B-F7E56BF21E4D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F3418-9EC6-4B80-B1C5-639B1F9D9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04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E8B6A-EB50-4937-AA68-0FD23F6C6804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3BB42-7B04-4369-BAD6-ADE18BB6F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3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8924C-5913-4EE1-AF3D-7262D76B6537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ED575-3115-4A2F-9A5F-687E544CC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37E7E-7C58-4E26-9EC9-0927AFD88AA4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0CE49-D389-462C-BC44-1506DEAFB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7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06010-AA94-4916-A09E-4F1AAF2211FD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45E57-4BF3-4352-A26E-E76E11B55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9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8922-BDB6-4ACD-A646-8268C4090B82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686C9-4ACA-4263-9702-163CB2623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0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6E496-98E8-4759-AABF-CD48610B98BC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431E3-DF9B-4AD5-8D61-8E8804630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5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C1EFD-853E-4BB3-8BEF-FF1655AF4741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02C16-C860-4E83-86E5-23FEEB847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1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73014-A670-4601-A607-866601D322CB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DF6B1-EE12-466B-8213-96FE932E1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7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8F5F6-F806-48D1-9B77-5A078D8FB7FC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066AB-0CB4-42A3-AAE0-B5EEB6041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1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A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AR" smtClean="0"/>
              <a:t>Click to edit Master text styles</a:t>
            </a:r>
          </a:p>
          <a:p>
            <a:pPr lvl="1"/>
            <a:r>
              <a:rPr lang="en-US" altLang="es-AR" smtClean="0"/>
              <a:t>Second level</a:t>
            </a:r>
          </a:p>
          <a:p>
            <a:pPr lvl="2"/>
            <a:r>
              <a:rPr lang="en-US" altLang="es-AR" smtClean="0"/>
              <a:t>Third level</a:t>
            </a:r>
          </a:p>
          <a:p>
            <a:pPr lvl="3"/>
            <a:r>
              <a:rPr lang="en-US" altLang="es-AR" smtClean="0"/>
              <a:t>Fourth level</a:t>
            </a:r>
          </a:p>
          <a:p>
            <a:pPr lvl="4"/>
            <a:r>
              <a:rPr lang="en-US" altLang="es-AR" smtClean="0"/>
              <a:t>Fifth level</a:t>
            </a:r>
          </a:p>
        </p:txBody>
      </p:sp>
      <p:sp>
        <p:nvSpPr>
          <p:cNvPr id="3809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B251C04-0B66-4B4A-BC0E-2A456D768464}" type="datetimeFigureOut">
              <a:rPr lang="en-US"/>
              <a:pPr>
                <a:defRPr/>
              </a:pPr>
              <a:t>5/5/2015</a:t>
            </a:fld>
            <a:endParaRPr lang="en-US"/>
          </a:p>
        </p:txBody>
      </p:sp>
      <p:sp>
        <p:nvSpPr>
          <p:cNvPr id="3809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09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EB9BEC-6800-41C0-927B-305937B7C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3962400"/>
          </a:xfrm>
        </p:spPr>
        <p:txBody>
          <a:bodyPr/>
          <a:lstStyle/>
          <a:p>
            <a:pPr eaLnBrk="1" hangingPunct="1"/>
            <a:r>
              <a:rPr lang="es-AR" b="1" dirty="0">
                <a:latin typeface="+mn-lt"/>
              </a:rPr>
              <a:t>A</a:t>
            </a:r>
            <a:r>
              <a:rPr lang="es-AR" b="1" dirty="0" smtClean="0">
                <a:latin typeface="+mn-lt"/>
              </a:rPr>
              <a:t>lgunos </a:t>
            </a:r>
            <a:r>
              <a:rPr lang="es-AR" b="1" dirty="0">
                <a:latin typeface="+mn-lt"/>
              </a:rPr>
              <a:t>experimentos naturales en la </a:t>
            </a:r>
            <a:r>
              <a:rPr lang="es-AR" b="1" dirty="0" smtClean="0">
                <a:latin typeface="+mn-lt"/>
              </a:rPr>
              <a:t>Economía </a:t>
            </a:r>
            <a:r>
              <a:rPr lang="es-AR" b="1" dirty="0">
                <a:latin typeface="+mn-lt"/>
              </a:rPr>
              <a:t>del </a:t>
            </a:r>
            <a:r>
              <a:rPr lang="es-AR" b="1" dirty="0">
                <a:latin typeface="+mn-lt"/>
              </a:rPr>
              <a:t>D</a:t>
            </a:r>
            <a:r>
              <a:rPr lang="es-AR" b="1" dirty="0" smtClean="0">
                <a:latin typeface="+mn-lt"/>
              </a:rPr>
              <a:t>elito</a:t>
            </a:r>
            <a:endParaRPr lang="es-AR" altLang="es-AR" sz="3600" b="1" dirty="0" smtClean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00600"/>
            <a:ext cx="7561263" cy="1589088"/>
          </a:xfrm>
        </p:spPr>
        <p:txBody>
          <a:bodyPr/>
          <a:lstStyle/>
          <a:p>
            <a:pPr eaLnBrk="1" hangingPunct="1"/>
            <a:endParaRPr lang="es-AR" altLang="es-AR" sz="2800" b="1" dirty="0" smtClean="0"/>
          </a:p>
          <a:p>
            <a:pPr eaLnBrk="1" hangingPunct="1"/>
            <a:r>
              <a:rPr lang="es-AR" altLang="es-AR" sz="2800" b="1" dirty="0" smtClean="0"/>
              <a:t>Ernesto </a:t>
            </a:r>
            <a:r>
              <a:rPr lang="es-AR" altLang="es-AR" sz="2800" b="1" dirty="0" err="1" smtClean="0"/>
              <a:t>Schargrodsky</a:t>
            </a:r>
            <a:endParaRPr lang="es-AR" altLang="es-AR" sz="2800" b="1" dirty="0" smtClean="0"/>
          </a:p>
          <a:p>
            <a:pPr eaLnBrk="1" hangingPunct="1"/>
            <a:r>
              <a:rPr lang="es-AR" altLang="es-AR" sz="2800" i="1" dirty="0" smtClean="0"/>
              <a:t>Universidad Torcuato Di Tella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5 Título"/>
          <p:cNvSpPr>
            <a:spLocks noGrp="1"/>
          </p:cNvSpPr>
          <p:nvPr>
            <p:ph type="title" idx="4294967295"/>
          </p:nvPr>
        </p:nvSpPr>
        <p:spPr>
          <a:xfrm>
            <a:off x="0" y="-387350"/>
            <a:ext cx="8229600" cy="1143000"/>
          </a:xfrm>
        </p:spPr>
        <p:txBody>
          <a:bodyPr/>
          <a:lstStyle/>
          <a:p>
            <a:pPr algn="l"/>
            <a:r>
              <a:rPr lang="es-AR" altLang="es-AR" sz="2400" smtClean="0"/>
              <a:t>Argentina - March 17th, 2009</a:t>
            </a:r>
            <a:endParaRPr lang="es-ES" altLang="es-AR" sz="2400" smtClean="0"/>
          </a:p>
        </p:txBody>
      </p:sp>
      <p:pic>
        <p:nvPicPr>
          <p:cNvPr id="2662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125538"/>
            <a:ext cx="28543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1075"/>
            <a:ext cx="5203825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49500"/>
            <a:ext cx="5472113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5 Título"/>
          <p:cNvSpPr>
            <a:spLocks noGrp="1"/>
          </p:cNvSpPr>
          <p:nvPr>
            <p:ph type="title" idx="4294967295"/>
          </p:nvPr>
        </p:nvSpPr>
        <p:spPr>
          <a:xfrm>
            <a:off x="0" y="-387350"/>
            <a:ext cx="8229600" cy="1143000"/>
          </a:xfrm>
        </p:spPr>
        <p:txBody>
          <a:bodyPr/>
          <a:lstStyle/>
          <a:p>
            <a:pPr algn="l"/>
            <a:r>
              <a:rPr lang="es-AR" altLang="es-AR" sz="2400" smtClean="0"/>
              <a:t>Peru - November 17th, 2009</a:t>
            </a:r>
            <a:endParaRPr lang="es-ES" altLang="es-AR" sz="2400" smtClean="0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84313"/>
            <a:ext cx="37719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565400"/>
            <a:ext cx="38671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541588"/>
            <a:ext cx="39243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557338"/>
            <a:ext cx="29527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325562"/>
          </a:xfrm>
        </p:spPr>
        <p:txBody>
          <a:bodyPr/>
          <a:lstStyle/>
          <a:p>
            <a:pPr eaLnBrk="1" hangingPunct="1"/>
            <a:r>
              <a:rPr lang="es-ES" altLang="es-AR" sz="4000" b="1" smtClean="0"/>
              <a:t>Potenciales impactos positivos de la conscripción</a:t>
            </a:r>
            <a:r>
              <a:rPr lang="en-US" altLang="es-AR" sz="4000" b="1" smtClean="0"/>
              <a:t> sobr</a:t>
            </a:r>
            <a:r>
              <a:rPr lang="es-ES" altLang="es-AR" sz="4000" b="1" smtClean="0"/>
              <a:t>e el crimen </a:t>
            </a:r>
            <a:endParaRPr lang="en-US" altLang="es-AR" sz="4000" b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s-ES" altLang="es-AR" sz="2800" smtClean="0"/>
              <a:t>El entrenamiento militar enseña obediencia y disciplina, lo cual puede reducir la futura criminalidad.</a:t>
            </a:r>
          </a:p>
          <a:p>
            <a:pPr eaLnBrk="1" hangingPunct="1"/>
            <a:r>
              <a:rPr lang="es-ES" altLang="es-AR" sz="2800" smtClean="0"/>
              <a:t>El servicio militar puede mejorar la salud, alimentación y educación, y expandir las redes sociales mejorando las perspectivas laborales de los jóvenes de hogares carenciados.</a:t>
            </a:r>
          </a:p>
          <a:p>
            <a:pPr eaLnBrk="1" hangingPunct="1"/>
            <a:r>
              <a:rPr lang="es-ES" altLang="es-AR" sz="2800" smtClean="0"/>
              <a:t>El servicio militar mantiene a los jóvenes fuera de las calles a una edad crucial (incapacitación)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es-ES" altLang="es-AR" sz="4000" b="1" smtClean="0"/>
              <a:t>Potenciales impactos negativos de la conscripción sobre el crimen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eaLnBrk="1" hangingPunct="1"/>
            <a:r>
              <a:rPr lang="es-AR" altLang="es-AR" smtClean="0"/>
              <a:t>El servicio militar podría afectar negativamente las perspectivas laborales de los jóvenes al retrasar su ingresoal mercado de trabajo.</a:t>
            </a:r>
          </a:p>
          <a:p>
            <a:pPr eaLnBrk="1" hangingPunct="1"/>
            <a:r>
              <a:rPr lang="es-AR" altLang="es-AR" smtClean="0"/>
              <a:t>El entrenamiento en el uso de armas facilita el ingreso en actividades criminales.</a:t>
            </a:r>
          </a:p>
          <a:p>
            <a:pPr eaLnBrk="1" hangingPunct="1"/>
            <a:r>
              <a:rPr lang="es-AR" altLang="es-AR" smtClean="0"/>
              <a:t>La conscripción puede constituir un ambiente violento, facilitando </a:t>
            </a:r>
            <a:r>
              <a:rPr lang="es-AR" altLang="es-AR" i="1" smtClean="0"/>
              <a:t>peer effects</a:t>
            </a:r>
            <a:r>
              <a:rPr lang="es-AR" altLang="es-AR" smtClean="0"/>
              <a:t> negativos y la formación de bandas.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755650" y="333375"/>
          <a:ext cx="5410200" cy="620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Documento" r:id="rId4" imgW="5496836" imgH="6248563" progId="Word.Document.8">
                  <p:embed/>
                </p:oleObj>
              </mc:Choice>
              <mc:Fallback>
                <p:oleObj name="Documento" r:id="rId4" imgW="5496836" imgH="62485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33375"/>
                        <a:ext cx="5410200" cy="620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5" descr="Copia (4) de 4 5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2349500"/>
            <a:ext cx="25146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6948488" y="2001838"/>
            <a:ext cx="9921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AR" sz="1200" b="1">
                <a:latin typeface="Times New Roman" panose="02020603050405020304" pitchFamily="18" charset="0"/>
              </a:rPr>
              <a:t>Cohort 1962</a:t>
            </a:r>
          </a:p>
        </p:txBody>
      </p:sp>
    </p:spTree>
    <p:extLst>
      <p:ext uri="{BB962C8B-B14F-4D97-AF65-F5344CB8AC3E}">
        <p14:creationId xmlns:p14="http://schemas.microsoft.com/office/powerpoint/2010/main" val="12095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1116013" y="908050"/>
          <a:ext cx="7056437" cy="504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1" name="Document" r:id="rId4" imgW="5298388" imgH="4163096" progId="Word.Document.8">
                  <p:embed/>
                </p:oleObj>
              </mc:Choice>
              <mc:Fallback>
                <p:oleObj name="Document" r:id="rId4" imgW="5298388" imgH="41630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908050"/>
                        <a:ext cx="7056437" cy="504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18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1258888" y="1685925"/>
            <a:ext cx="6800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s-AR" sz="2000" b="1" dirty="0"/>
              <a:t>Estimates of the impact of conscription on crime rates</a:t>
            </a:r>
            <a:r>
              <a:rPr lang="en-US" altLang="es-AR" dirty="0"/>
              <a:t> 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763" y="2349500"/>
          <a:ext cx="9136062" cy="230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4" name="Document" r:id="rId4" imgW="9136086" imgH="1844186" progId="Word.Document.8">
                  <p:embed/>
                </p:oleObj>
              </mc:Choice>
              <mc:Fallback>
                <p:oleObj name="Document" r:id="rId4" imgW="9136086" imgH="18441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3" y="2349500"/>
                        <a:ext cx="9136062" cy="230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268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s-ES" altLang="es-AR" sz="4000" b="1" smtClean="0"/>
              <a:t>Resultados Empíricos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AR" altLang="es-AR" sz="2800" smtClean="0"/>
              <a:t>Utilizando la lotería como experimento natural, nuestras estimaciones indican que el servicio militar aumenta significativamente las tasas de criminalidad en aquellos individuos elegidos por alrededor del 3.9% (de 6.8% a 7.07%). </a:t>
            </a:r>
          </a:p>
          <a:p>
            <a:pPr eaLnBrk="1" hangingPunct="1">
              <a:lnSpc>
                <a:spcPct val="80000"/>
              </a:lnSpc>
            </a:pPr>
            <a:r>
              <a:rPr lang="es-AR" altLang="es-AR" sz="2800" smtClean="0"/>
              <a:t>El efecto es mayor para aquellos individuos que fueron llamados a servir a la edad de 18.</a:t>
            </a:r>
          </a:p>
          <a:p>
            <a:pPr eaLnBrk="1" hangingPunct="1">
              <a:lnSpc>
                <a:spcPct val="80000"/>
              </a:lnSpc>
            </a:pPr>
            <a:r>
              <a:rPr lang="es-AR" altLang="es-AR" sz="2800" smtClean="0"/>
              <a:t>El efecto es mayor para las clases que participaron de la guerra de Malvinas.</a:t>
            </a:r>
          </a:p>
          <a:p>
            <a:pPr eaLnBrk="1" hangingPunct="1">
              <a:lnSpc>
                <a:spcPct val="80000"/>
              </a:lnSpc>
            </a:pPr>
            <a:r>
              <a:rPr lang="es-AR" altLang="es-AR" sz="2800" smtClean="0"/>
              <a:t>El efecto también es mayor para aquellos que fueron a la Marina (2 años).</a:t>
            </a:r>
          </a:p>
          <a:p>
            <a:pPr eaLnBrk="1" hangingPunct="1">
              <a:lnSpc>
                <a:spcPct val="80000"/>
              </a:lnSpc>
            </a:pPr>
            <a:r>
              <a:rPr lang="es-AR" altLang="es-AR" sz="2800" smtClean="0"/>
              <a:t>Quienes hicieron la conscripción muestran también menores ingresos, mayor desocupación y menor participación en empleos formales.</a:t>
            </a:r>
          </a:p>
        </p:txBody>
      </p:sp>
    </p:spTree>
    <p:extLst>
      <p:ext uri="{BB962C8B-B14F-4D97-AF65-F5344CB8AC3E}">
        <p14:creationId xmlns:p14="http://schemas.microsoft.com/office/powerpoint/2010/main" val="85049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847725" y="398463"/>
            <a:ext cx="744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s-AR" b="1"/>
              <a:t>Estimates of the impact of conscription on labor market outcomes</a:t>
            </a:r>
            <a:r>
              <a:rPr lang="en-US" altLang="es-AR"/>
              <a:t> </a:t>
            </a: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116013" y="1196975"/>
          <a:ext cx="7056437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8" name="Document" r:id="rId4" imgW="5470829" imgH="3774031" progId="Word.Document.8">
                  <p:embed/>
                </p:oleObj>
              </mc:Choice>
              <mc:Fallback>
                <p:oleObj name="Document" r:id="rId4" imgW="5470829" imgH="37740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196975"/>
                        <a:ext cx="7056437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106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520112" cy="1655762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Criminal Recidivism after Prison and Electronic Monitoring</a:t>
            </a:r>
            <a:br>
              <a:rPr lang="en-US" sz="3600" b="1" dirty="0" smtClean="0"/>
            </a:br>
            <a:r>
              <a:rPr lang="en-US" sz="3600" dirty="0" smtClean="0">
                <a:cs typeface="Times New Roman" panose="02020603050405020304" pitchFamily="18" charset="0"/>
              </a:rPr>
              <a:t>(</a:t>
            </a:r>
            <a:r>
              <a:rPr lang="en-US" sz="3600" dirty="0" smtClean="0"/>
              <a:t>Di </a:t>
            </a:r>
            <a:r>
              <a:rPr lang="en-US" sz="3600" dirty="0" err="1" smtClean="0"/>
              <a:t>Tella</a:t>
            </a:r>
            <a:r>
              <a:rPr lang="en-US" sz="3600" dirty="0" smtClean="0"/>
              <a:t> &amp; </a:t>
            </a:r>
            <a:r>
              <a:rPr lang="en-US" sz="3600" dirty="0" err="1" smtClean="0"/>
              <a:t>Schargrodsky</a:t>
            </a:r>
            <a:r>
              <a:rPr lang="en-US" sz="3600" dirty="0" smtClean="0"/>
              <a:t>, JPE 2013)</a:t>
            </a:r>
            <a:endParaRPr lang="es-ES" sz="36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9144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AR" altLang="es-AR" sz="2800" dirty="0"/>
              <a:t>¿Las nuevas tecnologías pueden proveer alternativas al encarcelamiento?</a:t>
            </a:r>
          </a:p>
          <a:p>
            <a:pPr eaLnBrk="1" hangingPunct="1">
              <a:lnSpc>
                <a:spcPct val="90000"/>
              </a:lnSpc>
            </a:pPr>
            <a:r>
              <a:rPr lang="es-ES" sz="2800" dirty="0" smtClean="0"/>
              <a:t>Exploramos </a:t>
            </a:r>
            <a:r>
              <a:rPr lang="es-ES" sz="2800" dirty="0" smtClean="0"/>
              <a:t>la hipótesis de que las cárceles pueden ser “</a:t>
            </a:r>
            <a:r>
              <a:rPr lang="es-ES" sz="2800" dirty="0" err="1" smtClean="0"/>
              <a:t>criminogénicas</a:t>
            </a:r>
            <a:r>
              <a:rPr lang="es-ES" sz="2800" dirty="0" smtClean="0"/>
              <a:t>” (“escuelas del delito”) comparando las tasas de reincidencia de </a:t>
            </a:r>
            <a:r>
              <a:rPr lang="es-ES" sz="2800" dirty="0" smtClean="0"/>
              <a:t>liberados </a:t>
            </a:r>
            <a:r>
              <a:rPr lang="es-ES" sz="2800" dirty="0" smtClean="0"/>
              <a:t>de cárceles </a:t>
            </a:r>
            <a:r>
              <a:rPr lang="es-ES" sz="2800" dirty="0" smtClean="0"/>
              <a:t>vs. liberados </a:t>
            </a:r>
            <a:r>
              <a:rPr lang="es-ES" sz="2800" dirty="0" smtClean="0"/>
              <a:t>de </a:t>
            </a:r>
            <a:r>
              <a:rPr lang="es-ES" sz="2800" dirty="0" smtClean="0"/>
              <a:t>monitoreo </a:t>
            </a:r>
            <a:r>
              <a:rPr lang="es-ES" sz="2800" dirty="0" smtClean="0"/>
              <a:t>electrónico.</a:t>
            </a:r>
          </a:p>
          <a:p>
            <a:pPr eaLnBrk="1" hangingPunct="1">
              <a:lnSpc>
                <a:spcPct val="90000"/>
              </a:lnSpc>
            </a:pPr>
            <a:r>
              <a:rPr lang="es-ES" sz="2800" dirty="0" smtClean="0"/>
              <a:t>Metodología: Experimento natural con Instrumental Variables.</a:t>
            </a:r>
          </a:p>
          <a:p>
            <a:pPr eaLnBrk="1" hangingPunct="1">
              <a:lnSpc>
                <a:spcPct val="90000"/>
              </a:lnSpc>
            </a:pPr>
            <a:r>
              <a:rPr lang="es-ES" sz="2800" dirty="0" smtClean="0"/>
              <a:t>Datos: Datos administrativos del servicio penitenciario.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84696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871662"/>
          </a:xfrm>
        </p:spPr>
        <p:txBody>
          <a:bodyPr/>
          <a:lstStyle/>
          <a:p>
            <a:pPr eaLnBrk="1" hangingPunct="1"/>
            <a:r>
              <a:rPr lang="pt-PT" sz="3200" b="1" dirty="0" smtClean="0"/>
              <a:t>Do Police Reduce Crime? </a:t>
            </a:r>
            <a:r>
              <a:rPr lang="en-US" sz="3200" b="1" dirty="0" smtClean="0"/>
              <a:t>Estimates using the Allocation of Police Forces after a Terrorist Attack</a:t>
            </a:r>
            <a:br>
              <a:rPr lang="en-US" sz="3200" b="1" dirty="0" smtClean="0"/>
            </a:br>
            <a:r>
              <a:rPr lang="en-US" sz="3200" dirty="0" smtClean="0">
                <a:cs typeface="Times New Roman" panose="02020603050405020304" pitchFamily="18" charset="0"/>
              </a:rPr>
              <a:t>(</a:t>
            </a:r>
            <a:r>
              <a:rPr lang="en-US" sz="3200" dirty="0" smtClean="0"/>
              <a:t>Di </a:t>
            </a:r>
            <a:r>
              <a:rPr lang="en-US" sz="3200" dirty="0" err="1" smtClean="0"/>
              <a:t>Tella</a:t>
            </a:r>
            <a:r>
              <a:rPr lang="en-US" sz="3200" dirty="0" smtClean="0"/>
              <a:t> &amp; </a:t>
            </a:r>
            <a:r>
              <a:rPr lang="en-US" sz="3200" dirty="0" err="1" smtClean="0"/>
              <a:t>Schargrodsky</a:t>
            </a:r>
            <a:r>
              <a:rPr lang="en-US" sz="3200" dirty="0" smtClean="0"/>
              <a:t>, AER 2004)</a:t>
            </a:r>
            <a:endParaRPr lang="es-ES" sz="3200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351838" cy="322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dirty="0" smtClean="0"/>
              <a:t>¿La policía reduce el delito? </a:t>
            </a:r>
          </a:p>
          <a:p>
            <a:pPr eaLnBrk="1" hangingPunct="1">
              <a:lnSpc>
                <a:spcPct val="90000"/>
              </a:lnSpc>
            </a:pPr>
            <a:r>
              <a:rPr lang="es-ES" dirty="0" smtClean="0"/>
              <a:t>Gran desafío para la literatura sobre inseguridad: Problema de </a:t>
            </a:r>
            <a:r>
              <a:rPr lang="es-ES" dirty="0" err="1" smtClean="0"/>
              <a:t>endogeneidad</a:t>
            </a:r>
            <a:r>
              <a:rPr lang="es-ES" dirty="0" smtClean="0"/>
              <a:t>. </a:t>
            </a:r>
            <a:endParaRPr lang="es-ES" dirty="0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s-ES" dirty="0" smtClean="0"/>
              <a:t>Metodología: Experimento natural. Evaluación </a:t>
            </a:r>
            <a:r>
              <a:rPr lang="es-ES" dirty="0" err="1" smtClean="0"/>
              <a:t>Diff</a:t>
            </a:r>
            <a:r>
              <a:rPr lang="es-ES" dirty="0" smtClean="0"/>
              <a:t>-in-</a:t>
            </a:r>
            <a:r>
              <a:rPr lang="es-ES" dirty="0" err="1" smtClean="0"/>
              <a:t>Diff</a:t>
            </a:r>
            <a:r>
              <a:rPr lang="es-ES" dirty="0" smtClean="0"/>
              <a:t>. Potencial </a:t>
            </a:r>
            <a:r>
              <a:rPr lang="es-ES" dirty="0" err="1" smtClean="0"/>
              <a:t>Displacement</a:t>
            </a:r>
            <a:r>
              <a:rPr lang="es-ES" dirty="0" smtClean="0"/>
              <a:t>.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s-ES" dirty="0"/>
              <a:t>Datos: Registros policiales y trabajo de campo</a:t>
            </a:r>
            <a:r>
              <a:rPr lang="es-E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1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52736"/>
            <a:ext cx="9143999" cy="5522640"/>
          </a:xfrm>
        </p:spPr>
        <p:txBody>
          <a:bodyPr/>
          <a:lstStyle/>
          <a:p>
            <a:pPr eaLnBrk="1" hangingPunct="1"/>
            <a:r>
              <a:rPr lang="es-ES" sz="2800" dirty="0" smtClean="0"/>
              <a:t>Estimamos el impacto </a:t>
            </a:r>
            <a:r>
              <a:rPr lang="es-ES" sz="2800" dirty="0" smtClean="0"/>
              <a:t>del </a:t>
            </a:r>
            <a:r>
              <a:rPr lang="es-ES" sz="2800" dirty="0" smtClean="0"/>
              <a:t>monitoreo </a:t>
            </a:r>
            <a:r>
              <a:rPr lang="es-ES" sz="2800" dirty="0" smtClean="0"/>
              <a:t>electrónico sobre la tasa de </a:t>
            </a:r>
            <a:r>
              <a:rPr lang="es-ES" sz="2800" dirty="0" err="1" smtClean="0"/>
              <a:t>recidivismo</a:t>
            </a:r>
            <a:r>
              <a:rPr lang="es-ES" sz="2800" dirty="0" smtClean="0"/>
              <a:t> con:</a:t>
            </a:r>
            <a:endParaRPr lang="es-ES" sz="2800" dirty="0" smtClean="0"/>
          </a:p>
          <a:p>
            <a:pPr eaLnBrk="1" hangingPunct="1">
              <a:buFontTx/>
              <a:buNone/>
            </a:pPr>
            <a:endParaRPr lang="es-ES" sz="2800" dirty="0" smtClean="0"/>
          </a:p>
          <a:p>
            <a:pPr eaLnBrk="1" hangingPunct="1">
              <a:buNone/>
            </a:pPr>
            <a:r>
              <a:rPr lang="es-ES" sz="2800" dirty="0" smtClean="0"/>
              <a:t>	</a:t>
            </a:r>
            <a:r>
              <a:rPr lang="es-ES" sz="2800" dirty="0" smtClean="0"/>
              <a:t>donde </a:t>
            </a:r>
            <a:r>
              <a:rPr lang="es-ES" sz="2800" dirty="0" smtClean="0"/>
              <a:t>X es un conjunto de controles, incluyendo edad, edad^2, detenciones previas, nacionalidad, tipo de crimen, año de </a:t>
            </a:r>
            <a:r>
              <a:rPr lang="es-ES" sz="2800" dirty="0" smtClean="0"/>
              <a:t>liberación, tiempo de detención </a:t>
            </a:r>
            <a:r>
              <a:rPr lang="es-ES" sz="2800" dirty="0" smtClean="0"/>
              <a:t>y </a:t>
            </a:r>
            <a:r>
              <a:rPr lang="es-ES" sz="2800" dirty="0" err="1" smtClean="0"/>
              <a:t>dummies</a:t>
            </a:r>
            <a:r>
              <a:rPr lang="es-ES" sz="2800" dirty="0" smtClean="0"/>
              <a:t> por distrito judicial.</a:t>
            </a:r>
          </a:p>
          <a:p>
            <a:pPr eaLnBrk="1" hangingPunct="1">
              <a:buNone/>
            </a:pPr>
            <a:endParaRPr lang="es-AR" sz="2800" dirty="0" smtClean="0"/>
          </a:p>
          <a:p>
            <a:pPr eaLnBrk="1" hangingPunct="1"/>
            <a:r>
              <a:rPr lang="es-AR" sz="2800" dirty="0"/>
              <a:t>Una </a:t>
            </a:r>
            <a:r>
              <a:rPr lang="es-AR" sz="2800" dirty="0"/>
              <a:t>preocupación obvia es que la asignación de ME puede no ser aleatoria. Abordamos el problema de selección utilizando una estrategia de variables instrumentales.</a:t>
            </a:r>
          </a:p>
          <a:p>
            <a:pPr eaLnBrk="1" hangingPunct="1">
              <a:buFontTx/>
              <a:buNone/>
            </a:pPr>
            <a:endParaRPr lang="es-ES" sz="2800" dirty="0" smtClean="0"/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24397289"/>
              </p:ext>
            </p:extLst>
          </p:nvPr>
        </p:nvGraphicFramePr>
        <p:xfrm>
          <a:off x="1318592" y="2060848"/>
          <a:ext cx="67818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Equation" r:id="rId4" imgW="3276600" imgH="228600" progId="Equation.3">
                  <p:embed/>
                </p:oleObj>
              </mc:Choice>
              <mc:Fallback>
                <p:oleObj name="Equation" r:id="rId4" imgW="327660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8592" y="2060848"/>
                        <a:ext cx="67818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95288" y="0"/>
            <a:ext cx="82296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AR" sz="4000" b="1" kern="0" dirty="0" smtClean="0"/>
              <a:t>Estrategia de Evaluación</a:t>
            </a:r>
            <a:endParaRPr lang="es-AR" sz="4000" kern="0" dirty="0" smtClean="0"/>
          </a:p>
        </p:txBody>
      </p:sp>
    </p:spTree>
    <p:extLst>
      <p:ext uri="{BB962C8B-B14F-4D97-AF65-F5344CB8AC3E}">
        <p14:creationId xmlns:p14="http://schemas.microsoft.com/office/powerpoint/2010/main" val="505624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34616"/>
            <a:ext cx="9144000" cy="5638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es-AR" sz="2400" dirty="0" smtClean="0"/>
              <a:t>La </a:t>
            </a:r>
            <a:r>
              <a:rPr lang="es-AR" sz="2400" dirty="0" smtClean="0"/>
              <a:t>asignación de ME o prisión es hecha por un </a:t>
            </a:r>
            <a:r>
              <a:rPr lang="es-AR" sz="2400" dirty="0" smtClean="0"/>
              <a:t>juez. La asignación de jueces a detenidos </a:t>
            </a:r>
            <a:r>
              <a:rPr lang="es-AR" sz="2400" dirty="0" smtClean="0"/>
              <a:t>es </a:t>
            </a:r>
            <a:r>
              <a:rPr lang="es-AR" sz="2400" dirty="0" smtClean="0"/>
              <a:t>aleatoria y exógena </a:t>
            </a:r>
            <a:r>
              <a:rPr lang="es-AR" sz="2400" dirty="0" smtClean="0"/>
              <a:t>a sus </a:t>
            </a:r>
            <a:r>
              <a:rPr lang="es-AR" sz="2400" dirty="0" smtClean="0"/>
              <a:t>características.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s-ES" altLang="es-AR" sz="2400" dirty="0" smtClean="0"/>
              <a:t>Existen </a:t>
            </a:r>
            <a:r>
              <a:rPr lang="es-ES" altLang="es-AR" sz="2400" dirty="0" smtClean="0"/>
              <a:t>las </a:t>
            </a:r>
            <a:r>
              <a:rPr lang="es-ES" altLang="es-AR" sz="2400" dirty="0"/>
              <a:t>fuertes diferencias ideológicas entre jueces mano-dura y jueces garantistas.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s-AR" sz="2400" dirty="0" smtClean="0"/>
              <a:t>Instrumentos:</a:t>
            </a:r>
          </a:p>
          <a:p>
            <a:pPr marL="857250" lvl="1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AR" sz="2000" dirty="0" smtClean="0"/>
              <a:t>Variable “</a:t>
            </a:r>
            <a:r>
              <a:rPr lang="es-AR" sz="2000" i="1" dirty="0" err="1" smtClean="0"/>
              <a:t>dummies</a:t>
            </a:r>
            <a:r>
              <a:rPr lang="es-AR" sz="2000" dirty="0" smtClean="0"/>
              <a:t>” por juez, restringiendo a jueces con más de diez detenidos en la muestra.</a:t>
            </a:r>
          </a:p>
          <a:p>
            <a:pPr marL="857250" lvl="1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AR" sz="2000" dirty="0" smtClean="0"/>
              <a:t>El porcentaje de detenidos enviados a ME por cada juez, excluyendo al prisionero en consideración y restringiendo a jueces que tienen más de diez detenidos en la muestra. Este instrumento de calcula sobre la muestra completa de 24.362 detenidos.</a:t>
            </a:r>
          </a:p>
          <a:p>
            <a:pPr marL="857250" lvl="1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AR" sz="2000" dirty="0" smtClean="0"/>
              <a:t>Una </a:t>
            </a:r>
            <a:r>
              <a:rPr lang="es-AR" sz="2000" dirty="0" err="1" smtClean="0"/>
              <a:t>dummy</a:t>
            </a:r>
            <a:r>
              <a:rPr lang="es-AR" sz="2000" dirty="0" smtClean="0"/>
              <a:t> </a:t>
            </a:r>
            <a:r>
              <a:rPr lang="es-AR" sz="2000" dirty="0" smtClean="0"/>
              <a:t>que indica si el juez ya envió previamente a otro detenido a monitoreo electrónico (excluyendo al prisionero en consideración y restringiendo a jueces que tienen más de diez detenidos en la muestra). </a:t>
            </a:r>
            <a:r>
              <a:rPr lang="es-AR" sz="2000" dirty="0" smtClean="0"/>
              <a:t>Este </a:t>
            </a:r>
            <a:r>
              <a:rPr lang="es-AR" sz="2000" dirty="0"/>
              <a:t>instrumento de calcula sobre la muestra completa de 24.362 detenidos.</a:t>
            </a:r>
          </a:p>
          <a:p>
            <a:pPr marL="857250" lvl="1" indent="-457200" eaLnBrk="1" hangingPunct="1">
              <a:lnSpc>
                <a:spcPct val="80000"/>
              </a:lnSpc>
              <a:buFont typeface="+mj-lt"/>
              <a:buAutoNum type="arabicPeriod"/>
            </a:pPr>
            <a:endParaRPr lang="es-AR" sz="20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9144000" cy="715962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/>
              <a:t>Variables </a:t>
            </a:r>
            <a:r>
              <a:rPr lang="en-US" sz="3600" b="1" dirty="0" err="1" smtClean="0"/>
              <a:t>Instrumentales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733720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9144000" cy="715962"/>
          </a:xfrm>
          <a:noFill/>
        </p:spPr>
        <p:txBody>
          <a:bodyPr/>
          <a:lstStyle/>
          <a:p>
            <a:pPr eaLnBrk="1" hangingPunct="1"/>
            <a:r>
              <a:rPr lang="en-US" sz="3600" b="1" dirty="0" err="1" smtClean="0"/>
              <a:t>Resultados</a:t>
            </a:r>
            <a:endParaRPr lang="en-US" sz="3600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32" y="1768980"/>
            <a:ext cx="8118865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574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/>
            <a:r>
              <a:rPr lang="es-ES_tradnl" altLang="es-AR" b="1" smtClean="0"/>
              <a:t>Monitoreo Electrónico</a:t>
            </a:r>
            <a:endParaRPr lang="en-US" altLang="es-AR" b="1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s-ES" altLang="es-AR" sz="2400" dirty="0" smtClean="0"/>
              <a:t>Los delincuentes que participaron del programa de monitoreo electrónico tienen una tasa de reincidencia de entre 11 y 16 puntos porcentuales menor a la de aquellos que fueron </a:t>
            </a:r>
            <a:r>
              <a:rPr lang="es-ES" altLang="es-AR" sz="2400" dirty="0"/>
              <a:t>liberados de cárceles comunes.</a:t>
            </a:r>
            <a:endParaRPr lang="es-ES" altLang="es-AR" sz="2400" dirty="0" smtClean="0"/>
          </a:p>
          <a:p>
            <a:pPr algn="just" eaLnBrk="1" hangingPunct="1">
              <a:lnSpc>
                <a:spcPct val="80000"/>
              </a:lnSpc>
            </a:pPr>
            <a:endParaRPr lang="es-ES" altLang="es-AR" sz="2400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altLang="es-AR" sz="2400" dirty="0" smtClean="0"/>
              <a:t>Entre los participantes del programa de monitoreo electrónico, las tasas de reincidencia son menores para aquéllos que pasaron una mayor proporción de su tiempo de detención en el programa</a:t>
            </a:r>
            <a:r>
              <a:rPr lang="en-US" altLang="es-AR" sz="2400" dirty="0" smtClean="0"/>
              <a:t>.</a:t>
            </a:r>
          </a:p>
          <a:p>
            <a:pPr algn="just" eaLnBrk="1" hangingPunct="1">
              <a:lnSpc>
                <a:spcPct val="80000"/>
              </a:lnSpc>
            </a:pPr>
            <a:endParaRPr lang="en-US" altLang="es-AR" sz="2400" dirty="0" smtClean="0"/>
          </a:p>
          <a:p>
            <a:pPr algn="just" eaLnBrk="1" hangingPunct="1">
              <a:lnSpc>
                <a:spcPct val="80000"/>
              </a:lnSpc>
            </a:pPr>
            <a:r>
              <a:rPr lang="es-AR" altLang="es-AR" sz="2400" dirty="0"/>
              <a:t>Los delincuentes con un prontuario criminal previo </a:t>
            </a:r>
            <a:r>
              <a:rPr lang="es-AR" altLang="es-AR" sz="2400" dirty="0" smtClean="0"/>
              <a:t>y violento deberían </a:t>
            </a:r>
            <a:r>
              <a:rPr lang="es-AR" altLang="es-AR" sz="2400" dirty="0"/>
              <a:t>ser excluidos del sistema de monitoreo electrónico ya que muestran tasas de evasión y reincidencia significativamente altas.</a:t>
            </a:r>
          </a:p>
          <a:p>
            <a:pPr algn="just" eaLnBrk="1" hangingPunct="1">
              <a:lnSpc>
                <a:spcPct val="80000"/>
              </a:lnSpc>
            </a:pPr>
            <a:endParaRPr lang="es-AR" altLang="es-AR" sz="2400" dirty="0" smtClean="0"/>
          </a:p>
          <a:p>
            <a:pPr algn="just" eaLnBrk="1" hangingPunct="1">
              <a:lnSpc>
                <a:spcPct val="80000"/>
              </a:lnSpc>
            </a:pPr>
            <a:r>
              <a:rPr lang="es-AR" altLang="es-AR" sz="2400" dirty="0" smtClean="0"/>
              <a:t>Nuestros </a:t>
            </a:r>
            <a:r>
              <a:rPr lang="es-AR" altLang="es-AR" sz="2400" dirty="0"/>
              <a:t>resultados, combinados con la significativa reducción en los gastos públicos del sistema de monitoreo respecto al encarcelamiento, sugieren que vale la pena la futura exploración y expansión del uso de sistemas electrónicos.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eaLnBrk="1" hangingPunct="1"/>
            <a:r>
              <a:rPr lang="es-ES" altLang="es-AR" sz="4000" b="1" dirty="0" err="1" smtClean="0"/>
              <a:t>Crime</a:t>
            </a:r>
            <a:r>
              <a:rPr lang="es-ES" altLang="es-AR" sz="4000" b="1" dirty="0" smtClean="0"/>
              <a:t> </a:t>
            </a:r>
            <a:r>
              <a:rPr lang="es-ES" altLang="es-AR" sz="4000" b="1" dirty="0" err="1" smtClean="0"/>
              <a:t>Economics</a:t>
            </a:r>
            <a:endParaRPr lang="es-ES" altLang="es-AR" sz="4000" b="1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4704"/>
            <a:ext cx="9144000" cy="62646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AR" sz="2600" dirty="0" smtClean="0"/>
              <a:t>Los altos niveles de criminalidad son causa y consecuencia del subdesarrollo en América Latina.</a:t>
            </a:r>
          </a:p>
          <a:p>
            <a:pPr eaLnBrk="1" hangingPunct="1">
              <a:lnSpc>
                <a:spcPct val="90000"/>
              </a:lnSpc>
            </a:pPr>
            <a:r>
              <a:rPr lang="es-AR" altLang="es-AR" sz="2600" dirty="0" smtClean="0"/>
              <a:t>Lamentablemente, estos niveles de inseguridad no se han visto acompañados por una mayor comprensión de los determinantes del delito, ni por una mayor eficiencia de las políticas destinadas a enfrentar el problema.</a:t>
            </a:r>
          </a:p>
          <a:p>
            <a:pPr eaLnBrk="1" hangingPunct="1">
              <a:lnSpc>
                <a:spcPct val="90000"/>
              </a:lnSpc>
            </a:pPr>
            <a:r>
              <a:rPr lang="es-AR" altLang="es-AR" sz="2600" dirty="0" smtClean="0"/>
              <a:t>La falta de sustento en estadísticas confiables y la ausencia de argumentos basados en estudios científicos caracterizan el debate público sobre la seguridad.</a:t>
            </a:r>
          </a:p>
          <a:p>
            <a:pPr eaLnBrk="1" hangingPunct="1">
              <a:lnSpc>
                <a:spcPct val="90000"/>
              </a:lnSpc>
            </a:pPr>
            <a:r>
              <a:rPr lang="es-AR" altLang="es-AR" sz="2600" dirty="0" smtClean="0"/>
              <a:t>Es </a:t>
            </a:r>
            <a:r>
              <a:rPr lang="es-AR" altLang="es-AR" sz="2600" dirty="0"/>
              <a:t>necesario construir un sistema de estadísticas criminales sistemáticas y transparentes, desarrollar investigaciones rigurosas que permitan establecer relaciones de causalidad y evaluar en forma independiente las intervenciones de política pública para mejorar el debate y el diseño de las políticas de seguridad.</a:t>
            </a:r>
          </a:p>
          <a:p>
            <a:pPr eaLnBrk="1" hangingPunct="1">
              <a:lnSpc>
                <a:spcPct val="90000"/>
              </a:lnSpc>
            </a:pPr>
            <a:endParaRPr lang="es-AR" altLang="es-AR" sz="2800" dirty="0" smtClean="0"/>
          </a:p>
        </p:txBody>
      </p:sp>
    </p:spTree>
    <p:extLst>
      <p:ext uri="{BB962C8B-B14F-4D97-AF65-F5344CB8AC3E}">
        <p14:creationId xmlns:p14="http://schemas.microsoft.com/office/powerpoint/2010/main" val="367946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457200"/>
            <a:ext cx="8677275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09600" y="6248400"/>
            <a:ext cx="5867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200">
                <a:cs typeface="Times New Roman" panose="02020603050405020304" pitchFamily="18" charset="0"/>
              </a:rPr>
              <a:t>Source: FBI, Crime in the United States, 2006.</a:t>
            </a:r>
            <a:endParaRPr lang="en-US" sz="12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0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465138"/>
            <a:ext cx="8677275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09600" y="6248400"/>
            <a:ext cx="5867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200">
                <a:cs typeface="Times New Roman" panose="02020603050405020304" pitchFamily="18" charset="0"/>
              </a:rPr>
              <a:t>Source: FBI, Crime in the United States, 2006.</a:t>
            </a:r>
            <a:endParaRPr lang="en-US" sz="12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b="1" smtClean="0"/>
              <a:t>El ataque terrorista proveyó un experimento natural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41"/>
          <a:stretch>
            <a:fillRect/>
          </a:stretch>
        </p:blipFill>
        <p:spPr bwMode="auto">
          <a:xfrm>
            <a:off x="-107950" y="2060575"/>
            <a:ext cx="9372600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59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b="1" smtClean="0"/>
              <a:t>El efecto de la presencia policial sobre el robo de autos</a:t>
            </a: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76338" y="1631950"/>
          <a:ext cx="10883900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8" name="Document" r:id="rId4" imgW="9716270" imgH="3027638" progId="Word.Document.8">
                  <p:embed/>
                </p:oleObj>
              </mc:Choice>
              <mc:Fallback>
                <p:oleObj name="Document" r:id="rId4" imgW="9716270" imgH="302763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1631950"/>
                        <a:ext cx="10883900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27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9938"/>
            <a:ext cx="9144000" cy="1439862"/>
          </a:xfrm>
        </p:spPr>
        <p:txBody>
          <a:bodyPr/>
          <a:lstStyle/>
          <a:p>
            <a:pPr eaLnBrk="1" hangingPunct="1"/>
            <a:r>
              <a:rPr lang="en-US" altLang="es-AR" sz="3600" b="1" smtClean="0">
                <a:cs typeface="Times New Roman" pitchFamily="18" charset="0"/>
              </a:rPr>
              <a:t>Conscription and Crime</a:t>
            </a:r>
            <a:br>
              <a:rPr lang="en-US" altLang="es-AR" sz="3600" b="1" smtClean="0">
                <a:cs typeface="Times New Roman" pitchFamily="18" charset="0"/>
              </a:rPr>
            </a:br>
            <a:r>
              <a:rPr lang="en-US" altLang="es-AR" sz="3600" smtClean="0">
                <a:cs typeface="Times New Roman" pitchFamily="18" charset="0"/>
              </a:rPr>
              <a:t>(</a:t>
            </a:r>
            <a:r>
              <a:rPr lang="en-US" altLang="es-AR" sz="3600" smtClean="0"/>
              <a:t>Galiani, Rossi &amp; Schargrodsky, AEJ 2011)</a:t>
            </a:r>
            <a:endParaRPr lang="es-ES" altLang="es-AR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971800"/>
            <a:ext cx="8351837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AR" altLang="es-AR" dirty="0" smtClean="0"/>
              <a:t>La mayoría de los criminales comienzan su participación en actividades ilegales como delincuentes juveniles.</a:t>
            </a:r>
          </a:p>
          <a:p>
            <a:pPr eaLnBrk="1" hangingPunct="1">
              <a:lnSpc>
                <a:spcPct val="80000"/>
              </a:lnSpc>
            </a:pPr>
            <a:r>
              <a:rPr lang="es-AR" altLang="es-AR" dirty="0" smtClean="0"/>
              <a:t>¿El servicio militar obligatorio puede reducir la futura participación en el delito?</a:t>
            </a:r>
          </a:p>
          <a:p>
            <a:pPr eaLnBrk="1" hangingPunct="1">
              <a:lnSpc>
                <a:spcPct val="80000"/>
              </a:lnSpc>
            </a:pPr>
            <a:r>
              <a:rPr lang="es-ES" dirty="0"/>
              <a:t>Metodología: </a:t>
            </a:r>
            <a:r>
              <a:rPr lang="es-ES" dirty="0" err="1" smtClean="0"/>
              <a:t>Randomización</a:t>
            </a:r>
            <a:r>
              <a:rPr lang="es-ES" dirty="0" smtClean="0"/>
              <a:t> “natural”. Non-</a:t>
            </a:r>
            <a:r>
              <a:rPr lang="es-ES" dirty="0" err="1" smtClean="0"/>
              <a:t>compliance</a:t>
            </a:r>
            <a:r>
              <a:rPr lang="es-ES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s-AR" dirty="0"/>
              <a:t>Datos: Archivos </a:t>
            </a:r>
            <a:r>
              <a:rPr lang="es-AR" dirty="0" smtClean="0"/>
              <a:t>judiciales y de </a:t>
            </a:r>
            <a:r>
              <a:rPr lang="es-AR" dirty="0"/>
              <a:t>las Fuerzas Armadas</a:t>
            </a:r>
            <a:r>
              <a:rPr lang="es-AR" dirty="0" smtClean="0"/>
              <a:t>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268413"/>
            <a:ext cx="21526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268413"/>
            <a:ext cx="31813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5 Título"/>
          <p:cNvSpPr>
            <a:spLocks noGrp="1"/>
          </p:cNvSpPr>
          <p:nvPr>
            <p:ph type="title" idx="4294967295"/>
          </p:nvPr>
        </p:nvSpPr>
        <p:spPr>
          <a:xfrm>
            <a:off x="0" y="-387350"/>
            <a:ext cx="8229600" cy="1143000"/>
          </a:xfrm>
        </p:spPr>
        <p:txBody>
          <a:bodyPr/>
          <a:lstStyle/>
          <a:p>
            <a:pPr algn="l"/>
            <a:r>
              <a:rPr lang="es-AR" altLang="es-AR" sz="2400" smtClean="0"/>
              <a:t>South Africa - January 29th, 2007</a:t>
            </a:r>
            <a:endParaRPr lang="es-ES" altLang="es-A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5 Título"/>
          <p:cNvSpPr>
            <a:spLocks noGrp="1"/>
          </p:cNvSpPr>
          <p:nvPr>
            <p:ph type="title" idx="4294967295"/>
          </p:nvPr>
        </p:nvSpPr>
        <p:spPr>
          <a:xfrm>
            <a:off x="0" y="-387350"/>
            <a:ext cx="8229600" cy="1143000"/>
          </a:xfrm>
        </p:spPr>
        <p:txBody>
          <a:bodyPr/>
          <a:lstStyle/>
          <a:p>
            <a:pPr algn="l"/>
            <a:r>
              <a:rPr lang="es-AR" altLang="es-AR" sz="2400" smtClean="0"/>
              <a:t>France - November 17th, 2005</a:t>
            </a:r>
            <a:endParaRPr lang="es-ES" altLang="es-AR" sz="2400" smtClean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4476750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163" y="1773238"/>
            <a:ext cx="4306887" cy="328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52513"/>
            <a:ext cx="35814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052513"/>
            <a:ext cx="26003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6003</TotalTime>
  <Words>1011</Words>
  <Application>Microsoft Office PowerPoint</Application>
  <PresentationFormat>On-screen Show (4:3)</PresentationFormat>
  <Paragraphs>81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Symbol</vt:lpstr>
      <vt:lpstr>Times New Roman</vt:lpstr>
      <vt:lpstr>1_Default Design</vt:lpstr>
      <vt:lpstr>Document</vt:lpstr>
      <vt:lpstr>Equation</vt:lpstr>
      <vt:lpstr>Documento de Microsoft Word</vt:lpstr>
      <vt:lpstr>Algunos experimentos naturales en la Economía del Delito</vt:lpstr>
      <vt:lpstr>Do Police Reduce Crime? Estimates using the Allocation of Police Forces after a Terrorist Attack (Di Tella &amp; Schargrodsky, AER 2004)</vt:lpstr>
      <vt:lpstr>PowerPoint Presentation</vt:lpstr>
      <vt:lpstr>PowerPoint Presentation</vt:lpstr>
      <vt:lpstr>El ataque terrorista proveyó un experimento natural</vt:lpstr>
      <vt:lpstr>El efecto de la presencia policial sobre el robo de autos</vt:lpstr>
      <vt:lpstr>Conscription and Crime (Galiani, Rossi &amp; Schargrodsky, AEJ 2011)</vt:lpstr>
      <vt:lpstr>South Africa - January 29th, 2007</vt:lpstr>
      <vt:lpstr>France - November 17th, 2005</vt:lpstr>
      <vt:lpstr>Argentina - March 17th, 2009</vt:lpstr>
      <vt:lpstr>Peru - November 17th, 2009</vt:lpstr>
      <vt:lpstr>Potenciales impactos positivos de la conscripción sobre el crimen </vt:lpstr>
      <vt:lpstr>Potenciales impactos negativos de la conscripción sobre el crimen</vt:lpstr>
      <vt:lpstr>PowerPoint Presentation</vt:lpstr>
      <vt:lpstr>PowerPoint Presentation</vt:lpstr>
      <vt:lpstr>PowerPoint Presentation</vt:lpstr>
      <vt:lpstr>Resultados Empíricos</vt:lpstr>
      <vt:lpstr>PowerPoint Presentation</vt:lpstr>
      <vt:lpstr>Criminal Recidivism after Prison and Electronic Monitoring (Di Tella &amp; Schargrodsky, JPE 2013)</vt:lpstr>
      <vt:lpstr>PowerPoint Presentation</vt:lpstr>
      <vt:lpstr>Variables Instrumentales</vt:lpstr>
      <vt:lpstr>Resultados</vt:lpstr>
      <vt:lpstr>Monitoreo Electrónico</vt:lpstr>
      <vt:lpstr>Crime Economics</vt:lpstr>
    </vt:vector>
  </TitlesOfParts>
  <Company>CEPAL, Naciones Unidas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OKACEF</dc:creator>
  <cp:lastModifiedBy>Ernesto</cp:lastModifiedBy>
  <cp:revision>374</cp:revision>
  <cp:lastPrinted>2015-05-04T23:08:29Z</cp:lastPrinted>
  <dcterms:created xsi:type="dcterms:W3CDTF">2007-07-24T19:08:44Z</dcterms:created>
  <dcterms:modified xsi:type="dcterms:W3CDTF">2015-05-05T11:00:16Z</dcterms:modified>
</cp:coreProperties>
</file>