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  <p:sldMasterId id="2147483842" r:id="rId2"/>
  </p:sldMasterIdLst>
  <p:handoutMasterIdLst>
    <p:handoutMasterId r:id="rId28"/>
  </p:handoutMasterIdLst>
  <p:sldIdLst>
    <p:sldId id="256" r:id="rId3"/>
    <p:sldId id="346" r:id="rId4"/>
    <p:sldId id="353" r:id="rId5"/>
    <p:sldId id="348" r:id="rId6"/>
    <p:sldId id="349" r:id="rId7"/>
    <p:sldId id="350" r:id="rId8"/>
    <p:sldId id="351" r:id="rId9"/>
    <p:sldId id="369" r:id="rId10"/>
    <p:sldId id="352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70" r:id="rId25"/>
    <p:sldId id="367" r:id="rId26"/>
    <p:sldId id="368" r:id="rId27"/>
  </p:sldIdLst>
  <p:sldSz cx="12192000" cy="6858000"/>
  <p:notesSz cx="6761163" cy="9942513"/>
  <p:embeddedFontLst>
    <p:embeddedFont>
      <p:font typeface="Calibri Light" charset="0"/>
      <p:regular r:id="rId29"/>
      <p:italic r:id="rId30"/>
    </p:embeddedFont>
    <p:embeddedFont>
      <p:font typeface="Calibri" pitchFamily="34" charset="0"/>
      <p:regular r:id="rId31"/>
      <p:bold r:id="rId32"/>
      <p:italic r:id="rId33"/>
      <p:boldItalic r:id="rId34"/>
    </p:embeddedFont>
    <p:embeddedFont>
      <p:font typeface="Wingdings 3" pitchFamily="18" charset="2"/>
      <p:regular r:id="rId35"/>
    </p:embeddedFont>
    <p:embeddedFont>
      <p:font typeface="ＭＳ Ｐゴシック" pitchFamily="34" charset="-128"/>
      <p:regular r:id="rId36"/>
    </p:embeddedFont>
  </p:embeddedFontLst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36" Type="http://schemas.openxmlformats.org/officeDocument/2006/relationships/font" Target="fonts/font8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font" Target="fonts/font2.fntdata"/><Relationship Id="rId35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>
                <a:latin typeface="Calibri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>
                <a:latin typeface="Calibri Light" charset="0"/>
              </a:defRPr>
            </a:lvl1pPr>
          </a:lstStyle>
          <a:p>
            <a:pPr>
              <a:defRPr/>
            </a:pPr>
            <a:fld id="{3521C861-C084-45D8-934B-F502B3846B99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>
                <a:latin typeface="Calibri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9A44E-DDF9-462D-B2B7-A27F5640D72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5920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44C2-FE1B-4078-B22D-FD93884F8B04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BEB69-071A-4F32-A8D0-DD6108856C4A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9E710-EB44-4284-B5CE-27DE5B63FE78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83684-4482-41BF-B151-97842750CF71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B012-6911-4C0B-9825-877ABE5BFD9C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5FECA-123B-4F57-AA35-EB70B9207B3A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36CC021-4327-4A84-A87C-B93B7D474231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F928DF7-7AD1-414E-822B-FE8EF0854F2F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95B97D7-0C05-4574-8D96-6621A94D7CAF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F3D6733-DDDA-4B84-9384-E9463F349589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9B2D4A9-5562-4232-AC64-CA851E4C2E8C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49F0BA0-D0D3-4F2D-8064-066FD82CE7E8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6839640-19FA-42C6-8EB6-07AA28180064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7523E0CC-D1EF-4302-8771-57DB96784D09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58EA3F8-1805-4EA0-B54E-5D92F8BBE291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ABB8F00-CAD7-4A5F-BBBA-78BB8AC1BDE4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26E8A26-4285-4A29-9AA3-D62E26CBB981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07000B8-97EB-4AB3-BC17-8635AE6F39AF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268B9F0-383C-4935-A937-884EE5F8A86E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7B4A098-515B-46D5-AC4A-2505537AB5EA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00BE6A-52EE-41EA-832C-FE97EAEEFFB0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27E13A1-F3CF-420D-A835-474BE9E2D210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BD83C-282E-4683-8064-D27D5732F21A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15266-5806-4610-BDE1-9C1E47066139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0AEFB9-196E-40F2-957F-BF93F16206C1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D1701C9-7CA5-49E3-8FB0-E065EC59172C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76EFA7E-0E0C-4CF7-BE62-3E46A0A845B7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567FD58-7C1D-4F63-88D7-AB3C1BA79D06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572353A-56EE-4331-9F11-2C7099DBD28B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1591D30-B334-4E42-89BA-9007619A7618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/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B63CF-3A48-4F44-881D-602BD684125D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84B5-582B-408F-BD16-F13E5A4EAEF6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C720-B0B2-40A7-970F-DCB3D9B6B7A1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1F4A5-4670-491B-B5F6-6BA0DF6987A6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2928-0DEB-4CF8-B5BE-D66DB53090E3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DF2A1-0D64-453D-B92A-E7AD403AB6C6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D78F1-B6EC-47A8-89EE-A917ECE8D222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39E2C-BFC4-4330-8D38-E9E888D4ED05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EAD21-2264-4395-A313-313FC17CA8BD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B2EE96-2C14-4B16-9599-72D4FBC30BF1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30A6-57B2-4188-9191-B72ACB68F4BC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6B17C-7373-4C2C-AC66-1C26604EC7D4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6FE9-F80F-400F-AD79-6F89785D8EEC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6D871-0217-489F-A977-C1C666F11E03}" type="slidenum">
              <a:rPr lang="es-AR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5" y="500063"/>
            <a:ext cx="10772775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6275" y="2011363"/>
            <a:ext cx="10753725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1913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F46B31-0A07-4541-A15B-84F7C525B652}" type="datetimeFigureOut">
              <a:rPr lang="es-AR"/>
              <a:pPr>
                <a:defRPr/>
              </a:pPr>
              <a:t>18/10/2017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788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8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4588" y="5876925"/>
            <a:ext cx="2925762" cy="1397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300">
                <a:solidFill>
                  <a:srgbClr val="FFFFFF"/>
                </a:solidFill>
              </a:defRPr>
            </a:lvl1pPr>
          </a:lstStyle>
          <a:p>
            <a:fld id="{66B407EB-5E60-402E-A24D-4123FB7ADD65}" type="slidenum">
              <a:rPr lang="es-AR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64" r:id="rId2"/>
    <p:sldLayoutId id="2147483973" r:id="rId3"/>
    <p:sldLayoutId id="2147483963" r:id="rId4"/>
    <p:sldLayoutId id="2147483962" r:id="rId5"/>
    <p:sldLayoutId id="2147483961" r:id="rId6"/>
    <p:sldLayoutId id="2147483960" r:id="rId7"/>
    <p:sldLayoutId id="2147483974" r:id="rId8"/>
    <p:sldLayoutId id="2147483975" r:id="rId9"/>
    <p:sldLayoutId id="2147483959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 kern="1200" spc="-12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85000"/>
        </a:lnSpc>
        <a:spcBef>
          <a:spcPts val="1300"/>
        </a:spcBef>
        <a:spcAft>
          <a:spcPct val="0"/>
        </a:spcAft>
        <a:buFont typeface="Arial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6075" indent="-342900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 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547688" indent="-547688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 "/>
        <a:defRPr sz="2000" i="1" kern="1200">
          <a:solidFill>
            <a:srgbClr val="FFFFFF"/>
          </a:solidFill>
          <a:latin typeface="+mn-lt"/>
          <a:ea typeface="+mn-ea"/>
          <a:cs typeface="+mn-cs"/>
        </a:defRPr>
      </a:lvl3pPr>
      <a:lvl4pPr marL="822325" indent="-822325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 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1096963" indent="-1096963" algn="l" rtl="0" eaLnBrk="0" fontAlgn="base" hangingPunct="0">
        <a:lnSpc>
          <a:spcPct val="85000"/>
        </a:lnSpc>
        <a:spcBef>
          <a:spcPts val="600"/>
        </a:spcBef>
        <a:spcAft>
          <a:spcPct val="0"/>
        </a:spcAft>
        <a:buFont typeface="Arial" charset="0"/>
        <a:buChar char=" "/>
        <a:defRPr kern="1200">
          <a:solidFill>
            <a:srgbClr val="FFFFFF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</a:p>
        </p:txBody>
      </p:sp>
      <p:sp>
        <p:nvSpPr>
          <p:cNvPr id="409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3E55FF-87DD-4042-94A9-D6DE9C16657A}" type="datetimeFigureOut">
              <a:rPr lang="es-ES"/>
              <a:pPr>
                <a:defRPr/>
              </a:pPr>
              <a:t>18/10/2017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fld id="{F3641F06-8CFD-43F4-8F2B-B4BE96603A65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6294438"/>
            <a:ext cx="12192000" cy="49053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3250" y="1249252"/>
            <a:ext cx="10240761" cy="265304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sz="6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Importancia de la Educación como fuente </a:t>
            </a:r>
            <a:br>
              <a:rPr lang="es-AR" sz="6600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s-AR" sz="6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del </a:t>
            </a:r>
            <a:r>
              <a:rPr lang="es-AR" sz="6600" dirty="0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  <a:r>
              <a:rPr lang="es-AR" sz="66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recimiento Económico</a:t>
            </a:r>
            <a:endParaRPr lang="es-AR" sz="66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6868" name="Subtítulo 2"/>
          <p:cNvSpPr>
            <a:spLocks noGrp="1"/>
          </p:cNvSpPr>
          <p:nvPr>
            <p:ph type="subTitle" idx="1"/>
          </p:nvPr>
        </p:nvSpPr>
        <p:spPr>
          <a:xfrm>
            <a:off x="603250" y="4894263"/>
            <a:ext cx="9228138" cy="1644650"/>
          </a:xfrm>
        </p:spPr>
        <p:txBody>
          <a:bodyPr>
            <a:normAutofit/>
          </a:bodyPr>
          <a:lstStyle/>
          <a:p>
            <a:pPr eaLnBrk="1" hangingPunct="1"/>
            <a:r>
              <a:rPr lang="es-AR" dirty="0" smtClean="0">
                <a:solidFill>
                  <a:schemeClr val="bg1"/>
                </a:solidFill>
                <a:latin typeface="Calibri" pitchFamily="34" charset="0"/>
              </a:rPr>
              <a:t>Alberto José Figueras, </a:t>
            </a:r>
            <a:r>
              <a:rPr lang="es-AR" dirty="0">
                <a:solidFill>
                  <a:schemeClr val="bg1"/>
                </a:solidFill>
                <a:latin typeface="Calibri" pitchFamily="34" charset="0"/>
              </a:rPr>
              <a:t>Valeria </a:t>
            </a:r>
            <a:r>
              <a:rPr lang="es-AR" dirty="0" smtClean="0">
                <a:solidFill>
                  <a:schemeClr val="bg1"/>
                </a:solidFill>
                <a:latin typeface="Calibri" pitchFamily="34" charset="0"/>
              </a:rPr>
              <a:t>Blanco,</a:t>
            </a:r>
          </a:p>
          <a:p>
            <a:pPr eaLnBrk="1" hangingPunct="1"/>
            <a:r>
              <a:rPr lang="es-AR" dirty="0" smtClean="0">
                <a:solidFill>
                  <a:schemeClr val="bg1"/>
                </a:solidFill>
                <a:latin typeface="Calibri" pitchFamily="34" charset="0"/>
              </a:rPr>
              <a:t>Daniela Cristina e Ivan  Iturralde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ES" altLang="ja-JP" sz="4000" dirty="0" smtClean="0"/>
              <a:t>III. Vínculo entre educación y crecimiento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-169572" y="1560660"/>
            <a:ext cx="12531144" cy="4787434"/>
          </a:xfrm>
        </p:spPr>
        <p:txBody>
          <a:bodyPr/>
          <a:lstStyle/>
          <a:p>
            <a:pPr marL="457200" lvl="1" indent="0">
              <a:buNone/>
            </a:pPr>
            <a:r>
              <a:rPr lang="es-MX" dirty="0">
                <a:latin typeface="+mj-lt"/>
                <a:ea typeface="+mj-ea"/>
                <a:cs typeface="+mj-cs"/>
              </a:rPr>
              <a:t>Distintos tipos de estudios según la variable empleada para medir el capital humano: </a:t>
            </a:r>
          </a:p>
          <a:p>
            <a:endParaRPr lang="es-MX" sz="1050" dirty="0"/>
          </a:p>
          <a:p>
            <a:pPr marL="571500" lvl="2" indent="-171450">
              <a:spcBef>
                <a:spcPts val="0"/>
              </a:spcBef>
              <a:defRPr/>
            </a:pPr>
            <a:r>
              <a:rPr lang="es-MX" altLang="es-ES" sz="2800" dirty="0" smtClean="0">
                <a:latin typeface="+mj-lt"/>
                <a:ea typeface="+mj-ea"/>
                <a:cs typeface="+mj-cs"/>
              </a:rPr>
              <a:t>   Capital </a:t>
            </a:r>
            <a:r>
              <a:rPr lang="es-MX" altLang="es-ES" sz="2800" dirty="0">
                <a:latin typeface="+mj-lt"/>
                <a:ea typeface="+mj-ea"/>
                <a:cs typeface="+mj-cs"/>
              </a:rPr>
              <a:t>humano como stock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es-MX" altLang="es-ES" sz="1800" dirty="0" smtClean="0"/>
              <a:t>promedio </a:t>
            </a:r>
            <a:r>
              <a:rPr lang="es-MX" altLang="es-ES" sz="1800" dirty="0"/>
              <a:t>de años de escolaridad de la fuerza </a:t>
            </a:r>
            <a:r>
              <a:rPr lang="es-MX" altLang="es-ES" sz="1800" dirty="0" smtClean="0"/>
              <a:t>laboral.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endParaRPr lang="es-MX" altLang="es-ES" sz="1800" dirty="0">
              <a:latin typeface="+mj-lt"/>
              <a:ea typeface="+mj-ea"/>
              <a:cs typeface="+mj-cs"/>
            </a:endParaRPr>
          </a:p>
          <a:p>
            <a:pPr marL="857250" lvl="2" indent="-457200">
              <a:spcBef>
                <a:spcPts val="0"/>
              </a:spcBef>
              <a:defRPr/>
            </a:pPr>
            <a:r>
              <a:rPr lang="es-MX" altLang="es-ES" sz="2800" dirty="0" smtClean="0">
                <a:latin typeface="+mj-lt"/>
                <a:ea typeface="+mj-ea"/>
                <a:cs typeface="+mj-cs"/>
              </a:rPr>
              <a:t>Capital humano como flujo: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es-MX" altLang="es-ES" sz="1800" b="1" dirty="0" smtClean="0"/>
              <a:t> </a:t>
            </a:r>
            <a:r>
              <a:rPr lang="es-MX" altLang="es-ES" sz="1800" dirty="0" smtClean="0"/>
              <a:t>tasa </a:t>
            </a:r>
            <a:r>
              <a:rPr lang="es-MX" altLang="es-ES" sz="1800" dirty="0"/>
              <a:t>de matriculación en los distintos niveles educativos (primario, secundario y terciario</a:t>
            </a:r>
            <a:r>
              <a:rPr lang="es-MX" altLang="es-ES" sz="1800" dirty="0" smtClean="0"/>
              <a:t>).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endParaRPr lang="es-MX" altLang="es-ES" sz="1800" dirty="0"/>
          </a:p>
          <a:p>
            <a:pPr marL="571500" lvl="2" indent="-171450">
              <a:spcBef>
                <a:spcPts val="0"/>
              </a:spcBef>
              <a:buNone/>
              <a:defRPr/>
            </a:pPr>
            <a:endParaRPr lang="es-MX" altLang="es-ES" sz="1050" b="1" dirty="0"/>
          </a:p>
          <a:p>
            <a:pPr marL="571500" lvl="2" indent="-171450">
              <a:spcBef>
                <a:spcPts val="0"/>
              </a:spcBef>
              <a:defRPr/>
            </a:pPr>
            <a:r>
              <a:rPr lang="es-MX" altLang="es-ES" sz="2800" dirty="0">
                <a:latin typeface="+mj-lt"/>
                <a:ea typeface="+mj-ea"/>
                <a:cs typeface="+mj-cs"/>
              </a:rPr>
              <a:t> Capital humano como inversión: 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es-MX" altLang="es-ES" sz="1800" dirty="0" smtClean="0"/>
              <a:t> gasto </a:t>
            </a:r>
            <a:r>
              <a:rPr lang="es-MX" altLang="es-ES" sz="1800" dirty="0"/>
              <a:t>público en educación como porcentaje del PIB o el gasto público por estudiante como porcentaje del PIB per cápita</a:t>
            </a:r>
            <a:r>
              <a:rPr lang="es-MX" altLang="es-ES" sz="1800" dirty="0" smtClean="0"/>
              <a:t>.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endParaRPr lang="es-MX" altLang="es-ES" sz="1800" dirty="0"/>
          </a:p>
          <a:p>
            <a:pPr marL="571500" lvl="2" indent="-171450">
              <a:spcBef>
                <a:spcPts val="0"/>
              </a:spcBef>
              <a:buNone/>
              <a:defRPr/>
            </a:pPr>
            <a:endParaRPr lang="es-MX" altLang="es-ES" sz="1050" b="1" dirty="0"/>
          </a:p>
          <a:p>
            <a:pPr marL="571500" lvl="2" indent="-171450">
              <a:spcBef>
                <a:spcPts val="0"/>
              </a:spcBef>
              <a:defRPr/>
            </a:pPr>
            <a:r>
              <a:rPr lang="es-MX" altLang="es-ES" sz="2800" dirty="0">
                <a:latin typeface="+mj-lt"/>
                <a:ea typeface="+mj-ea"/>
                <a:cs typeface="+mj-cs"/>
              </a:rPr>
              <a:t> Capital humano como habilidades cognitivas:</a:t>
            </a:r>
          </a:p>
          <a:p>
            <a:pPr marL="400050" lvl="2" indent="0">
              <a:spcBef>
                <a:spcPts val="0"/>
              </a:spcBef>
              <a:buNone/>
              <a:defRPr/>
            </a:pPr>
            <a:r>
              <a:rPr lang="es-MX" altLang="es-ES" sz="1800" dirty="0" smtClean="0"/>
              <a:t> puntajes </a:t>
            </a:r>
            <a:r>
              <a:rPr lang="es-MX" altLang="es-ES" sz="1800" dirty="0"/>
              <a:t>o niveles de logro académico de pruebas internacionales como PISA y </a:t>
            </a:r>
            <a:r>
              <a:rPr lang="es-MX" altLang="es-ES" sz="1800" dirty="0" smtClean="0"/>
              <a:t>TIMSS </a:t>
            </a:r>
            <a:endParaRPr lang="es-MX" altLang="es-ES" sz="1800" dirty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5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ES" altLang="ja-JP" sz="4000" dirty="0" smtClean="0"/>
              <a:t>III. Vínculo entre educación y crecimiento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553792" y="1596980"/>
            <a:ext cx="11178862" cy="48847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s-MX" sz="2100" b="1" dirty="0"/>
              <a:t>Barro </a:t>
            </a:r>
            <a:r>
              <a:rPr lang="es-MX" sz="2100" b="1" dirty="0" smtClean="0"/>
              <a:t>y Lee </a:t>
            </a:r>
            <a:r>
              <a:rPr lang="es-MX" sz="2100" b="1" dirty="0"/>
              <a:t>(2010</a:t>
            </a:r>
            <a:r>
              <a:rPr lang="es-MX" sz="2100" b="1" dirty="0" smtClean="0"/>
              <a:t>): Capital humano medido como stock (años de educación).  </a:t>
            </a:r>
            <a:r>
              <a:rPr lang="es-MX" sz="2100" dirty="0" smtClean="0"/>
              <a:t> Evidencia para países.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AR" sz="2100" dirty="0" smtClean="0"/>
              <a:t>       Un </a:t>
            </a:r>
            <a:r>
              <a:rPr lang="es-AR" sz="2100" dirty="0"/>
              <a:t>país crece más rápido si comienza con un nivel de PBI per </a:t>
            </a:r>
            <a:r>
              <a:rPr lang="es-AR" sz="2100" dirty="0" err="1"/>
              <a:t>capita</a:t>
            </a:r>
            <a:r>
              <a:rPr lang="es-AR" sz="2100" dirty="0"/>
              <a:t> relativo a su nivel de capital  </a:t>
            </a:r>
            <a:r>
              <a:rPr lang="es-AR" sz="2100" dirty="0" smtClean="0"/>
              <a:t>humano </a:t>
            </a:r>
            <a:r>
              <a:rPr lang="es-AR" sz="2100" dirty="0"/>
              <a:t>(en la forma de logros educativos y salud) más bajo. </a:t>
            </a:r>
            <a:endParaRPr lang="es-MX" sz="2100" dirty="0"/>
          </a:p>
          <a:p>
            <a:pPr algn="just">
              <a:spcBef>
                <a:spcPts val="0"/>
              </a:spcBef>
            </a:pPr>
            <a:endParaRPr lang="es-MX" sz="2100" dirty="0"/>
          </a:p>
          <a:p>
            <a:pPr algn="just">
              <a:spcBef>
                <a:spcPts val="0"/>
              </a:spcBef>
            </a:pPr>
            <a:r>
              <a:rPr lang="es-MX" sz="2100" b="1" dirty="0" err="1"/>
              <a:t>Gemmell</a:t>
            </a:r>
            <a:r>
              <a:rPr lang="es-MX" sz="2100" b="1" dirty="0"/>
              <a:t> (1996): Capital humano medido como flujo </a:t>
            </a:r>
            <a:r>
              <a:rPr lang="es-MX" sz="2100" b="1" dirty="0" smtClean="0"/>
              <a:t> (matriculación).  </a:t>
            </a:r>
            <a:r>
              <a:rPr lang="es-MX" sz="2100" dirty="0" smtClean="0"/>
              <a:t> </a:t>
            </a:r>
            <a:r>
              <a:rPr lang="es-MX" sz="2100" dirty="0"/>
              <a:t>Evidencia para países.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100" dirty="0" smtClean="0"/>
              <a:t>El </a:t>
            </a:r>
            <a:r>
              <a:rPr lang="es-MX" sz="2100" dirty="0"/>
              <a:t>efecto de la educación primaria y secundaria parece ser más importante en los países menos desarrollados, en tanto que los efectos del nivel superior son más fuertes en los países desarrollados.</a:t>
            </a:r>
            <a:endParaRPr lang="es-AR" sz="2100" dirty="0"/>
          </a:p>
          <a:p>
            <a:pPr algn="just">
              <a:spcBef>
                <a:spcPts val="0"/>
              </a:spcBef>
            </a:pPr>
            <a:endParaRPr lang="es-MX" sz="2100" b="1" dirty="0" smtClean="0"/>
          </a:p>
          <a:p>
            <a:pPr algn="just">
              <a:spcBef>
                <a:spcPts val="0"/>
              </a:spcBef>
            </a:pPr>
            <a:r>
              <a:rPr lang="es-MX" sz="2100" b="1" dirty="0" err="1" smtClean="0"/>
              <a:t>Keller</a:t>
            </a:r>
            <a:r>
              <a:rPr lang="es-MX" sz="2100" b="1" dirty="0" smtClean="0"/>
              <a:t> </a:t>
            </a:r>
            <a:r>
              <a:rPr lang="es-MX" sz="2100" dirty="0"/>
              <a:t>(2006) </a:t>
            </a:r>
            <a:r>
              <a:rPr lang="es-MX" sz="2100" b="1" dirty="0"/>
              <a:t>Capital humano </a:t>
            </a:r>
            <a:r>
              <a:rPr lang="es-MX" sz="2100" b="1" dirty="0" smtClean="0"/>
              <a:t>como inversión (gasto en educación). </a:t>
            </a:r>
            <a:r>
              <a:rPr lang="es-AR" sz="2100" dirty="0" smtClean="0"/>
              <a:t>Efecto </a:t>
            </a:r>
            <a:r>
              <a:rPr lang="es-AR" sz="2100" dirty="0"/>
              <a:t>de la educación sobre el crecimiento per </a:t>
            </a:r>
            <a:r>
              <a:rPr lang="es-AR" sz="2100" dirty="0" err="1"/>
              <a:t>capita</a:t>
            </a:r>
            <a:r>
              <a:rPr lang="es-AR" sz="2100" dirty="0"/>
              <a:t>, encontrando efectos significativos </a:t>
            </a:r>
            <a:r>
              <a:rPr lang="es-ES_tradnl" sz="2100" dirty="0" smtClean="0"/>
              <a:t>y positivos sobre el crecimiento. </a:t>
            </a:r>
            <a:endParaRPr lang="es-MX" sz="2100" dirty="0"/>
          </a:p>
          <a:p>
            <a:pPr algn="just">
              <a:spcBef>
                <a:spcPts val="0"/>
              </a:spcBef>
            </a:pPr>
            <a:endParaRPr lang="es-MX" sz="2100" dirty="0"/>
          </a:p>
          <a:p>
            <a:pPr algn="just">
              <a:spcBef>
                <a:spcPts val="0"/>
              </a:spcBef>
            </a:pPr>
            <a:r>
              <a:rPr lang="es-MX" sz="2100" b="1" dirty="0" err="1"/>
              <a:t>Hanushek</a:t>
            </a:r>
            <a:r>
              <a:rPr lang="es-MX" sz="2100" b="1" dirty="0"/>
              <a:t> and </a:t>
            </a:r>
            <a:r>
              <a:rPr lang="es-MX" sz="2100" b="1" dirty="0" err="1"/>
              <a:t>Woessmann</a:t>
            </a:r>
            <a:r>
              <a:rPr lang="es-MX" sz="2100" b="1" dirty="0"/>
              <a:t> </a:t>
            </a:r>
            <a:r>
              <a:rPr lang="es-MX" sz="2100" dirty="0"/>
              <a:t>(2010) </a:t>
            </a:r>
            <a:r>
              <a:rPr lang="es-MX" sz="2100" b="1" dirty="0" smtClean="0"/>
              <a:t>pruebas </a:t>
            </a:r>
            <a:r>
              <a:rPr lang="es-MX" sz="2100" b="1" dirty="0"/>
              <a:t>de logro educativo alcanzado en los niveles de educación primaria y secundaria</a:t>
            </a:r>
            <a:r>
              <a:rPr lang="es-MX" sz="2100" b="1" dirty="0" smtClean="0"/>
              <a:t>.</a:t>
            </a:r>
            <a:r>
              <a:rPr lang="es-MX" sz="2100" b="1" dirty="0"/>
              <a:t> </a:t>
            </a:r>
            <a:r>
              <a:rPr lang="es-AR" sz="2100" dirty="0"/>
              <a:t>E</a:t>
            </a:r>
            <a:r>
              <a:rPr lang="es-AR" sz="2100" dirty="0" smtClean="0"/>
              <a:t>ncuentran </a:t>
            </a:r>
            <a:r>
              <a:rPr lang="es-AR" sz="2100" dirty="0"/>
              <a:t>una relación significativa entre el logro educativo y el crecimiento del </a:t>
            </a:r>
            <a:r>
              <a:rPr lang="es-AR" sz="2100" dirty="0" smtClean="0"/>
              <a:t>PIB</a:t>
            </a:r>
          </a:p>
          <a:p>
            <a:endParaRPr lang="es-ES_tradnl" sz="2000" dirty="0"/>
          </a:p>
          <a:p>
            <a:endParaRPr lang="es-MX" sz="2000" b="1" dirty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3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ES" altLang="ja-JP" sz="4000" dirty="0" smtClean="0"/>
              <a:t>III. Vínculo entre educación y crecimiento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609600" y="1694330"/>
            <a:ext cx="10609730" cy="478743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s-AR" sz="2100" b="1" dirty="0"/>
              <a:t>Barro (2013)</a:t>
            </a:r>
            <a:r>
              <a:rPr lang="es-AR" sz="2100" dirty="0"/>
              <a:t> </a:t>
            </a:r>
            <a:r>
              <a:rPr lang="es-AR" sz="2100" b="1" dirty="0" smtClean="0"/>
              <a:t>cantidad </a:t>
            </a:r>
            <a:r>
              <a:rPr lang="es-AR" sz="2100" b="1" dirty="0"/>
              <a:t>y calidad de la educación</a:t>
            </a:r>
            <a:r>
              <a:rPr lang="es-AR" sz="2100" dirty="0"/>
              <a:t>. </a:t>
            </a:r>
            <a:endParaRPr lang="es-AR" sz="21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AR" sz="2100" b="1" dirty="0" smtClean="0"/>
              <a:t>Cantidad: </a:t>
            </a:r>
            <a:r>
              <a:rPr lang="es-AR" sz="2100" dirty="0" smtClean="0"/>
              <a:t>el </a:t>
            </a:r>
            <a:r>
              <a:rPr lang="es-AR" sz="2100" dirty="0"/>
              <a:t>crecimiento está positivamente relacionado con el nivel de años promedio de escolaridad alcanzado por los hombres en educación secundaria y superior, en tanto que en el caso de las mujeres este vínculo no es significativo. </a:t>
            </a:r>
            <a:endParaRPr lang="es-AR" sz="21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AR" sz="2100" b="1" dirty="0" smtClean="0"/>
              <a:t>Calidad: </a:t>
            </a:r>
            <a:r>
              <a:rPr lang="es-AR" sz="2100" dirty="0" smtClean="0"/>
              <a:t>encuentra </a:t>
            </a:r>
            <a:r>
              <a:rPr lang="es-AR" sz="2100" dirty="0"/>
              <a:t>una fuerte relación positiva entre los puntajes en las pruebas de ciencia y el crecimiento económico. </a:t>
            </a:r>
          </a:p>
          <a:p>
            <a:pPr algn="just">
              <a:spcBef>
                <a:spcPts val="0"/>
              </a:spcBef>
            </a:pPr>
            <a:endParaRPr lang="es-AR" sz="2100" dirty="0" smtClean="0"/>
          </a:p>
          <a:p>
            <a:pPr algn="just">
              <a:spcBef>
                <a:spcPts val="0"/>
              </a:spcBef>
            </a:pPr>
            <a:r>
              <a:rPr lang="es-AR" sz="2100" b="1" dirty="0" err="1"/>
              <a:t>Coulombe</a:t>
            </a:r>
            <a:r>
              <a:rPr lang="es-AR" sz="2100" b="1" dirty="0"/>
              <a:t> y </a:t>
            </a:r>
            <a:r>
              <a:rPr lang="es-AR" sz="2100" b="1" dirty="0" err="1"/>
              <a:t>Tremblay</a:t>
            </a:r>
            <a:r>
              <a:rPr lang="es-AR" sz="2100" b="1" dirty="0"/>
              <a:t> (2001) </a:t>
            </a:r>
            <a:r>
              <a:rPr lang="es-AR" sz="2100" b="1" dirty="0" smtClean="0"/>
              <a:t>análisis </a:t>
            </a:r>
            <a:r>
              <a:rPr lang="es-AR" sz="2100" b="1" dirty="0"/>
              <a:t>regional, </a:t>
            </a:r>
            <a:r>
              <a:rPr lang="es-AR" sz="2100" dirty="0"/>
              <a:t>(</a:t>
            </a:r>
            <a:r>
              <a:rPr lang="es-AR" sz="2100" dirty="0" smtClean="0"/>
              <a:t>Canadá): efecto </a:t>
            </a:r>
            <a:r>
              <a:rPr lang="es-AR" sz="2100" dirty="0"/>
              <a:t>de la acumulación del capital humano sobre el crecimiento del ingreso per </a:t>
            </a:r>
            <a:r>
              <a:rPr lang="es-AR" sz="2100" dirty="0" err="1"/>
              <a:t>capita</a:t>
            </a:r>
            <a:r>
              <a:rPr lang="es-AR" sz="2100" dirty="0"/>
              <a:t>. </a:t>
            </a:r>
            <a:endParaRPr lang="es-AR" sz="21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AR" sz="2100" dirty="0" smtClean="0"/>
              <a:t>el </a:t>
            </a:r>
            <a:r>
              <a:rPr lang="es-AR" sz="2100" dirty="0"/>
              <a:t>stock de capital humano converge a la misma tasa de crecimiento que el ingreso per </a:t>
            </a:r>
            <a:r>
              <a:rPr lang="es-AR" sz="2100" dirty="0" err="1"/>
              <a:t>capita</a:t>
            </a:r>
            <a:r>
              <a:rPr lang="es-AR" sz="2100" dirty="0"/>
              <a:t>. </a:t>
            </a:r>
            <a:endParaRPr lang="es-AR" sz="2100" dirty="0" smtClean="0"/>
          </a:p>
          <a:p>
            <a:pPr algn="just">
              <a:spcBef>
                <a:spcPts val="0"/>
              </a:spcBef>
            </a:pPr>
            <a:endParaRPr lang="es-AR" sz="2100" dirty="0"/>
          </a:p>
          <a:p>
            <a:pPr algn="just">
              <a:spcBef>
                <a:spcPts val="0"/>
              </a:spcBef>
            </a:pPr>
            <a:r>
              <a:rPr lang="es-AR" sz="2100" b="1" dirty="0" err="1" smtClean="0"/>
              <a:t>Bils</a:t>
            </a:r>
            <a:r>
              <a:rPr lang="es-AR" sz="2100" b="1" dirty="0" smtClean="0"/>
              <a:t> </a:t>
            </a:r>
            <a:r>
              <a:rPr lang="es-AR" sz="2100" b="1" dirty="0"/>
              <a:t>y </a:t>
            </a:r>
            <a:r>
              <a:rPr lang="es-AR" sz="2100" b="1" dirty="0" err="1"/>
              <a:t>Klenow</a:t>
            </a:r>
            <a:r>
              <a:rPr lang="es-AR" sz="2100" b="1" dirty="0"/>
              <a:t> (2000) </a:t>
            </a:r>
            <a:r>
              <a:rPr lang="es-AR" sz="2100" dirty="0" smtClean="0"/>
              <a:t>efectos de educación sobre el crecimiento y del crecimiento en la educación.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AR" sz="2100" dirty="0" smtClean="0"/>
              <a:t>concluye </a:t>
            </a:r>
            <a:r>
              <a:rPr lang="es-AR" sz="2100" dirty="0"/>
              <a:t>en que el impacto de la escolaridad sobre el crecimiento </a:t>
            </a:r>
            <a:r>
              <a:rPr lang="es-AR" sz="2100" i="1" dirty="0"/>
              <a:t>explica menos de un tercio del crecimiento registrado</a:t>
            </a:r>
            <a:r>
              <a:rPr lang="es-AR" sz="2100" dirty="0"/>
              <a:t> en los países investigados en la muestra.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9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ES" altLang="ja-JP" sz="4000" dirty="0" smtClean="0"/>
              <a:t>III. Vínculo entre educación y crecimiento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609600" y="1694330"/>
            <a:ext cx="10609730" cy="4787434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AR" altLang="ja-JP" sz="2800" b="1" dirty="0" smtClean="0"/>
              <a:t>Objetivo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AR" altLang="ja-JP" sz="2800" b="1" dirty="0" smtClean="0"/>
              <a:t>Avanzar </a:t>
            </a:r>
            <a:r>
              <a:rPr lang="es-AR" altLang="ja-JP" sz="2800" b="1" dirty="0"/>
              <a:t>empíricamente </a:t>
            </a:r>
            <a:r>
              <a:rPr lang="es-AR" altLang="ja-JP" sz="2800" b="1" dirty="0" smtClean="0"/>
              <a:t>en el análisis de la </a:t>
            </a:r>
            <a:r>
              <a:rPr lang="es-AR" altLang="ja-JP" sz="2800" b="1" dirty="0"/>
              <a:t>relación del capital humano como determinante de la tasa de </a:t>
            </a:r>
            <a:r>
              <a:rPr lang="es-AR" altLang="ja-JP" sz="2800" b="1" dirty="0" smtClean="0"/>
              <a:t>crecimiento a nivel de provincias argentinas. 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AR" altLang="ja-JP" sz="2800" dirty="0" smtClean="0"/>
              <a:t>Se </a:t>
            </a:r>
            <a:r>
              <a:rPr lang="es-AR" altLang="ja-JP" sz="2800" dirty="0"/>
              <a:t>analizarán los efectos de la educación sobre el crecimiento con un modelo de crecimiento à la Barro-Sala-i-Martin, estudiando adicionalmente aspectos de la convergencia Beta de las provincias </a:t>
            </a:r>
            <a:r>
              <a:rPr lang="es-AR" altLang="ja-JP" sz="2800" dirty="0" smtClean="0"/>
              <a:t>argentinas con </a:t>
            </a:r>
            <a:r>
              <a:rPr lang="es-AR" altLang="ja-JP" sz="2800" dirty="0"/>
              <a:t>datos de panel en el periodo 1996-2014, empleando modelos de efectos fijos </a:t>
            </a:r>
            <a:r>
              <a:rPr lang="es-AR" altLang="ja-JP" sz="2800" dirty="0" smtClean="0"/>
              <a:t>y con variables instrumentales para </a:t>
            </a:r>
            <a:r>
              <a:rPr lang="es-AR" altLang="ja-JP" sz="2800" dirty="0"/>
              <a:t>salvar el potencial fenómeno de </a:t>
            </a:r>
            <a:r>
              <a:rPr lang="es-AR" altLang="ja-JP" sz="2800" dirty="0" err="1" smtClean="0"/>
              <a:t>endogeneidad</a:t>
            </a:r>
            <a:r>
              <a:rPr lang="es-AR" altLang="ja-JP" sz="2800" dirty="0" smtClean="0"/>
              <a:t>.</a:t>
            </a:r>
            <a:endParaRPr lang="es-AR" altLang="ja-JP" sz="2800" dirty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405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ja-JP" sz="4000" dirty="0" smtClean="0"/>
              <a:t>IV. Modelo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915052"/>
                <a:ext cx="10972800" cy="4438127"/>
              </a:xfrm>
            </p:spPr>
            <p:txBody>
              <a:bodyPr/>
              <a:lstStyle/>
              <a:p>
                <a:pPr algn="just"/>
                <a:r>
                  <a:rPr lang="es-AR" sz="2800" dirty="0" smtClean="0"/>
                  <a:t>Tasa de </a:t>
                </a:r>
                <a:r>
                  <a:rPr lang="es-AR" sz="2800" dirty="0"/>
                  <a:t>crecimiento promedio del ingreso per </a:t>
                </a:r>
                <a:r>
                  <a:rPr lang="es-AR" sz="2800" dirty="0" err="1"/>
                  <a:t>capita</a:t>
                </a:r>
                <a:r>
                  <a:rPr lang="es-AR" sz="2800" dirty="0"/>
                  <a:t> para la economía i </a:t>
                </a:r>
                <a:r>
                  <a:rPr lang="es-AR" sz="2800" dirty="0" smtClean="0"/>
                  <a:t>: </a:t>
                </a:r>
              </a:p>
              <a:p>
                <a:pPr algn="just"/>
                <a:endParaRPr lang="es-AR" sz="2800" dirty="0"/>
              </a:p>
              <a:p>
                <a:pPr algn="just"/>
                <a:endParaRPr lang="es-AR" sz="2800" dirty="0" smtClean="0"/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es-ES" sz="2800" dirty="0"/>
                  <a:t>	</a:t>
                </a:r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es-ES" sz="2800" i="1" dirty="0" smtClean="0"/>
                  <a:t>x</a:t>
                </a:r>
                <a:r>
                  <a:rPr lang="es-ES" sz="2800" dirty="0" smtClean="0"/>
                  <a:t> tasa </a:t>
                </a:r>
                <a:r>
                  <a:rPr lang="es-ES" sz="2800" dirty="0"/>
                  <a:t>de progreso tecnológico</a:t>
                </a:r>
                <a:endParaRPr lang="es-ES" sz="2800" dirty="0" smtClean="0"/>
              </a:p>
              <a:p>
                <a:pPr marL="0" indent="0" algn="just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r>
                      <a:rPr lang="es-ES" sz="2800" i="1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s-ES" sz="2800" dirty="0"/>
                  <a:t> </a:t>
                </a:r>
                <a:r>
                  <a:rPr lang="es-ES" sz="2800" dirty="0" smtClean="0"/>
                  <a:t>nivel de ingreso </a:t>
                </a:r>
                <a:r>
                  <a:rPr lang="es-ES" sz="2800" dirty="0"/>
                  <a:t>per </a:t>
                </a:r>
                <a:r>
                  <a:rPr lang="es-ES" sz="2800" dirty="0" err="1"/>
                  <a:t>capita</a:t>
                </a:r>
                <a:r>
                  <a:rPr lang="es-ES" sz="2800" dirty="0"/>
                  <a:t> de estado estacionario, </a:t>
                </a:r>
                <a:endParaRPr lang="es-ES" sz="2800" dirty="0" smtClean="0"/>
              </a:p>
              <a:p>
                <a:pPr marL="0" indent="0" algn="just">
                  <a:spcBef>
                    <a:spcPts val="1800"/>
                  </a:spcBef>
                  <a:buNone/>
                </a:pPr>
                <a:r>
                  <a:rPr lang="es-ES" sz="28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i</m:t>
                        </m:r>
                      </m:sup>
                    </m:sSubSup>
                  </m:oMath>
                </a14:m>
                <a:r>
                  <a:rPr lang="es-ES" sz="2800" dirty="0"/>
                  <a:t>  </a:t>
                </a:r>
                <a:r>
                  <a:rPr lang="es-ES" sz="2800" dirty="0" smtClean="0"/>
                  <a:t>término de </a:t>
                </a:r>
                <a:r>
                  <a:rPr lang="es-ES" sz="2800" dirty="0"/>
                  <a:t>error. </a:t>
                </a:r>
                <a:endParaRPr lang="es-AR" sz="2800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915052"/>
                <a:ext cx="10972800" cy="4438127"/>
              </a:xfrm>
              <a:blipFill rotWithShape="0">
                <a:blip r:embed="rId2" cstate="print"/>
                <a:stretch>
                  <a:fillRect l="-1111" t="-1236" r="-944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3030" y="2975018"/>
            <a:ext cx="12611609" cy="85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2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ja-JP" sz="4000" dirty="0" smtClean="0"/>
              <a:t>IV. Modelo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506569" y="1510048"/>
                <a:ext cx="10972800" cy="4525963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s-ES" sz="2800" dirty="0"/>
                  <a:t>Definiendo: </a:t>
                </a:r>
                <a14:m>
                  <m:oMath xmlns:m="http://schemas.openxmlformats.org/officeDocument/2006/math">
                    <m:r>
                      <a:rPr lang="es-E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s-AR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s-ES" sz="28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ES" sz="280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s-ES" sz="2800">
                                <a:latin typeface="Cambria Math" panose="02040503050406030204" pitchFamily="18" charset="0"/>
                              </a:rPr>
                              <m:t>βT</m:t>
                            </m:r>
                          </m:sup>
                        </m:sSup>
                      </m:num>
                      <m:den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func>
                      <m:func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s-AR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E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ES" sz="2800" dirty="0"/>
                  <a:t>, </a:t>
                </a:r>
                <a14:m>
                  <m:oMath xmlns:m="http://schemas.openxmlformats.org/officeDocument/2006/math">
                    <m:r>
                      <a:rPr lang="es-ES" sz="2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s-AR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s-ES" sz="280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e>
                              <m:sup>
                                <m:r>
                                  <a:rPr lang="es-E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ES" sz="280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s-ES" sz="2800">
                                    <a:latin typeface="Cambria Math" panose="02040503050406030204" pitchFamily="18" charset="0"/>
                                  </a:rPr>
                                  <m:t>βT</m:t>
                                </m:r>
                              </m:sup>
                            </m:sSup>
                          </m:num>
                          <m:den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  <m:r>
                      <a:rPr lang="es-E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s-ES" sz="2800" dirty="0" smtClean="0"/>
                  <a:t>,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s-ES" sz="2800" dirty="0" smtClean="0"/>
                  <a:t>Ecuación </a:t>
                </a:r>
                <a:r>
                  <a:rPr lang="es-ES" sz="2800" dirty="0"/>
                  <a:t>a estimar es: </a:t>
                </a:r>
                <a:endParaRPr lang="es-AR" sz="2800" dirty="0"/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s-ES" sz="2800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ES" sz="2800">
                        <a:latin typeface="Cambria Math" panose="02040503050406030204" pitchFamily="18" charset="0"/>
                      </a:rPr>
                      <m:t>ln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  <m: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s-ES" sz="2800" dirty="0"/>
                  <a:t>)-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s-AR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E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𝛾</m:t>
                    </m:r>
                    <m:func>
                      <m:func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sz="28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s-AR" sz="2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s-E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s-ES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2800" i="1">
                        <a:latin typeface="Cambria Math" panose="02040503050406030204" pitchFamily="18" charset="0"/>
                      </a:rPr>
                      <m:t>𝛿</m:t>
                    </m:r>
                    <m:sSubSup>
                      <m:sSubSup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es-ES" sz="28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s-A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s-ES" sz="28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endParaRPr lang="es-AR" sz="2800" dirty="0"/>
              </a:p>
              <a:p>
                <a:pPr marL="0" indent="0" algn="just">
                  <a:spcBef>
                    <a:spcPts val="3000"/>
                  </a:spcBef>
                  <a:buNone/>
                </a:pPr>
                <a:r>
                  <a:rPr lang="es-ES" sz="2800" dirty="0"/>
                  <a:t>donde </a:t>
                </a:r>
                <a:r>
                  <a:rPr lang="es-ES" sz="2800" i="1" dirty="0"/>
                  <a:t>X</a:t>
                </a:r>
                <a:r>
                  <a:rPr lang="es-ES" sz="2800" dirty="0"/>
                  <a:t> son variables condicionantes del crecimiento. </a:t>
                </a:r>
                <a:endParaRPr lang="es-ES" sz="2800" dirty="0" smtClean="0"/>
              </a:p>
              <a:p>
                <a:pPr marL="0" indent="0" algn="just">
                  <a:spcBef>
                    <a:spcPts val="3000"/>
                  </a:spcBef>
                  <a:buNone/>
                </a:pPr>
                <a14:m>
                  <m:oMath xmlns:m="http://schemas.openxmlformats.org/officeDocument/2006/math">
                    <m:r>
                      <a:rPr lang="es-ES" sz="28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ES" sz="2800" dirty="0"/>
                  <a:t> </a:t>
                </a:r>
                <a:r>
                  <a:rPr lang="es-ES" sz="2800" dirty="0" smtClean="0"/>
                  <a:t>: información </a:t>
                </a:r>
                <a:r>
                  <a:rPr lang="es-ES" sz="2800" dirty="0"/>
                  <a:t>referente al cambio tecnológico y el estado estacionario. </a:t>
                </a:r>
                <a:endParaRPr lang="es-AR" sz="2800" dirty="0"/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6569" y="1510048"/>
                <a:ext cx="10972800" cy="4525963"/>
              </a:xfrm>
              <a:blipFill rotWithShape="0">
                <a:blip r:embed="rId2" cstate="print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8334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ja-JP" sz="4000" dirty="0" smtClean="0"/>
              <a:t>IV. Modelo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1216" y="1385048"/>
            <a:ext cx="10861183" cy="5028631"/>
          </a:xfrm>
        </p:spPr>
        <p:txBody>
          <a:bodyPr/>
          <a:lstStyle/>
          <a:p>
            <a:pPr algn="just"/>
            <a:r>
              <a:rPr lang="es-AR" sz="2800" dirty="0" smtClean="0"/>
              <a:t>Condicionantes del </a:t>
            </a:r>
            <a:r>
              <a:rPr lang="es-ES" sz="2800" dirty="0" smtClean="0"/>
              <a:t>crecimiento: </a:t>
            </a:r>
          </a:p>
          <a:p>
            <a:pPr lvl="1" algn="just"/>
            <a:r>
              <a:rPr lang="es-ES" sz="2400" i="1" dirty="0" smtClean="0"/>
              <a:t>PBG inicial</a:t>
            </a:r>
          </a:p>
          <a:p>
            <a:pPr lvl="1" algn="just"/>
            <a:r>
              <a:rPr lang="es-ES" sz="2400" i="1" dirty="0" smtClean="0"/>
              <a:t>variables </a:t>
            </a:r>
            <a:r>
              <a:rPr lang="es-ES" sz="2400" i="1" dirty="0"/>
              <a:t>de capital</a:t>
            </a:r>
            <a:r>
              <a:rPr lang="es-ES" sz="2400" dirty="0"/>
              <a:t> (capital físico y capital humano), </a:t>
            </a:r>
          </a:p>
          <a:p>
            <a:pPr lvl="1" algn="just"/>
            <a:r>
              <a:rPr lang="es-ES" sz="2400" i="1" dirty="0"/>
              <a:t>y otras variables </a:t>
            </a:r>
            <a:r>
              <a:rPr lang="es-ES" sz="2400" dirty="0"/>
              <a:t>que reflejan las diferencias entre regiones. </a:t>
            </a:r>
            <a:endParaRPr lang="es-AR" sz="2400" dirty="0"/>
          </a:p>
          <a:p>
            <a:pPr algn="just"/>
            <a:endParaRPr lang="es-ES" sz="1200" dirty="0" smtClean="0"/>
          </a:p>
          <a:p>
            <a:pPr algn="just"/>
            <a:r>
              <a:rPr lang="es-ES" sz="2800" b="1" dirty="0" smtClean="0"/>
              <a:t>Capital </a:t>
            </a:r>
            <a:r>
              <a:rPr lang="es-ES" sz="2800" b="1" dirty="0"/>
              <a:t>humano </a:t>
            </a:r>
            <a:r>
              <a:rPr lang="es-ES" sz="2800" dirty="0" smtClean="0">
                <a:sym typeface="Symbol"/>
              </a:rPr>
              <a:t></a:t>
            </a:r>
            <a:r>
              <a:rPr lang="es-ES" sz="2800" dirty="0" smtClean="0"/>
              <a:t> dimensiones</a:t>
            </a:r>
            <a:r>
              <a:rPr lang="es-ES" sz="2800" dirty="0" smtClean="0">
                <a:sym typeface="Symbol"/>
              </a:rPr>
              <a:t></a:t>
            </a:r>
            <a:r>
              <a:rPr lang="es-ES" sz="2800" dirty="0" smtClean="0"/>
              <a:t> educación </a:t>
            </a:r>
          </a:p>
          <a:p>
            <a:pPr marL="0" indent="0" algn="just">
              <a:buNone/>
            </a:pPr>
            <a:r>
              <a:rPr lang="es-ES" sz="2800" dirty="0" smtClean="0">
                <a:sym typeface="Symbol"/>
              </a:rPr>
              <a:t>                                                                </a:t>
            </a:r>
            <a:r>
              <a:rPr lang="es-ES" sz="2800" dirty="0" smtClean="0"/>
              <a:t>salud </a:t>
            </a:r>
          </a:p>
          <a:p>
            <a:pPr marL="0" indent="0" algn="just">
              <a:buNone/>
            </a:pPr>
            <a:endParaRPr lang="es-ES" sz="100" dirty="0"/>
          </a:p>
          <a:p>
            <a:pPr marL="0" indent="0" algn="just">
              <a:buNone/>
            </a:pPr>
            <a:r>
              <a:rPr lang="es-ES" sz="2800" dirty="0" smtClean="0"/>
              <a:t>Variables </a:t>
            </a:r>
            <a:r>
              <a:rPr lang="es-ES" sz="2800" b="1" dirty="0" smtClean="0"/>
              <a:t>educacionales</a:t>
            </a:r>
          </a:p>
          <a:p>
            <a:pPr lvl="1" algn="just">
              <a:buFont typeface="Symbol" pitchFamily="18" charset="2"/>
              <a:buChar char="®"/>
            </a:pPr>
            <a:r>
              <a:rPr lang="es-ES" sz="2400" b="1" dirty="0" smtClean="0"/>
              <a:t>stock</a:t>
            </a:r>
            <a:r>
              <a:rPr lang="es-ES" sz="2400" dirty="0" smtClean="0"/>
              <a:t> </a:t>
            </a:r>
            <a:r>
              <a:rPr lang="es-ES" sz="2400" dirty="0"/>
              <a:t>(promedio de años de escolaridad de la fuerza laboral</a:t>
            </a:r>
            <a:r>
              <a:rPr lang="es-ES" sz="2400" dirty="0" smtClean="0"/>
              <a:t>),</a:t>
            </a:r>
          </a:p>
          <a:p>
            <a:pPr lvl="1" algn="just">
              <a:buFont typeface="Symbol" pitchFamily="18" charset="2"/>
              <a:buChar char="®"/>
            </a:pPr>
            <a:r>
              <a:rPr lang="es-ES" sz="2400" b="1" dirty="0" smtClean="0"/>
              <a:t>flujo</a:t>
            </a:r>
            <a:r>
              <a:rPr lang="es-ES" sz="2400" dirty="0" smtClean="0"/>
              <a:t> </a:t>
            </a:r>
            <a:r>
              <a:rPr lang="es-ES" sz="2400" dirty="0"/>
              <a:t>(empleando la tasa de matriculación en los distintos niveles </a:t>
            </a:r>
            <a:r>
              <a:rPr lang="es-ES" sz="2400" dirty="0" smtClean="0"/>
              <a:t>educativos</a:t>
            </a:r>
          </a:p>
          <a:p>
            <a:pPr marL="0" indent="0" algn="just">
              <a:buNone/>
            </a:pPr>
            <a:r>
              <a:rPr lang="es-ES" sz="2800" dirty="0" smtClean="0"/>
              <a:t>Variables de </a:t>
            </a:r>
            <a:r>
              <a:rPr lang="es-ES" sz="2800" b="1" dirty="0" smtClean="0"/>
              <a:t>Salud </a:t>
            </a:r>
            <a:endParaRPr lang="es-ES" sz="2800" dirty="0" smtClean="0"/>
          </a:p>
          <a:p>
            <a:pPr marL="0" indent="0" algn="just">
              <a:buNone/>
            </a:pPr>
            <a:r>
              <a:rPr lang="es-ES" sz="2400" dirty="0" smtClean="0"/>
              <a:t>Para aproximar la situación de salubridad de la población. </a:t>
            </a:r>
            <a:endParaRPr lang="es-AR" sz="2400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13133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ja-JP" sz="4000" dirty="0" smtClean="0"/>
              <a:t>V. Datos y variables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609600" y="1694330"/>
            <a:ext cx="10766612" cy="2206158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b="1" dirty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800" dirty="0" smtClean="0"/>
              <a:t>Series </a:t>
            </a:r>
            <a:r>
              <a:rPr lang="es-AR" sz="2800" dirty="0"/>
              <a:t>de tiempo para el periodo 1996-2014 , para las 23 provincias y la Ciudad Autónoma de Buenos Aires</a:t>
            </a:r>
            <a:r>
              <a:rPr lang="es-AR" sz="2800" dirty="0" smtClean="0"/>
              <a:t>.</a:t>
            </a:r>
          </a:p>
          <a:p>
            <a:pPr algn="just"/>
            <a:r>
              <a:rPr lang="es-AR" sz="2800" dirty="0"/>
              <a:t>La variable dependiente es la tasa de crecimiento a cinco años del PBG per </a:t>
            </a:r>
            <a:r>
              <a:rPr lang="es-AR" sz="2800" dirty="0" err="1"/>
              <a:t>capita</a:t>
            </a:r>
            <a:r>
              <a:rPr lang="es-AR" sz="2800" dirty="0"/>
              <a:t> (tasay5a). Se utiliza la definición de </a:t>
            </a:r>
            <a:r>
              <a:rPr lang="es-AR" sz="2800" dirty="0" smtClean="0"/>
              <a:t>T=5.</a:t>
            </a:r>
          </a:p>
          <a:p>
            <a:pPr algn="just"/>
            <a:r>
              <a:rPr lang="es-AR" sz="2800" dirty="0" smtClean="0"/>
              <a:t>Variables </a:t>
            </a:r>
            <a:r>
              <a:rPr lang="es-AR" sz="2800" dirty="0"/>
              <a:t>de </a:t>
            </a:r>
            <a:r>
              <a:rPr lang="es-AR" sz="2800" dirty="0" smtClean="0"/>
              <a:t>control: nivel </a:t>
            </a:r>
            <a:r>
              <a:rPr lang="es-AR" sz="2800" dirty="0"/>
              <a:t>inicial del PBG, variables que aproximan el capital humano (educación y salud) y otros factores que permiten explicar las diferencias en la performance de largo </a:t>
            </a:r>
            <a:r>
              <a:rPr lang="es-AR" sz="2800" dirty="0" smtClean="0"/>
              <a:t>plazo.</a:t>
            </a:r>
          </a:p>
          <a:p>
            <a:pPr algn="just"/>
            <a:r>
              <a:rPr lang="es-AR" sz="2800" dirty="0"/>
              <a:t>La variable que mide el nivel </a:t>
            </a:r>
            <a:r>
              <a:rPr lang="es-AR" sz="2800" dirty="0" err="1"/>
              <a:t>incial</a:t>
            </a:r>
            <a:r>
              <a:rPr lang="es-AR" sz="2800" dirty="0"/>
              <a:t> del </a:t>
            </a:r>
            <a:r>
              <a:rPr lang="es-AR" sz="2800" dirty="0" err="1"/>
              <a:t>PBGpc</a:t>
            </a:r>
            <a:r>
              <a:rPr lang="es-AR" sz="2800" dirty="0"/>
              <a:t> (l5.logpbgpc), permite analizar el fenómeno de la convergencia de las provincias a sus respectivos estados estacionarios (convergencia beta condicional</a:t>
            </a:r>
            <a:r>
              <a:rPr lang="es-AR" sz="2800" dirty="0" smtClean="0"/>
              <a:t>).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38306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ja-JP" sz="4000" dirty="0" smtClean="0"/>
              <a:t>V. Datos y variables</a:t>
            </a:r>
            <a:endParaRPr lang="es-ES" altLang="es-AR" sz="4000" dirty="0" smtClean="0"/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609600" y="1694330"/>
            <a:ext cx="10766612" cy="2206158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b="1" dirty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800" dirty="0"/>
              <a:t>Los cambios en los insumos de capital, entre ellos la educación, pueden ser vistos como determinados de manera conjunta con el crecimiento económico. </a:t>
            </a:r>
            <a:endParaRPr lang="es-AR" sz="2800" dirty="0" smtClean="0"/>
          </a:p>
          <a:p>
            <a:pPr algn="just"/>
            <a:r>
              <a:rPr lang="es-AR" sz="2800" dirty="0" smtClean="0"/>
              <a:t>Variables de control: </a:t>
            </a:r>
            <a:r>
              <a:rPr lang="es-AR" sz="2800" dirty="0" err="1" smtClean="0"/>
              <a:t>PBGpc</a:t>
            </a:r>
            <a:r>
              <a:rPr lang="es-AR" sz="2800" dirty="0" smtClean="0"/>
              <a:t> </a:t>
            </a:r>
            <a:r>
              <a:rPr lang="es-AR" sz="2800" dirty="0"/>
              <a:t>en el año T-5, mortalidad infantil; fertilidad; matriculación primaria, secundaria, superior no universitaria y universitaria; años de educación en el nivel primario, secundario y superior; inversión real directa (presupuestada) respecto al PBG; participación de la Construcción pública y privada en el PBG; Déficit fiscal respecto al gasto total provincial (presupuestado); Ingresos tributarios propios </a:t>
            </a:r>
            <a:r>
              <a:rPr lang="es-AR" sz="2800" dirty="0" smtClean="0"/>
              <a:t>como % de </a:t>
            </a:r>
            <a:r>
              <a:rPr lang="es-AR" sz="2800" dirty="0"/>
              <a:t>los ingresos tributarios </a:t>
            </a:r>
            <a:r>
              <a:rPr lang="es-AR" sz="2800" dirty="0" smtClean="0"/>
              <a:t>totales; gasto en personal como % del gasto total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168303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609600" y="1694330"/>
            <a:ext cx="10766612" cy="2206158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AR" altLang="ja-JP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1750" y="0"/>
            <a:ext cx="68443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26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xfrm>
            <a:off x="609600" y="132969"/>
            <a:ext cx="109728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>
              <a:defRPr/>
            </a:pPr>
            <a:r>
              <a:rPr lang="es-AR" sz="4000" dirty="0" smtClean="0"/>
              <a:t>I. Dos </a:t>
            </a:r>
            <a:r>
              <a:rPr lang="es-AR" sz="4000" dirty="0"/>
              <a:t>líneas en </a:t>
            </a:r>
            <a:r>
              <a:rPr lang="es-AR" sz="4000" dirty="0" smtClean="0"/>
              <a:t>Teorías </a:t>
            </a:r>
            <a:r>
              <a:rPr lang="es-AR" sz="4000" dirty="0"/>
              <a:t>del Crecimiento</a:t>
            </a:r>
            <a:endParaRPr lang="es-ES" sz="4000" dirty="0"/>
          </a:p>
        </p:txBody>
      </p:sp>
      <p:sp>
        <p:nvSpPr>
          <p:cNvPr id="16386" name="Rectangle 3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2973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s-AR" dirty="0" smtClean="0">
                <a:sym typeface="Wingdings" pitchFamily="2" charset="2"/>
              </a:rPr>
              <a:t></a:t>
            </a:r>
            <a:r>
              <a:rPr lang="es-AR" b="1" dirty="0" smtClean="0"/>
              <a:t>Facetas de OFERTA:</a:t>
            </a:r>
          </a:p>
          <a:p>
            <a:pPr>
              <a:buFont typeface="Wingdings 3" pitchFamily="18" charset="2"/>
              <a:buNone/>
            </a:pPr>
            <a:r>
              <a:rPr lang="es-AR" dirty="0" smtClean="0"/>
              <a:t>	Keynesiana primitiva (</a:t>
            </a:r>
            <a:r>
              <a:rPr lang="es-AR" dirty="0" err="1" smtClean="0"/>
              <a:t>Harrod</a:t>
            </a:r>
            <a:r>
              <a:rPr lang="es-AR" dirty="0" smtClean="0"/>
              <a:t>-Domar)</a:t>
            </a:r>
          </a:p>
          <a:p>
            <a:pPr>
              <a:buFont typeface="Wingdings 3" pitchFamily="18" charset="2"/>
              <a:buNone/>
            </a:pPr>
            <a:r>
              <a:rPr lang="es-AR" dirty="0" smtClean="0"/>
              <a:t>	Neoclásicas originales (</a:t>
            </a:r>
            <a:r>
              <a:rPr lang="es-AR" dirty="0" err="1" smtClean="0"/>
              <a:t>Solow-Swan</a:t>
            </a:r>
            <a:r>
              <a:rPr lang="es-AR" dirty="0" smtClean="0"/>
              <a:t>)</a:t>
            </a:r>
          </a:p>
          <a:p>
            <a:pPr>
              <a:buFont typeface="Wingdings 3" pitchFamily="18" charset="2"/>
              <a:buNone/>
            </a:pPr>
            <a:r>
              <a:rPr lang="es-AR" dirty="0" smtClean="0"/>
              <a:t>	Neoclásicas del </a:t>
            </a:r>
            <a:r>
              <a:rPr lang="es-AR" dirty="0" err="1" smtClean="0"/>
              <a:t>crec.endógeno</a:t>
            </a:r>
            <a:r>
              <a:rPr lang="es-AR" dirty="0" smtClean="0"/>
              <a:t> (</a:t>
            </a:r>
            <a:r>
              <a:rPr lang="es-AR" dirty="0" err="1" smtClean="0"/>
              <a:t>Romer</a:t>
            </a:r>
            <a:r>
              <a:rPr lang="es-AR" dirty="0" smtClean="0"/>
              <a:t>, Lucas)</a:t>
            </a:r>
          </a:p>
          <a:p>
            <a:pPr>
              <a:buFont typeface="Wingdings 3" pitchFamily="18" charset="2"/>
              <a:buNone/>
            </a:pPr>
            <a:endParaRPr lang="es-AR" dirty="0" smtClean="0"/>
          </a:p>
          <a:p>
            <a:pPr>
              <a:buFont typeface="Wingdings 3" pitchFamily="18" charset="2"/>
              <a:buNone/>
            </a:pPr>
            <a:r>
              <a:rPr lang="es-AR" dirty="0" smtClean="0">
                <a:sym typeface="Wingdings" pitchFamily="2" charset="2"/>
              </a:rPr>
              <a:t></a:t>
            </a:r>
            <a:r>
              <a:rPr lang="es-AR" b="1" dirty="0" smtClean="0">
                <a:sym typeface="Wingdings" pitchFamily="2" charset="2"/>
              </a:rPr>
              <a:t>Aristas de DEMANDA:</a:t>
            </a:r>
          </a:p>
          <a:p>
            <a:pPr>
              <a:buFont typeface="Wingdings 3" pitchFamily="18" charset="2"/>
              <a:buNone/>
            </a:pPr>
            <a:r>
              <a:rPr lang="es-AR" dirty="0" smtClean="0">
                <a:sym typeface="Wingdings" pitchFamily="2" charset="2"/>
              </a:rPr>
              <a:t>	</a:t>
            </a:r>
            <a:r>
              <a:rPr lang="es-AR" dirty="0" err="1" smtClean="0">
                <a:sym typeface="Wingdings" pitchFamily="2" charset="2"/>
              </a:rPr>
              <a:t>Poskeynesianos</a:t>
            </a:r>
            <a:r>
              <a:rPr lang="es-AR" dirty="0" smtClean="0">
                <a:sym typeface="Wingdings" pitchFamily="2" charset="2"/>
              </a:rPr>
              <a:t> (ej. </a:t>
            </a:r>
            <a:r>
              <a:rPr lang="es-AR" dirty="0" err="1" smtClean="0">
                <a:sym typeface="Wingdings" pitchFamily="2" charset="2"/>
              </a:rPr>
              <a:t>Thirwall</a:t>
            </a:r>
            <a:r>
              <a:rPr lang="es-AR" dirty="0" smtClean="0">
                <a:sym typeface="Wingdings" pitchFamily="2" charset="2"/>
              </a:rPr>
              <a:t>, crecimiento liderado por exportaciones)</a:t>
            </a:r>
            <a:endParaRPr lang="es-AR" dirty="0" smtClean="0"/>
          </a:p>
          <a:p>
            <a:pPr>
              <a:buFont typeface="Wingdings 3" pitchFamily="18" charset="2"/>
              <a:buNone/>
            </a:pPr>
            <a:endParaRPr lang="es-E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5395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VI. Análisis empírico 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8826" y="1493949"/>
            <a:ext cx="9411260" cy="54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70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VI. Análisis empírico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803043" y="1290341"/>
          <a:ext cx="8551570" cy="5567659"/>
        </p:xfrm>
        <a:graphic>
          <a:graphicData uri="http://schemas.openxmlformats.org/drawingml/2006/table">
            <a:tbl>
              <a:tblPr firstRow="1" firstCol="1" bandRow="1" bandCol="1">
                <a:tableStyleId>{9D7B26C5-4107-4FEC-AEDC-1716B250A1EF}</a:tableStyleId>
              </a:tblPr>
              <a:tblGrid>
                <a:gridCol w="1767904"/>
                <a:gridCol w="2012515"/>
                <a:gridCol w="1379318"/>
                <a:gridCol w="1983953"/>
                <a:gridCol w="1407880"/>
              </a:tblGrid>
              <a:tr h="63520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200" dirty="0">
                          <a:effectLst/>
                        </a:rPr>
                        <a:t> 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 err="1">
                          <a:effectLst/>
                        </a:rPr>
                        <a:t>Estimación</a:t>
                      </a:r>
                      <a:r>
                        <a:rPr lang="en-US" sz="1400" dirty="0">
                          <a:effectLst/>
                        </a:rPr>
                        <a:t> EF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>
                          <a:effectLst/>
                        </a:rPr>
                        <a:t>(Driscoll </a:t>
                      </a:r>
                      <a:r>
                        <a:rPr lang="en-US" sz="1400" dirty="0" err="1">
                          <a:effectLst/>
                        </a:rPr>
                        <a:t>Kraay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Std.Err</a:t>
                      </a:r>
                      <a:r>
                        <a:rPr lang="en-US" sz="1400" dirty="0">
                          <a:effectLst/>
                        </a:rPr>
                        <a:t>.)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 smtClean="0">
                          <a:solidFill>
                            <a:schemeClr val="bg1"/>
                          </a:solidFill>
                          <a:effectLst/>
                        </a:rPr>
                        <a:t>Estimación </a:t>
                      </a: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VI</a:t>
                      </a:r>
                      <a:endParaRPr lang="es-AR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(Robust Std.Err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s-A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 err="1">
                          <a:effectLst/>
                        </a:rPr>
                        <a:t>Estimación</a:t>
                      </a:r>
                      <a:r>
                        <a:rPr lang="en-US" sz="1400" dirty="0">
                          <a:effectLst/>
                        </a:rPr>
                        <a:t> EF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>
                          <a:effectLst/>
                        </a:rPr>
                        <a:t>(Driscoll </a:t>
                      </a:r>
                      <a:r>
                        <a:rPr lang="en-US" sz="1400" dirty="0" err="1">
                          <a:effectLst/>
                        </a:rPr>
                        <a:t>Kraay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Std.Err</a:t>
                      </a:r>
                      <a:r>
                        <a:rPr lang="en-US" sz="1400" dirty="0">
                          <a:effectLst/>
                        </a:rPr>
                        <a:t>.)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Estimación VI</a:t>
                      </a:r>
                      <a:endParaRPr lang="es-AR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solidFill>
                            <a:schemeClr val="bg1"/>
                          </a:solidFill>
                          <a:effectLst/>
                        </a:rPr>
                        <a:t>(Robust Std.Er)</a:t>
                      </a:r>
                      <a:endParaRPr lang="es-AR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60452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(1)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200" dirty="0">
                          <a:solidFill>
                            <a:schemeClr val="bg1"/>
                          </a:solidFill>
                          <a:effectLst/>
                        </a:rPr>
                        <a:t>(2)</a:t>
                      </a:r>
                      <a:endParaRPr lang="es-A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(3)</a:t>
                      </a:r>
                      <a:endParaRPr lang="es-A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200" dirty="0">
                          <a:solidFill>
                            <a:schemeClr val="bg1"/>
                          </a:solidFill>
                          <a:effectLst/>
                        </a:rPr>
                        <a:t>(4)</a:t>
                      </a:r>
                      <a:endParaRPr lang="es-AR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l5.tmatric_prim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effectLst/>
                        </a:rPr>
                        <a:t>0.0891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(0.0597)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0.217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(0.456)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0.0520</a:t>
                      </a:r>
                      <a:r>
                        <a:rPr lang="es-MX" sz="1600" b="0" kern="1200" dirty="0">
                          <a:effectLst/>
                        </a:rPr>
                        <a:t>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s-ES" sz="1600" b="1" dirty="0">
                          <a:solidFill>
                            <a:schemeClr val="bg1"/>
                          </a:solidFill>
                          <a:effectLst/>
                        </a:rPr>
                        <a:t>0.130</a:t>
                      </a:r>
                      <a:endParaRPr lang="es-AR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(0.0830)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l5.tmatric_sec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effectLst/>
                        </a:rPr>
                        <a:t>  0.163***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(0.0361)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0.291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(0.172)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  </a:t>
                      </a:r>
                      <a:r>
                        <a:rPr lang="es-MX" sz="1600" b="1" kern="1200" dirty="0">
                          <a:effectLst/>
                        </a:rPr>
                        <a:t>0.0831</a:t>
                      </a:r>
                      <a:r>
                        <a:rPr lang="es-MX" sz="1600" b="0" kern="1200" dirty="0">
                          <a:effectLst/>
                        </a:rPr>
                        <a:t>***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(0.0216)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600" b="1" dirty="0">
                          <a:solidFill>
                            <a:schemeClr val="bg1"/>
                          </a:solidFill>
                          <a:effectLst/>
                        </a:rPr>
                        <a:t>0.221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(0.129)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l5.t_matric_snu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0.117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(0.0318)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0.211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(0.113)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effectLst/>
                        </a:rPr>
                        <a:t> 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l5.t_matric_u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>
                          <a:effectLst/>
                        </a:rPr>
                        <a:t> </a:t>
                      </a:r>
                      <a:endParaRPr lang="es-AR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0.141***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0.220**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solidFill>
                            <a:schemeClr val="bg1"/>
                          </a:solidFill>
                          <a:effectLst/>
                        </a:rPr>
                        <a:t>(0.0762)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l5.logpbgpc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0.167</a:t>
                      </a:r>
                      <a:r>
                        <a:rPr lang="es-AR" sz="1600" b="0" dirty="0">
                          <a:effectLst/>
                        </a:rPr>
                        <a:t>***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(0.0426)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0.187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***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(0.0379)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0.163</a:t>
                      </a:r>
                      <a:r>
                        <a:rPr lang="es-MX" sz="1600" b="0" kern="120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(0.0392)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fr-BE" sz="1600" b="1" dirty="0">
                          <a:solidFill>
                            <a:schemeClr val="bg1"/>
                          </a:solidFill>
                          <a:effectLst/>
                        </a:rPr>
                        <a:t>0.172</a:t>
                      </a: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***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solidFill>
                            <a:schemeClr val="bg1"/>
                          </a:solidFill>
                          <a:effectLst/>
                        </a:rPr>
                        <a:t>(0.0260)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l5.mortalidad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0.00342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(0.00117)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0.00417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(0.00214)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0.00384</a:t>
                      </a:r>
                      <a:r>
                        <a:rPr lang="es-MX" sz="1600" b="0" kern="1200" dirty="0">
                          <a:effectLst/>
                        </a:rPr>
                        <a:t>**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(0.00111)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fr-BE" sz="1600" b="1" dirty="0">
                          <a:solidFill>
                            <a:schemeClr val="bg1"/>
                          </a:solidFill>
                          <a:effectLst/>
                        </a:rPr>
                        <a:t>0.00342</a:t>
                      </a: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**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solidFill>
                            <a:schemeClr val="bg1"/>
                          </a:solidFill>
                          <a:effectLst/>
                        </a:rPr>
                        <a:t>(0.00104)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l5.gd5_pbg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0.406</a:t>
                      </a:r>
                      <a:r>
                        <a:rPr lang="es-AR" sz="1600" b="0" dirty="0">
                          <a:effectLst/>
                        </a:rPr>
                        <a:t>***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(0.0908)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0.363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 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(0.199)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0.255</a:t>
                      </a:r>
                      <a:r>
                        <a:rPr lang="es-MX" sz="1600" b="0" kern="1200" dirty="0">
                          <a:effectLst/>
                        </a:rPr>
                        <a:t>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(0.0675)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0.190  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solidFill>
                            <a:schemeClr val="bg1"/>
                          </a:solidFill>
                          <a:effectLst/>
                        </a:rPr>
                        <a:t>(0.153)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l5.DFiscal_GT    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0.0336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0.0364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▪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(0.0198)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0.0356          </a:t>
                      </a:r>
                      <a:endParaRPr lang="es-AR" sz="1600" b="1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(0.0180)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1" dirty="0">
                          <a:solidFill>
                            <a:schemeClr val="bg1"/>
                          </a:solidFill>
                          <a:effectLst/>
                        </a:rPr>
                        <a:t>0.0365</a:t>
                      </a:r>
                      <a:r>
                        <a:rPr lang="fr-BE" sz="1600" b="0" dirty="0">
                          <a:solidFill>
                            <a:schemeClr val="bg1"/>
                          </a:solidFill>
                          <a:effectLst/>
                        </a:rPr>
                        <a:t>**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(0.0134)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_</a:t>
                      </a:r>
                      <a:r>
                        <a:rPr lang="es-ES" sz="1600" dirty="0" err="1">
                          <a:effectLst/>
                        </a:rPr>
                        <a:t>cons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1.265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(0.342)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solidFill>
                            <a:schemeClr val="bg1"/>
                          </a:solidFill>
                          <a:effectLst/>
                        </a:rPr>
                        <a:t>1.705</a:t>
                      </a:r>
                      <a:r>
                        <a:rPr lang="es-AR" sz="1600" b="0" dirty="0">
                          <a:solidFill>
                            <a:schemeClr val="bg1"/>
                          </a:solidFill>
                          <a:effectLst/>
                        </a:rPr>
                        <a:t>**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solidFill>
                            <a:schemeClr val="bg1"/>
                          </a:solidFill>
                          <a:effectLst/>
                        </a:rPr>
                        <a:t>(0.601)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1.453</a:t>
                      </a:r>
                      <a:r>
                        <a:rPr lang="es-MX" sz="1600" b="0" kern="120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(0.337)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b="1" dirty="0">
                          <a:solidFill>
                            <a:schemeClr val="bg1"/>
                          </a:solidFill>
                          <a:effectLst/>
                        </a:rPr>
                        <a:t>1.488</a:t>
                      </a:r>
                      <a:r>
                        <a:rPr lang="es-ES" sz="1600" b="0" dirty="0">
                          <a:solidFill>
                            <a:schemeClr val="bg1"/>
                          </a:solidFill>
                          <a:effectLst/>
                        </a:rPr>
                        <a:t>***         </a:t>
                      </a:r>
                      <a:endParaRPr lang="es-AR" sz="1600" b="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solidFill>
                            <a:schemeClr val="bg1"/>
                          </a:solidFill>
                          <a:effectLst/>
                        </a:rPr>
                        <a:t>(0.222)</a:t>
                      </a:r>
                      <a:endParaRPr lang="es-AR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Abrir llave"/>
          <p:cNvSpPr/>
          <p:nvPr/>
        </p:nvSpPr>
        <p:spPr>
          <a:xfrm>
            <a:off x="1306285" y="2403566"/>
            <a:ext cx="352697" cy="1894114"/>
          </a:xfrm>
          <a:prstGeom prst="leftBr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1541417" y="4872446"/>
            <a:ext cx="91440" cy="41801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Abrir llave"/>
          <p:cNvSpPr/>
          <p:nvPr/>
        </p:nvSpPr>
        <p:spPr>
          <a:xfrm>
            <a:off x="1547950" y="5473337"/>
            <a:ext cx="45719" cy="32657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Abrir llave"/>
          <p:cNvSpPr/>
          <p:nvPr/>
        </p:nvSpPr>
        <p:spPr>
          <a:xfrm>
            <a:off x="1554480" y="5969726"/>
            <a:ext cx="65314" cy="326571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CuadroTexto"/>
          <p:cNvSpPr txBox="1"/>
          <p:nvPr/>
        </p:nvSpPr>
        <p:spPr>
          <a:xfrm>
            <a:off x="744583" y="3095897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FF0000"/>
                </a:solidFill>
              </a:rPr>
              <a:t>KH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805543" y="4828902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FF0000"/>
                </a:solidFill>
              </a:rPr>
              <a:t>KH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05543" y="5364480"/>
            <a:ext cx="64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 smtClean="0">
                <a:solidFill>
                  <a:srgbClr val="FF0000"/>
                </a:solidFill>
              </a:rPr>
              <a:t>KF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2069" y="5882641"/>
            <a:ext cx="1319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Gobierno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4402184"/>
            <a:ext cx="148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>
                <a:solidFill>
                  <a:srgbClr val="002060"/>
                </a:solidFill>
              </a:rPr>
              <a:t>Convergencia</a:t>
            </a:r>
            <a:r>
              <a:rPr lang="es-ES_tradnl" dirty="0" smtClean="0"/>
              <a:t> </a:t>
            </a:r>
            <a:endParaRPr lang="en-US" dirty="0"/>
          </a:p>
        </p:txBody>
      </p:sp>
      <p:sp>
        <p:nvSpPr>
          <p:cNvPr id="15" name="14 Abrir llave"/>
          <p:cNvSpPr/>
          <p:nvPr/>
        </p:nvSpPr>
        <p:spPr>
          <a:xfrm>
            <a:off x="1515291" y="4402182"/>
            <a:ext cx="156755" cy="378824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73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VI. Análisis empírico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32201349"/>
              </p:ext>
            </p:extLst>
          </p:nvPr>
        </p:nvGraphicFramePr>
        <p:xfrm>
          <a:off x="1803043" y="1385044"/>
          <a:ext cx="8551570" cy="5567659"/>
        </p:xfrm>
        <a:graphic>
          <a:graphicData uri="http://schemas.openxmlformats.org/drawingml/2006/table">
            <a:tbl>
              <a:tblPr firstRow="1" firstCol="1" bandRow="1" bandCol="1">
                <a:tableStyleId>{9D7B26C5-4107-4FEC-AEDC-1716B250A1EF}</a:tableStyleId>
              </a:tblPr>
              <a:tblGrid>
                <a:gridCol w="1767904"/>
                <a:gridCol w="2012515"/>
                <a:gridCol w="1379318"/>
                <a:gridCol w="1983953"/>
                <a:gridCol w="1407880"/>
              </a:tblGrid>
              <a:tr h="63520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200" dirty="0">
                          <a:effectLst/>
                        </a:rPr>
                        <a:t> 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 err="1">
                          <a:effectLst/>
                        </a:rPr>
                        <a:t>Estimación</a:t>
                      </a:r>
                      <a:r>
                        <a:rPr lang="en-US" sz="1400" dirty="0">
                          <a:effectLst/>
                        </a:rPr>
                        <a:t> EF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>
                          <a:effectLst/>
                        </a:rPr>
                        <a:t>(Driscoll </a:t>
                      </a:r>
                      <a:r>
                        <a:rPr lang="en-US" sz="1400" dirty="0" err="1">
                          <a:effectLst/>
                        </a:rPr>
                        <a:t>Kraay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Std.Err</a:t>
                      </a:r>
                      <a:r>
                        <a:rPr lang="en-US" sz="1400" dirty="0">
                          <a:effectLst/>
                        </a:rPr>
                        <a:t>.)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Estimación </a:t>
                      </a:r>
                      <a:r>
                        <a:rPr lang="it-IT" sz="1400" dirty="0">
                          <a:effectLst/>
                        </a:rPr>
                        <a:t>VI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effectLst/>
                        </a:rPr>
                        <a:t>(Robust Std.Err</a:t>
                      </a:r>
                      <a:r>
                        <a:rPr lang="it-IT" sz="1400" dirty="0" smtClean="0">
                          <a:effectLst/>
                        </a:rPr>
                        <a:t>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 err="1">
                          <a:effectLst/>
                        </a:rPr>
                        <a:t>Estimación</a:t>
                      </a:r>
                      <a:r>
                        <a:rPr lang="en-US" sz="1400" dirty="0">
                          <a:effectLst/>
                        </a:rPr>
                        <a:t> EF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dirty="0">
                          <a:effectLst/>
                        </a:rPr>
                        <a:t>(Driscoll </a:t>
                      </a:r>
                      <a:r>
                        <a:rPr lang="en-US" sz="1400" dirty="0" err="1">
                          <a:effectLst/>
                        </a:rPr>
                        <a:t>Kraay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Std.Err</a:t>
                      </a:r>
                      <a:r>
                        <a:rPr lang="en-US" sz="1400" dirty="0">
                          <a:effectLst/>
                        </a:rPr>
                        <a:t>.)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effectLst/>
                        </a:rPr>
                        <a:t>Estimación VI</a:t>
                      </a:r>
                      <a:endParaRPr lang="es-AR" sz="140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it-IT" sz="1400" dirty="0">
                          <a:effectLst/>
                        </a:rPr>
                        <a:t>(Robust Std.Er)</a:t>
                      </a:r>
                      <a:endParaRPr lang="es-A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0452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(1)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200" dirty="0">
                          <a:effectLst/>
                        </a:rPr>
                        <a:t>(2)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(3)</a:t>
                      </a:r>
                      <a:endParaRPr lang="es-A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200" dirty="0">
                          <a:effectLst/>
                        </a:rPr>
                        <a:t>(4)</a:t>
                      </a:r>
                      <a:endParaRPr lang="es-A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l5.tmatric_prim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effectLst/>
                        </a:rPr>
                        <a:t>0.0891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(0.0597)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0.217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(0.456)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0.0520</a:t>
                      </a:r>
                      <a:r>
                        <a:rPr lang="es-MX" sz="1600" b="0" kern="1200" dirty="0">
                          <a:effectLst/>
                        </a:rPr>
                        <a:t>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600" b="0" dirty="0">
                          <a:effectLst/>
                        </a:rPr>
                        <a:t>-</a:t>
                      </a:r>
                      <a:r>
                        <a:rPr lang="es-ES" sz="1600" b="1" dirty="0">
                          <a:effectLst/>
                        </a:rPr>
                        <a:t>0.130</a:t>
                      </a:r>
                      <a:endParaRPr lang="es-AR" sz="1600" b="1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b="0" dirty="0">
                          <a:effectLst/>
                        </a:rPr>
                        <a:t>(0.0830)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l5.tmatric_sec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effectLst/>
                        </a:rPr>
                        <a:t>  0.163***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(0.0361)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600" b="1" dirty="0">
                          <a:effectLst/>
                        </a:rPr>
                        <a:t>0.291</a:t>
                      </a:r>
                      <a:r>
                        <a:rPr lang="es-AR" sz="1600" b="0" dirty="0">
                          <a:effectLst/>
                        </a:rPr>
                        <a:t>▪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AR" sz="1400" b="0" dirty="0">
                          <a:effectLst/>
                        </a:rPr>
                        <a:t>(0.172)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  </a:t>
                      </a:r>
                      <a:r>
                        <a:rPr lang="es-MX" sz="1600" b="1" kern="1200" dirty="0">
                          <a:effectLst/>
                        </a:rPr>
                        <a:t>0.0831</a:t>
                      </a:r>
                      <a:r>
                        <a:rPr lang="es-MX" sz="1600" b="0" kern="1200" dirty="0">
                          <a:effectLst/>
                        </a:rPr>
                        <a:t>***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(0.0216)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600" b="1" dirty="0">
                          <a:effectLst/>
                        </a:rPr>
                        <a:t>0.221</a:t>
                      </a:r>
                      <a:r>
                        <a:rPr lang="es-ES" sz="1600" b="0" dirty="0">
                          <a:effectLst/>
                        </a:rPr>
                        <a:t>▪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400" b="0" dirty="0">
                          <a:effectLst/>
                        </a:rPr>
                        <a:t>(0.129)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l5.t_matric_snu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0.117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(0.0318)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0.211</a:t>
                      </a:r>
                      <a:r>
                        <a:rPr lang="es-ES" sz="1600" b="0" dirty="0">
                          <a:effectLst/>
                        </a:rPr>
                        <a:t>▪</a:t>
                      </a:r>
                      <a:r>
                        <a:rPr lang="es-AR" sz="1600" b="0" dirty="0">
                          <a:effectLst/>
                        </a:rPr>
                        <a:t>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(0.113)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>
                          <a:effectLst/>
                        </a:rPr>
                        <a:t> </a:t>
                      </a:r>
                      <a:endParaRPr lang="es-AR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effectLst/>
                        </a:rPr>
                        <a:t> 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l5.t_matric_u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>
                          <a:effectLst/>
                        </a:rPr>
                        <a:t> </a:t>
                      </a:r>
                      <a:endParaRPr lang="es-AR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effectLst/>
                        </a:rPr>
                        <a:t> 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0.141***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effectLst/>
                        </a:rPr>
                        <a:t>0.220**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effectLst/>
                        </a:rPr>
                        <a:t>(0.0762)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l5.logpbgpc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0.167</a:t>
                      </a:r>
                      <a:r>
                        <a:rPr lang="es-AR" sz="1600" b="0" dirty="0">
                          <a:effectLst/>
                        </a:rPr>
                        <a:t>***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(0.0426)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0.187</a:t>
                      </a:r>
                      <a:r>
                        <a:rPr lang="es-AR" sz="1600" b="0" dirty="0">
                          <a:effectLst/>
                        </a:rPr>
                        <a:t>***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(0.0379)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0.163</a:t>
                      </a:r>
                      <a:r>
                        <a:rPr lang="es-MX" sz="1600" b="0" kern="120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(0.0392)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effectLst/>
                        </a:rPr>
                        <a:t>-</a:t>
                      </a:r>
                      <a:r>
                        <a:rPr lang="fr-BE" sz="1600" b="1" dirty="0">
                          <a:effectLst/>
                        </a:rPr>
                        <a:t>0.172</a:t>
                      </a:r>
                      <a:r>
                        <a:rPr lang="fr-BE" sz="1600" b="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effectLst/>
                        </a:rPr>
                        <a:t>(0.0260)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l5.mortalidad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0.00342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(0.00117)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0" dirty="0">
                          <a:effectLst/>
                        </a:rPr>
                        <a:t>-</a:t>
                      </a:r>
                      <a:r>
                        <a:rPr lang="es-AR" sz="1600" b="1" dirty="0">
                          <a:effectLst/>
                        </a:rPr>
                        <a:t>0.00417</a:t>
                      </a:r>
                      <a:r>
                        <a:rPr lang="es-ES" sz="1600" b="0" dirty="0">
                          <a:effectLst/>
                        </a:rPr>
                        <a:t>▪</a:t>
                      </a:r>
                      <a:r>
                        <a:rPr lang="es-AR" sz="1600" b="0" dirty="0">
                          <a:effectLst/>
                        </a:rPr>
                        <a:t>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(0.00214)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0" kern="1200" dirty="0">
                          <a:effectLst/>
                        </a:rPr>
                        <a:t>-</a:t>
                      </a:r>
                      <a:r>
                        <a:rPr lang="es-MX" sz="1600" b="1" kern="1200" dirty="0">
                          <a:effectLst/>
                        </a:rPr>
                        <a:t>0.00384</a:t>
                      </a:r>
                      <a:r>
                        <a:rPr lang="es-MX" sz="1600" b="0" kern="1200" dirty="0">
                          <a:effectLst/>
                        </a:rPr>
                        <a:t>**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(0.00111)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effectLst/>
                        </a:rPr>
                        <a:t>-</a:t>
                      </a:r>
                      <a:r>
                        <a:rPr lang="fr-BE" sz="1600" b="1" dirty="0">
                          <a:effectLst/>
                        </a:rPr>
                        <a:t>0.00342</a:t>
                      </a:r>
                      <a:r>
                        <a:rPr lang="fr-BE" sz="1600" b="0" dirty="0">
                          <a:effectLst/>
                        </a:rPr>
                        <a:t>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effectLst/>
                        </a:rPr>
                        <a:t>(0.00104)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l5.gd5_pbg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0.406</a:t>
                      </a:r>
                      <a:r>
                        <a:rPr lang="es-AR" sz="1600" b="0" dirty="0">
                          <a:effectLst/>
                        </a:rPr>
                        <a:t>***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(0.0908)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0.363</a:t>
                      </a:r>
                      <a:r>
                        <a:rPr lang="es-ES" sz="1600" b="0" dirty="0">
                          <a:effectLst/>
                        </a:rPr>
                        <a:t>▪</a:t>
                      </a:r>
                      <a:r>
                        <a:rPr lang="es-AR" sz="1600" b="0" dirty="0">
                          <a:effectLst/>
                        </a:rPr>
                        <a:t> 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(0.199)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0.255</a:t>
                      </a:r>
                      <a:r>
                        <a:rPr lang="es-MX" sz="1600" b="0" kern="1200" dirty="0">
                          <a:effectLst/>
                        </a:rPr>
                        <a:t>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(0.0675)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0" dirty="0">
                          <a:effectLst/>
                        </a:rPr>
                        <a:t>0.190  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400" b="0" dirty="0">
                          <a:effectLst/>
                        </a:rPr>
                        <a:t>(0.153)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l5.DFiscal_GT    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0.0336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(0.0217)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0.0364</a:t>
                      </a:r>
                      <a:r>
                        <a:rPr lang="es-ES" sz="1600" b="0" dirty="0">
                          <a:effectLst/>
                        </a:rPr>
                        <a:t>▪</a:t>
                      </a:r>
                      <a:r>
                        <a:rPr lang="es-AR" sz="1600" b="0" dirty="0">
                          <a:effectLst/>
                        </a:rPr>
                        <a:t>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(0.0198)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0.0356          </a:t>
                      </a:r>
                      <a:endParaRPr lang="es-AR" sz="1600" b="1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(0.0180)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fr-BE" sz="1600" b="1" dirty="0">
                          <a:effectLst/>
                        </a:rPr>
                        <a:t>0.0365</a:t>
                      </a:r>
                      <a:r>
                        <a:rPr lang="fr-BE" sz="1600" b="0" dirty="0">
                          <a:effectLst/>
                        </a:rPr>
                        <a:t>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effectLst/>
                        </a:rPr>
                        <a:t>(0.0134)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7477"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dirty="0">
                          <a:effectLst/>
                        </a:rPr>
                        <a:t>_</a:t>
                      </a:r>
                      <a:r>
                        <a:rPr lang="es-ES" sz="1600" dirty="0" err="1">
                          <a:effectLst/>
                        </a:rPr>
                        <a:t>cons</a:t>
                      </a:r>
                      <a:endParaRPr lang="es-A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1.265</a:t>
                      </a:r>
                      <a:r>
                        <a:rPr lang="es-AR" sz="1600" b="0" dirty="0">
                          <a:effectLst/>
                        </a:rPr>
                        <a:t>**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(0.342)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600" b="1" dirty="0">
                          <a:effectLst/>
                        </a:rPr>
                        <a:t>1.705</a:t>
                      </a:r>
                      <a:r>
                        <a:rPr lang="es-AR" sz="1600" b="0" dirty="0">
                          <a:effectLst/>
                        </a:rPr>
                        <a:t>**          </a:t>
                      </a: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AR" sz="1400" b="0" dirty="0">
                          <a:effectLst/>
                        </a:rPr>
                        <a:t>(0.601)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600" b="1" kern="1200" dirty="0">
                          <a:effectLst/>
                        </a:rPr>
                        <a:t>1.453</a:t>
                      </a:r>
                      <a:r>
                        <a:rPr lang="es-MX" sz="1600" b="0" kern="120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MX" sz="1400" b="0" kern="1200" dirty="0">
                          <a:effectLst/>
                        </a:rPr>
                        <a:t>(0.337)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600" b="1" dirty="0">
                          <a:effectLst/>
                        </a:rPr>
                        <a:t>1.488</a:t>
                      </a:r>
                      <a:r>
                        <a:rPr lang="es-ES" sz="1600" b="0" dirty="0">
                          <a:effectLst/>
                        </a:rPr>
                        <a:t>***         </a:t>
                      </a:r>
                      <a:endParaRPr lang="es-AR" sz="1600" b="0" dirty="0">
                        <a:effectLst/>
                      </a:endParaRPr>
                    </a:p>
                    <a:p>
                      <a:pPr algn="ctr"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s-ES" sz="1400" b="0" dirty="0">
                          <a:effectLst/>
                        </a:rPr>
                        <a:t>(0.222)</a:t>
                      </a:r>
                      <a:endParaRPr lang="es-AR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237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VI. Análisis </a:t>
            </a:r>
            <a:r>
              <a:rPr lang="es-AR" altLang="es-AR" sz="4000" dirty="0" smtClean="0"/>
              <a:t>empírico – otros aspectos indagados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492034" y="196596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800" smtClean="0"/>
              <a:t>Educación como stock (nivel educativo)</a:t>
            </a:r>
          </a:p>
          <a:p>
            <a:pPr algn="just"/>
            <a:endParaRPr lang="es-AR" sz="1200" smtClean="0"/>
          </a:p>
          <a:p>
            <a:pPr algn="just"/>
            <a:r>
              <a:rPr lang="es-AR" sz="2800" dirty="0" smtClean="0"/>
              <a:t>Fertilidad</a:t>
            </a:r>
          </a:p>
          <a:p>
            <a:pPr algn="just"/>
            <a:endParaRPr lang="es-AR" sz="1200" dirty="0" smtClean="0"/>
          </a:p>
          <a:p>
            <a:pPr algn="just"/>
            <a:r>
              <a:rPr lang="es-AR" sz="2800" dirty="0" err="1" smtClean="0"/>
              <a:t>ITpropios</a:t>
            </a:r>
            <a:r>
              <a:rPr lang="es-AR" sz="2800" dirty="0" smtClean="0"/>
              <a:t>/ITT y </a:t>
            </a:r>
            <a:r>
              <a:rPr lang="es-AR" sz="2800" dirty="0" err="1" smtClean="0"/>
              <a:t>Gpers</a:t>
            </a:r>
            <a:r>
              <a:rPr lang="es-AR" sz="2800" dirty="0" smtClean="0"/>
              <a:t>/</a:t>
            </a:r>
            <a:r>
              <a:rPr lang="es-AR" sz="2800" dirty="0" err="1" smtClean="0"/>
              <a:t>Gprim</a:t>
            </a:r>
            <a:endParaRPr lang="es-AR" sz="2800" dirty="0" smtClean="0"/>
          </a:p>
          <a:p>
            <a:pPr algn="just"/>
            <a:endParaRPr lang="es-AR" sz="2400" dirty="0" smtClean="0"/>
          </a:p>
          <a:p>
            <a:pPr algn="just"/>
            <a:r>
              <a:rPr lang="es-AR" sz="2800" dirty="0" smtClean="0"/>
              <a:t>Efectos diferenciados por nivel de desarrollo (</a:t>
            </a:r>
            <a:r>
              <a:rPr lang="es-AR" sz="2800" dirty="0" err="1" smtClean="0"/>
              <a:t>Gemmel</a:t>
            </a:r>
            <a:r>
              <a:rPr lang="es-AR" sz="2800" dirty="0" smtClean="0"/>
              <a:t>)</a:t>
            </a:r>
          </a:p>
          <a:p>
            <a:pPr algn="just"/>
            <a:endParaRPr lang="es-AR" sz="2400" dirty="0" smtClean="0"/>
          </a:p>
          <a:p>
            <a:pPr algn="just"/>
            <a:endParaRPr lang="es-AR" sz="2800" dirty="0"/>
          </a:p>
          <a:p>
            <a:pPr algn="just"/>
            <a:endParaRPr lang="es-AR" sz="2800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40865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VII. Conclusiones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800" dirty="0" smtClean="0"/>
              <a:t>Clave: es </a:t>
            </a:r>
            <a:r>
              <a:rPr lang="es-AR" sz="2800" dirty="0"/>
              <a:t>el término de convergencia, que indica que </a:t>
            </a:r>
            <a:r>
              <a:rPr lang="es-AR" sz="2800" b="1" dirty="0"/>
              <a:t>existe un efecto positivo sobre el crecimiento </a:t>
            </a:r>
            <a:r>
              <a:rPr lang="es-AR" sz="2800" dirty="0"/>
              <a:t>cuando el nivel de PBG per cápita inicial es bajo, manteniendo las demás variables explicativas constantes. </a:t>
            </a:r>
            <a:endParaRPr lang="es-AR" sz="2800" dirty="0" smtClean="0"/>
          </a:p>
          <a:p>
            <a:pPr algn="just"/>
            <a:endParaRPr lang="es-AR" sz="2800" dirty="0"/>
          </a:p>
          <a:p>
            <a:pPr algn="just"/>
            <a:r>
              <a:rPr lang="es-ES" sz="2800" dirty="0"/>
              <a:t>Objetivo de esta investigación ha sido avanzar estudiar la relación del </a:t>
            </a:r>
            <a:r>
              <a:rPr lang="es-ES" sz="2800" b="1" dirty="0"/>
              <a:t>capital humano como determinante de la tasa de crecimiento</a:t>
            </a:r>
            <a:r>
              <a:rPr lang="es-ES" sz="2800" dirty="0"/>
              <a:t>. </a:t>
            </a:r>
          </a:p>
          <a:p>
            <a:pPr algn="just"/>
            <a:endParaRPr lang="es-AR" sz="2800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40865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246529" y="98426"/>
            <a:ext cx="10972800" cy="1143000"/>
          </a:xfrm>
        </p:spPr>
        <p:txBody>
          <a:bodyPr/>
          <a:lstStyle/>
          <a:p>
            <a:pPr algn="l"/>
            <a:r>
              <a:rPr lang="es-AR" altLang="es-AR" sz="4000" dirty="0" smtClean="0"/>
              <a:t>VII. Conclusiones</a:t>
            </a:r>
            <a:endParaRPr lang="es-ES" altLang="es-AR" sz="4000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AR" sz="2800" dirty="0"/>
              <a:t>Las variables que reflejan el capital – ya sea físico o humano- son, como era de esperar, determinantes de importancia del crecimiento del PBG per cápita. </a:t>
            </a:r>
            <a:endParaRPr lang="es-AR" sz="2800" dirty="0" smtClean="0"/>
          </a:p>
          <a:p>
            <a:pPr algn="just"/>
            <a:endParaRPr lang="es-AR" sz="2800" dirty="0"/>
          </a:p>
          <a:p>
            <a:pPr algn="just"/>
            <a:r>
              <a:rPr lang="es-AR" sz="2800" dirty="0" smtClean="0"/>
              <a:t>El </a:t>
            </a:r>
            <a:r>
              <a:rPr lang="es-AR" sz="2800" dirty="0"/>
              <a:t>crecimiento económico está </a:t>
            </a:r>
            <a:r>
              <a:rPr lang="es-AR" sz="2800" b="1" dirty="0"/>
              <a:t>positivamente relacionado </a:t>
            </a:r>
            <a:r>
              <a:rPr lang="es-AR" sz="2800" dirty="0"/>
              <a:t>a los niveles iniciales de educación secundaria y superior.  </a:t>
            </a:r>
            <a:endParaRPr lang="es-AR" sz="2800" dirty="0" smtClean="0"/>
          </a:p>
          <a:p>
            <a:pPr algn="just"/>
            <a:endParaRPr lang="es-AR" sz="2800" dirty="0" smtClean="0"/>
          </a:p>
          <a:p>
            <a:pPr algn="just"/>
            <a:r>
              <a:rPr lang="es-AR" sz="2800" dirty="0" smtClean="0"/>
              <a:t>El </a:t>
            </a:r>
            <a:r>
              <a:rPr lang="es-AR" sz="2800" dirty="0"/>
              <a:t>resultado sugeriría que la misma tiene un rol importante en la difusión y absorción de tecnologías más avanzadas;  ya que éstas probablemente sean complementarias a la mano de obra educada a estos niveles de formación más avanzados. </a:t>
            </a:r>
            <a:endParaRPr lang="es-AR" sz="2800" dirty="0" smtClean="0"/>
          </a:p>
          <a:p>
            <a:pPr algn="just"/>
            <a:endParaRPr lang="es-ES" sz="2800" dirty="0"/>
          </a:p>
          <a:p>
            <a:pPr algn="just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xmlns="" val="267161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609600" y="1790162"/>
            <a:ext cx="10972800" cy="4700789"/>
          </a:xfrm>
        </p:spPr>
        <p:txBody>
          <a:bodyPr/>
          <a:lstStyle/>
          <a:p>
            <a:pPr algn="just"/>
            <a:r>
              <a:rPr lang="es-AR" dirty="0" smtClean="0"/>
              <a:t>En Young (1995), que estudia los 4 dragones asiáticos, se sostiene que el crecimiento más que por aumento de los factores productivos, lo que se dio fue </a:t>
            </a:r>
            <a:r>
              <a:rPr lang="es-AR" b="1" dirty="0" smtClean="0"/>
              <a:t>un aumento por el aliciente último de su orientación hacia las exportaciones</a:t>
            </a:r>
            <a:r>
              <a:rPr lang="es-AR" dirty="0" smtClean="0"/>
              <a:t> (recuerda mirada de </a:t>
            </a:r>
            <a:r>
              <a:rPr lang="es-AR" dirty="0" err="1" smtClean="0"/>
              <a:t>Thirwall</a:t>
            </a:r>
            <a:r>
              <a:rPr lang="es-AR" dirty="0" smtClean="0"/>
              <a:t>).</a:t>
            </a:r>
          </a:p>
          <a:p>
            <a:pPr algn="just">
              <a:spcBef>
                <a:spcPts val="2400"/>
              </a:spcBef>
            </a:pPr>
            <a:r>
              <a:rPr lang="es-AR" dirty="0" smtClean="0"/>
              <a:t>Precisamente algo a remarcar es que </a:t>
            </a:r>
            <a:r>
              <a:rPr lang="es-AR" b="1" dirty="0" smtClean="0"/>
              <a:t>la línea NC omite un tema central </a:t>
            </a:r>
            <a:r>
              <a:rPr lang="es-AR" dirty="0" smtClean="0"/>
              <a:t>para los PMD: efecto de economías abiertas, TCR, Deuda Externa, problemas de </a:t>
            </a:r>
            <a:r>
              <a:rPr lang="es-AR" dirty="0" err="1" smtClean="0"/>
              <a:t>Bce</a:t>
            </a:r>
            <a:r>
              <a:rPr lang="es-AR" dirty="0" smtClean="0"/>
              <a:t> Comercial.</a:t>
            </a:r>
            <a:endParaRPr lang="es-E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017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>
          <a:xfrm>
            <a:off x="609600" y="107211"/>
            <a:ext cx="109728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>
              <a:defRPr/>
            </a:pPr>
            <a:r>
              <a:rPr lang="es-AR" dirty="0" smtClean="0">
                <a:effectLst/>
              </a:rPr>
              <a:t>I. Qué trabajaremos aqu</a:t>
            </a:r>
            <a:r>
              <a:rPr lang="es-AR" dirty="0" smtClean="0"/>
              <a:t>í…</a:t>
            </a:r>
            <a:endParaRPr lang="es-ES" dirty="0" smtClean="0">
              <a:effectLst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>
          <a:xfrm>
            <a:off x="609600" y="1867437"/>
            <a:ext cx="10972800" cy="4258726"/>
          </a:xfrm>
        </p:spPr>
        <p:txBody>
          <a:bodyPr/>
          <a:lstStyle/>
          <a:p>
            <a:r>
              <a:rPr lang="es-AR" dirty="0" smtClean="0"/>
              <a:t>Pese a señalar, todo esto y el enfoque de “demanda” de </a:t>
            </a:r>
            <a:r>
              <a:rPr lang="es-AR" dirty="0" err="1" smtClean="0"/>
              <a:t>Thirwall</a:t>
            </a:r>
            <a:r>
              <a:rPr lang="es-AR" dirty="0" smtClean="0"/>
              <a:t>, </a:t>
            </a:r>
            <a:r>
              <a:rPr lang="es-AR" b="1" dirty="0" smtClean="0"/>
              <a:t>esa línea no será trabajada aquí, entre otras cosas porque</a:t>
            </a:r>
            <a:r>
              <a:rPr lang="es-AR" dirty="0" smtClean="0"/>
              <a:t>:</a:t>
            </a:r>
          </a:p>
          <a:p>
            <a:pPr>
              <a:buFont typeface="Wingdings 3" pitchFamily="18" charset="2"/>
              <a:buNone/>
            </a:pPr>
            <a:endParaRPr lang="es-AR" dirty="0" smtClean="0"/>
          </a:p>
          <a:p>
            <a:r>
              <a:rPr lang="es-AR" dirty="0" smtClean="0"/>
              <a:t>la mirada académica predominante acentúa la visión DESDE LA OFERTA</a:t>
            </a:r>
            <a:endParaRPr lang="es-AR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s-AR" dirty="0" smtClean="0">
                <a:sym typeface="Wingdings" pitchFamily="2" charset="2"/>
              </a:rPr>
              <a:t> y particularmente la tecnología  como elemento básico central</a:t>
            </a:r>
          </a:p>
          <a:p>
            <a:endParaRPr lang="es-AR" dirty="0" smtClean="0">
              <a:sym typeface="Wingdings" pitchFamily="2" charset="2"/>
            </a:endParaRPr>
          </a:p>
          <a:p>
            <a:endParaRPr lang="es-E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92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 bwMode="auto">
          <a:xfrm>
            <a:off x="609600" y="120090"/>
            <a:ext cx="109728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s-AR" dirty="0" smtClean="0">
                <a:effectLst/>
              </a:rPr>
              <a:t>II. Convergencia</a:t>
            </a:r>
            <a:r>
              <a:rPr lang="es-AR" dirty="0" smtClean="0">
                <a:effectLst/>
                <a:sym typeface="Wingdings" pitchFamily="2" charset="2"/>
              </a:rPr>
              <a:t>¿</a:t>
            </a:r>
            <a:r>
              <a:rPr lang="es-AR" dirty="0" smtClean="0">
                <a:effectLst/>
              </a:rPr>
              <a:t>ausencia?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609600" y="1893194"/>
            <a:ext cx="10972800" cy="4232969"/>
          </a:xfrm>
        </p:spPr>
        <p:txBody>
          <a:bodyPr/>
          <a:lstStyle/>
          <a:p>
            <a:r>
              <a:rPr lang="es-AR" dirty="0" smtClean="0"/>
              <a:t>Como sabemos la TNC canónica pronostica, convergencia absoluta (incondicionada) por </a:t>
            </a:r>
            <a:r>
              <a:rPr lang="es-AR" dirty="0" err="1" smtClean="0"/>
              <a:t>PMgK</a:t>
            </a:r>
            <a:r>
              <a:rPr lang="es-AR" dirty="0" smtClean="0"/>
              <a:t> decreciente</a:t>
            </a:r>
          </a:p>
          <a:p>
            <a:endParaRPr lang="es-AR" dirty="0" smtClean="0"/>
          </a:p>
          <a:p>
            <a:r>
              <a:rPr lang="es-AR" dirty="0" smtClean="0"/>
              <a:t>PERO en los hechos </a:t>
            </a:r>
            <a:r>
              <a:rPr lang="es-AR" dirty="0" smtClean="0">
                <a:sym typeface="Wingdings" pitchFamily="2" charset="2"/>
              </a:rPr>
              <a:t> rendimientos CONSTANTES</a:t>
            </a:r>
          </a:p>
          <a:p>
            <a:endParaRPr lang="es-AR" dirty="0" smtClean="0">
              <a:sym typeface="Wingdings" pitchFamily="2" charset="2"/>
            </a:endParaRPr>
          </a:p>
          <a:p>
            <a:r>
              <a:rPr lang="es-AR" dirty="0" smtClean="0">
                <a:sym typeface="Wingdings" pitchFamily="2" charset="2"/>
              </a:rPr>
              <a:t>Las teorías que explican esta situación, TODAS SE REMITEN a  </a:t>
            </a:r>
            <a:r>
              <a:rPr lang="es-AR" b="1" dirty="0" smtClean="0">
                <a:sym typeface="Wingdings" pitchFamily="2" charset="2"/>
              </a:rPr>
              <a:t>EXTERNALIDADES</a:t>
            </a:r>
            <a:endParaRPr lang="es-ES" b="1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539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>
          <a:xfrm>
            <a:off x="609600" y="107211"/>
            <a:ext cx="10972800" cy="114300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s-AR" sz="4000" dirty="0" smtClean="0"/>
              <a:t>II. Versión Endógena del </a:t>
            </a:r>
            <a:r>
              <a:rPr lang="es-AR" sz="4000" dirty="0"/>
              <a:t>crecimiento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es-AR" dirty="0" err="1" smtClean="0"/>
              <a:t>Romer</a:t>
            </a:r>
            <a:r>
              <a:rPr lang="es-AR" dirty="0" smtClean="0"/>
              <a:t> (1986, 1990) plantea la posibilidad de disponer de tecnologías generadas “internamente” (endógenas), a través de acumulación y aplicación de conocimiento.</a:t>
            </a:r>
          </a:p>
          <a:p>
            <a:pPr algn="just">
              <a:spcBef>
                <a:spcPts val="1800"/>
              </a:spcBef>
            </a:pPr>
            <a:r>
              <a:rPr lang="es-AR" dirty="0" smtClean="0"/>
              <a:t>Por esta vía los países podían pegar SALTOS de crecimiento NO IMITABLES por otros</a:t>
            </a:r>
          </a:p>
          <a:p>
            <a:pPr algn="just">
              <a:spcBef>
                <a:spcPts val="1800"/>
              </a:spcBef>
            </a:pPr>
            <a:r>
              <a:rPr lang="es-AR" dirty="0" smtClean="0"/>
              <a:t>Las rentas monopólicas constituían alicientes</a:t>
            </a:r>
          </a:p>
          <a:p>
            <a:pPr algn="just">
              <a:spcBef>
                <a:spcPts val="1800"/>
              </a:spcBef>
              <a:buFont typeface="Wingdings 3" pitchFamily="18" charset="2"/>
              <a:buNone/>
            </a:pPr>
            <a:r>
              <a:rPr lang="es-AR" dirty="0" smtClean="0">
                <a:sym typeface="Wingdings" pitchFamily="2" charset="2"/>
              </a:rPr>
              <a:t> S</a:t>
            </a:r>
            <a:r>
              <a:rPr lang="es-AR" dirty="0" smtClean="0"/>
              <a:t>ostiene la presencia de externalidades en I&amp;D (lo que desató la ola de aplicar fondos en ese rubro, en todo el mundo)</a:t>
            </a:r>
          </a:p>
          <a:p>
            <a:endParaRPr lang="es-AR" dirty="0" smtClean="0"/>
          </a:p>
          <a:p>
            <a:endParaRPr lang="es-AR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62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 smtClean="0"/>
              <a:t>Lucas (1988) </a:t>
            </a:r>
            <a:r>
              <a:rPr lang="es-AR" dirty="0" smtClean="0">
                <a:sym typeface="Wingdings" pitchFamily="2" charset="2"/>
              </a:rPr>
              <a:t> externalidades en proceso educativo</a:t>
            </a:r>
          </a:p>
          <a:p>
            <a:pPr algn="just">
              <a:spcBef>
                <a:spcPts val="1800"/>
              </a:spcBef>
              <a:buFont typeface="Wingdings 3" pitchFamily="18" charset="2"/>
              <a:buNone/>
            </a:pPr>
            <a:endParaRPr lang="es-AR" dirty="0" smtClean="0">
              <a:sym typeface="Wingdings" pitchFamily="2" charset="2"/>
            </a:endParaRPr>
          </a:p>
          <a:p>
            <a:pPr algn="just">
              <a:spcBef>
                <a:spcPts val="0"/>
              </a:spcBef>
            </a:pPr>
            <a:r>
              <a:rPr lang="es-AR" dirty="0" smtClean="0">
                <a:sym typeface="Wingdings" pitchFamily="2" charset="2"/>
              </a:rPr>
              <a:t>Grossman &amp; </a:t>
            </a:r>
            <a:r>
              <a:rPr lang="es-AR" dirty="0" err="1" smtClean="0">
                <a:sym typeface="Wingdings" pitchFamily="2" charset="2"/>
              </a:rPr>
              <a:t>Helpman</a:t>
            </a:r>
            <a:r>
              <a:rPr lang="es-AR" dirty="0" smtClean="0">
                <a:sym typeface="Wingdings" pitchFamily="2" charset="2"/>
              </a:rPr>
              <a:t>(1994)efectos externos en la difusión de la tecnología.</a:t>
            </a:r>
          </a:p>
          <a:p>
            <a:pPr algn="just">
              <a:spcBef>
                <a:spcPts val="1800"/>
              </a:spcBef>
              <a:buFont typeface="Wingdings 3" pitchFamily="18" charset="2"/>
              <a:buNone/>
            </a:pPr>
            <a:r>
              <a:rPr lang="es-AR" dirty="0" smtClean="0">
                <a:sym typeface="Wingdings" pitchFamily="2" charset="2"/>
              </a:rPr>
              <a:t>Y agregaban que las firmas dedican recursos a I&amp;D cuando perciben perspectivas de buenos rendimientos en inversiones.</a:t>
            </a:r>
          </a:p>
          <a:p>
            <a:pPr>
              <a:spcBef>
                <a:spcPts val="1800"/>
              </a:spcBef>
            </a:pPr>
            <a:r>
              <a:rPr lang="es-AR" dirty="0" smtClean="0">
                <a:sym typeface="Wingdings" pitchFamily="2" charset="2"/>
              </a:rPr>
              <a:t>Otros como Davenport &amp; </a:t>
            </a:r>
            <a:r>
              <a:rPr lang="es-AR" dirty="0" err="1" smtClean="0">
                <a:sym typeface="Wingdings" pitchFamily="2" charset="2"/>
              </a:rPr>
              <a:t>Prusak</a:t>
            </a:r>
            <a:r>
              <a:rPr lang="es-AR" dirty="0" smtClean="0">
                <a:sym typeface="Wingdings" pitchFamily="2" charset="2"/>
              </a:rPr>
              <a:t> plantean la “gestión de conocimientos”, en línea similar</a:t>
            </a:r>
            <a:endParaRPr lang="es-ES" dirty="0" smtClean="0"/>
          </a:p>
          <a:p>
            <a:endParaRPr lang="es-ES" dirty="0" smtClean="0"/>
          </a:p>
        </p:txBody>
      </p:sp>
      <p:sp>
        <p:nvSpPr>
          <p:cNvPr id="5" name="Rectángulo 4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726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Una nota al pie…</a:t>
            </a:r>
          </a:p>
          <a:p>
            <a:pPr marL="720000">
              <a:spcBef>
                <a:spcPts val="2400"/>
              </a:spcBef>
            </a:pPr>
            <a:r>
              <a:rPr lang="es-ES" dirty="0" err="1" smtClean="0"/>
              <a:t>Verdoorn</a:t>
            </a:r>
            <a:endParaRPr lang="es-ES" dirty="0"/>
          </a:p>
          <a:p>
            <a:pPr marL="720000">
              <a:spcBef>
                <a:spcPts val="2400"/>
              </a:spcBef>
            </a:pPr>
            <a:r>
              <a:rPr lang="es-ES" dirty="0" err="1"/>
              <a:t>Myrdal</a:t>
            </a:r>
            <a:endParaRPr lang="es-ES" dirty="0"/>
          </a:p>
          <a:p>
            <a:pPr marL="720000">
              <a:spcBef>
                <a:spcPts val="2400"/>
              </a:spcBef>
            </a:pPr>
            <a:r>
              <a:rPr lang="es-ES" dirty="0" err="1"/>
              <a:t>Kaldor</a:t>
            </a:r>
            <a:endParaRPr lang="es-ES" dirty="0"/>
          </a:p>
          <a:p>
            <a:pPr marL="720000">
              <a:spcBef>
                <a:spcPts val="2400"/>
              </a:spcBef>
            </a:pPr>
            <a:r>
              <a:rPr lang="es-ES" dirty="0" err="1"/>
              <a:t>Thirwall</a:t>
            </a:r>
            <a:endParaRPr lang="es-ES" dirty="0" smtClean="0"/>
          </a:p>
        </p:txBody>
      </p:sp>
      <p:sp>
        <p:nvSpPr>
          <p:cNvPr id="5" name="Rectángulo 4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7632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>
          <a:xfrm>
            <a:off x="609600" y="120090"/>
            <a:ext cx="10972800" cy="1143000"/>
          </a:xfrm>
          <a:noFill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s-AR" dirty="0" smtClean="0">
                <a:effectLst/>
              </a:rPr>
              <a:t>II. SNI y  conclusión (parcial)</a:t>
            </a:r>
            <a:endParaRPr lang="es-ES" dirty="0" smtClean="0">
              <a:effectLst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/>
              <a:t>Por último, aunque desde otra línea, se desarrolla el concepto de SNI </a:t>
            </a:r>
          </a:p>
          <a:p>
            <a:endParaRPr lang="es-AR" dirty="0" smtClean="0"/>
          </a:p>
          <a:p>
            <a:pPr algn="just"/>
            <a:r>
              <a:rPr lang="es-AR" dirty="0" smtClean="0"/>
              <a:t>Por tanto, desde varios ángulos, el conocimiento sería realmente el recurso MÁS IMPORTANTE PARA DESARROLLAR Y SOSTENER las ventajas competitivas (de empresas y países)</a:t>
            </a:r>
            <a:endParaRPr lang="es-ES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0" y="1187172"/>
            <a:ext cx="12192000" cy="19787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77899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44E3BB9A-3BF5-4BE4-90CF-48BFABC78514}"/>
    </a:ext>
  </a:extLst>
</a:theme>
</file>

<file path=ppt/theme/theme2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TC103457491[[fn=Metropolitano]]</Template>
  <TotalTime>11614</TotalTime>
  <Words>1868</Words>
  <Application>Microsoft Office PowerPoint</Application>
  <PresentationFormat>Personalizado</PresentationFormat>
  <Paragraphs>320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5" baseType="lpstr">
      <vt:lpstr>Arial</vt:lpstr>
      <vt:lpstr>Calibri Light</vt:lpstr>
      <vt:lpstr>Calibri</vt:lpstr>
      <vt:lpstr>Wingdings</vt:lpstr>
      <vt:lpstr>Wingdings 3</vt:lpstr>
      <vt:lpstr>ＭＳ Ｐゴシック</vt:lpstr>
      <vt:lpstr>Symbol</vt:lpstr>
      <vt:lpstr>Times New Roman</vt:lpstr>
      <vt:lpstr>Metropolitana</vt:lpstr>
      <vt:lpstr>Tema de Office</vt:lpstr>
      <vt:lpstr>Importancia de la Educación como fuente  del Crecimiento Económico</vt:lpstr>
      <vt:lpstr>I. Dos líneas en Teorías del Crecimiento</vt:lpstr>
      <vt:lpstr>Diapositiva 3</vt:lpstr>
      <vt:lpstr>I. Qué trabajaremos aquí…</vt:lpstr>
      <vt:lpstr>II. Convergencia¿ausencia?</vt:lpstr>
      <vt:lpstr>II. Versión Endógena del crecimiento</vt:lpstr>
      <vt:lpstr>Diapositiva 7</vt:lpstr>
      <vt:lpstr>Diapositiva 8</vt:lpstr>
      <vt:lpstr>II. SNI y  conclusión (parcial)</vt:lpstr>
      <vt:lpstr>III. Vínculo entre educación y crecimiento</vt:lpstr>
      <vt:lpstr>III. Vínculo entre educación y crecimiento</vt:lpstr>
      <vt:lpstr>III. Vínculo entre educación y crecimiento</vt:lpstr>
      <vt:lpstr>III. Vínculo entre educación y crecimiento</vt:lpstr>
      <vt:lpstr>IV. Modelo</vt:lpstr>
      <vt:lpstr>IV. Modelo</vt:lpstr>
      <vt:lpstr>IV. Modelo</vt:lpstr>
      <vt:lpstr>V. Datos y variables</vt:lpstr>
      <vt:lpstr>V. Datos y variables</vt:lpstr>
      <vt:lpstr>Diapositiva 19</vt:lpstr>
      <vt:lpstr>VI. Análisis empírico </vt:lpstr>
      <vt:lpstr>VI. Análisis empírico</vt:lpstr>
      <vt:lpstr>VI. Análisis empírico</vt:lpstr>
      <vt:lpstr>VI. Análisis empírico – otros aspectos indagados</vt:lpstr>
      <vt:lpstr>VII. Conclusiones</vt:lpstr>
      <vt:lpstr>VII. Conclusiones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vínculos entre aglomeración y crecimiento. Un estudio para la República Argentina</dc:title>
  <dc:creator>Ivan</dc:creator>
  <cp:lastModifiedBy>general</cp:lastModifiedBy>
  <cp:revision>124</cp:revision>
  <cp:lastPrinted>2017-09-18T02:03:09Z</cp:lastPrinted>
  <dcterms:created xsi:type="dcterms:W3CDTF">2014-09-04T20:43:14Z</dcterms:created>
  <dcterms:modified xsi:type="dcterms:W3CDTF">2017-10-18T11:55:46Z</dcterms:modified>
</cp:coreProperties>
</file>