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6" r:id="rId10"/>
    <p:sldId id="270" r:id="rId11"/>
    <p:sldId id="267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9" autoAdjust="0"/>
  </p:normalViewPr>
  <p:slideViewPr>
    <p:cSldViewPr>
      <p:cViewPr varScale="1">
        <p:scale>
          <a:sx n="65" d="100"/>
          <a:sy n="65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SIROEN" userId="1db041f2-048e-454b-8648-7b195e1d9f07" providerId="ADAL" clId="{CA3FDEC6-6F35-4842-8DBB-C8A3E1070512}"/>
    <pc:docChg chg="modSld">
      <pc:chgData name="Jean-Marc SIROEN" userId="1db041f2-048e-454b-8648-7b195e1d9f07" providerId="ADAL" clId="{CA3FDEC6-6F35-4842-8DBB-C8A3E1070512}" dt="2017-11-13T08:30:32.972" v="0" actId="1076"/>
      <pc:docMkLst>
        <pc:docMk/>
      </pc:docMkLst>
      <pc:sldChg chg="modSp">
        <pc:chgData name="Jean-Marc SIROEN" userId="1db041f2-048e-454b-8648-7b195e1d9f07" providerId="ADAL" clId="{CA3FDEC6-6F35-4842-8DBB-C8A3E1070512}" dt="2017-11-13T08:30:32.972" v="0" actId="1076"/>
        <pc:sldMkLst>
          <pc:docMk/>
          <pc:sldMk cId="885453970" sldId="258"/>
        </pc:sldMkLst>
        <pc:spChg chg="mod">
          <ac:chgData name="Jean-Marc SIROEN" userId="1db041f2-048e-454b-8648-7b195e1d9f07" providerId="ADAL" clId="{CA3FDEC6-6F35-4842-8DBB-C8A3E1070512}" dt="2017-11-13T08:30:32.972" v="0" actId="1076"/>
          <ac:spMkLst>
            <pc:docMk/>
            <pc:sldMk cId="885453970" sldId="258"/>
            <ac:spMk id="3" creationId="{00000000-0000-0000-0000-000000000000}"/>
          </ac:spMkLst>
        </pc:spChg>
      </pc:sldChg>
    </pc:docChg>
  </pc:docChgLst>
  <pc:docChgLst>
    <pc:chgData name="Jean-Marc SIROEN" userId="1db041f2-048e-454b-8648-7b195e1d9f07" providerId="ADAL" clId="{4B551EE7-AB30-4C73-ACEC-14441BC00551}"/>
    <pc:docChg chg="custSel modSld">
      <pc:chgData name="Jean-Marc SIROEN" userId="1db041f2-048e-454b-8648-7b195e1d9f07" providerId="ADAL" clId="{4B551EE7-AB30-4C73-ACEC-14441BC00551}" dt="2017-10-28T06:12:26.042" v="61" actId="20577"/>
      <pc:docMkLst>
        <pc:docMk/>
      </pc:docMkLst>
      <pc:sldChg chg="modSp">
        <pc:chgData name="Jean-Marc SIROEN" userId="1db041f2-048e-454b-8648-7b195e1d9f07" providerId="ADAL" clId="{4B551EE7-AB30-4C73-ACEC-14441BC00551}" dt="2017-10-28T06:12:26.042" v="61" actId="20577"/>
        <pc:sldMkLst>
          <pc:docMk/>
          <pc:sldMk cId="1291753175" sldId="256"/>
        </pc:sldMkLst>
        <pc:spChg chg="mod">
          <ac:chgData name="Jean-Marc SIROEN" userId="1db041f2-048e-454b-8648-7b195e1d9f07" providerId="ADAL" clId="{4B551EE7-AB30-4C73-ACEC-14441BC00551}" dt="2017-10-28T06:12:26.042" v="61" actId="20577"/>
          <ac:spMkLst>
            <pc:docMk/>
            <pc:sldMk cId="1291753175" sldId="256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896638113057E-2"/>
          <c:y val="0.1095554570964407"/>
          <c:w val="0.78403503340031633"/>
          <c:h val="0.55395439327283913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Feuil2!$E$1</c:f>
              <c:strCache>
                <c:ptCount val="1"/>
                <c:pt idx="0">
                  <c:v>Trade agreements with labour clauses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Feuil2!$A$2:$A$35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Feuil2!$E$2:$E$35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5</c:v>
                </c:pt>
                <c:pt idx="23">
                  <c:v>6</c:v>
                </c:pt>
                <c:pt idx="24">
                  <c:v>8</c:v>
                </c:pt>
                <c:pt idx="25">
                  <c:v>9</c:v>
                </c:pt>
                <c:pt idx="26">
                  <c:v>14</c:v>
                </c:pt>
                <c:pt idx="27">
                  <c:v>14</c:v>
                </c:pt>
                <c:pt idx="28">
                  <c:v>18</c:v>
                </c:pt>
                <c:pt idx="29">
                  <c:v>23</c:v>
                </c:pt>
                <c:pt idx="30">
                  <c:v>25</c:v>
                </c:pt>
                <c:pt idx="31">
                  <c:v>31</c:v>
                </c:pt>
                <c:pt idx="32">
                  <c:v>38</c:v>
                </c:pt>
                <c:pt idx="3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9-4601-B170-6C23041FF3B3}"/>
            </c:ext>
          </c:extLst>
        </c:ser>
        <c:ser>
          <c:idx val="4"/>
          <c:order val="3"/>
          <c:tx>
            <c:strRef>
              <c:f>Feuil2!$F$1</c:f>
              <c:strCache>
                <c:ptCount val="1"/>
                <c:pt idx="0">
                  <c:v>Trade agreements without labour clauses</c:v>
                </c:pt>
              </c:strCache>
            </c:strRef>
          </c:tx>
          <c:invertIfNegative val="0"/>
          <c:cat>
            <c:numRef>
              <c:f>Feuil2!$A$2:$A$35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Feuil2!$F$2:$F$35</c:f>
              <c:numCache>
                <c:formatCode>General</c:formatCode>
                <c:ptCount val="34"/>
                <c:pt idx="0">
                  <c:v>13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21</c:v>
                </c:pt>
                <c:pt idx="11">
                  <c:v>24</c:v>
                </c:pt>
                <c:pt idx="12">
                  <c:v>27</c:v>
                </c:pt>
                <c:pt idx="13">
                  <c:v>39</c:v>
                </c:pt>
                <c:pt idx="14">
                  <c:v>44</c:v>
                </c:pt>
                <c:pt idx="15">
                  <c:v>52</c:v>
                </c:pt>
                <c:pt idx="16">
                  <c:v>60</c:v>
                </c:pt>
                <c:pt idx="17">
                  <c:v>67</c:v>
                </c:pt>
                <c:pt idx="18">
                  <c:v>73</c:v>
                </c:pt>
                <c:pt idx="19">
                  <c:v>78</c:v>
                </c:pt>
                <c:pt idx="20">
                  <c:v>88</c:v>
                </c:pt>
                <c:pt idx="21">
                  <c:v>95</c:v>
                </c:pt>
                <c:pt idx="22">
                  <c:v>104</c:v>
                </c:pt>
                <c:pt idx="23">
                  <c:v>114</c:v>
                </c:pt>
                <c:pt idx="24">
                  <c:v>122</c:v>
                </c:pt>
                <c:pt idx="25">
                  <c:v>134</c:v>
                </c:pt>
                <c:pt idx="26">
                  <c:v>146</c:v>
                </c:pt>
                <c:pt idx="27">
                  <c:v>157</c:v>
                </c:pt>
                <c:pt idx="28">
                  <c:v>170</c:v>
                </c:pt>
                <c:pt idx="29">
                  <c:v>185</c:v>
                </c:pt>
                <c:pt idx="30">
                  <c:v>193</c:v>
                </c:pt>
                <c:pt idx="31">
                  <c:v>199</c:v>
                </c:pt>
                <c:pt idx="32">
                  <c:v>208</c:v>
                </c:pt>
                <c:pt idx="3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9-4601-B170-6C23041F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94080"/>
        <c:axId val="68892160"/>
      </c:barChart>
      <c:lineChart>
        <c:grouping val="standard"/>
        <c:varyColors val="0"/>
        <c:ser>
          <c:idx val="1"/>
          <c:order val="0"/>
          <c:tx>
            <c:strRef>
              <c:f>Feuil2!$C$1</c:f>
              <c:strCache>
                <c:ptCount val="1"/>
                <c:pt idx="0">
                  <c:v>Mean number of conventions ratified, OECD Countries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cat>
            <c:numRef>
              <c:f>Feuil2!$A$2:$A$35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Feuil2!$C$2:$C$35</c:f>
              <c:numCache>
                <c:formatCode>General</c:formatCode>
                <c:ptCount val="34"/>
                <c:pt idx="0">
                  <c:v>5.2916670000000021</c:v>
                </c:pt>
                <c:pt idx="1">
                  <c:v>5.4166670000000021</c:v>
                </c:pt>
                <c:pt idx="2">
                  <c:v>5.4166670000000021</c:v>
                </c:pt>
                <c:pt idx="3">
                  <c:v>5.5</c:v>
                </c:pt>
                <c:pt idx="4">
                  <c:v>5.5416670000000021</c:v>
                </c:pt>
                <c:pt idx="5">
                  <c:v>5.5416670000000021</c:v>
                </c:pt>
                <c:pt idx="6">
                  <c:v>5.5833329999999997</c:v>
                </c:pt>
                <c:pt idx="7">
                  <c:v>5.5833329999999997</c:v>
                </c:pt>
                <c:pt idx="8">
                  <c:v>5.6249999999999973</c:v>
                </c:pt>
                <c:pt idx="9">
                  <c:v>5.6249999999999973</c:v>
                </c:pt>
                <c:pt idx="10">
                  <c:v>5.7083329999999997</c:v>
                </c:pt>
                <c:pt idx="11">
                  <c:v>5.75</c:v>
                </c:pt>
                <c:pt idx="12">
                  <c:v>5.75</c:v>
                </c:pt>
                <c:pt idx="13">
                  <c:v>5.8333329999999997</c:v>
                </c:pt>
                <c:pt idx="14">
                  <c:v>5.8</c:v>
                </c:pt>
                <c:pt idx="15">
                  <c:v>5.7692310000000004</c:v>
                </c:pt>
                <c:pt idx="16">
                  <c:v>5.6551719999999976</c:v>
                </c:pt>
                <c:pt idx="17">
                  <c:v>5.7241379999999964</c:v>
                </c:pt>
                <c:pt idx="18">
                  <c:v>5.896551999999998</c:v>
                </c:pt>
                <c:pt idx="19">
                  <c:v>6.1724139999999981</c:v>
                </c:pt>
                <c:pt idx="20">
                  <c:v>6.7</c:v>
                </c:pt>
                <c:pt idx="21">
                  <c:v>7.1</c:v>
                </c:pt>
                <c:pt idx="22">
                  <c:v>7.2333330000000018</c:v>
                </c:pt>
                <c:pt idx="23">
                  <c:v>7.2666670000000018</c:v>
                </c:pt>
                <c:pt idx="24">
                  <c:v>7.2666670000000018</c:v>
                </c:pt>
                <c:pt idx="25">
                  <c:v>7.2666670000000018</c:v>
                </c:pt>
                <c:pt idx="26">
                  <c:v>7.3</c:v>
                </c:pt>
                <c:pt idx="27">
                  <c:v>7.3333329999999997</c:v>
                </c:pt>
                <c:pt idx="28">
                  <c:v>7.3333329999999997</c:v>
                </c:pt>
                <c:pt idx="29">
                  <c:v>7.3333329999999997</c:v>
                </c:pt>
                <c:pt idx="30">
                  <c:v>7.4117649999999999</c:v>
                </c:pt>
                <c:pt idx="31">
                  <c:v>7.4411759999999996</c:v>
                </c:pt>
                <c:pt idx="32">
                  <c:v>7.4411759999999996</c:v>
                </c:pt>
                <c:pt idx="33">
                  <c:v>7.4117649999999999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A9-4601-B170-6C23041FF3B3}"/>
            </c:ext>
          </c:extLst>
        </c:ser>
        <c:ser>
          <c:idx val="2"/>
          <c:order val="1"/>
          <c:tx>
            <c:strRef>
              <c:f>Feuil2!$D$1</c:f>
              <c:strCache>
                <c:ptCount val="1"/>
                <c:pt idx="0">
                  <c:v>Mean number of conventions ratified, Non OECD Countries</c:v>
                </c:pt>
              </c:strCache>
            </c:strRef>
          </c:tx>
          <c:marker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Feuil2!$A$2:$A$35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Feuil2!$D$2:$D$35</c:f>
              <c:numCache>
                <c:formatCode>General</c:formatCode>
                <c:ptCount val="34"/>
                <c:pt idx="0">
                  <c:v>2.9221559999999993</c:v>
                </c:pt>
                <c:pt idx="1">
                  <c:v>2.9940119999999997</c:v>
                </c:pt>
                <c:pt idx="2">
                  <c:v>3.023952</c:v>
                </c:pt>
                <c:pt idx="3">
                  <c:v>3.1556889999999993</c:v>
                </c:pt>
                <c:pt idx="4">
                  <c:v>3.167665</c:v>
                </c:pt>
                <c:pt idx="5">
                  <c:v>3.1976049999999998</c:v>
                </c:pt>
                <c:pt idx="6">
                  <c:v>3.215568999999999</c:v>
                </c:pt>
                <c:pt idx="7">
                  <c:v>3.2275450000000001</c:v>
                </c:pt>
                <c:pt idx="8">
                  <c:v>3.257485</c:v>
                </c:pt>
                <c:pt idx="9">
                  <c:v>3.2814369999999999</c:v>
                </c:pt>
                <c:pt idx="10">
                  <c:v>3.299401</c:v>
                </c:pt>
                <c:pt idx="11">
                  <c:v>3.3353289999999993</c:v>
                </c:pt>
                <c:pt idx="12">
                  <c:v>3.508982</c:v>
                </c:pt>
                <c:pt idx="13">
                  <c:v>3.6946110000000001</c:v>
                </c:pt>
                <c:pt idx="14">
                  <c:v>3.7650600000000001</c:v>
                </c:pt>
                <c:pt idx="15">
                  <c:v>3.824241999999999</c:v>
                </c:pt>
                <c:pt idx="16">
                  <c:v>3.9197529999999987</c:v>
                </c:pt>
                <c:pt idx="17">
                  <c:v>4.135802</c:v>
                </c:pt>
                <c:pt idx="18">
                  <c:v>4.2839510000000001</c:v>
                </c:pt>
                <c:pt idx="19">
                  <c:v>4.5925929999999981</c:v>
                </c:pt>
                <c:pt idx="20">
                  <c:v>5.198757999999998</c:v>
                </c:pt>
                <c:pt idx="21">
                  <c:v>5.7204969999999982</c:v>
                </c:pt>
                <c:pt idx="22">
                  <c:v>5.8881990000000002</c:v>
                </c:pt>
                <c:pt idx="23">
                  <c:v>6.0931680000000004</c:v>
                </c:pt>
                <c:pt idx="24">
                  <c:v>6.1552799999999985</c:v>
                </c:pt>
                <c:pt idx="25">
                  <c:v>6.3229809999999969</c:v>
                </c:pt>
                <c:pt idx="26">
                  <c:v>6.5031059999999981</c:v>
                </c:pt>
                <c:pt idx="27">
                  <c:v>6.5403729999999998</c:v>
                </c:pt>
                <c:pt idx="28">
                  <c:v>6.6211179999999974</c:v>
                </c:pt>
                <c:pt idx="29">
                  <c:v>6.6894410000000004</c:v>
                </c:pt>
                <c:pt idx="30">
                  <c:v>6.6878979999999979</c:v>
                </c:pt>
                <c:pt idx="31">
                  <c:v>6.7197449999999996</c:v>
                </c:pt>
                <c:pt idx="32">
                  <c:v>6.8152869999999979</c:v>
                </c:pt>
                <c:pt idx="33">
                  <c:v>6.8535029999999981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A9-4601-B170-6C23041F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36736"/>
        <c:axId val="68890624"/>
      </c:lineChart>
      <c:catAx>
        <c:axId val="7043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fr-FR" sz="9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fr-FR"/>
          </a:p>
        </c:txPr>
        <c:crossAx val="68890624"/>
        <c:crosses val="autoZero"/>
        <c:auto val="1"/>
        <c:lblAlgn val="ctr"/>
        <c:lblOffset val="100"/>
        <c:noMultiLvlLbl val="0"/>
      </c:catAx>
      <c:valAx>
        <c:axId val="68890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/>
                  <a:t>Mean number of conventions ratified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0436736"/>
        <c:crosses val="autoZero"/>
        <c:crossBetween val="between"/>
      </c:valAx>
      <c:valAx>
        <c:axId val="68892160"/>
        <c:scaling>
          <c:orientation val="minMax"/>
          <c:max val="27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/>
                  <a:t>Number of trade agreements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8894080"/>
        <c:crosses val="max"/>
        <c:crossBetween val="between"/>
      </c:valAx>
      <c:catAx>
        <c:axId val="6889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8921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2CAF-7E12-4B8D-A91C-78FACDF342B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D030B-F521-4235-A093-478C92D40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0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73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1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0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94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53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73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46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22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3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5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7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75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27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030B-F521-4235-A093-478C92D408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66F-4BD1-4CCB-B1E9-CB2166C8F409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04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268D-AFCF-4768-BB3B-279D2E51E468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87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E40-6C8A-4485-9049-19741D525C41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4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C9EB-80A6-4461-A2B3-67CCF090B840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64E2-3AC9-4C13-9800-913772A2504D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A48-75F0-4E7A-AD15-BFD8D5DFB745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A449-DFAB-4E44-9AE4-D3093E09E9AE}" type="datetime1">
              <a:rPr lang="fr-FR" smtClean="0"/>
              <a:t>13/11/2017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A509-D511-413D-B0D0-D5C64A47A8A3}" type="datetime1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2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B442-C13A-4F62-AB80-F4BED2B9793D}" type="datetime1">
              <a:rPr lang="fr-FR" smtClean="0"/>
              <a:t>13/11/2017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45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B662-8932-4C84-BB7E-71C6668555F8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8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682E-DB68-4921-A390-321B47D98581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6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B16B-C21D-4A68-8906-BC21ED7DB9C1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FC91-9966-497F-9BB1-548151230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764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208912" cy="3024336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en-GB" dirty="0"/>
              <a:t> </a:t>
            </a:r>
            <a:br>
              <a:rPr lang="fr-FR" dirty="0"/>
            </a:b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/>
              </a:rPr>
              <a:t>Regional Trade Agreements and the Spread of International Labour Standards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fr-FR" dirty="0"/>
            </a:br>
            <a:r>
              <a:rPr lang="fr-FR" sz="3100" dirty="0"/>
              <a:t>Jean-Marc Siroën</a:t>
            </a:r>
            <a:r>
              <a:rPr lang="en-GB" sz="3100" dirty="0"/>
              <a:t> </a:t>
            </a:r>
            <a:r>
              <a:rPr lang="fr-FR" sz="3100" dirty="0"/>
              <a:t>&amp; David Andrade</a:t>
            </a:r>
            <a:br>
              <a:rPr lang="fr-FR" sz="3100" dirty="0"/>
            </a:br>
            <a:r>
              <a:rPr lang="en-GB" sz="2200" dirty="0"/>
              <a:t>PSL Research University, </a:t>
            </a:r>
            <a:r>
              <a:rPr lang="en-GB" sz="2200" dirty="0" err="1"/>
              <a:t>Université</a:t>
            </a:r>
            <a:r>
              <a:rPr lang="en-GB" sz="2200" dirty="0"/>
              <a:t> </a:t>
            </a:r>
            <a:r>
              <a:rPr lang="en-GB" sz="2200"/>
              <a:t>Paris-Dauphine, </a:t>
            </a:r>
            <a:r>
              <a:rPr lang="en-GB" sz="2200" dirty="0"/>
              <a:t>IRD, </a:t>
            </a:r>
            <a:r>
              <a:rPr lang="en-GB" sz="2200" dirty="0" err="1"/>
              <a:t>LEDa</a:t>
            </a:r>
            <a:r>
              <a:rPr lang="en-GB" sz="2200" dirty="0"/>
              <a:t>, UMR [225], DIAL, 75016 Paris, France.</a:t>
            </a:r>
            <a:br>
              <a:rPr lang="en-GB" sz="2200" dirty="0"/>
            </a:br>
            <a:r>
              <a:rPr lang="en-GB" sz="1800" dirty="0"/>
              <a:t>Funding by European Commission, FP7, NOPOOR project</a:t>
            </a:r>
            <a:br>
              <a:rPr lang="en-GB" sz="2200" dirty="0"/>
            </a:br>
            <a:r>
              <a:rPr lang="en-GB" sz="2200" dirty="0"/>
              <a:t>(</a:t>
            </a:r>
            <a:r>
              <a:rPr lang="en-US" sz="2000" i="1" dirty="0"/>
              <a:t>Enhancing Knowledge for Renewed Policies against Poverty)</a:t>
            </a:r>
            <a:br>
              <a:rPr lang="fr-FR" sz="22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1026" name="Picture 2" descr="C:\Users\Jean-Marc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49" y="5672045"/>
            <a:ext cx="149066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-Marc\Pictures\dial (184x10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79248"/>
            <a:ext cx="11223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an-Marc\Pictures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33" y="5714908"/>
            <a:ext cx="1704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an-Marc\Pictures\nopoo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72045"/>
            <a:ext cx="1752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an-Marc\Pictures\logoPSLstar_RU_rv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7" y="5836398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76672"/>
            <a:ext cx="7704856" cy="9848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 Universidad Nacional de Córdoba</a:t>
            </a:r>
          </a:p>
          <a:p>
            <a:pPr algn="ctr"/>
            <a:r>
              <a:rPr lang="es-ES" b="1" dirty="0"/>
              <a:t>Instituto</a:t>
            </a:r>
            <a:r>
              <a:rPr lang="es-ES" dirty="0"/>
              <a:t> de </a:t>
            </a:r>
            <a:r>
              <a:rPr lang="es-ES" b="1" dirty="0"/>
              <a:t>Economía</a:t>
            </a:r>
            <a:r>
              <a:rPr lang="es-ES" dirty="0"/>
              <a:t> y Finanzas</a:t>
            </a:r>
          </a:p>
          <a:p>
            <a:pPr algn="ctr"/>
            <a:r>
              <a:rPr lang="es-ES" sz="2000" dirty="0"/>
              <a:t>01/12/2017</a:t>
            </a:r>
            <a:r>
              <a:rPr lang="en-US" sz="2000" dirty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5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RTAs and ratification by conventions</a:t>
            </a:r>
            <a:br>
              <a:rPr lang="fr-FR" sz="3600" dirty="0"/>
            </a:br>
            <a:r>
              <a:rPr lang="en-GB" sz="1800" dirty="0" err="1"/>
              <a:t>Probit</a:t>
            </a:r>
            <a:r>
              <a:rPr lang="en-GB" sz="1800" dirty="0"/>
              <a:t> Model with Random Effects for each Individual ILO Convention. No Time-Fixed Effects </a:t>
            </a:r>
            <a:endParaRPr lang="fr-FR"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57227"/>
              </p:ext>
            </p:extLst>
          </p:nvPr>
        </p:nvGraphicFramePr>
        <p:xfrm>
          <a:off x="899592" y="1268760"/>
          <a:ext cx="7560840" cy="230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C087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C098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C029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C105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Convention 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Freedom of Association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Collective</a:t>
                      </a:r>
                      <a:endParaRPr lang="fr-F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Bargaining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Forced Labour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Abolition of Forced Labour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TradeRTAlc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3.799***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4.671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0.375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2.293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TradeRTAnc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6.255**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5.965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5.331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1.650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78145"/>
              </p:ext>
            </p:extLst>
          </p:nvPr>
        </p:nvGraphicFramePr>
        <p:xfrm>
          <a:off x="899592" y="3861048"/>
          <a:ext cx="7560840" cy="2706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C100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C111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C138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C182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Convention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Equal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Remuneration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Discrimination</a:t>
                      </a:r>
                      <a:endParaRPr lang="fr-FR" sz="16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Minimum Age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Worst Forms of Child Labour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effectLst/>
                        </a:rPr>
                        <a:t>TradeRTAlc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3.966*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6.231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2.597*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0.788**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effectLst/>
                        </a:rPr>
                        <a:t>TradeRTAnc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6.177**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6.105**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4.591***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1.532***</a:t>
                      </a:r>
                      <a:endParaRPr lang="fr-FR" sz="20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6727" marR="667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/>
              <a:t>Sensitivity and Robustness Checks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66553"/>
              </p:ext>
            </p:extLst>
          </p:nvPr>
        </p:nvGraphicFramePr>
        <p:xfrm>
          <a:off x="611557" y="1844824"/>
          <a:ext cx="777686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Number of ILO Conventions Ratified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All Countries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OECD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Non OECD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Conventions Ratified in (t-1)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1.025***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0.931***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1.006***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TradeRTAlc</a:t>
                      </a:r>
                      <a:r>
                        <a:rPr lang="en-GB" sz="2400" dirty="0">
                          <a:effectLst/>
                        </a:rPr>
                        <a:t> (t-n)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0.259***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0.217**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0.778***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TradeRTAnc</a:t>
                      </a:r>
                      <a:r>
                        <a:rPr lang="en-GB" sz="2400" dirty="0">
                          <a:effectLst/>
                        </a:rPr>
                        <a:t> (t-n)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0.071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0.401***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-0.299**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281" marR="532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3568" y="4293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effect of labour-clause on ratification is significantly greater for developing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RTAs without labour clauses has a significant positive effect on expected ratification in developed countries, negative in developing countries.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9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and Robustness Checks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37774"/>
              </p:ext>
            </p:extLst>
          </p:nvPr>
        </p:nvGraphicFramePr>
        <p:xfrm>
          <a:off x="481888" y="1340768"/>
          <a:ext cx="813690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CIRI</a:t>
                      </a:r>
                      <a:r>
                        <a:rPr lang="en-GB" sz="2400" dirty="0">
                          <a:effectLst/>
                        </a:rPr>
                        <a:t> Index for Workers’ Rights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All Countries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OECD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Non OECD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CIRI Index in (t-1)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1.193***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1.757***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1.123***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TradeRTAlc</a:t>
                      </a:r>
                      <a:r>
                        <a:rPr lang="en-GB" sz="2400" dirty="0">
                          <a:effectLst/>
                        </a:rPr>
                        <a:t> (t-n)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0.314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0.184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0.195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TradeRTAnc</a:t>
                      </a:r>
                      <a:r>
                        <a:rPr lang="en-GB" sz="2400" dirty="0">
                          <a:effectLst/>
                        </a:rPr>
                        <a:t> (t-n)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0.565**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0.235</a:t>
                      </a:r>
                      <a:endParaRPr lang="fr-FR" sz="24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0.362</a:t>
                      </a:r>
                      <a:endParaRPr lang="fr-FR" sz="2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3916" marR="5391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3212976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RTAs with and without labour clauses have no statistically significant effect  for workers’ rights in both groups of countries when we treat them separately.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4869160"/>
            <a:ext cx="81369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Convention c182 (worst forms of child </a:t>
            </a:r>
            <a:r>
              <a:rPr lang="en-US" sz="2400" dirty="0" err="1"/>
              <a:t>labour</a:t>
            </a:r>
            <a:r>
              <a:rPr lang="en-US" sz="2400" dirty="0"/>
              <a:t>) – was only initiated in 1998. We test the model from 1998 to 2012.</a:t>
            </a:r>
          </a:p>
          <a:p>
            <a:r>
              <a:rPr lang="en-US" sz="2400" dirty="0"/>
              <a:t>Ratification and practices  : 𝑆𝑖𝑚𝑖𝑙𝑎𝑟 𝑟𝑒𝑠𝑢𝑙𝑡𝑠 </a:t>
            </a:r>
          </a:p>
        </p:txBody>
      </p:sp>
    </p:spTree>
    <p:extLst>
      <p:ext uri="{BB962C8B-B14F-4D97-AF65-F5344CB8AC3E}">
        <p14:creationId xmlns:p14="http://schemas.microsoft.com/office/powerpoint/2010/main" val="20570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/>
              <a:t>Policy Implications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r>
              <a:rPr lang="en-GB" sz="7600" dirty="0"/>
              <a:t>Countries recognize the </a:t>
            </a:r>
            <a:r>
              <a:rPr lang="en-GB" sz="7600" b="1" dirty="0"/>
              <a:t>legitimacy of the ILO </a:t>
            </a:r>
            <a:r>
              <a:rPr lang="en-GB" sz="7600" dirty="0"/>
              <a:t>and the core conventions as the benchmark for acceptable working conditions.</a:t>
            </a:r>
            <a:endParaRPr lang="fr-FR" sz="7600" dirty="0"/>
          </a:p>
          <a:p>
            <a:r>
              <a:rPr lang="en-GB" sz="7600" dirty="0"/>
              <a:t>However, when enforcement mechanisms are not clearly included, countries may ratify ILO conventions </a:t>
            </a:r>
            <a:r>
              <a:rPr lang="en-US" sz="7600" dirty="0"/>
              <a:t>without to comply with them</a:t>
            </a:r>
            <a:r>
              <a:rPr lang="en-GB" sz="7600" dirty="0"/>
              <a:t>. To some extent, ratification of ILO conventions </a:t>
            </a:r>
            <a:r>
              <a:rPr lang="en-US" sz="7600" dirty="0"/>
              <a:t>can be a substitute for compliance with these standards</a:t>
            </a:r>
          </a:p>
          <a:p>
            <a:r>
              <a:rPr lang="en-GB" sz="7600" dirty="0"/>
              <a:t>In this respect, trade agreements could be made conditional on prior ratification of ILO conventions,. Additionally, </a:t>
            </a:r>
            <a:r>
              <a:rPr lang="en-GB" sz="7600" b="1" dirty="0"/>
              <a:t>the agreement should establish a monitoring</a:t>
            </a:r>
            <a:r>
              <a:rPr lang="en-GB" sz="7600" dirty="0"/>
              <a:t> of the implementation of labour provisions and a </a:t>
            </a:r>
            <a:r>
              <a:rPr lang="en-GB" sz="7600" b="1" dirty="0"/>
              <a:t>follow-up procedure</a:t>
            </a:r>
            <a:r>
              <a:rPr lang="en-GB" sz="7600" dirty="0"/>
              <a:t>, which should be more attentive to the progression than the level of standards</a:t>
            </a:r>
            <a:endParaRPr lang="fr-FR" sz="7600" dirty="0"/>
          </a:p>
          <a:p>
            <a:r>
              <a:rPr lang="en-GB" sz="7600" b="1" dirty="0"/>
              <a:t>"Positive" sanctions</a:t>
            </a:r>
            <a:r>
              <a:rPr lang="en-GB" sz="7600" dirty="0"/>
              <a:t>, such as conditional aid and supplementary trade openness, should provide more incentives than “negative” sanctions such as fines or extra-tariffs (cf. GSP+). EU might schedule an enlargement of preferences, bound to improvements in workers’ rights, eventually targeted on sectors or firms (US-Cambodia agreement). </a:t>
            </a:r>
            <a:endParaRPr lang="fr-FR" sz="7600" dirty="0"/>
          </a:p>
          <a:p>
            <a:r>
              <a:rPr lang="en-GB" sz="7600" dirty="0"/>
              <a:t>The ILO conventions also </a:t>
            </a:r>
            <a:r>
              <a:rPr lang="en-GB" sz="7600" b="1" dirty="0"/>
              <a:t>strengthen civil society </a:t>
            </a:r>
            <a:r>
              <a:rPr lang="en-GB" sz="7600" dirty="0"/>
              <a:t>by conferring the legitimacy of international law. The close involvement of civil society should be considered as fundamental for the successful implementation of the provisions.</a:t>
            </a:r>
            <a:endParaRPr lang="fr-FR" sz="7600" dirty="0"/>
          </a:p>
          <a:p>
            <a:endParaRPr lang="fr-FR" sz="4500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043444"/>
            <a:ext cx="790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Trade agreements have to include provisions dealing with core labour standards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36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828"/>
            <a:ext cx="8229600" cy="1143000"/>
          </a:xfrm>
        </p:spPr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r>
              <a:rPr lang="en-GB" sz="6800" b="1" dirty="0"/>
              <a:t>Brown, D. K., </a:t>
            </a:r>
            <a:r>
              <a:rPr lang="en-GB" sz="6800" b="1" dirty="0" err="1"/>
              <a:t>Deardorff</a:t>
            </a:r>
            <a:r>
              <a:rPr lang="en-GB" sz="6800" b="1" dirty="0"/>
              <a:t>, A. V., &amp; Stern, R. M. </a:t>
            </a:r>
            <a:r>
              <a:rPr lang="en-GB" sz="6800" dirty="0"/>
              <a:t>(2011). </a:t>
            </a:r>
            <a:r>
              <a:rPr lang="en-GB" sz="6800" dirty="0" err="1"/>
              <a:t>Labor</a:t>
            </a:r>
            <a:r>
              <a:rPr lang="en-GB" sz="6800" dirty="0"/>
              <a:t> Standards and Human Rights: Implications for International Trade and Investment. </a:t>
            </a:r>
            <a:r>
              <a:rPr lang="en-GB" sz="6800" i="1" dirty="0"/>
              <a:t>International Policy </a:t>
            </a:r>
            <a:r>
              <a:rPr lang="en-GB" sz="6800" i="1" dirty="0" err="1"/>
              <a:t>Center</a:t>
            </a:r>
            <a:r>
              <a:rPr lang="en-GB" sz="6800" i="1" dirty="0"/>
              <a:t>. Gerald R. Ford School of Public Policy. University of Michigan. </a:t>
            </a:r>
            <a:r>
              <a:rPr lang="en-GB" sz="6800" i="1" dirty="0" err="1"/>
              <a:t>IPC</a:t>
            </a:r>
            <a:r>
              <a:rPr lang="en-GB" sz="6800" i="1" dirty="0"/>
              <a:t> Working Paper Series</a:t>
            </a:r>
            <a:r>
              <a:rPr lang="en-GB" sz="6800" dirty="0"/>
              <a:t>, (119).</a:t>
            </a:r>
            <a:endParaRPr lang="en-US" sz="6800" dirty="0"/>
          </a:p>
          <a:p>
            <a:r>
              <a:rPr lang="en-US" sz="6800" b="1" dirty="0" err="1"/>
              <a:t>Kamata</a:t>
            </a:r>
            <a:r>
              <a:rPr lang="en-US" sz="6800" b="1" dirty="0"/>
              <a:t>, I. </a:t>
            </a:r>
            <a:r>
              <a:rPr lang="en-US" sz="6800" dirty="0"/>
              <a:t>(2014). Regional Trade Agreements with Labor Clauses: Effects on labor standards and trade. Research Institute of Economy, Trade &amp; Industry, IAA. Retrieved from http://www.rieti.go.jp/en/publications/summary/14030004.html</a:t>
            </a:r>
          </a:p>
          <a:p>
            <a:r>
              <a:rPr lang="en-US" sz="6800" b="1" dirty="0" err="1"/>
              <a:t>Kamata</a:t>
            </a:r>
            <a:r>
              <a:rPr lang="en-US" sz="6800" b="1" dirty="0"/>
              <a:t>, I. </a:t>
            </a:r>
            <a:r>
              <a:rPr lang="en-US" sz="6800" dirty="0"/>
              <a:t>(2015). Labor Clauses in Regional Trade Agreements and Effects on Labor Conditions: An Empirical Analysis. Kyoto University, Graduate School of Economics, Research Project Center Discussion Paper Series. </a:t>
            </a:r>
          </a:p>
          <a:p>
            <a:r>
              <a:rPr lang="en-GB" sz="6800" b="1" dirty="0"/>
              <a:t>Kim, M. </a:t>
            </a:r>
            <a:r>
              <a:rPr lang="en-GB" sz="6800" dirty="0"/>
              <a:t>(2012). Ex Ante Due Diligence: Formation of PTAs and Protection of </a:t>
            </a:r>
            <a:r>
              <a:rPr lang="en-GB" sz="6800" dirty="0" err="1"/>
              <a:t>Labor</a:t>
            </a:r>
            <a:r>
              <a:rPr lang="en-GB" sz="6800" dirty="0"/>
              <a:t> Rights. </a:t>
            </a:r>
            <a:r>
              <a:rPr lang="en-GB" sz="6800" i="1" dirty="0"/>
              <a:t>International Studies Quarterly</a:t>
            </a:r>
            <a:r>
              <a:rPr lang="en-GB" sz="6800" dirty="0"/>
              <a:t>, </a:t>
            </a:r>
            <a:r>
              <a:rPr lang="en-GB" sz="6800" i="1" dirty="0"/>
              <a:t>56</a:t>
            </a:r>
            <a:r>
              <a:rPr lang="en-GB" sz="6800" dirty="0"/>
              <a:t>(4). http://doi.org/10.1111/j.1468-2478.2012.00758.x</a:t>
            </a:r>
            <a:endParaRPr lang="fr-FR" sz="6800" dirty="0"/>
          </a:p>
          <a:p>
            <a:r>
              <a:rPr lang="en-GB" sz="6800" b="1" dirty="0" err="1"/>
              <a:t>Peksen</a:t>
            </a:r>
            <a:r>
              <a:rPr lang="en-GB" sz="6800" b="1" dirty="0"/>
              <a:t>, D. &amp; Blanton, R.G</a:t>
            </a:r>
            <a:r>
              <a:rPr lang="en-GB" sz="6800" dirty="0"/>
              <a:t>. (2016).</a:t>
            </a:r>
            <a:r>
              <a:rPr lang="en-GB" sz="6800" baseline="-25000" dirty="0"/>
              <a:t> </a:t>
            </a:r>
            <a:r>
              <a:rPr lang="en-GB" sz="6800" dirty="0"/>
              <a:t> The impact of ILO conventions on worker rights: Are empty promises worse than no promises?.  Review of International Organizations, 1-20</a:t>
            </a:r>
            <a:endParaRPr lang="fr-FR" sz="6800" dirty="0"/>
          </a:p>
          <a:p>
            <a:r>
              <a:rPr lang="en-GB" sz="6800" b="1" dirty="0" err="1"/>
              <a:t>Postnikov</a:t>
            </a:r>
            <a:r>
              <a:rPr lang="en-GB" sz="6800" b="1" dirty="0"/>
              <a:t>, E., &amp; </a:t>
            </a:r>
            <a:r>
              <a:rPr lang="en-GB" sz="6800" b="1" dirty="0" err="1"/>
              <a:t>Bastiaens</a:t>
            </a:r>
            <a:r>
              <a:rPr lang="en-GB" sz="6800" b="1" dirty="0"/>
              <a:t>, I. </a:t>
            </a:r>
            <a:r>
              <a:rPr lang="en-GB" sz="6800" dirty="0"/>
              <a:t>(2014). Does dialogue work? The effectiveness of </a:t>
            </a:r>
            <a:r>
              <a:rPr lang="en-GB" sz="6800" dirty="0" err="1"/>
              <a:t>labor</a:t>
            </a:r>
            <a:r>
              <a:rPr lang="en-GB" sz="6800" dirty="0"/>
              <a:t> standards in EU preferential trade agreements. </a:t>
            </a:r>
            <a:r>
              <a:rPr lang="en-GB" sz="6800" i="1" dirty="0"/>
              <a:t>Journal of European Public Policy</a:t>
            </a:r>
            <a:r>
              <a:rPr lang="en-GB" sz="6800" dirty="0"/>
              <a:t>, </a:t>
            </a:r>
            <a:r>
              <a:rPr lang="en-GB" sz="6800" i="1" dirty="0"/>
              <a:t>21</a:t>
            </a:r>
            <a:r>
              <a:rPr lang="en-GB" sz="6800" dirty="0"/>
              <a:t>(6), 923–940. http://doi.org/10.1080/13501763.2014.910869</a:t>
            </a:r>
            <a:endParaRPr lang="en-US" sz="6800" dirty="0"/>
          </a:p>
          <a:p>
            <a:r>
              <a:rPr lang="en-US" sz="6800" b="1" dirty="0"/>
              <a:t>Siroën, J-M (2012). </a:t>
            </a:r>
            <a:r>
              <a:rPr lang="en-US" sz="6800" dirty="0"/>
              <a:t>Core </a:t>
            </a:r>
            <a:r>
              <a:rPr lang="en-US" sz="6800" dirty="0" err="1"/>
              <a:t>labour</a:t>
            </a:r>
            <a:r>
              <a:rPr lang="en-US" sz="6800" dirty="0"/>
              <a:t> standards and exports, Working Papers DT/2012/18, DIAL.</a:t>
            </a:r>
            <a:endParaRPr lang="fr-FR" sz="6800" dirty="0"/>
          </a:p>
          <a:p>
            <a:r>
              <a:rPr lang="fr-FR" sz="6800" b="1" dirty="0"/>
              <a:t>Siroën, </a:t>
            </a:r>
            <a:r>
              <a:rPr lang="fr-FR" sz="6800" b="1" dirty="0" err="1"/>
              <a:t>J.M</a:t>
            </a:r>
            <a:r>
              <a:rPr lang="fr-FR" sz="6800" b="1" dirty="0"/>
              <a:t>. (2013).  </a:t>
            </a:r>
            <a:r>
              <a:rPr lang="fr-FR" sz="6800" dirty="0"/>
              <a:t>"Labour provisions in </a:t>
            </a:r>
            <a:r>
              <a:rPr lang="fr-FR" sz="6800" dirty="0" err="1"/>
              <a:t>preferential</a:t>
            </a:r>
            <a:r>
              <a:rPr lang="fr-FR" sz="6800" dirty="0"/>
              <a:t> </a:t>
            </a:r>
            <a:r>
              <a:rPr lang="fr-FR" sz="6800" dirty="0" err="1"/>
              <a:t>trade</a:t>
            </a:r>
            <a:r>
              <a:rPr lang="fr-FR" sz="6800" dirty="0"/>
              <a:t> </a:t>
            </a:r>
            <a:r>
              <a:rPr lang="fr-FR" sz="6800" dirty="0" err="1"/>
              <a:t>agreements</a:t>
            </a:r>
            <a:r>
              <a:rPr lang="fr-FR" sz="6800" dirty="0"/>
              <a:t>: </a:t>
            </a:r>
            <a:r>
              <a:rPr lang="fr-FR" sz="6800" dirty="0" err="1"/>
              <a:t>Current</a:t>
            </a:r>
            <a:r>
              <a:rPr lang="fr-FR" sz="6800" dirty="0"/>
              <a:t> practice and </a:t>
            </a:r>
            <a:r>
              <a:rPr lang="fr-FR" sz="6800" dirty="0" err="1"/>
              <a:t>outlook</a:t>
            </a:r>
            <a:r>
              <a:rPr lang="fr-FR" sz="6800" dirty="0"/>
              <a:t>", </a:t>
            </a:r>
            <a:r>
              <a:rPr lang="fr-FR" sz="6800" i="1" dirty="0"/>
              <a:t>International Labour </a:t>
            </a:r>
            <a:r>
              <a:rPr lang="fr-FR" sz="6800" i="1" dirty="0" err="1"/>
              <a:t>Review</a:t>
            </a:r>
            <a:r>
              <a:rPr lang="fr-FR" sz="6800" dirty="0"/>
              <a:t>, Volume 152, Issue 1, pp.  85–106, March.</a:t>
            </a:r>
          </a:p>
          <a:p>
            <a:r>
              <a:rPr lang="en-GB" sz="6800" b="1" dirty="0"/>
              <a:t>Van </a:t>
            </a:r>
            <a:r>
              <a:rPr lang="en-GB" sz="6800" b="1" dirty="0" err="1"/>
              <a:t>Roozendaal</a:t>
            </a:r>
            <a:r>
              <a:rPr lang="en-GB" sz="6800" b="1" dirty="0"/>
              <a:t>, G. </a:t>
            </a:r>
            <a:r>
              <a:rPr lang="en-GB" sz="6800" dirty="0"/>
              <a:t>(2015). The Diffusion of Labour Standards: The Case of the US and Guatemala. </a:t>
            </a:r>
            <a:r>
              <a:rPr lang="en-GB" sz="6800" i="1" dirty="0"/>
              <a:t>Politics and Governance</a:t>
            </a:r>
            <a:r>
              <a:rPr lang="en-GB" sz="6800" dirty="0"/>
              <a:t>, </a:t>
            </a:r>
            <a:r>
              <a:rPr lang="en-GB" sz="6800" i="1" dirty="0"/>
              <a:t>3</a:t>
            </a:r>
            <a:r>
              <a:rPr lang="en-GB" sz="6800" dirty="0"/>
              <a:t>(2), 18–33. </a:t>
            </a:r>
            <a:r>
              <a:rPr lang="en-GB" sz="6800" dirty="0">
                <a:hlinkClick r:id="rId3"/>
              </a:rPr>
              <a:t>http://doi.org/10.17645</a:t>
            </a:r>
            <a:endParaRPr lang="en-GB" sz="6800" dirty="0"/>
          </a:p>
          <a:p>
            <a:endParaRPr lang="fr-FR" sz="55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8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15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31840" y="1578351"/>
            <a:ext cx="164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/>
              <a:t>Thanks</a:t>
            </a:r>
            <a:endParaRPr lang="fr-F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2" y="42510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23227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10" y="450492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1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39" y="2286237"/>
            <a:ext cx="4656584" cy="20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/>
              <a:t>The effect of trade on labor rights is a source of controversy in both public opinion and the academic literature (Siroën, 2012).</a:t>
            </a:r>
          </a:p>
          <a:p>
            <a:pPr algn="just"/>
            <a:r>
              <a:rPr lang="en-GB" sz="3100" dirty="0"/>
              <a:t>The first WTO Ministerial Conference(Singapore, 1996), declared that only the International Labour Organization (ILO) could deal with labour issues</a:t>
            </a:r>
          </a:p>
          <a:p>
            <a:pPr algn="just"/>
            <a:r>
              <a:rPr lang="en-GB" sz="3100" dirty="0"/>
              <a:t>ILO Declaration on Fundamental Principles and Rights at Work (1998) that have to be respected by all members, even with no ratification</a:t>
            </a:r>
          </a:p>
          <a:p>
            <a:pPr algn="just"/>
            <a:r>
              <a:rPr lang="en-GB" sz="3100" dirty="0"/>
              <a:t>In some countries (United States, Canada,…) civil society (NGOs, trade unions) has rallied to demand the inclusion of labour standards in trade agreements, as required by US trade law. In EU : inclusion in a chapter devoted to sustainable development (Siroën, 2013).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6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eight ILO Fundamental Conventions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8805"/>
            <a:ext cx="8229600" cy="3124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/>
            <a:r>
              <a:rPr lang="en-GB" sz="2600" b="1" dirty="0"/>
              <a:t>Freedom of association</a:t>
            </a:r>
            <a:r>
              <a:rPr lang="en-GB" sz="2600" dirty="0"/>
              <a:t>: Freedom of Association and Protection of the Right to Organise Convention (C087); Right to Organise and Collective Bargaining Convention, 1949 (C098);</a:t>
            </a:r>
            <a:endParaRPr lang="fr-FR" sz="2600" dirty="0"/>
          </a:p>
          <a:p>
            <a:pPr lvl="0" algn="just"/>
            <a:r>
              <a:rPr lang="en-GB" sz="2600" b="1" dirty="0"/>
              <a:t>Forced labour</a:t>
            </a:r>
            <a:r>
              <a:rPr lang="en-GB" sz="2600" dirty="0"/>
              <a:t>: Forced Labour Convention (C029); Abolition of Forced Labour Convention (C105);</a:t>
            </a:r>
            <a:endParaRPr lang="fr-FR" sz="2600" dirty="0"/>
          </a:p>
          <a:p>
            <a:pPr lvl="0" algn="just"/>
            <a:r>
              <a:rPr lang="en-GB" sz="2600" b="1" dirty="0"/>
              <a:t>Discrimination</a:t>
            </a:r>
            <a:r>
              <a:rPr lang="en-GB" sz="2600" dirty="0"/>
              <a:t>: Equal Remuneration Convention (C100); Discrimination (Employment and Occupation) Convention (C111);</a:t>
            </a:r>
            <a:endParaRPr lang="fr-FR" sz="2600" dirty="0"/>
          </a:p>
          <a:p>
            <a:pPr lvl="0" algn="just"/>
            <a:r>
              <a:rPr lang="en-GB" sz="2600" b="1" dirty="0"/>
              <a:t>Child labour</a:t>
            </a:r>
            <a:r>
              <a:rPr lang="en-GB" sz="2600" dirty="0"/>
              <a:t>: Minimum Age Convention (C138); Worst Forms of Child Labour Convention (C182).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4869160"/>
            <a:ext cx="8208912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/>
              <a:t>Remark</a:t>
            </a:r>
            <a:r>
              <a:rPr lang="en-US" sz="2200" dirty="0"/>
              <a:t>: </a:t>
            </a:r>
            <a:r>
              <a:rPr lang="en-US" sz="2200" i="1" dirty="0"/>
              <a:t>These clauses should aim to promote sustainable development and the reduction of poverty. Many of the UN’s Sustainable Development Goals (SDG) are concerned: “no poverty”, “gender equality”, decent work and economic growth”, “reduced inequality” and “partnership for the goals”.</a:t>
            </a:r>
            <a:endParaRPr lang="fr-FR" sz="22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45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ILO convention ratification and trade agreements. 1980-2013</a:t>
            </a:r>
            <a:endParaRPr lang="fr-FR" sz="32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173127398"/>
              </p:ext>
            </p:extLst>
          </p:nvPr>
        </p:nvGraphicFramePr>
        <p:xfrm>
          <a:off x="683568" y="1484784"/>
          <a:ext cx="7632848" cy="510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and hypothesis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Issue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This article discusses whether regional and bilateral trade agreements (RTAs) with labour clauses (as opposed to RTAs without labour clauses) affect </a:t>
            </a:r>
          </a:p>
          <a:p>
            <a:r>
              <a:rPr lang="en-GB" sz="2200" dirty="0"/>
              <a:t>the number of ILO conventions ratified </a:t>
            </a:r>
          </a:p>
          <a:p>
            <a:r>
              <a:rPr lang="en-GB" sz="2200" dirty="0"/>
              <a:t>compliance with workers’ rights.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Hypothesis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sz="2600" dirty="0"/>
              <a:t>It is easier to ratify conventions than to improve workers’ rights. </a:t>
            </a:r>
          </a:p>
          <a:p>
            <a:r>
              <a:rPr lang="en-GB" sz="2600" dirty="0"/>
              <a:t>The inclusion of labour clauses makes the agreement more politically acceptable (Kim, 2012), although this does not directly improve labour rights. </a:t>
            </a:r>
          </a:p>
          <a:p>
            <a:r>
              <a:rPr lang="en-GB" sz="2600" dirty="0"/>
              <a:t>We expect the impact of RTAs comprising labour clauses to be positive on ILO convention ratification and stronger than on labour rights practices.</a:t>
            </a:r>
            <a:endParaRPr lang="fr-FR" sz="2600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2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err="1"/>
              <a:t>Litterature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616624"/>
          </a:xfrm>
        </p:spPr>
        <p:txBody>
          <a:bodyPr>
            <a:noAutofit/>
          </a:bodyPr>
          <a:lstStyle/>
          <a:p>
            <a:r>
              <a:rPr lang="en-GB" sz="2000" b="1" dirty="0" err="1"/>
              <a:t>Peksen</a:t>
            </a:r>
            <a:r>
              <a:rPr lang="en-GB" sz="2000" b="1" dirty="0"/>
              <a:t> and Blanton </a:t>
            </a:r>
            <a:r>
              <a:rPr lang="en-GB" sz="2000" dirty="0"/>
              <a:t>(2016) find that the ratification of core ILO conventions is negatively associated with the level of respect for worker rights.</a:t>
            </a:r>
            <a:endParaRPr lang="en-GB" sz="2000" b="1" dirty="0"/>
          </a:p>
          <a:p>
            <a:r>
              <a:rPr lang="en-GB" sz="2000" b="1" dirty="0" err="1"/>
              <a:t>Kamata</a:t>
            </a:r>
            <a:r>
              <a:rPr lang="en-GB" sz="2000" dirty="0"/>
              <a:t> (2014) trade with a partner signatory to an RTA with labour clauses has a positive impact on labour earnings mainly in middle-income countries. However, labour clauses might reduce the trade-promoting effect of RTAs for middle-income countries especially when the partner is a high-income country.</a:t>
            </a:r>
          </a:p>
          <a:p>
            <a:r>
              <a:rPr lang="en-GB" sz="2000" b="1" dirty="0"/>
              <a:t>Brown, </a:t>
            </a:r>
            <a:r>
              <a:rPr lang="en-GB" sz="2000" b="1" dirty="0" err="1"/>
              <a:t>Deardoff</a:t>
            </a:r>
            <a:r>
              <a:rPr lang="en-GB" sz="2000" b="1" dirty="0"/>
              <a:t> and Stern </a:t>
            </a:r>
            <a:r>
              <a:rPr lang="en-GB" sz="2000" dirty="0"/>
              <a:t>(2011) find that the US-Cambodia Bilateral Textile Trade Agreement, which includes labour provisions with “positive” sanctions, has contributed to a modest improvement in labour conditions. </a:t>
            </a:r>
          </a:p>
          <a:p>
            <a:r>
              <a:rPr lang="en-GB" sz="2000" b="1" dirty="0"/>
              <a:t>Van Roosendaal </a:t>
            </a:r>
            <a:r>
              <a:rPr lang="en-GB" sz="2000" dirty="0"/>
              <a:t>(2015),, argues that  the effects of the inclusion of labour standards in the </a:t>
            </a:r>
            <a:r>
              <a:rPr lang="en-GB" sz="2000" dirty="0" err="1"/>
              <a:t>CAFTA</a:t>
            </a:r>
            <a:r>
              <a:rPr lang="en-GB" sz="2000" dirty="0"/>
              <a:t>-DR have been limited.</a:t>
            </a:r>
          </a:p>
          <a:p>
            <a:r>
              <a:rPr lang="en-GB" sz="2000" b="1" dirty="0"/>
              <a:t>Kim (2012)</a:t>
            </a:r>
            <a:r>
              <a:rPr lang="en-GB" sz="2000" dirty="0"/>
              <a:t> : US trade agreements (from 1982 to 2005) :  countries improve their labour standards before signing the RTA knowing that this will increase their attractiveness as potential RTA partners. </a:t>
            </a:r>
          </a:p>
          <a:p>
            <a:r>
              <a:rPr lang="en-GB" sz="2000" b="1" dirty="0" err="1"/>
              <a:t>Postnikov</a:t>
            </a:r>
            <a:r>
              <a:rPr lang="en-GB" sz="2000" b="1" dirty="0"/>
              <a:t> &amp; </a:t>
            </a:r>
            <a:r>
              <a:rPr lang="en-GB" sz="2000" b="1" dirty="0" err="1"/>
              <a:t>Bastiaens</a:t>
            </a:r>
            <a:r>
              <a:rPr lang="en-GB" sz="2000" b="1" dirty="0"/>
              <a:t> </a:t>
            </a:r>
            <a:r>
              <a:rPr lang="en-GB" sz="2000" dirty="0"/>
              <a:t>(2014), that improvements in labour rights in countries that have signed RTAs with the EU are </a:t>
            </a:r>
            <a:r>
              <a:rPr lang="en-GB" sz="2000" i="1" dirty="0"/>
              <a:t>ex post </a:t>
            </a:r>
            <a:r>
              <a:rPr lang="en-GB" sz="2000" dirty="0"/>
              <a:t>rather than </a:t>
            </a:r>
            <a:r>
              <a:rPr lang="en-GB" sz="2000" i="1" dirty="0"/>
              <a:t>ex ante</a:t>
            </a:r>
            <a:r>
              <a:rPr lang="en-GB" sz="2000" dirty="0"/>
              <a:t>.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1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/>
              <a:t>Data and method</a:t>
            </a:r>
            <a:br>
              <a:rPr lang="fr-FR" b="1" dirty="0"/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55000" lnSpcReduction="20000"/>
              </a:bodyPr>
              <a:lstStyle/>
              <a:p>
                <a:r>
                  <a:rPr lang="en-GB" dirty="0"/>
                  <a:t>Endogenous variable : </a:t>
                </a:r>
                <a:r>
                  <a:rPr lang="en-GB" b="1" dirty="0"/>
                  <a:t>Number of ratified “core” Conventions </a:t>
                </a:r>
                <a:r>
                  <a:rPr lang="en-GB" dirty="0"/>
                  <a:t>(ILO) and </a:t>
                </a:r>
                <a:r>
                  <a:rPr lang="en-GB" b="1" dirty="0"/>
                  <a:t>Index </a:t>
                </a:r>
                <a:r>
                  <a:rPr lang="en-GB" b="1" dirty="0" err="1"/>
                  <a:t>CIRI</a:t>
                </a:r>
                <a:r>
                  <a:rPr lang="en-GB" b="1" dirty="0"/>
                  <a:t> </a:t>
                </a:r>
                <a:r>
                  <a:rPr lang="en-GB" dirty="0"/>
                  <a:t>on workers’ rights mainly based on core fundamental standards.</a:t>
                </a:r>
              </a:p>
              <a:p>
                <a:r>
                  <a:rPr lang="en-GB" dirty="0"/>
                  <a:t>Exogenous variables : inclusion of labour clauses in RTAs . </a:t>
                </a:r>
              </a:p>
              <a:p>
                <a:pPr marL="0" indent="0">
                  <a:buNone/>
                </a:pPr>
                <a:r>
                  <a:rPr lang="en-GB" i="1" dirty="0" err="1"/>
                  <a:t>Kamata</a:t>
                </a:r>
                <a:r>
                  <a:rPr lang="en-GB" i="1" dirty="0"/>
                  <a:t> (2015): RTAs notified to the WTO ; 6 groups according to the scope, depth and strength.  1 to 3 : agreements are those that require or urge domestic labour laws to be consistent with the ILO guidelines or mention the members’ commitment to the ILO standards without requiring labour laws.</a:t>
                </a:r>
              </a:p>
              <a:p>
                <a:pPr marL="0" indent="0">
                  <a:buNone/>
                </a:pPr>
                <a:r>
                  <a:rPr lang="en-GB" i="1" dirty="0"/>
                  <a:t>Relative intensity of trade has with labour-clause-inclusive (LC) (group 1 to 3)  RTA partners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𝑇𝑟𝑎𝑑𝑒𝑅𝑇𝐴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𝑖𝑡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𝐿𝐶</m:t>
                          </m:r>
                        </m:sup>
                      </m:sSubSup>
                      <m:r>
                        <a:rPr lang="en-GB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𝑅𝑇𝐴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𝑖𝑡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𝐿𝐶</m:t>
                          </m:r>
                        </m:sup>
                      </m:sSubSup>
                      <m:r>
                        <a:rPr lang="en-GB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𝑒𝑥𝑝𝑜𝑟𝑡𝑠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𝑖𝑗𝑡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𝑡𝑜𝑡𝑎𝑙</m:t>
                                  </m:r>
                                  <m:r>
                                    <a:rPr lang="en-GB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𝑒𝑥𝑝𝑜𝑟𝑡𝑠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Similar indicator when no labour standards (NC ; group 4 to 6)</a:t>
                </a:r>
              </a:p>
              <a:p>
                <a:r>
                  <a:rPr lang="en-GB" dirty="0"/>
                  <a:t>Reference : share of trade without RTAs (whatever labour clause)</a:t>
                </a:r>
              </a:p>
              <a:p>
                <a:r>
                  <a:rPr lang="en-GB" dirty="0"/>
                  <a:t>Tobit model: takes into account the endogenous variable’s censored nature (between 0 and 8 or 1 to 3). </a:t>
                </a:r>
              </a:p>
              <a:p>
                <a:r>
                  <a:rPr lang="en-GB" dirty="0"/>
                  <a:t>Unbalanced panel data for 141 countries and 34 years, control for time-invariant individual country characteristics not accounted for by including random effects in the Tobit estimation.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3"/>
                <a:stretch>
                  <a:fillRect l="-443" t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0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760"/>
            <a:ext cx="8229600" cy="1143000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Effects of RTAs on the Number of Conventions </a:t>
            </a:r>
            <a:r>
              <a:rPr lang="en-GB" sz="2000" dirty="0"/>
              <a:t>Tobit Model with Individual Random Effects and Year Fixed effect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00676"/>
              </p:ext>
            </p:extLst>
          </p:nvPr>
        </p:nvGraphicFramePr>
        <p:xfrm>
          <a:off x="539552" y="1268760"/>
          <a:ext cx="5472609" cy="5467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211">
                <a:tc>
                  <a:txBody>
                    <a:bodyPr/>
                    <a:lstStyle/>
                    <a:p>
                      <a:pPr algn="l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800" dirty="0">
                          <a:effectLst/>
                        </a:rPr>
                        <a:t>Number of ratified ILO Conventions 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800" dirty="0">
                          <a:effectLst/>
                        </a:rPr>
                        <a:t>2-year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800" dirty="0">
                          <a:effectLst/>
                        </a:rPr>
                        <a:t>3-year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3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Conventions Ratified in (t-1)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1.025***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1.001***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1.041***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TradeRTAlc</a:t>
                      </a:r>
                      <a:r>
                        <a:rPr lang="en-GB" sz="1800" dirty="0">
                          <a:effectLst/>
                        </a:rPr>
                        <a:t>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0.259***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0.331***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0.257***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TradeRTAnc</a:t>
                      </a:r>
                      <a:r>
                        <a:rPr lang="en-GB" sz="1800" dirty="0">
                          <a:effectLst/>
                        </a:rPr>
                        <a:t>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0.071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</a:rPr>
                        <a:t>0.025</a:t>
                      </a:r>
                      <a:endParaRPr lang="fr-FR" sz="180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0.041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23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logGDP</a:t>
                      </a:r>
                      <a:r>
                        <a:rPr lang="fr-FR" sz="1800" dirty="0">
                          <a:effectLst/>
                        </a:rPr>
                        <a:t> p.c.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-0.063***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-0.079***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r>
                        <a:rPr lang="en-GB" sz="1800" dirty="0">
                          <a:effectLst/>
                        </a:rPr>
                        <a:t>0.057***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FDI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0.001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0.004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0.004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23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Population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-0.002***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-0.004*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-0.002*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IndustryVA</a:t>
                      </a:r>
                      <a:r>
                        <a:rPr lang="en-GB" sz="1800" dirty="0">
                          <a:effectLst/>
                        </a:rPr>
                        <a:t>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0.003*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0.003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0.002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Political Rights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-0.003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-0.000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0.007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Civil Liberties 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-0.021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-0.044*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-0.023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Federalism_(t-n)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-0.043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-0.028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-0.071*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Constant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0.817***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1.193***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0.564***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3078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2994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2902</a:t>
                      </a:r>
                      <a:endParaRPr lang="fr-FR" sz="20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4585">
                <a:tc gridSpan="4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∗ p &lt; .05, ∗∗ p &lt; .01, ∗∗∗ p &lt; .001.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51205" marR="5120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00192" y="1556792"/>
            <a:ext cx="2699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Inclusion of labour clauses in RTAs has a positive and significant effect.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Trade under PTAs without labour clauses is never significant.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7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Effects of RTAs on the </a:t>
            </a:r>
            <a:r>
              <a:rPr lang="en-GB" sz="3600" dirty="0" err="1"/>
              <a:t>CIRI</a:t>
            </a:r>
            <a:r>
              <a:rPr lang="en-GB" sz="3600" dirty="0"/>
              <a:t> index for Workers’ rights.</a:t>
            </a:r>
            <a:br>
              <a:rPr lang="en-GB" sz="3600" dirty="0"/>
            </a:br>
            <a:r>
              <a:rPr lang="en-GB" sz="2000" dirty="0"/>
              <a:t>Tobit Model with Individual Random Effects and Year Fixed ct.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300192" y="1628800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Trade agreements with labour clauses do not have a significant effect on labour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RTAs without labour clauses display a significant and positive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Idem </a:t>
            </a:r>
            <a:r>
              <a:rPr lang="en-GB" sz="2000" dirty="0" err="1"/>
              <a:t>Postnikov</a:t>
            </a:r>
            <a:r>
              <a:rPr lang="en-GB" sz="2000" dirty="0"/>
              <a:t> &amp; </a:t>
            </a:r>
            <a:r>
              <a:rPr lang="en-GB" sz="2000" dirty="0" err="1"/>
              <a:t>Bastiaens</a:t>
            </a:r>
            <a:r>
              <a:rPr lang="en-GB" sz="2000" dirty="0"/>
              <a:t> (2014)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FC91-9966-497F-9BB1-548151230512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46899"/>
              </p:ext>
            </p:extLst>
          </p:nvPr>
        </p:nvGraphicFramePr>
        <p:xfrm>
          <a:off x="179512" y="1654265"/>
          <a:ext cx="6048672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CIRI Index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3-year lag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CIRI Index in (t-1)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1.193***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1.240***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1.261</a:t>
                      </a:r>
                      <a:r>
                        <a:rPr lang="en-GB" sz="1400" dirty="0">
                          <a:effectLst/>
                        </a:rPr>
                        <a:t>***</a:t>
                      </a:r>
                      <a:endParaRPr lang="fr-FR" sz="14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TradeRTAlc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0.314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0.235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0.196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TradeRTAnc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0.565**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0.536**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0.531**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logGDP p.c.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-0.064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-0.073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-0.018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FDI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0.005*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0.006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Population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IndustryVA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-0.007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-0.008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-0.012**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Political Rights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-0.079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-0.032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-0.046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Civil Liberties 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-0.312***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-0.379***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-0.305***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Federalism_(t-n)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-0.059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-0.044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-0.097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2646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2625</a:t>
                      </a:r>
                      <a:endParaRPr lang="fr-FR" sz="180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2540</a:t>
                      </a:r>
                      <a:endParaRPr lang="fr-FR" sz="1800" dirty="0">
                        <a:effectLst/>
                        <a:latin typeface="Book Antiqua"/>
                        <a:ea typeface="PMingLiU"/>
                        <a:cs typeface="cmr1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755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1830</Words>
  <Application>Microsoft Office PowerPoint</Application>
  <PresentationFormat>Affichage à l'écran (4:3)</PresentationFormat>
  <Paragraphs>282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PMingLiU</vt:lpstr>
      <vt:lpstr>Arial</vt:lpstr>
      <vt:lpstr>Book Antiqua</vt:lpstr>
      <vt:lpstr>Calibri</vt:lpstr>
      <vt:lpstr>Cambria Math</vt:lpstr>
      <vt:lpstr>cmr12</vt:lpstr>
      <vt:lpstr>Thème Office</vt:lpstr>
      <vt:lpstr>   Regional Trade Agreements and the Spread of International Labour Standards   Jean-Marc Siroën &amp; David Andrade PSL Research University, Université Paris-Dauphine, IRD, LEDa, UMR [225], DIAL, 75016 Paris, France. Funding by European Commission, FP7, NOPOOR project (Enhancing Knowledge for Renewed Policies against Poverty)  </vt:lpstr>
      <vt:lpstr>Introduction</vt:lpstr>
      <vt:lpstr>The eight ILO Fundamental Conventions </vt:lpstr>
      <vt:lpstr>ILO convention ratification and trade agreements. 1980-2013</vt:lpstr>
      <vt:lpstr>Issue and hypothesis</vt:lpstr>
      <vt:lpstr>Litterature</vt:lpstr>
      <vt:lpstr>Data and method </vt:lpstr>
      <vt:lpstr>Effects of RTAs on the Number of Conventions Tobit Model with Individual Random Effects and Year Fixed effect</vt:lpstr>
      <vt:lpstr>Effects of RTAs on the CIRI index for Workers’ rights. Tobit Model with Individual Random Effects and Year Fixed ct.</vt:lpstr>
      <vt:lpstr>RTAs and ratification by conventions Probit Model with Random Effects for each Individual ILO Convention. No Time-Fixed Effects </vt:lpstr>
      <vt:lpstr>Sensitivity and Robustness Checks</vt:lpstr>
      <vt:lpstr>Sensitivity and Robustness Checks</vt:lpstr>
      <vt:lpstr>Policy Implications</vt:lpstr>
      <vt:lpstr>References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Trade Agreements and the Spread of International Labour Standards   Jean-Marc Siroën &amp; David Andrade Université Paris-Dauphine, PSL Research University, IRD, LEDa, UMR [225], DIAL, 75016 Paris, France. .</dc:title>
  <dc:creator>JM</dc:creator>
  <cp:lastModifiedBy>Jean-Marc Siroën</cp:lastModifiedBy>
  <cp:revision>39</cp:revision>
  <dcterms:created xsi:type="dcterms:W3CDTF">2016-05-13T13:22:58Z</dcterms:created>
  <dcterms:modified xsi:type="dcterms:W3CDTF">2017-11-13T08:30:43Z</dcterms:modified>
</cp:coreProperties>
</file>