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1"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85" r:id="rId12"/>
    <p:sldId id="266" r:id="rId13"/>
    <p:sldId id="286" r:id="rId14"/>
    <p:sldId id="267" r:id="rId15"/>
    <p:sldId id="268" r:id="rId16"/>
    <p:sldId id="269" r:id="rId17"/>
    <p:sldId id="271" r:id="rId18"/>
    <p:sldId id="272" r:id="rId19"/>
    <p:sldId id="270" r:id="rId20"/>
    <p:sldId id="273" r:id="rId21"/>
    <p:sldId id="274" r:id="rId22"/>
    <p:sldId id="275" r:id="rId23"/>
    <p:sldId id="276" r:id="rId24"/>
    <p:sldId id="277" r:id="rId25"/>
    <p:sldId id="278" r:id="rId26"/>
    <p:sldId id="279" r:id="rId27"/>
    <p:sldId id="281" r:id="rId28"/>
    <p:sldId id="280" r:id="rId29"/>
    <p:sldId id="282" r:id="rId30"/>
    <p:sldId id="283" r:id="rId31"/>
    <p:sldId id="284" r:id="rId3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37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CD503-42E3-4D61-B048-FDE5D50FDFFD}" type="datetimeFigureOut">
              <a:rPr lang="es-MX" smtClean="0"/>
              <a:t>10/09/2018</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9AC838-5C15-4D93-BF86-84CA5225E68F}" type="slidenum">
              <a:rPr lang="es-MX" smtClean="0"/>
              <a:t>‹Nº›</a:t>
            </a:fld>
            <a:endParaRPr lang="es-MX"/>
          </a:p>
        </p:txBody>
      </p:sp>
    </p:spTree>
    <p:extLst>
      <p:ext uri="{BB962C8B-B14F-4D97-AF65-F5344CB8AC3E}">
        <p14:creationId xmlns:p14="http://schemas.microsoft.com/office/powerpoint/2010/main" val="917193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D69AC838-5C15-4D93-BF86-84CA5225E68F}" type="slidenum">
              <a:rPr lang="es-MX" smtClean="0"/>
              <a:t>2</a:t>
            </a:fld>
            <a:endParaRPr lang="es-MX"/>
          </a:p>
        </p:txBody>
      </p:sp>
    </p:spTree>
    <p:extLst>
      <p:ext uri="{BB962C8B-B14F-4D97-AF65-F5344CB8AC3E}">
        <p14:creationId xmlns:p14="http://schemas.microsoft.com/office/powerpoint/2010/main" val="4183339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1499A73-5F1B-4748-A403-077CA4DEFA0C}" type="slidenum">
              <a:rPr lang="es-MX" smtClean="0"/>
              <a:t>‹Nº›</a:t>
            </a:fld>
            <a:endParaRPr lang="es-MX"/>
          </a:p>
        </p:txBody>
      </p:sp>
    </p:spTree>
    <p:extLst>
      <p:ext uri="{BB962C8B-B14F-4D97-AF65-F5344CB8AC3E}">
        <p14:creationId xmlns:p14="http://schemas.microsoft.com/office/powerpoint/2010/main" val="2655998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1499A73-5F1B-4748-A403-077CA4DEFA0C}" type="slidenum">
              <a:rPr lang="es-MX" smtClean="0"/>
              <a:t>‹Nº›</a:t>
            </a:fld>
            <a:endParaRPr lang="es-MX"/>
          </a:p>
        </p:txBody>
      </p:sp>
    </p:spTree>
    <p:extLst>
      <p:ext uri="{BB962C8B-B14F-4D97-AF65-F5344CB8AC3E}">
        <p14:creationId xmlns:p14="http://schemas.microsoft.com/office/powerpoint/2010/main" val="123640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1499A73-5F1B-4748-A403-077CA4DEFA0C}" type="slidenum">
              <a:rPr lang="es-MX" smtClean="0"/>
              <a:t>‹Nº›</a:t>
            </a:fld>
            <a:endParaRPr lang="es-MX"/>
          </a:p>
        </p:txBody>
      </p:sp>
    </p:spTree>
    <p:extLst>
      <p:ext uri="{BB962C8B-B14F-4D97-AF65-F5344CB8AC3E}">
        <p14:creationId xmlns:p14="http://schemas.microsoft.com/office/powerpoint/2010/main" val="569485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1499A73-5F1B-4748-A403-077CA4DEFA0C}" type="slidenum">
              <a:rPr lang="es-MX" smtClean="0"/>
              <a:t>‹Nº›</a:t>
            </a:fld>
            <a:endParaRPr lang="es-MX"/>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2702616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1499A73-5F1B-4748-A403-077CA4DEFA0C}" type="slidenum">
              <a:rPr lang="es-MX" smtClean="0"/>
              <a:t>‹Nº›</a:t>
            </a:fld>
            <a:endParaRPr lang="es-MX"/>
          </a:p>
        </p:txBody>
      </p:sp>
    </p:spTree>
    <p:extLst>
      <p:ext uri="{BB962C8B-B14F-4D97-AF65-F5344CB8AC3E}">
        <p14:creationId xmlns:p14="http://schemas.microsoft.com/office/powerpoint/2010/main" val="29073445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1499A73-5F1B-4748-A403-077CA4DEFA0C}" type="slidenum">
              <a:rPr lang="es-MX" smtClean="0"/>
              <a:t>‹Nº›</a:t>
            </a:fld>
            <a:endParaRPr lang="es-MX"/>
          </a:p>
        </p:txBody>
      </p:sp>
    </p:spTree>
    <p:extLst>
      <p:ext uri="{BB962C8B-B14F-4D97-AF65-F5344CB8AC3E}">
        <p14:creationId xmlns:p14="http://schemas.microsoft.com/office/powerpoint/2010/main" val="2536963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es-MX"/>
          </a:p>
        </p:txBody>
      </p:sp>
      <p:sp>
        <p:nvSpPr>
          <p:cNvPr id="4"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1499A73-5F1B-4748-A403-077CA4DEFA0C}" type="slidenum">
              <a:rPr lang="es-MX" smtClean="0"/>
              <a:t>‹Nº›</a:t>
            </a:fld>
            <a:endParaRPr lang="es-MX"/>
          </a:p>
        </p:txBody>
      </p:sp>
    </p:spTree>
    <p:extLst>
      <p:ext uri="{BB962C8B-B14F-4D97-AF65-F5344CB8AC3E}">
        <p14:creationId xmlns:p14="http://schemas.microsoft.com/office/powerpoint/2010/main" val="19846442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1499A73-5F1B-4748-A403-077CA4DEFA0C}" type="slidenum">
              <a:rPr lang="es-MX" smtClean="0"/>
              <a:t>‹Nº›</a:t>
            </a:fld>
            <a:endParaRPr lang="es-MX"/>
          </a:p>
        </p:txBody>
      </p:sp>
    </p:spTree>
    <p:extLst>
      <p:ext uri="{BB962C8B-B14F-4D97-AF65-F5344CB8AC3E}">
        <p14:creationId xmlns:p14="http://schemas.microsoft.com/office/powerpoint/2010/main" val="383603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1499A73-5F1B-4748-A403-077CA4DEFA0C}" type="slidenum">
              <a:rPr lang="es-MX" smtClean="0"/>
              <a:t>‹Nº›</a:t>
            </a:fld>
            <a:endParaRPr lang="es-MX"/>
          </a:p>
        </p:txBody>
      </p:sp>
    </p:spTree>
    <p:extLst>
      <p:ext uri="{BB962C8B-B14F-4D97-AF65-F5344CB8AC3E}">
        <p14:creationId xmlns:p14="http://schemas.microsoft.com/office/powerpoint/2010/main" val="20106195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Encabezado de sección">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4087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1499A73-5F1B-4748-A403-077CA4DEFA0C}" type="slidenum">
              <a:rPr lang="es-MX" smtClean="0"/>
              <a:t>‹Nº›</a:t>
            </a:fld>
            <a:endParaRPr lang="es-MX"/>
          </a:p>
        </p:txBody>
      </p:sp>
    </p:spTree>
    <p:extLst>
      <p:ext uri="{BB962C8B-B14F-4D97-AF65-F5344CB8AC3E}">
        <p14:creationId xmlns:p14="http://schemas.microsoft.com/office/powerpoint/2010/main" val="85770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1499A73-5F1B-4748-A403-077CA4DEFA0C}" type="slidenum">
              <a:rPr lang="es-MX" smtClean="0"/>
              <a:t>‹Nº›</a:t>
            </a:fld>
            <a:endParaRPr lang="es-MX"/>
          </a:p>
        </p:txBody>
      </p:sp>
    </p:spTree>
    <p:extLst>
      <p:ext uri="{BB962C8B-B14F-4D97-AF65-F5344CB8AC3E}">
        <p14:creationId xmlns:p14="http://schemas.microsoft.com/office/powerpoint/2010/main" val="4153884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1499A73-5F1B-4748-A403-077CA4DEFA0C}" type="slidenum">
              <a:rPr lang="es-MX" smtClean="0"/>
              <a:t>‹Nº›</a:t>
            </a:fld>
            <a:endParaRPr lang="es-MX"/>
          </a:p>
        </p:txBody>
      </p:sp>
    </p:spTree>
    <p:extLst>
      <p:ext uri="{BB962C8B-B14F-4D97-AF65-F5344CB8AC3E}">
        <p14:creationId xmlns:p14="http://schemas.microsoft.com/office/powerpoint/2010/main" val="4004858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1499A73-5F1B-4748-A403-077CA4DEFA0C}" type="slidenum">
              <a:rPr lang="es-MX" smtClean="0"/>
              <a:t>‹Nº›</a:t>
            </a:fld>
            <a:endParaRPr lang="es-MX"/>
          </a:p>
        </p:txBody>
      </p:sp>
    </p:spTree>
    <p:extLst>
      <p:ext uri="{BB962C8B-B14F-4D97-AF65-F5344CB8AC3E}">
        <p14:creationId xmlns:p14="http://schemas.microsoft.com/office/powerpoint/2010/main" val="1983978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endParaRPr lang="es-MX"/>
          </a:p>
        </p:txBody>
      </p:sp>
      <p:sp>
        <p:nvSpPr>
          <p:cNvPr id="5" name="Footer Placeholder 3"/>
          <p:cNvSpPr>
            <a:spLocks noGrp="1"/>
          </p:cNvSpPr>
          <p:nvPr>
            <p:ph type="ftr" sz="quarter" idx="11"/>
          </p:nvPr>
        </p:nvSpPr>
        <p:spPr/>
        <p:txBody>
          <a:bodyPr/>
          <a:lstStyle/>
          <a:p>
            <a:endParaRPr lang="es-MX"/>
          </a:p>
        </p:txBody>
      </p:sp>
      <p:sp>
        <p:nvSpPr>
          <p:cNvPr id="6" name="Slide Number Placeholder 4"/>
          <p:cNvSpPr>
            <a:spLocks noGrp="1"/>
          </p:cNvSpPr>
          <p:nvPr>
            <p:ph type="sldNum" sz="quarter" idx="12"/>
          </p:nvPr>
        </p:nvSpPr>
        <p:spPr/>
        <p:txBody>
          <a:bodyPr/>
          <a:lstStyle/>
          <a:p>
            <a:fld id="{01499A73-5F1B-4748-A403-077CA4DEFA0C}" type="slidenum">
              <a:rPr lang="es-MX" smtClean="0"/>
              <a:t>‹Nº›</a:t>
            </a:fld>
            <a:endParaRPr lang="es-MX"/>
          </a:p>
        </p:txBody>
      </p:sp>
    </p:spTree>
    <p:extLst>
      <p:ext uri="{BB962C8B-B14F-4D97-AF65-F5344CB8AC3E}">
        <p14:creationId xmlns:p14="http://schemas.microsoft.com/office/powerpoint/2010/main" val="2253553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endParaRPr lang="es-MX"/>
          </a:p>
        </p:txBody>
      </p:sp>
      <p:sp>
        <p:nvSpPr>
          <p:cNvPr id="5" name="Footer Placeholder 2"/>
          <p:cNvSpPr>
            <a:spLocks noGrp="1"/>
          </p:cNvSpPr>
          <p:nvPr>
            <p:ph type="ftr" sz="quarter" idx="11"/>
          </p:nvPr>
        </p:nvSpPr>
        <p:spPr/>
        <p:txBody>
          <a:bodyPr/>
          <a:lstStyle/>
          <a:p>
            <a:endParaRPr lang="es-MX"/>
          </a:p>
        </p:txBody>
      </p:sp>
      <p:sp>
        <p:nvSpPr>
          <p:cNvPr id="6" name="Slide Number Placeholder 3"/>
          <p:cNvSpPr>
            <a:spLocks noGrp="1"/>
          </p:cNvSpPr>
          <p:nvPr>
            <p:ph type="sldNum" sz="quarter" idx="12"/>
          </p:nvPr>
        </p:nvSpPr>
        <p:spPr/>
        <p:txBody>
          <a:bodyPr/>
          <a:lstStyle/>
          <a:p>
            <a:fld id="{01499A73-5F1B-4748-A403-077CA4DEFA0C}" type="slidenum">
              <a:rPr lang="es-MX" smtClean="0"/>
              <a:t>‹Nº›</a:t>
            </a:fld>
            <a:endParaRPr lang="es-MX"/>
          </a:p>
        </p:txBody>
      </p:sp>
    </p:spTree>
    <p:extLst>
      <p:ext uri="{BB962C8B-B14F-4D97-AF65-F5344CB8AC3E}">
        <p14:creationId xmlns:p14="http://schemas.microsoft.com/office/powerpoint/2010/main" val="524272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endParaRPr lang="es-MX"/>
          </a:p>
        </p:txBody>
      </p:sp>
      <p:sp>
        <p:nvSpPr>
          <p:cNvPr id="5" name="Footer Placeholder 5"/>
          <p:cNvSpPr>
            <a:spLocks noGrp="1"/>
          </p:cNvSpPr>
          <p:nvPr>
            <p:ph type="ftr" sz="quarter" idx="11"/>
          </p:nvPr>
        </p:nvSpPr>
        <p:spPr/>
        <p:txBody>
          <a:bodyPr/>
          <a:lstStyle/>
          <a:p>
            <a:endParaRPr lang="es-MX"/>
          </a:p>
        </p:txBody>
      </p:sp>
      <p:sp>
        <p:nvSpPr>
          <p:cNvPr id="6" name="Slide Number Placeholder 6"/>
          <p:cNvSpPr>
            <a:spLocks noGrp="1"/>
          </p:cNvSpPr>
          <p:nvPr>
            <p:ph type="sldNum" sz="quarter" idx="12"/>
          </p:nvPr>
        </p:nvSpPr>
        <p:spPr/>
        <p:txBody>
          <a:bodyPr/>
          <a:lstStyle/>
          <a:p>
            <a:fld id="{01499A73-5F1B-4748-A403-077CA4DEFA0C}" type="slidenum">
              <a:rPr lang="es-MX" smtClean="0"/>
              <a:t>‹Nº›</a:t>
            </a:fld>
            <a:endParaRPr lang="es-MX"/>
          </a:p>
        </p:txBody>
      </p:sp>
    </p:spTree>
    <p:extLst>
      <p:ext uri="{BB962C8B-B14F-4D97-AF65-F5344CB8AC3E}">
        <p14:creationId xmlns:p14="http://schemas.microsoft.com/office/powerpoint/2010/main" val="3571673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1499A73-5F1B-4748-A403-077CA4DEFA0C}" type="slidenum">
              <a:rPr lang="es-MX" smtClean="0"/>
              <a:t>‹Nº›</a:t>
            </a:fld>
            <a:endParaRPr lang="es-MX"/>
          </a:p>
        </p:txBody>
      </p:sp>
    </p:spTree>
    <p:extLst>
      <p:ext uri="{BB962C8B-B14F-4D97-AF65-F5344CB8AC3E}">
        <p14:creationId xmlns:p14="http://schemas.microsoft.com/office/powerpoint/2010/main" val="3613700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endParaRPr lang="es-MX"/>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MX"/>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1499A73-5F1B-4748-A403-077CA4DEFA0C}" type="slidenum">
              <a:rPr lang="es-MX" smtClean="0"/>
              <a:t>‹Nº›</a:t>
            </a:fld>
            <a:endParaRPr lang="es-MX"/>
          </a:p>
        </p:txBody>
      </p:sp>
    </p:spTree>
    <p:extLst>
      <p:ext uri="{BB962C8B-B14F-4D97-AF65-F5344CB8AC3E}">
        <p14:creationId xmlns:p14="http://schemas.microsoft.com/office/powerpoint/2010/main" val="1419311263"/>
      </p:ext>
    </p:extLst>
  </p:cSld>
  <p:clrMap bg1="dk1" tx1="lt1" bg2="dk2" tx2="lt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 id="2147483843" r:id="rId12"/>
    <p:sldLayoutId id="2147483844" r:id="rId13"/>
    <p:sldLayoutId id="2147483845" r:id="rId14"/>
    <p:sldLayoutId id="2147483846" r:id="rId15"/>
    <p:sldLayoutId id="2147483847" r:id="rId16"/>
    <p:sldLayoutId id="2147483848" r:id="rId17"/>
    <p:sldLayoutId id="2147483849" r:id="rId18"/>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hyperlink" Target="#_ftn1"/><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6.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30.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3.bin"/><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6.bin"/><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38667" y="1052549"/>
            <a:ext cx="11709400" cy="4501583"/>
          </a:xfrm>
        </p:spPr>
        <p:txBody>
          <a:bodyPr anchor="t" anchorCtr="0">
            <a:normAutofit fontScale="90000"/>
          </a:bodyPr>
          <a:lstStyle/>
          <a:p>
            <a:pPr algn="ctr"/>
            <a:r>
              <a:rPr lang="en-US" sz="2900" b="1" dirty="0">
                <a:latin typeface="Calibri" panose="020F0502020204030204" pitchFamily="34" charset="0"/>
                <a:cs typeface="Calibri" panose="020F0502020204030204" pitchFamily="34" charset="0"/>
              </a:rPr>
              <a:t>The impact of overeducation on wages of recent economic sciences graduates</a:t>
            </a:r>
            <a:r>
              <a:rPr lang="es-MX" sz="2900" b="1" dirty="0">
                <a:latin typeface="Calibri" panose="020F0502020204030204" pitchFamily="34" charset="0"/>
                <a:cs typeface="Calibri" panose="020F0502020204030204" pitchFamily="34" charset="0"/>
              </a:rPr>
              <a:t/>
            </a:r>
            <a:br>
              <a:rPr lang="es-MX" sz="2900" b="1" dirty="0">
                <a:latin typeface="Calibri" panose="020F0502020204030204" pitchFamily="34" charset="0"/>
                <a:cs typeface="Calibri" panose="020F0502020204030204" pitchFamily="34" charset="0"/>
              </a:rPr>
            </a:br>
            <a:r>
              <a:rPr lang="en-US" sz="2900" b="1" dirty="0">
                <a:latin typeface="Calibri" panose="020F0502020204030204" pitchFamily="34" charset="0"/>
                <a:cs typeface="Calibri" panose="020F0502020204030204" pitchFamily="34" charset="0"/>
              </a:rPr>
              <a:t>An application to the case of the Universidad </a:t>
            </a:r>
            <a:r>
              <a:rPr lang="en-US" sz="2900" b="1" dirty="0" err="1">
                <a:latin typeface="Calibri" panose="020F0502020204030204" pitchFamily="34" charset="0"/>
                <a:cs typeface="Calibri" panose="020F0502020204030204" pitchFamily="34" charset="0"/>
              </a:rPr>
              <a:t>Nacional</a:t>
            </a:r>
            <a:r>
              <a:rPr lang="en-US" sz="2900" b="1" dirty="0">
                <a:latin typeface="Calibri" panose="020F0502020204030204" pitchFamily="34" charset="0"/>
                <a:cs typeface="Calibri" panose="020F0502020204030204" pitchFamily="34" charset="0"/>
              </a:rPr>
              <a:t> de </a:t>
            </a:r>
            <a:r>
              <a:rPr lang="en-US" sz="2900" b="1" dirty="0" smtClean="0">
                <a:latin typeface="Calibri" panose="020F0502020204030204" pitchFamily="34" charset="0"/>
                <a:cs typeface="Calibri" panose="020F0502020204030204" pitchFamily="34" charset="0"/>
              </a:rPr>
              <a:t>Córdoba </a:t>
            </a:r>
            <a:r>
              <a:rPr lang="es-ES" sz="3100" b="1" baseline="30000" dirty="0" smtClean="0">
                <a:latin typeface="Calibri" panose="020F0502020204030204" pitchFamily="34" charset="0"/>
                <a:cs typeface="Calibri" panose="020F0502020204030204" pitchFamily="34" charset="0"/>
                <a:hlinkClick r:id="rId2"/>
              </a:rPr>
              <a:t>(#)</a:t>
            </a:r>
            <a:r>
              <a:rPr lang="es-MX" sz="3100" b="1" dirty="0">
                <a:latin typeface="Calibri" panose="020F0502020204030204" pitchFamily="34" charset="0"/>
                <a:cs typeface="Calibri" panose="020F0502020204030204" pitchFamily="34" charset="0"/>
              </a:rPr>
              <a:t/>
            </a:r>
            <a:br>
              <a:rPr lang="es-MX" sz="3100" b="1" dirty="0">
                <a:latin typeface="Calibri" panose="020F0502020204030204" pitchFamily="34" charset="0"/>
                <a:cs typeface="Calibri" panose="020F0502020204030204" pitchFamily="34" charset="0"/>
              </a:rPr>
            </a:br>
            <a:r>
              <a:rPr lang="en-US" sz="1200" dirty="0">
                <a:latin typeface="Calibri" panose="020F0502020204030204" pitchFamily="34" charset="0"/>
                <a:cs typeface="Calibri" panose="020F0502020204030204" pitchFamily="34" charset="0"/>
              </a:rPr>
              <a:t> </a:t>
            </a:r>
            <a:r>
              <a:rPr lang="es-MX" sz="1200" dirty="0">
                <a:latin typeface="Calibri" panose="020F0502020204030204" pitchFamily="34" charset="0"/>
                <a:cs typeface="Calibri" panose="020F0502020204030204" pitchFamily="34" charset="0"/>
              </a:rPr>
              <a:t/>
            </a:r>
            <a:br>
              <a:rPr lang="es-MX" sz="1200" dirty="0">
                <a:latin typeface="Calibri" panose="020F0502020204030204" pitchFamily="34" charset="0"/>
                <a:cs typeface="Calibri" panose="020F0502020204030204" pitchFamily="34" charset="0"/>
              </a:rPr>
            </a:br>
            <a:r>
              <a:rPr lang="es-MX" sz="1200" dirty="0" smtClean="0">
                <a:latin typeface="Calibri" panose="020F0502020204030204" pitchFamily="34" charset="0"/>
                <a:cs typeface="Calibri" panose="020F0502020204030204" pitchFamily="34" charset="0"/>
              </a:rPr>
              <a:t/>
            </a:r>
            <a:br>
              <a:rPr lang="es-MX" sz="1200" dirty="0" smtClean="0">
                <a:latin typeface="Calibri" panose="020F0502020204030204" pitchFamily="34" charset="0"/>
                <a:cs typeface="Calibri" panose="020F0502020204030204" pitchFamily="34" charset="0"/>
              </a:rPr>
            </a:br>
            <a:r>
              <a:rPr lang="es-MX" sz="1200" dirty="0">
                <a:latin typeface="Calibri" panose="020F0502020204030204" pitchFamily="34" charset="0"/>
                <a:cs typeface="Calibri" panose="020F0502020204030204" pitchFamily="34" charset="0"/>
              </a:rPr>
              <a:t/>
            </a:r>
            <a:br>
              <a:rPr lang="es-MX" sz="1200" dirty="0">
                <a:latin typeface="Calibri" panose="020F0502020204030204" pitchFamily="34" charset="0"/>
                <a:cs typeface="Calibri" panose="020F0502020204030204" pitchFamily="34" charset="0"/>
              </a:rPr>
            </a:br>
            <a:r>
              <a:rPr lang="es-AR" sz="2400" dirty="0" smtClean="0">
                <a:latin typeface="Calibri" panose="020F0502020204030204" pitchFamily="34" charset="0"/>
                <a:cs typeface="Calibri" panose="020F0502020204030204" pitchFamily="34" charset="0"/>
              </a:rPr>
              <a:t>Mariana </a:t>
            </a:r>
            <a:r>
              <a:rPr lang="es-AR" sz="2400" dirty="0">
                <a:latin typeface="Calibri" panose="020F0502020204030204" pitchFamily="34" charset="0"/>
                <a:cs typeface="Calibri" panose="020F0502020204030204" pitchFamily="34" charset="0"/>
              </a:rPr>
              <a:t>De Santis</a:t>
            </a:r>
            <a:r>
              <a:rPr lang="es-AR" sz="2400" baseline="30000" dirty="0">
                <a:latin typeface="Calibri" panose="020F0502020204030204" pitchFamily="34" charset="0"/>
                <a:cs typeface="Calibri" panose="020F0502020204030204" pitchFamily="34" charset="0"/>
              </a:rPr>
              <a:t>(*)(**)</a:t>
            </a:r>
            <a:r>
              <a:rPr lang="es-AR" sz="2400" dirty="0">
                <a:latin typeface="Calibri" panose="020F0502020204030204" pitchFamily="34" charset="0"/>
                <a:cs typeface="Calibri" panose="020F0502020204030204" pitchFamily="34" charset="0"/>
              </a:rPr>
              <a:t>           María Cecilia Gáname</a:t>
            </a:r>
            <a:r>
              <a:rPr lang="es-AR" sz="2400" baseline="30000" dirty="0">
                <a:latin typeface="Calibri" panose="020F0502020204030204" pitchFamily="34" charset="0"/>
                <a:cs typeface="Calibri" panose="020F0502020204030204" pitchFamily="34" charset="0"/>
              </a:rPr>
              <a:t>(*)(**)</a:t>
            </a:r>
            <a:r>
              <a:rPr lang="es-AR" sz="2400" dirty="0">
                <a:latin typeface="Calibri" panose="020F0502020204030204" pitchFamily="34" charset="0"/>
                <a:cs typeface="Calibri" panose="020F0502020204030204" pitchFamily="34" charset="0"/>
              </a:rPr>
              <a:t>           Pedro Esteban Moncarz</a:t>
            </a:r>
            <a:r>
              <a:rPr lang="es-AR" sz="2400" baseline="30000" dirty="0">
                <a:latin typeface="Calibri" panose="020F0502020204030204" pitchFamily="34" charset="0"/>
                <a:cs typeface="Calibri" panose="020F0502020204030204" pitchFamily="34" charset="0"/>
              </a:rPr>
              <a:t>(*)(**)(***)</a:t>
            </a:r>
            <a:r>
              <a:rPr lang="es-MX" sz="2400" dirty="0">
                <a:latin typeface="Calibri" panose="020F0502020204030204" pitchFamily="34" charset="0"/>
                <a:cs typeface="Calibri" panose="020F0502020204030204" pitchFamily="34" charset="0"/>
              </a:rPr>
              <a:t/>
            </a:r>
            <a:br>
              <a:rPr lang="es-MX" sz="2400" dirty="0">
                <a:latin typeface="Calibri" panose="020F0502020204030204" pitchFamily="34" charset="0"/>
                <a:cs typeface="Calibri" panose="020F0502020204030204" pitchFamily="34" charset="0"/>
              </a:rPr>
            </a:br>
            <a:r>
              <a:rPr lang="es-AR" sz="2400" dirty="0">
                <a:latin typeface="Calibri" panose="020F0502020204030204" pitchFamily="34" charset="0"/>
                <a:cs typeface="Calibri" panose="020F0502020204030204" pitchFamily="34" charset="0"/>
              </a:rPr>
              <a:t> </a:t>
            </a:r>
            <a:r>
              <a:rPr lang="es-MX" sz="2400" dirty="0">
                <a:latin typeface="Calibri" panose="020F0502020204030204" pitchFamily="34" charset="0"/>
                <a:cs typeface="Calibri" panose="020F0502020204030204" pitchFamily="34" charset="0"/>
              </a:rPr>
              <a:t/>
            </a:r>
            <a:br>
              <a:rPr lang="es-MX" sz="2400" dirty="0">
                <a:latin typeface="Calibri" panose="020F0502020204030204" pitchFamily="34" charset="0"/>
                <a:cs typeface="Calibri" panose="020F0502020204030204" pitchFamily="34" charset="0"/>
              </a:rPr>
            </a:br>
            <a:r>
              <a:rPr lang="es-AR" sz="2000" baseline="30000" dirty="0" smtClean="0">
                <a:latin typeface="Calibri" panose="020F0502020204030204" pitchFamily="34" charset="0"/>
                <a:cs typeface="Calibri" panose="020F0502020204030204" pitchFamily="34" charset="0"/>
              </a:rPr>
              <a:t>(*) </a:t>
            </a:r>
            <a:r>
              <a:rPr lang="es-AR" sz="2000" dirty="0">
                <a:latin typeface="Calibri" panose="020F0502020204030204" pitchFamily="34" charset="0"/>
                <a:cs typeface="Calibri" panose="020F0502020204030204" pitchFamily="34" charset="0"/>
              </a:rPr>
              <a:t>Facultad de Ciencias Económicas, Universidad Nacional de Córdoba</a:t>
            </a:r>
            <a:r>
              <a:rPr lang="es-MX" sz="2000" dirty="0">
                <a:latin typeface="Calibri" panose="020F0502020204030204" pitchFamily="34" charset="0"/>
                <a:cs typeface="Calibri" panose="020F0502020204030204" pitchFamily="34" charset="0"/>
              </a:rPr>
              <a:t/>
            </a:r>
            <a:br>
              <a:rPr lang="es-MX" sz="2000" dirty="0">
                <a:latin typeface="Calibri" panose="020F0502020204030204" pitchFamily="34" charset="0"/>
                <a:cs typeface="Calibri" panose="020F0502020204030204" pitchFamily="34" charset="0"/>
              </a:rPr>
            </a:br>
            <a:r>
              <a:rPr lang="es-AR" sz="2000" baseline="30000" dirty="0">
                <a:latin typeface="Calibri" panose="020F0502020204030204" pitchFamily="34" charset="0"/>
                <a:cs typeface="Calibri" panose="020F0502020204030204" pitchFamily="34" charset="0"/>
              </a:rPr>
              <a:t>(**) </a:t>
            </a:r>
            <a:r>
              <a:rPr lang="es-AR" sz="2000" dirty="0">
                <a:latin typeface="Calibri" panose="020F0502020204030204" pitchFamily="34" charset="0"/>
                <a:cs typeface="Calibri" panose="020F0502020204030204" pitchFamily="34" charset="0"/>
              </a:rPr>
              <a:t>Centro de Investigaciones en Ciencias Económicas, CIECS (UNC-CONICET)</a:t>
            </a:r>
            <a:r>
              <a:rPr lang="es-MX" sz="2000" dirty="0">
                <a:latin typeface="Calibri" panose="020F0502020204030204" pitchFamily="34" charset="0"/>
                <a:cs typeface="Calibri" panose="020F0502020204030204" pitchFamily="34" charset="0"/>
              </a:rPr>
              <a:t/>
            </a:r>
            <a:br>
              <a:rPr lang="es-MX" sz="2000" dirty="0">
                <a:latin typeface="Calibri" panose="020F0502020204030204" pitchFamily="34" charset="0"/>
                <a:cs typeface="Calibri" panose="020F0502020204030204" pitchFamily="34" charset="0"/>
              </a:rPr>
            </a:br>
            <a:r>
              <a:rPr lang="es-AR" sz="2000" baseline="30000" dirty="0">
                <a:latin typeface="Calibri" panose="020F0502020204030204" pitchFamily="34" charset="0"/>
                <a:cs typeface="Calibri" panose="020F0502020204030204" pitchFamily="34" charset="0"/>
              </a:rPr>
              <a:t>(***) </a:t>
            </a:r>
            <a:r>
              <a:rPr lang="es-AR" sz="2000" dirty="0">
                <a:latin typeface="Calibri" panose="020F0502020204030204" pitchFamily="34" charset="0"/>
                <a:cs typeface="Calibri" panose="020F0502020204030204" pitchFamily="34" charset="0"/>
              </a:rPr>
              <a:t>Consejo Nacional de Investigaciones Científicas y Técnicas</a:t>
            </a:r>
            <a:r>
              <a:rPr lang="es-MX" sz="2400" dirty="0">
                <a:latin typeface="Calibri" panose="020F0502020204030204" pitchFamily="34" charset="0"/>
                <a:cs typeface="Calibri" panose="020F0502020204030204" pitchFamily="34" charset="0"/>
              </a:rPr>
              <a:t/>
            </a:r>
            <a:br>
              <a:rPr lang="es-MX" sz="2400" dirty="0">
                <a:latin typeface="Calibri" panose="020F0502020204030204" pitchFamily="34" charset="0"/>
                <a:cs typeface="Calibri" panose="020F0502020204030204" pitchFamily="34" charset="0"/>
              </a:rPr>
            </a:br>
            <a:r>
              <a:rPr lang="es-MX" sz="2400" dirty="0" smtClean="0">
                <a:latin typeface="Calibri" panose="020F0502020204030204" pitchFamily="34" charset="0"/>
                <a:cs typeface="Calibri" panose="020F0502020204030204" pitchFamily="34" charset="0"/>
              </a:rPr>
              <a:t/>
            </a:r>
            <a:br>
              <a:rPr lang="es-MX" sz="2400" dirty="0" smtClean="0">
                <a:latin typeface="Calibri" panose="020F0502020204030204" pitchFamily="34" charset="0"/>
                <a:cs typeface="Calibri" panose="020F0502020204030204" pitchFamily="34" charset="0"/>
              </a:rPr>
            </a:br>
            <a:r>
              <a:rPr lang="es-MX" sz="2400" dirty="0" smtClean="0">
                <a:latin typeface="Calibri" panose="020F0502020204030204" pitchFamily="34" charset="0"/>
                <a:cs typeface="Calibri" panose="020F0502020204030204" pitchFamily="34" charset="0"/>
              </a:rPr>
              <a:t/>
            </a:r>
            <a:br>
              <a:rPr lang="es-MX" sz="2400" dirty="0" smtClean="0">
                <a:latin typeface="Calibri" panose="020F0502020204030204" pitchFamily="34" charset="0"/>
                <a:cs typeface="Calibri" panose="020F0502020204030204" pitchFamily="34" charset="0"/>
              </a:rPr>
            </a:br>
            <a:r>
              <a:rPr lang="es-MX" sz="2400" dirty="0" smtClean="0">
                <a:latin typeface="Calibri" panose="020F0502020204030204" pitchFamily="34" charset="0"/>
                <a:cs typeface="Calibri" panose="020F0502020204030204" pitchFamily="34" charset="0"/>
              </a:rPr>
              <a:t/>
            </a:r>
            <a:br>
              <a:rPr lang="es-MX" sz="2400" dirty="0" smtClean="0">
                <a:latin typeface="Calibri" panose="020F0502020204030204" pitchFamily="34" charset="0"/>
                <a:cs typeface="Calibri" panose="020F0502020204030204" pitchFamily="34" charset="0"/>
              </a:rPr>
            </a:br>
            <a:r>
              <a:rPr lang="es-MX" sz="2400" b="1" i="1" dirty="0" smtClean="0">
                <a:latin typeface="Calibri" panose="020F0502020204030204" pitchFamily="34" charset="0"/>
                <a:cs typeface="Calibri" panose="020F0502020204030204" pitchFamily="34" charset="0"/>
              </a:rPr>
              <a:t>Instituto de Economía y Finanzas (FCE-UNC), </a:t>
            </a:r>
            <a:r>
              <a:rPr lang="en-US" sz="2400" b="1" i="1" dirty="0" smtClean="0">
                <a:latin typeface="Calibri" panose="020F0502020204030204" pitchFamily="34" charset="0"/>
                <a:cs typeface="Calibri" panose="020F0502020204030204" pitchFamily="34" charset="0"/>
              </a:rPr>
              <a:t>September</a:t>
            </a:r>
            <a:r>
              <a:rPr lang="es-MX" sz="2400" b="1" i="1" dirty="0" smtClean="0">
                <a:latin typeface="Calibri" panose="020F0502020204030204" pitchFamily="34" charset="0"/>
                <a:cs typeface="Calibri" panose="020F0502020204030204" pitchFamily="34" charset="0"/>
              </a:rPr>
              <a:t> 11, 2018</a:t>
            </a:r>
            <a:endParaRPr lang="es-MX" sz="2400" b="1" i="1" dirty="0">
              <a:latin typeface="Calibri" panose="020F0502020204030204" pitchFamily="34" charset="0"/>
              <a:cs typeface="Calibri" panose="020F0502020204030204" pitchFamily="34" charset="0"/>
            </a:endParaRPr>
          </a:p>
        </p:txBody>
      </p:sp>
      <p:sp>
        <p:nvSpPr>
          <p:cNvPr id="3" name="Subtítulo 2"/>
          <p:cNvSpPr>
            <a:spLocks noGrp="1"/>
          </p:cNvSpPr>
          <p:nvPr>
            <p:ph type="subTitle" idx="1"/>
          </p:nvPr>
        </p:nvSpPr>
        <p:spPr>
          <a:xfrm>
            <a:off x="76200" y="6150522"/>
            <a:ext cx="12039600" cy="487346"/>
          </a:xfrm>
        </p:spPr>
        <p:txBody>
          <a:bodyPr>
            <a:normAutofit fontScale="85000" lnSpcReduction="20000"/>
          </a:bodyPr>
          <a:lstStyle/>
          <a:p>
            <a:r>
              <a:rPr lang="es-ES" sz="1800" baseline="30000" dirty="0" smtClean="0">
                <a:solidFill>
                  <a:schemeClr val="tx1"/>
                </a:solidFill>
                <a:hlinkClick r:id="rId3"/>
              </a:rPr>
              <a:t>(#)</a:t>
            </a:r>
            <a:r>
              <a:rPr lang="en-US" sz="1800" dirty="0" smtClean="0">
                <a:solidFill>
                  <a:schemeClr val="tx1"/>
                </a:solidFill>
              </a:rPr>
              <a:t> </a:t>
            </a:r>
            <a:r>
              <a:rPr lang="en-US" sz="1800" cap="none" dirty="0" smtClean="0">
                <a:solidFill>
                  <a:schemeClr val="tx1"/>
                </a:solidFill>
              </a:rPr>
              <a:t>This research has benefited from the financial support of the </a:t>
            </a:r>
            <a:r>
              <a:rPr lang="en-US" sz="1800" cap="none" dirty="0" err="1" smtClean="0">
                <a:solidFill>
                  <a:schemeClr val="tx1"/>
                </a:solidFill>
              </a:rPr>
              <a:t>Fondo</a:t>
            </a:r>
            <a:r>
              <a:rPr lang="en-US" sz="1800" cap="none" dirty="0" smtClean="0">
                <a:solidFill>
                  <a:schemeClr val="tx1"/>
                </a:solidFill>
              </a:rPr>
              <a:t> para la </a:t>
            </a:r>
            <a:r>
              <a:rPr lang="en-US" sz="1800" cap="none" dirty="0" err="1" smtClean="0">
                <a:solidFill>
                  <a:schemeClr val="tx1"/>
                </a:solidFill>
              </a:rPr>
              <a:t>Investigación</a:t>
            </a:r>
            <a:r>
              <a:rPr lang="en-US" sz="1800" cap="none" dirty="0" smtClean="0">
                <a:solidFill>
                  <a:schemeClr val="tx1"/>
                </a:solidFill>
              </a:rPr>
              <a:t> </a:t>
            </a:r>
            <a:r>
              <a:rPr lang="en-US" sz="1800" cap="none" dirty="0" err="1" smtClean="0">
                <a:solidFill>
                  <a:schemeClr val="tx1"/>
                </a:solidFill>
              </a:rPr>
              <a:t>Científica</a:t>
            </a:r>
            <a:r>
              <a:rPr lang="en-US" sz="1800" cap="none" dirty="0" smtClean="0">
                <a:solidFill>
                  <a:schemeClr val="tx1"/>
                </a:solidFill>
              </a:rPr>
              <a:t> y </a:t>
            </a:r>
            <a:r>
              <a:rPr lang="en-US" sz="1800" cap="none" dirty="0" err="1" smtClean="0">
                <a:solidFill>
                  <a:schemeClr val="tx1"/>
                </a:solidFill>
              </a:rPr>
              <a:t>Tecnológica</a:t>
            </a:r>
            <a:r>
              <a:rPr lang="en-US" sz="1800" cap="none" dirty="0" smtClean="0">
                <a:solidFill>
                  <a:schemeClr val="tx1"/>
                </a:solidFill>
              </a:rPr>
              <a:t> (</a:t>
            </a:r>
            <a:r>
              <a:rPr lang="en-US" sz="1800" cap="none" dirty="0" err="1" smtClean="0">
                <a:solidFill>
                  <a:schemeClr val="tx1"/>
                </a:solidFill>
              </a:rPr>
              <a:t>FONCyT</a:t>
            </a:r>
            <a:r>
              <a:rPr lang="en-US" sz="1800" cap="none" dirty="0" smtClean="0">
                <a:solidFill>
                  <a:schemeClr val="tx1"/>
                </a:solidFill>
              </a:rPr>
              <a:t>) under grant PICT 2015-1771. All opinions, as any remaining errors, are the sole responsibility of the authors. </a:t>
            </a:r>
            <a:endParaRPr lang="es-MX" sz="1800" cap="none" dirty="0">
              <a:solidFill>
                <a:schemeClr val="tx1"/>
              </a:solidFill>
            </a:endParaRPr>
          </a:p>
        </p:txBody>
      </p:sp>
    </p:spTree>
    <p:extLst>
      <p:ext uri="{BB962C8B-B14F-4D97-AF65-F5344CB8AC3E}">
        <p14:creationId xmlns:p14="http://schemas.microsoft.com/office/powerpoint/2010/main" val="1237005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8"/>
            <a:ext cx="11647500" cy="6333066"/>
          </a:xfrm>
        </p:spPr>
        <p:txBody>
          <a:bodyPr/>
          <a:lstStyle/>
          <a:p>
            <a:r>
              <a:rPr lang="en-US" sz="2800" u="sng" dirty="0" smtClean="0">
                <a:latin typeface="Calibri" panose="020F0502020204030204" pitchFamily="34" charset="0"/>
                <a:cs typeface="Calibri" panose="020F0502020204030204" pitchFamily="34" charset="0"/>
              </a:rPr>
              <a:t>Empirical approaches to the study of overeducation on income</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If </a:t>
            </a:r>
            <a:r>
              <a:rPr lang="en-US" sz="2600" dirty="0">
                <a:latin typeface="Calibri" panose="020F0502020204030204" pitchFamily="34" charset="0"/>
                <a:cs typeface="Calibri" panose="020F0502020204030204" pitchFamily="34" charset="0"/>
              </a:rPr>
              <a:t>wages were paid according to the human capital </a:t>
            </a:r>
            <a:r>
              <a:rPr lang="en-US" sz="2600" dirty="0" smtClean="0">
                <a:latin typeface="Calibri" panose="020F0502020204030204" pitchFamily="34" charset="0"/>
                <a:cs typeface="Calibri" panose="020F0502020204030204" pitchFamily="34" charset="0"/>
              </a:rPr>
              <a:t>theory, </a:t>
            </a:r>
            <a:r>
              <a:rPr lang="en-US" sz="2600" dirty="0">
                <a:latin typeface="Calibri" panose="020F0502020204030204" pitchFamily="34" charset="0"/>
                <a:cs typeface="Calibri" panose="020F0502020204030204" pitchFamily="34" charset="0"/>
              </a:rPr>
              <a:t>we should </a:t>
            </a:r>
            <a:r>
              <a:rPr lang="en-US" sz="2600" dirty="0" smtClean="0">
                <a:latin typeface="Calibri" panose="020F0502020204030204" pitchFamily="34" charset="0"/>
                <a:cs typeface="Calibri" panose="020F0502020204030204" pitchFamily="34" charset="0"/>
              </a:rPr>
              <a:t>have:</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i="1" dirty="0" smtClean="0">
                <a:latin typeface="Symbol" panose="05050102010706020507" pitchFamily="18" charset="2"/>
                <a:cs typeface="Calibri" panose="020F0502020204030204" pitchFamily="34" charset="0"/>
              </a:rPr>
              <a:t></a:t>
            </a:r>
            <a:r>
              <a:rPr lang="en-US" sz="2600" i="1" baseline="-25000" dirty="0" smtClean="0">
                <a:latin typeface="Calibri" panose="020F0502020204030204" pitchFamily="34" charset="0"/>
                <a:cs typeface="Calibri" panose="020F0502020204030204" pitchFamily="34" charset="0"/>
              </a:rPr>
              <a:t>1 </a:t>
            </a:r>
            <a:r>
              <a:rPr lang="en-US" sz="2600" dirty="0" smtClean="0">
                <a:latin typeface="Calibri" panose="020F0502020204030204" pitchFamily="34" charset="0"/>
                <a:cs typeface="Calibri" panose="020F0502020204030204" pitchFamily="34" charset="0"/>
              </a:rPr>
              <a:t>=</a:t>
            </a:r>
            <a:r>
              <a:rPr lang="en-US" sz="2600" i="1" dirty="0" smtClean="0">
                <a:latin typeface="Symbol" panose="05050102010706020507" pitchFamily="18" charset="2"/>
                <a:cs typeface="Calibri" panose="020F0502020204030204" pitchFamily="34" charset="0"/>
              </a:rPr>
              <a:t> </a:t>
            </a:r>
            <a:r>
              <a:rPr lang="en-US" sz="2600" i="1" baseline="-25000" dirty="0" smtClean="0">
                <a:latin typeface="Calibri" panose="020F0502020204030204" pitchFamily="34" charset="0"/>
                <a:cs typeface="Calibri" panose="020F0502020204030204" pitchFamily="34" charset="0"/>
              </a:rPr>
              <a:t>2 </a:t>
            </a:r>
            <a:r>
              <a:rPr lang="en-US" sz="2600" dirty="0" smtClean="0">
                <a:latin typeface="Calibri" panose="020F0502020204030204" pitchFamily="34" charset="0"/>
                <a:cs typeface="Calibri" panose="020F0502020204030204" pitchFamily="34" charset="0"/>
              </a:rPr>
              <a:t>= -</a:t>
            </a:r>
            <a:r>
              <a:rPr lang="en-US" sz="2600" i="1" dirty="0" smtClean="0">
                <a:latin typeface="Symbol" panose="05050102010706020507" pitchFamily="18" charset="2"/>
                <a:cs typeface="Calibri" panose="020F0502020204030204" pitchFamily="34" charset="0"/>
              </a:rPr>
              <a:t></a:t>
            </a:r>
            <a:r>
              <a:rPr lang="en-US" sz="2600" i="1" baseline="-25000" dirty="0" smtClean="0">
                <a:latin typeface="Calibri" panose="020F0502020204030204" pitchFamily="34" charset="0"/>
                <a:cs typeface="Calibri" panose="020F0502020204030204" pitchFamily="34" charset="0"/>
              </a:rPr>
              <a:t>3</a:t>
            </a:r>
            <a:r>
              <a:rPr lang="en-US" sz="2600" dirty="0" smtClean="0">
                <a:latin typeface="Calibri" panose="020F0502020204030204" pitchFamily="34" charset="0"/>
                <a:cs typeface="Calibri" panose="020F0502020204030204" pitchFamily="34" charset="0"/>
              </a:rPr>
              <a:t> </a:t>
            </a:r>
            <a:r>
              <a:rPr lang="en-US" sz="2600" dirty="0">
                <a:latin typeface="Calibri" panose="020F0502020204030204" pitchFamily="34" charset="0"/>
                <a:cs typeface="Calibri" panose="020F0502020204030204" pitchFamily="34" charset="0"/>
              </a:rPr>
              <a:t>for the ORU model, and </a:t>
            </a: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i="1" dirty="0" smtClean="0">
                <a:latin typeface="Symbol" panose="05050102010706020507" pitchFamily="18" charset="2"/>
                <a:cs typeface="Calibri" panose="020F0502020204030204" pitchFamily="34" charset="0"/>
              </a:rPr>
              <a:t></a:t>
            </a:r>
            <a:r>
              <a:rPr lang="en-US" sz="2600" i="1" baseline="-25000" dirty="0" smtClean="0">
                <a:latin typeface="Calibri" panose="020F0502020204030204" pitchFamily="34" charset="0"/>
                <a:cs typeface="Calibri" panose="020F0502020204030204" pitchFamily="34" charset="0"/>
              </a:rPr>
              <a:t>2 </a:t>
            </a:r>
            <a:r>
              <a:rPr lang="en-US" sz="2600" dirty="0" smtClean="0">
                <a:latin typeface="Calibri" panose="020F0502020204030204" pitchFamily="34" charset="0"/>
                <a:cs typeface="Calibri" panose="020F0502020204030204" pitchFamily="34" charset="0"/>
              </a:rPr>
              <a:t>= </a:t>
            </a:r>
            <a:r>
              <a:rPr lang="en-US" sz="2600" i="1" dirty="0" smtClean="0">
                <a:latin typeface="Symbol" panose="05050102010706020507" pitchFamily="18" charset="2"/>
                <a:cs typeface="Calibri" panose="020F0502020204030204" pitchFamily="34" charset="0"/>
              </a:rPr>
              <a:t></a:t>
            </a:r>
            <a:r>
              <a:rPr lang="en-US" sz="2600" i="1" baseline="-25000" dirty="0" smtClean="0">
                <a:latin typeface="Calibri" panose="020F0502020204030204" pitchFamily="34" charset="0"/>
                <a:cs typeface="Calibri" panose="020F0502020204030204" pitchFamily="34" charset="0"/>
              </a:rPr>
              <a:t>3 </a:t>
            </a:r>
            <a:r>
              <a:rPr lang="en-US" sz="2600" dirty="0" smtClean="0">
                <a:latin typeface="Calibri" panose="020F0502020204030204" pitchFamily="34" charset="0"/>
                <a:cs typeface="Calibri" panose="020F0502020204030204" pitchFamily="34" charset="0"/>
              </a:rPr>
              <a:t>= 0 </a:t>
            </a:r>
            <a:r>
              <a:rPr lang="en-US" sz="2600" dirty="0">
                <a:latin typeface="Calibri" panose="020F0502020204030204" pitchFamily="34" charset="0"/>
                <a:cs typeface="Calibri" panose="020F0502020204030204" pitchFamily="34" charset="0"/>
              </a:rPr>
              <a:t>for the Verdugo-Verdugo model.</a:t>
            </a: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endParaRPr lang="en-US" sz="2600" dirty="0">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6" name="Marcador de número de diapositiva 5"/>
          <p:cNvSpPr>
            <a:spLocks noGrp="1"/>
          </p:cNvSpPr>
          <p:nvPr>
            <p:ph type="sldNum" sz="quarter" idx="12"/>
          </p:nvPr>
        </p:nvSpPr>
        <p:spPr/>
        <p:txBody>
          <a:bodyPr/>
          <a:lstStyle/>
          <a:p>
            <a:fld id="{01499A73-5F1B-4748-A403-077CA4DEFA0C}" type="slidenum">
              <a:rPr lang="es-MX" smtClean="0"/>
              <a:t>10</a:t>
            </a:fld>
            <a:endParaRPr lang="es-MX"/>
          </a:p>
        </p:txBody>
      </p:sp>
    </p:spTree>
    <p:extLst>
      <p:ext uri="{BB962C8B-B14F-4D97-AF65-F5344CB8AC3E}">
        <p14:creationId xmlns:p14="http://schemas.microsoft.com/office/powerpoint/2010/main" val="2439682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5"/>
          <p:cNvSpPr txBox="1">
            <a:spLocks noChangeArrowheads="1"/>
          </p:cNvSpPr>
          <p:nvPr/>
        </p:nvSpPr>
        <p:spPr bwMode="auto">
          <a:xfrm>
            <a:off x="96560" y="217621"/>
            <a:ext cx="40210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000">
                <a:solidFill>
                  <a:schemeClr val="bg1"/>
                </a:solidFill>
                <a:latin typeface="Arial" charset="0"/>
              </a:defRPr>
            </a:lvl1pPr>
            <a:lvl2pPr marL="742950" indent="-285750">
              <a:defRPr sz="4000">
                <a:solidFill>
                  <a:schemeClr val="bg1"/>
                </a:solidFill>
                <a:latin typeface="Arial" charset="0"/>
              </a:defRPr>
            </a:lvl2pPr>
            <a:lvl3pPr marL="1143000" indent="-228600">
              <a:defRPr sz="4000">
                <a:solidFill>
                  <a:schemeClr val="bg1"/>
                </a:solidFill>
                <a:latin typeface="Arial" charset="0"/>
              </a:defRPr>
            </a:lvl3pPr>
            <a:lvl4pPr marL="1600200" indent="-228600">
              <a:defRPr sz="4000">
                <a:solidFill>
                  <a:schemeClr val="bg1"/>
                </a:solidFill>
                <a:latin typeface="Arial" charset="0"/>
              </a:defRPr>
            </a:lvl4pPr>
            <a:lvl5pPr marL="2057400" indent="-228600">
              <a:defRPr sz="4000">
                <a:solidFill>
                  <a:schemeClr val="bg1"/>
                </a:solidFill>
                <a:latin typeface="Arial" charset="0"/>
              </a:defRPr>
            </a:lvl5pPr>
            <a:lvl6pPr marL="2514600" indent="-228600" eaLnBrk="0" fontAlgn="base" hangingPunct="0">
              <a:spcBef>
                <a:spcPct val="0"/>
              </a:spcBef>
              <a:spcAft>
                <a:spcPct val="0"/>
              </a:spcAft>
              <a:defRPr sz="4000">
                <a:solidFill>
                  <a:schemeClr val="bg1"/>
                </a:solidFill>
                <a:latin typeface="Arial" charset="0"/>
              </a:defRPr>
            </a:lvl6pPr>
            <a:lvl7pPr marL="2971800" indent="-228600" eaLnBrk="0" fontAlgn="base" hangingPunct="0">
              <a:spcBef>
                <a:spcPct val="0"/>
              </a:spcBef>
              <a:spcAft>
                <a:spcPct val="0"/>
              </a:spcAft>
              <a:defRPr sz="4000">
                <a:solidFill>
                  <a:schemeClr val="bg1"/>
                </a:solidFill>
                <a:latin typeface="Arial" charset="0"/>
              </a:defRPr>
            </a:lvl7pPr>
            <a:lvl8pPr marL="3429000" indent="-228600" eaLnBrk="0" fontAlgn="base" hangingPunct="0">
              <a:spcBef>
                <a:spcPct val="0"/>
              </a:spcBef>
              <a:spcAft>
                <a:spcPct val="0"/>
              </a:spcAft>
              <a:defRPr sz="4000">
                <a:solidFill>
                  <a:schemeClr val="bg1"/>
                </a:solidFill>
                <a:latin typeface="Arial" charset="0"/>
              </a:defRPr>
            </a:lvl8pPr>
            <a:lvl9pPr marL="3886200" indent="-228600" eaLnBrk="0" fontAlgn="base" hangingPunct="0">
              <a:spcBef>
                <a:spcPct val="0"/>
              </a:spcBef>
              <a:spcAft>
                <a:spcPct val="0"/>
              </a:spcAft>
              <a:defRPr sz="4000">
                <a:solidFill>
                  <a:schemeClr val="bg1"/>
                </a:solidFill>
                <a:latin typeface="Arial" charset="0"/>
              </a:defRPr>
            </a:lvl9pPr>
          </a:lstStyle>
          <a:p>
            <a:pPr>
              <a:spcBef>
                <a:spcPct val="50000"/>
              </a:spcBef>
            </a:pPr>
            <a:r>
              <a:rPr lang="en-US" sz="2800" u="sng" dirty="0">
                <a:solidFill>
                  <a:schemeClr val="tx1"/>
                </a:solidFill>
                <a:latin typeface="Calibri" panose="020F0502020204030204" pitchFamily="34" charset="0"/>
                <a:cs typeface="Calibri" panose="020F0502020204030204" pitchFamily="34" charset="0"/>
              </a:rPr>
              <a:t>The related literature</a:t>
            </a:r>
            <a:endParaRPr lang="es-ES" altLang="es-AR" sz="2800" dirty="0">
              <a:solidFill>
                <a:schemeClr val="tx1"/>
              </a:solidFill>
            </a:endParaRPr>
          </a:p>
        </p:txBody>
      </p:sp>
      <p:sp>
        <p:nvSpPr>
          <p:cNvPr id="9" name="Text Box 13"/>
          <p:cNvSpPr txBox="1">
            <a:spLocks noChangeArrowheads="1"/>
          </p:cNvSpPr>
          <p:nvPr/>
        </p:nvSpPr>
        <p:spPr bwMode="auto">
          <a:xfrm>
            <a:off x="228176" y="1081137"/>
            <a:ext cx="2377909" cy="461665"/>
          </a:xfrm>
          <a:prstGeom prst="rect">
            <a:avLst/>
          </a:prstGeom>
          <a:gradFill flip="none" rotWithShape="1">
            <a:gsLst>
              <a:gs pos="0">
                <a:schemeClr val="accent5">
                  <a:tint val="50000"/>
                  <a:satMod val="300000"/>
                </a:schemeClr>
              </a:gs>
              <a:gs pos="35000">
                <a:schemeClr val="accent5">
                  <a:tint val="37000"/>
                  <a:satMod val="300000"/>
                </a:schemeClr>
              </a:gs>
              <a:gs pos="100000">
                <a:schemeClr val="accent5">
                  <a:tint val="15000"/>
                  <a:satMod val="350000"/>
                </a:schemeClr>
              </a:gs>
            </a:gsLst>
            <a:path path="circle">
              <a:fillToRect l="50000" t="50000" r="50000" b="50000"/>
            </a:path>
            <a:tileRect/>
          </a:gradFill>
          <a:ln>
            <a:noFill/>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5"/>
          </a:lnRef>
          <a:fillRef idx="2">
            <a:schemeClr val="accent5"/>
          </a:fillRef>
          <a:effectRef idx="1">
            <a:schemeClr val="accent5"/>
          </a:effectRef>
          <a:fontRef idx="minor">
            <a:schemeClr val="dk1"/>
          </a:fontRef>
        </p:style>
        <p:txBody>
          <a:bodyPr>
            <a:spAutoFit/>
          </a:bodyPr>
          <a:lstStyle>
            <a:lvl1pPr>
              <a:defRPr sz="4000">
                <a:solidFill>
                  <a:schemeClr val="bg1"/>
                </a:solidFill>
                <a:latin typeface="Arial" charset="0"/>
              </a:defRPr>
            </a:lvl1pPr>
            <a:lvl2pPr marL="742950" indent="-285750">
              <a:defRPr sz="4000">
                <a:solidFill>
                  <a:schemeClr val="bg1"/>
                </a:solidFill>
                <a:latin typeface="Arial" charset="0"/>
              </a:defRPr>
            </a:lvl2pPr>
            <a:lvl3pPr marL="1143000" indent="-228600">
              <a:defRPr sz="4000">
                <a:solidFill>
                  <a:schemeClr val="bg1"/>
                </a:solidFill>
                <a:latin typeface="Arial" charset="0"/>
              </a:defRPr>
            </a:lvl3pPr>
            <a:lvl4pPr marL="1600200" indent="-228600">
              <a:defRPr sz="4000">
                <a:solidFill>
                  <a:schemeClr val="bg1"/>
                </a:solidFill>
                <a:latin typeface="Arial" charset="0"/>
              </a:defRPr>
            </a:lvl4pPr>
            <a:lvl5pPr marL="2057400" indent="-228600">
              <a:defRPr sz="4000">
                <a:solidFill>
                  <a:schemeClr val="bg1"/>
                </a:solidFill>
                <a:latin typeface="Arial" charset="0"/>
              </a:defRPr>
            </a:lvl5pPr>
            <a:lvl6pPr marL="2514600" indent="-228600" eaLnBrk="0" fontAlgn="base" hangingPunct="0">
              <a:spcBef>
                <a:spcPct val="0"/>
              </a:spcBef>
              <a:spcAft>
                <a:spcPct val="0"/>
              </a:spcAft>
              <a:defRPr sz="4000">
                <a:solidFill>
                  <a:schemeClr val="bg1"/>
                </a:solidFill>
                <a:latin typeface="Arial" charset="0"/>
              </a:defRPr>
            </a:lvl6pPr>
            <a:lvl7pPr marL="2971800" indent="-228600" eaLnBrk="0" fontAlgn="base" hangingPunct="0">
              <a:spcBef>
                <a:spcPct val="0"/>
              </a:spcBef>
              <a:spcAft>
                <a:spcPct val="0"/>
              </a:spcAft>
              <a:defRPr sz="4000">
                <a:solidFill>
                  <a:schemeClr val="bg1"/>
                </a:solidFill>
                <a:latin typeface="Arial" charset="0"/>
              </a:defRPr>
            </a:lvl7pPr>
            <a:lvl8pPr marL="3429000" indent="-228600" eaLnBrk="0" fontAlgn="base" hangingPunct="0">
              <a:spcBef>
                <a:spcPct val="0"/>
              </a:spcBef>
              <a:spcAft>
                <a:spcPct val="0"/>
              </a:spcAft>
              <a:defRPr sz="4000">
                <a:solidFill>
                  <a:schemeClr val="bg1"/>
                </a:solidFill>
                <a:latin typeface="Arial" charset="0"/>
              </a:defRPr>
            </a:lvl8pPr>
            <a:lvl9pPr marL="3886200" indent="-228600" eaLnBrk="0" fontAlgn="base" hangingPunct="0">
              <a:spcBef>
                <a:spcPct val="0"/>
              </a:spcBef>
              <a:spcAft>
                <a:spcPct val="0"/>
              </a:spcAft>
              <a:defRPr sz="4000">
                <a:solidFill>
                  <a:schemeClr val="bg1"/>
                </a:solidFill>
                <a:latin typeface="Arial" charset="0"/>
              </a:defRPr>
            </a:lvl9pPr>
          </a:lstStyle>
          <a:p>
            <a:pPr algn="ctr">
              <a:spcBef>
                <a:spcPct val="50000"/>
              </a:spcBef>
              <a:defRPr/>
            </a:pPr>
            <a:r>
              <a:rPr lang="en-US" altLang="es-AR" sz="2400" dirty="0" smtClean="0">
                <a:solidFill>
                  <a:srgbClr val="000000"/>
                </a:solidFill>
              </a:rPr>
              <a:t>Types</a:t>
            </a:r>
            <a:endParaRPr lang="en-US" altLang="es-AR" sz="2400" i="1" dirty="0" smtClean="0">
              <a:solidFill>
                <a:srgbClr val="000000"/>
              </a:solidFill>
            </a:endParaRPr>
          </a:p>
        </p:txBody>
      </p:sp>
      <p:sp>
        <p:nvSpPr>
          <p:cNvPr id="10" name="Text Box 13"/>
          <p:cNvSpPr txBox="1">
            <a:spLocks noChangeArrowheads="1"/>
          </p:cNvSpPr>
          <p:nvPr/>
        </p:nvSpPr>
        <p:spPr bwMode="auto">
          <a:xfrm>
            <a:off x="3640768" y="1628801"/>
            <a:ext cx="2304256" cy="461665"/>
          </a:xfrm>
          <a:prstGeom prst="rect">
            <a:avLst/>
          </a:prstGeom>
          <a:gradFill flip="none" rotWithShape="1">
            <a:gsLst>
              <a:gs pos="0">
                <a:schemeClr val="accent5">
                  <a:tint val="50000"/>
                  <a:satMod val="300000"/>
                </a:schemeClr>
              </a:gs>
              <a:gs pos="35000">
                <a:schemeClr val="accent5">
                  <a:tint val="37000"/>
                  <a:satMod val="300000"/>
                </a:schemeClr>
              </a:gs>
              <a:gs pos="100000">
                <a:schemeClr val="accent5">
                  <a:tint val="15000"/>
                  <a:satMod val="350000"/>
                </a:schemeClr>
              </a:gs>
            </a:gsLst>
            <a:path path="circle">
              <a:fillToRect l="50000" t="50000" r="50000" b="50000"/>
            </a:path>
            <a:tileRect/>
          </a:gradFill>
          <a:ln>
            <a:noFill/>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5"/>
          </a:lnRef>
          <a:fillRef idx="2">
            <a:schemeClr val="accent5"/>
          </a:fillRef>
          <a:effectRef idx="1">
            <a:schemeClr val="accent5"/>
          </a:effectRef>
          <a:fontRef idx="minor">
            <a:schemeClr val="dk1"/>
          </a:fontRef>
        </p:style>
        <p:txBody>
          <a:bodyPr>
            <a:spAutoFit/>
          </a:bodyPr>
          <a:lstStyle>
            <a:lvl1pPr>
              <a:defRPr sz="4000">
                <a:solidFill>
                  <a:schemeClr val="bg1"/>
                </a:solidFill>
                <a:latin typeface="Arial" charset="0"/>
              </a:defRPr>
            </a:lvl1pPr>
            <a:lvl2pPr marL="742950" indent="-285750">
              <a:defRPr sz="4000">
                <a:solidFill>
                  <a:schemeClr val="bg1"/>
                </a:solidFill>
                <a:latin typeface="Arial" charset="0"/>
              </a:defRPr>
            </a:lvl2pPr>
            <a:lvl3pPr marL="1143000" indent="-228600">
              <a:defRPr sz="4000">
                <a:solidFill>
                  <a:schemeClr val="bg1"/>
                </a:solidFill>
                <a:latin typeface="Arial" charset="0"/>
              </a:defRPr>
            </a:lvl3pPr>
            <a:lvl4pPr marL="1600200" indent="-228600">
              <a:defRPr sz="4000">
                <a:solidFill>
                  <a:schemeClr val="bg1"/>
                </a:solidFill>
                <a:latin typeface="Arial" charset="0"/>
              </a:defRPr>
            </a:lvl4pPr>
            <a:lvl5pPr marL="2057400" indent="-228600">
              <a:defRPr sz="4000">
                <a:solidFill>
                  <a:schemeClr val="bg1"/>
                </a:solidFill>
                <a:latin typeface="Arial" charset="0"/>
              </a:defRPr>
            </a:lvl5pPr>
            <a:lvl6pPr marL="2514600" indent="-228600" eaLnBrk="0" fontAlgn="base" hangingPunct="0">
              <a:spcBef>
                <a:spcPct val="0"/>
              </a:spcBef>
              <a:spcAft>
                <a:spcPct val="0"/>
              </a:spcAft>
              <a:defRPr sz="4000">
                <a:solidFill>
                  <a:schemeClr val="bg1"/>
                </a:solidFill>
                <a:latin typeface="Arial" charset="0"/>
              </a:defRPr>
            </a:lvl6pPr>
            <a:lvl7pPr marL="2971800" indent="-228600" eaLnBrk="0" fontAlgn="base" hangingPunct="0">
              <a:spcBef>
                <a:spcPct val="0"/>
              </a:spcBef>
              <a:spcAft>
                <a:spcPct val="0"/>
              </a:spcAft>
              <a:defRPr sz="4000">
                <a:solidFill>
                  <a:schemeClr val="bg1"/>
                </a:solidFill>
                <a:latin typeface="Arial" charset="0"/>
              </a:defRPr>
            </a:lvl7pPr>
            <a:lvl8pPr marL="3429000" indent="-228600" eaLnBrk="0" fontAlgn="base" hangingPunct="0">
              <a:spcBef>
                <a:spcPct val="0"/>
              </a:spcBef>
              <a:spcAft>
                <a:spcPct val="0"/>
              </a:spcAft>
              <a:defRPr sz="4000">
                <a:solidFill>
                  <a:schemeClr val="bg1"/>
                </a:solidFill>
                <a:latin typeface="Arial" charset="0"/>
              </a:defRPr>
            </a:lvl8pPr>
            <a:lvl9pPr marL="3886200" indent="-228600" eaLnBrk="0" fontAlgn="base" hangingPunct="0">
              <a:spcBef>
                <a:spcPct val="0"/>
              </a:spcBef>
              <a:spcAft>
                <a:spcPct val="0"/>
              </a:spcAft>
              <a:defRPr sz="4000">
                <a:solidFill>
                  <a:schemeClr val="bg1"/>
                </a:solidFill>
                <a:latin typeface="Arial" charset="0"/>
              </a:defRPr>
            </a:lvl9pPr>
          </a:lstStyle>
          <a:p>
            <a:pPr algn="ctr">
              <a:spcBef>
                <a:spcPct val="50000"/>
              </a:spcBef>
              <a:defRPr/>
            </a:pPr>
            <a:r>
              <a:rPr lang="en-US" altLang="es-AR" sz="2400" dirty="0" smtClean="0">
                <a:solidFill>
                  <a:srgbClr val="000000"/>
                </a:solidFill>
              </a:rPr>
              <a:t>Wages</a:t>
            </a:r>
          </a:p>
        </p:txBody>
      </p:sp>
      <p:sp>
        <p:nvSpPr>
          <p:cNvPr id="17" name="Text Box 13"/>
          <p:cNvSpPr txBox="1">
            <a:spLocks noChangeArrowheads="1"/>
          </p:cNvSpPr>
          <p:nvPr/>
        </p:nvSpPr>
        <p:spPr bwMode="auto">
          <a:xfrm>
            <a:off x="2853996" y="1077289"/>
            <a:ext cx="612890" cy="5016758"/>
          </a:xfrm>
          <a:prstGeom prst="rect">
            <a:avLst/>
          </a:prstGeom>
          <a:gradFill flip="none" rotWithShape="1">
            <a:gsLst>
              <a:gs pos="0">
                <a:schemeClr val="accent5">
                  <a:tint val="50000"/>
                  <a:satMod val="300000"/>
                </a:schemeClr>
              </a:gs>
              <a:gs pos="35000">
                <a:schemeClr val="accent5">
                  <a:tint val="37000"/>
                  <a:satMod val="300000"/>
                </a:schemeClr>
              </a:gs>
              <a:gs pos="100000">
                <a:schemeClr val="accent5">
                  <a:tint val="15000"/>
                  <a:satMod val="350000"/>
                </a:schemeClr>
              </a:gs>
            </a:gsLst>
            <a:path path="circle">
              <a:fillToRect l="50000" t="50000" r="50000" b="50000"/>
            </a:path>
            <a:tileRect/>
          </a:gradFill>
          <a:ln>
            <a:noFill/>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5"/>
          </a:lnRef>
          <a:fillRef idx="2">
            <a:schemeClr val="accent5"/>
          </a:fillRef>
          <a:effectRef idx="1">
            <a:schemeClr val="accent5"/>
          </a:effectRef>
          <a:fontRef idx="minor">
            <a:schemeClr val="dk1"/>
          </a:fontRef>
        </p:style>
        <p:txBody>
          <a:bodyPr wrap="square">
            <a:spAutoFit/>
          </a:bodyPr>
          <a:lstStyle>
            <a:lvl1pPr>
              <a:defRPr sz="4000">
                <a:solidFill>
                  <a:schemeClr val="bg1"/>
                </a:solidFill>
                <a:latin typeface="Arial" charset="0"/>
              </a:defRPr>
            </a:lvl1pPr>
            <a:lvl2pPr marL="742950" indent="-285750">
              <a:defRPr sz="4000">
                <a:solidFill>
                  <a:schemeClr val="bg1"/>
                </a:solidFill>
                <a:latin typeface="Arial" charset="0"/>
              </a:defRPr>
            </a:lvl2pPr>
            <a:lvl3pPr marL="1143000" indent="-228600">
              <a:defRPr sz="4000">
                <a:solidFill>
                  <a:schemeClr val="bg1"/>
                </a:solidFill>
                <a:latin typeface="Arial" charset="0"/>
              </a:defRPr>
            </a:lvl3pPr>
            <a:lvl4pPr marL="1600200" indent="-228600">
              <a:defRPr sz="4000">
                <a:solidFill>
                  <a:schemeClr val="bg1"/>
                </a:solidFill>
                <a:latin typeface="Arial" charset="0"/>
              </a:defRPr>
            </a:lvl4pPr>
            <a:lvl5pPr marL="2057400" indent="-228600">
              <a:defRPr sz="4000">
                <a:solidFill>
                  <a:schemeClr val="bg1"/>
                </a:solidFill>
                <a:latin typeface="Arial" charset="0"/>
              </a:defRPr>
            </a:lvl5pPr>
            <a:lvl6pPr marL="2514600" indent="-228600" eaLnBrk="0" fontAlgn="base" hangingPunct="0">
              <a:spcBef>
                <a:spcPct val="0"/>
              </a:spcBef>
              <a:spcAft>
                <a:spcPct val="0"/>
              </a:spcAft>
              <a:defRPr sz="4000">
                <a:solidFill>
                  <a:schemeClr val="bg1"/>
                </a:solidFill>
                <a:latin typeface="Arial" charset="0"/>
              </a:defRPr>
            </a:lvl6pPr>
            <a:lvl7pPr marL="2971800" indent="-228600" eaLnBrk="0" fontAlgn="base" hangingPunct="0">
              <a:spcBef>
                <a:spcPct val="0"/>
              </a:spcBef>
              <a:spcAft>
                <a:spcPct val="0"/>
              </a:spcAft>
              <a:defRPr sz="4000">
                <a:solidFill>
                  <a:schemeClr val="bg1"/>
                </a:solidFill>
                <a:latin typeface="Arial" charset="0"/>
              </a:defRPr>
            </a:lvl7pPr>
            <a:lvl8pPr marL="3429000" indent="-228600" eaLnBrk="0" fontAlgn="base" hangingPunct="0">
              <a:spcBef>
                <a:spcPct val="0"/>
              </a:spcBef>
              <a:spcAft>
                <a:spcPct val="0"/>
              </a:spcAft>
              <a:defRPr sz="4000">
                <a:solidFill>
                  <a:schemeClr val="bg1"/>
                </a:solidFill>
                <a:latin typeface="Arial" charset="0"/>
              </a:defRPr>
            </a:lvl8pPr>
            <a:lvl9pPr marL="3886200" indent="-228600" eaLnBrk="0" fontAlgn="base" hangingPunct="0">
              <a:spcBef>
                <a:spcPct val="0"/>
              </a:spcBef>
              <a:spcAft>
                <a:spcPct val="0"/>
              </a:spcAft>
              <a:defRPr sz="4000">
                <a:solidFill>
                  <a:schemeClr val="bg1"/>
                </a:solidFill>
                <a:latin typeface="Arial" charset="0"/>
              </a:defRPr>
            </a:lvl9pPr>
          </a:lstStyle>
          <a:p>
            <a:pPr algn="ctr">
              <a:spcBef>
                <a:spcPts val="600"/>
              </a:spcBef>
              <a:defRPr/>
            </a:pPr>
            <a:r>
              <a:rPr lang="en-US" altLang="es-AR" sz="2000" dirty="0" smtClean="0">
                <a:solidFill>
                  <a:srgbClr val="000000"/>
                </a:solidFill>
              </a:rPr>
              <a:t>O</a:t>
            </a:r>
          </a:p>
          <a:p>
            <a:pPr algn="ctr">
              <a:spcBef>
                <a:spcPts val="600"/>
              </a:spcBef>
              <a:defRPr/>
            </a:pPr>
            <a:r>
              <a:rPr lang="en-US" altLang="es-AR" sz="2000" dirty="0" smtClean="0">
                <a:solidFill>
                  <a:srgbClr val="000000"/>
                </a:solidFill>
              </a:rPr>
              <a:t>V</a:t>
            </a:r>
          </a:p>
          <a:p>
            <a:pPr algn="ctr">
              <a:spcBef>
                <a:spcPts val="600"/>
              </a:spcBef>
              <a:defRPr/>
            </a:pPr>
            <a:r>
              <a:rPr lang="en-US" altLang="es-AR" sz="2000" dirty="0" smtClean="0">
                <a:solidFill>
                  <a:srgbClr val="000000"/>
                </a:solidFill>
              </a:rPr>
              <a:t>E</a:t>
            </a:r>
          </a:p>
          <a:p>
            <a:pPr algn="ctr">
              <a:spcBef>
                <a:spcPts val="600"/>
              </a:spcBef>
              <a:defRPr/>
            </a:pPr>
            <a:r>
              <a:rPr lang="en-US" altLang="es-AR" sz="2000" dirty="0" smtClean="0">
                <a:solidFill>
                  <a:srgbClr val="000000"/>
                </a:solidFill>
              </a:rPr>
              <a:t>R</a:t>
            </a:r>
          </a:p>
          <a:p>
            <a:pPr algn="ctr">
              <a:spcBef>
                <a:spcPts val="600"/>
              </a:spcBef>
              <a:defRPr/>
            </a:pPr>
            <a:r>
              <a:rPr lang="en-US" altLang="es-AR" sz="2000" dirty="0" smtClean="0">
                <a:solidFill>
                  <a:srgbClr val="000000"/>
                </a:solidFill>
              </a:rPr>
              <a:t>E</a:t>
            </a:r>
          </a:p>
          <a:p>
            <a:pPr algn="ctr">
              <a:spcBef>
                <a:spcPts val="600"/>
              </a:spcBef>
              <a:defRPr/>
            </a:pPr>
            <a:r>
              <a:rPr lang="en-US" altLang="es-AR" sz="2000" dirty="0" smtClean="0">
                <a:solidFill>
                  <a:srgbClr val="000000"/>
                </a:solidFill>
              </a:rPr>
              <a:t>D</a:t>
            </a:r>
          </a:p>
          <a:p>
            <a:pPr algn="ctr">
              <a:spcBef>
                <a:spcPts val="600"/>
              </a:spcBef>
              <a:defRPr/>
            </a:pPr>
            <a:r>
              <a:rPr lang="en-US" altLang="es-AR" sz="2000" dirty="0" smtClean="0">
                <a:solidFill>
                  <a:srgbClr val="000000"/>
                </a:solidFill>
              </a:rPr>
              <a:t>U</a:t>
            </a:r>
          </a:p>
          <a:p>
            <a:pPr algn="ctr">
              <a:spcBef>
                <a:spcPts val="600"/>
              </a:spcBef>
              <a:defRPr/>
            </a:pPr>
            <a:r>
              <a:rPr lang="en-US" altLang="es-AR" sz="2000" dirty="0" smtClean="0">
                <a:solidFill>
                  <a:srgbClr val="000000"/>
                </a:solidFill>
              </a:rPr>
              <a:t>C</a:t>
            </a:r>
          </a:p>
          <a:p>
            <a:pPr algn="ctr">
              <a:spcBef>
                <a:spcPts val="600"/>
              </a:spcBef>
              <a:defRPr/>
            </a:pPr>
            <a:r>
              <a:rPr lang="en-US" altLang="es-AR" sz="2000" dirty="0" smtClean="0">
                <a:solidFill>
                  <a:srgbClr val="000000"/>
                </a:solidFill>
              </a:rPr>
              <a:t>A</a:t>
            </a:r>
          </a:p>
          <a:p>
            <a:pPr algn="ctr">
              <a:spcBef>
                <a:spcPts val="600"/>
              </a:spcBef>
              <a:defRPr/>
            </a:pPr>
            <a:r>
              <a:rPr lang="en-US" altLang="es-AR" sz="2000" dirty="0" smtClean="0">
                <a:solidFill>
                  <a:srgbClr val="000000"/>
                </a:solidFill>
              </a:rPr>
              <a:t>T</a:t>
            </a:r>
          </a:p>
          <a:p>
            <a:pPr algn="ctr">
              <a:spcBef>
                <a:spcPts val="600"/>
              </a:spcBef>
              <a:defRPr/>
            </a:pPr>
            <a:r>
              <a:rPr lang="en-US" altLang="es-AR" sz="2000" dirty="0" smtClean="0">
                <a:solidFill>
                  <a:srgbClr val="000000"/>
                </a:solidFill>
              </a:rPr>
              <a:t>I</a:t>
            </a:r>
          </a:p>
          <a:p>
            <a:pPr algn="ctr">
              <a:spcBef>
                <a:spcPts val="600"/>
              </a:spcBef>
              <a:defRPr/>
            </a:pPr>
            <a:r>
              <a:rPr lang="en-US" altLang="es-AR" sz="2000" dirty="0" smtClean="0">
                <a:solidFill>
                  <a:srgbClr val="000000"/>
                </a:solidFill>
              </a:rPr>
              <a:t>O</a:t>
            </a:r>
          </a:p>
          <a:p>
            <a:pPr algn="ctr">
              <a:spcBef>
                <a:spcPts val="600"/>
              </a:spcBef>
              <a:defRPr/>
            </a:pPr>
            <a:r>
              <a:rPr lang="en-US" altLang="es-AR" sz="2000" dirty="0" smtClean="0">
                <a:solidFill>
                  <a:srgbClr val="000000"/>
                </a:solidFill>
              </a:rPr>
              <a:t>N</a:t>
            </a:r>
          </a:p>
        </p:txBody>
      </p:sp>
      <p:sp>
        <p:nvSpPr>
          <p:cNvPr id="16" name="Text Box 13"/>
          <p:cNvSpPr txBox="1">
            <a:spLocks noChangeArrowheads="1"/>
          </p:cNvSpPr>
          <p:nvPr/>
        </p:nvSpPr>
        <p:spPr bwMode="auto">
          <a:xfrm>
            <a:off x="3640768" y="3102059"/>
            <a:ext cx="2304256" cy="461665"/>
          </a:xfrm>
          <a:prstGeom prst="rect">
            <a:avLst/>
          </a:prstGeom>
          <a:gradFill flip="none" rotWithShape="1">
            <a:gsLst>
              <a:gs pos="0">
                <a:schemeClr val="accent5">
                  <a:tint val="50000"/>
                  <a:satMod val="300000"/>
                </a:schemeClr>
              </a:gs>
              <a:gs pos="35000">
                <a:schemeClr val="accent5">
                  <a:tint val="37000"/>
                  <a:satMod val="300000"/>
                </a:schemeClr>
              </a:gs>
              <a:gs pos="100000">
                <a:schemeClr val="accent5">
                  <a:tint val="15000"/>
                  <a:satMod val="350000"/>
                </a:schemeClr>
              </a:gs>
            </a:gsLst>
            <a:path path="circle">
              <a:fillToRect l="50000" t="50000" r="50000" b="50000"/>
            </a:path>
            <a:tileRect/>
          </a:gradFill>
          <a:ln>
            <a:noFill/>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5"/>
          </a:lnRef>
          <a:fillRef idx="2">
            <a:schemeClr val="accent5"/>
          </a:fillRef>
          <a:effectRef idx="1">
            <a:schemeClr val="accent5"/>
          </a:effectRef>
          <a:fontRef idx="minor">
            <a:schemeClr val="dk1"/>
          </a:fontRef>
        </p:style>
        <p:txBody>
          <a:bodyPr>
            <a:spAutoFit/>
          </a:bodyPr>
          <a:lstStyle>
            <a:lvl1pPr>
              <a:defRPr sz="4000">
                <a:solidFill>
                  <a:schemeClr val="bg1"/>
                </a:solidFill>
                <a:latin typeface="Arial" charset="0"/>
              </a:defRPr>
            </a:lvl1pPr>
            <a:lvl2pPr marL="742950" indent="-285750">
              <a:defRPr sz="4000">
                <a:solidFill>
                  <a:schemeClr val="bg1"/>
                </a:solidFill>
                <a:latin typeface="Arial" charset="0"/>
              </a:defRPr>
            </a:lvl2pPr>
            <a:lvl3pPr marL="1143000" indent="-228600">
              <a:defRPr sz="4000">
                <a:solidFill>
                  <a:schemeClr val="bg1"/>
                </a:solidFill>
                <a:latin typeface="Arial" charset="0"/>
              </a:defRPr>
            </a:lvl3pPr>
            <a:lvl4pPr marL="1600200" indent="-228600">
              <a:defRPr sz="4000">
                <a:solidFill>
                  <a:schemeClr val="bg1"/>
                </a:solidFill>
                <a:latin typeface="Arial" charset="0"/>
              </a:defRPr>
            </a:lvl4pPr>
            <a:lvl5pPr marL="2057400" indent="-228600">
              <a:defRPr sz="4000">
                <a:solidFill>
                  <a:schemeClr val="bg1"/>
                </a:solidFill>
                <a:latin typeface="Arial" charset="0"/>
              </a:defRPr>
            </a:lvl5pPr>
            <a:lvl6pPr marL="2514600" indent="-228600" eaLnBrk="0" fontAlgn="base" hangingPunct="0">
              <a:spcBef>
                <a:spcPct val="0"/>
              </a:spcBef>
              <a:spcAft>
                <a:spcPct val="0"/>
              </a:spcAft>
              <a:defRPr sz="4000">
                <a:solidFill>
                  <a:schemeClr val="bg1"/>
                </a:solidFill>
                <a:latin typeface="Arial" charset="0"/>
              </a:defRPr>
            </a:lvl6pPr>
            <a:lvl7pPr marL="2971800" indent="-228600" eaLnBrk="0" fontAlgn="base" hangingPunct="0">
              <a:spcBef>
                <a:spcPct val="0"/>
              </a:spcBef>
              <a:spcAft>
                <a:spcPct val="0"/>
              </a:spcAft>
              <a:defRPr sz="4000">
                <a:solidFill>
                  <a:schemeClr val="bg1"/>
                </a:solidFill>
                <a:latin typeface="Arial" charset="0"/>
              </a:defRPr>
            </a:lvl7pPr>
            <a:lvl8pPr marL="3429000" indent="-228600" eaLnBrk="0" fontAlgn="base" hangingPunct="0">
              <a:spcBef>
                <a:spcPct val="0"/>
              </a:spcBef>
              <a:spcAft>
                <a:spcPct val="0"/>
              </a:spcAft>
              <a:defRPr sz="4000">
                <a:solidFill>
                  <a:schemeClr val="bg1"/>
                </a:solidFill>
                <a:latin typeface="Arial" charset="0"/>
              </a:defRPr>
            </a:lvl8pPr>
            <a:lvl9pPr marL="3886200" indent="-228600" eaLnBrk="0" fontAlgn="base" hangingPunct="0">
              <a:spcBef>
                <a:spcPct val="0"/>
              </a:spcBef>
              <a:spcAft>
                <a:spcPct val="0"/>
              </a:spcAft>
              <a:defRPr sz="4000">
                <a:solidFill>
                  <a:schemeClr val="bg1"/>
                </a:solidFill>
                <a:latin typeface="Arial" charset="0"/>
              </a:defRPr>
            </a:lvl9pPr>
          </a:lstStyle>
          <a:p>
            <a:pPr algn="ctr">
              <a:spcBef>
                <a:spcPct val="50000"/>
              </a:spcBef>
              <a:defRPr/>
            </a:pPr>
            <a:r>
              <a:rPr lang="en-US" altLang="es-AR" sz="2400" dirty="0" smtClean="0">
                <a:solidFill>
                  <a:srgbClr val="000000"/>
                </a:solidFill>
              </a:rPr>
              <a:t>Job satisfaction</a:t>
            </a:r>
          </a:p>
        </p:txBody>
      </p:sp>
      <p:sp>
        <p:nvSpPr>
          <p:cNvPr id="18" name="Text Box 13"/>
          <p:cNvSpPr txBox="1">
            <a:spLocks noChangeArrowheads="1"/>
          </p:cNvSpPr>
          <p:nvPr/>
        </p:nvSpPr>
        <p:spPr bwMode="auto">
          <a:xfrm>
            <a:off x="143339" y="1772817"/>
            <a:ext cx="2518635" cy="830997"/>
          </a:xfrm>
          <a:prstGeom prst="rect">
            <a:avLst/>
          </a:prstGeom>
          <a:gradFill flip="none" rotWithShape="1">
            <a:gsLst>
              <a:gs pos="0">
                <a:schemeClr val="accent5">
                  <a:tint val="50000"/>
                  <a:satMod val="300000"/>
                </a:schemeClr>
              </a:gs>
              <a:gs pos="35000">
                <a:schemeClr val="accent5">
                  <a:tint val="37000"/>
                  <a:satMod val="300000"/>
                </a:schemeClr>
              </a:gs>
              <a:gs pos="100000">
                <a:schemeClr val="accent5">
                  <a:tint val="15000"/>
                  <a:satMod val="350000"/>
                </a:schemeClr>
              </a:gs>
            </a:gsLst>
            <a:path path="circle">
              <a:fillToRect l="50000" t="50000" r="50000" b="50000"/>
            </a:path>
            <a:tileRect/>
          </a:gradFill>
          <a:ln>
            <a:noFill/>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5"/>
          </a:lnRef>
          <a:fillRef idx="2">
            <a:schemeClr val="accent5"/>
          </a:fillRef>
          <a:effectRef idx="1">
            <a:schemeClr val="accent5"/>
          </a:effectRef>
          <a:fontRef idx="minor">
            <a:schemeClr val="dk1"/>
          </a:fontRef>
        </p:style>
        <p:txBody>
          <a:bodyPr>
            <a:spAutoFit/>
          </a:bodyPr>
          <a:lstStyle>
            <a:lvl1pPr>
              <a:defRPr sz="4000">
                <a:solidFill>
                  <a:schemeClr val="bg1"/>
                </a:solidFill>
                <a:latin typeface="Arial" charset="0"/>
              </a:defRPr>
            </a:lvl1pPr>
            <a:lvl2pPr marL="742950" indent="-285750">
              <a:defRPr sz="4000">
                <a:solidFill>
                  <a:schemeClr val="bg1"/>
                </a:solidFill>
                <a:latin typeface="Arial" charset="0"/>
              </a:defRPr>
            </a:lvl2pPr>
            <a:lvl3pPr marL="1143000" indent="-228600">
              <a:defRPr sz="4000">
                <a:solidFill>
                  <a:schemeClr val="bg1"/>
                </a:solidFill>
                <a:latin typeface="Arial" charset="0"/>
              </a:defRPr>
            </a:lvl3pPr>
            <a:lvl4pPr marL="1600200" indent="-228600">
              <a:defRPr sz="4000">
                <a:solidFill>
                  <a:schemeClr val="bg1"/>
                </a:solidFill>
                <a:latin typeface="Arial" charset="0"/>
              </a:defRPr>
            </a:lvl4pPr>
            <a:lvl5pPr marL="2057400" indent="-228600">
              <a:defRPr sz="4000">
                <a:solidFill>
                  <a:schemeClr val="bg1"/>
                </a:solidFill>
                <a:latin typeface="Arial" charset="0"/>
              </a:defRPr>
            </a:lvl5pPr>
            <a:lvl6pPr marL="2514600" indent="-228600" eaLnBrk="0" fontAlgn="base" hangingPunct="0">
              <a:spcBef>
                <a:spcPct val="0"/>
              </a:spcBef>
              <a:spcAft>
                <a:spcPct val="0"/>
              </a:spcAft>
              <a:defRPr sz="4000">
                <a:solidFill>
                  <a:schemeClr val="bg1"/>
                </a:solidFill>
                <a:latin typeface="Arial" charset="0"/>
              </a:defRPr>
            </a:lvl6pPr>
            <a:lvl7pPr marL="2971800" indent="-228600" eaLnBrk="0" fontAlgn="base" hangingPunct="0">
              <a:spcBef>
                <a:spcPct val="0"/>
              </a:spcBef>
              <a:spcAft>
                <a:spcPct val="0"/>
              </a:spcAft>
              <a:defRPr sz="4000">
                <a:solidFill>
                  <a:schemeClr val="bg1"/>
                </a:solidFill>
                <a:latin typeface="Arial" charset="0"/>
              </a:defRPr>
            </a:lvl7pPr>
            <a:lvl8pPr marL="3429000" indent="-228600" eaLnBrk="0" fontAlgn="base" hangingPunct="0">
              <a:spcBef>
                <a:spcPct val="0"/>
              </a:spcBef>
              <a:spcAft>
                <a:spcPct val="0"/>
              </a:spcAft>
              <a:defRPr sz="4000">
                <a:solidFill>
                  <a:schemeClr val="bg1"/>
                </a:solidFill>
                <a:latin typeface="Arial" charset="0"/>
              </a:defRPr>
            </a:lvl8pPr>
            <a:lvl9pPr marL="3886200" indent="-228600" eaLnBrk="0" fontAlgn="base" hangingPunct="0">
              <a:spcBef>
                <a:spcPct val="0"/>
              </a:spcBef>
              <a:spcAft>
                <a:spcPct val="0"/>
              </a:spcAft>
              <a:defRPr sz="4000">
                <a:solidFill>
                  <a:schemeClr val="bg1"/>
                </a:solidFill>
                <a:latin typeface="Arial" charset="0"/>
              </a:defRPr>
            </a:lvl9pPr>
          </a:lstStyle>
          <a:p>
            <a:pPr algn="ctr">
              <a:spcBef>
                <a:spcPct val="50000"/>
              </a:spcBef>
              <a:defRPr/>
            </a:pPr>
            <a:r>
              <a:rPr lang="en-US" altLang="es-AR" sz="2400" dirty="0" smtClean="0">
                <a:solidFill>
                  <a:srgbClr val="000000"/>
                </a:solidFill>
              </a:rPr>
              <a:t>Vulnerable groups</a:t>
            </a:r>
            <a:endParaRPr lang="en-US" altLang="es-AR" sz="2400" i="1" dirty="0" smtClean="0">
              <a:solidFill>
                <a:srgbClr val="000000"/>
              </a:solidFill>
            </a:endParaRPr>
          </a:p>
        </p:txBody>
      </p:sp>
      <p:sp>
        <p:nvSpPr>
          <p:cNvPr id="19" name="Text Box 13"/>
          <p:cNvSpPr txBox="1">
            <a:spLocks noChangeArrowheads="1"/>
          </p:cNvSpPr>
          <p:nvPr/>
        </p:nvSpPr>
        <p:spPr bwMode="auto">
          <a:xfrm>
            <a:off x="143339" y="2852937"/>
            <a:ext cx="2518635" cy="830997"/>
          </a:xfrm>
          <a:prstGeom prst="rect">
            <a:avLst/>
          </a:prstGeom>
          <a:gradFill flip="none" rotWithShape="1">
            <a:gsLst>
              <a:gs pos="0">
                <a:schemeClr val="accent5">
                  <a:tint val="50000"/>
                  <a:satMod val="300000"/>
                </a:schemeClr>
              </a:gs>
              <a:gs pos="35000">
                <a:schemeClr val="accent5">
                  <a:tint val="37000"/>
                  <a:satMod val="300000"/>
                </a:schemeClr>
              </a:gs>
              <a:gs pos="100000">
                <a:schemeClr val="accent5">
                  <a:tint val="15000"/>
                  <a:satMod val="350000"/>
                </a:schemeClr>
              </a:gs>
            </a:gsLst>
            <a:path path="circle">
              <a:fillToRect l="50000" t="50000" r="50000" b="50000"/>
            </a:path>
            <a:tileRect/>
          </a:gradFill>
          <a:ln>
            <a:noFill/>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5"/>
          </a:lnRef>
          <a:fillRef idx="2">
            <a:schemeClr val="accent5"/>
          </a:fillRef>
          <a:effectRef idx="1">
            <a:schemeClr val="accent5"/>
          </a:effectRef>
          <a:fontRef idx="minor">
            <a:schemeClr val="dk1"/>
          </a:fontRef>
        </p:style>
        <p:txBody>
          <a:bodyPr>
            <a:spAutoFit/>
          </a:bodyPr>
          <a:lstStyle>
            <a:lvl1pPr>
              <a:defRPr sz="4000">
                <a:solidFill>
                  <a:schemeClr val="bg1"/>
                </a:solidFill>
                <a:latin typeface="Arial" charset="0"/>
              </a:defRPr>
            </a:lvl1pPr>
            <a:lvl2pPr marL="742950" indent="-285750">
              <a:defRPr sz="4000">
                <a:solidFill>
                  <a:schemeClr val="bg1"/>
                </a:solidFill>
                <a:latin typeface="Arial" charset="0"/>
              </a:defRPr>
            </a:lvl2pPr>
            <a:lvl3pPr marL="1143000" indent="-228600">
              <a:defRPr sz="4000">
                <a:solidFill>
                  <a:schemeClr val="bg1"/>
                </a:solidFill>
                <a:latin typeface="Arial" charset="0"/>
              </a:defRPr>
            </a:lvl3pPr>
            <a:lvl4pPr marL="1600200" indent="-228600">
              <a:defRPr sz="4000">
                <a:solidFill>
                  <a:schemeClr val="bg1"/>
                </a:solidFill>
                <a:latin typeface="Arial" charset="0"/>
              </a:defRPr>
            </a:lvl4pPr>
            <a:lvl5pPr marL="2057400" indent="-228600">
              <a:defRPr sz="4000">
                <a:solidFill>
                  <a:schemeClr val="bg1"/>
                </a:solidFill>
                <a:latin typeface="Arial" charset="0"/>
              </a:defRPr>
            </a:lvl5pPr>
            <a:lvl6pPr marL="2514600" indent="-228600" eaLnBrk="0" fontAlgn="base" hangingPunct="0">
              <a:spcBef>
                <a:spcPct val="0"/>
              </a:spcBef>
              <a:spcAft>
                <a:spcPct val="0"/>
              </a:spcAft>
              <a:defRPr sz="4000">
                <a:solidFill>
                  <a:schemeClr val="bg1"/>
                </a:solidFill>
                <a:latin typeface="Arial" charset="0"/>
              </a:defRPr>
            </a:lvl6pPr>
            <a:lvl7pPr marL="2971800" indent="-228600" eaLnBrk="0" fontAlgn="base" hangingPunct="0">
              <a:spcBef>
                <a:spcPct val="0"/>
              </a:spcBef>
              <a:spcAft>
                <a:spcPct val="0"/>
              </a:spcAft>
              <a:defRPr sz="4000">
                <a:solidFill>
                  <a:schemeClr val="bg1"/>
                </a:solidFill>
                <a:latin typeface="Arial" charset="0"/>
              </a:defRPr>
            </a:lvl7pPr>
            <a:lvl8pPr marL="3429000" indent="-228600" eaLnBrk="0" fontAlgn="base" hangingPunct="0">
              <a:spcBef>
                <a:spcPct val="0"/>
              </a:spcBef>
              <a:spcAft>
                <a:spcPct val="0"/>
              </a:spcAft>
              <a:defRPr sz="4000">
                <a:solidFill>
                  <a:schemeClr val="bg1"/>
                </a:solidFill>
                <a:latin typeface="Arial" charset="0"/>
              </a:defRPr>
            </a:lvl8pPr>
            <a:lvl9pPr marL="3886200" indent="-228600" eaLnBrk="0" fontAlgn="base" hangingPunct="0">
              <a:spcBef>
                <a:spcPct val="0"/>
              </a:spcBef>
              <a:spcAft>
                <a:spcPct val="0"/>
              </a:spcAft>
              <a:defRPr sz="4000">
                <a:solidFill>
                  <a:schemeClr val="bg1"/>
                </a:solidFill>
                <a:latin typeface="Arial" charset="0"/>
              </a:defRPr>
            </a:lvl9pPr>
          </a:lstStyle>
          <a:p>
            <a:pPr algn="ctr">
              <a:spcBef>
                <a:spcPct val="50000"/>
              </a:spcBef>
              <a:defRPr/>
            </a:pPr>
            <a:r>
              <a:rPr lang="en-US" altLang="es-AR" sz="2400" dirty="0" smtClean="0">
                <a:solidFill>
                  <a:srgbClr val="000000"/>
                </a:solidFill>
              </a:rPr>
              <a:t>Different countries</a:t>
            </a:r>
            <a:endParaRPr lang="en-US" altLang="es-AR" sz="2400" i="1" dirty="0" smtClean="0">
              <a:solidFill>
                <a:srgbClr val="000000"/>
              </a:solidFill>
            </a:endParaRPr>
          </a:p>
        </p:txBody>
      </p:sp>
      <p:sp>
        <p:nvSpPr>
          <p:cNvPr id="20" name="Text Box 13"/>
          <p:cNvSpPr txBox="1">
            <a:spLocks noChangeArrowheads="1"/>
          </p:cNvSpPr>
          <p:nvPr/>
        </p:nvSpPr>
        <p:spPr bwMode="auto">
          <a:xfrm>
            <a:off x="3640768" y="4830252"/>
            <a:ext cx="2304256" cy="461665"/>
          </a:xfrm>
          <a:prstGeom prst="rect">
            <a:avLst/>
          </a:prstGeom>
          <a:gradFill flip="none" rotWithShape="1">
            <a:gsLst>
              <a:gs pos="0">
                <a:schemeClr val="accent5">
                  <a:tint val="50000"/>
                  <a:satMod val="300000"/>
                </a:schemeClr>
              </a:gs>
              <a:gs pos="35000">
                <a:schemeClr val="accent5">
                  <a:tint val="37000"/>
                  <a:satMod val="300000"/>
                </a:schemeClr>
              </a:gs>
              <a:gs pos="100000">
                <a:schemeClr val="accent5">
                  <a:tint val="15000"/>
                  <a:satMod val="350000"/>
                </a:schemeClr>
              </a:gs>
            </a:gsLst>
            <a:path path="circle">
              <a:fillToRect l="50000" t="50000" r="50000" b="50000"/>
            </a:path>
            <a:tileRect/>
          </a:gradFill>
          <a:ln>
            <a:noFill/>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5"/>
          </a:lnRef>
          <a:fillRef idx="2">
            <a:schemeClr val="accent5"/>
          </a:fillRef>
          <a:effectRef idx="1">
            <a:schemeClr val="accent5"/>
          </a:effectRef>
          <a:fontRef idx="minor">
            <a:schemeClr val="dk1"/>
          </a:fontRef>
        </p:style>
        <p:txBody>
          <a:bodyPr>
            <a:spAutoFit/>
          </a:bodyPr>
          <a:lstStyle>
            <a:lvl1pPr>
              <a:defRPr sz="4000">
                <a:solidFill>
                  <a:schemeClr val="bg1"/>
                </a:solidFill>
                <a:latin typeface="Arial" charset="0"/>
              </a:defRPr>
            </a:lvl1pPr>
            <a:lvl2pPr marL="742950" indent="-285750">
              <a:defRPr sz="4000">
                <a:solidFill>
                  <a:schemeClr val="bg1"/>
                </a:solidFill>
                <a:latin typeface="Arial" charset="0"/>
              </a:defRPr>
            </a:lvl2pPr>
            <a:lvl3pPr marL="1143000" indent="-228600">
              <a:defRPr sz="4000">
                <a:solidFill>
                  <a:schemeClr val="bg1"/>
                </a:solidFill>
                <a:latin typeface="Arial" charset="0"/>
              </a:defRPr>
            </a:lvl3pPr>
            <a:lvl4pPr marL="1600200" indent="-228600">
              <a:defRPr sz="4000">
                <a:solidFill>
                  <a:schemeClr val="bg1"/>
                </a:solidFill>
                <a:latin typeface="Arial" charset="0"/>
              </a:defRPr>
            </a:lvl4pPr>
            <a:lvl5pPr marL="2057400" indent="-228600">
              <a:defRPr sz="4000">
                <a:solidFill>
                  <a:schemeClr val="bg1"/>
                </a:solidFill>
                <a:latin typeface="Arial" charset="0"/>
              </a:defRPr>
            </a:lvl5pPr>
            <a:lvl6pPr marL="2514600" indent="-228600" eaLnBrk="0" fontAlgn="base" hangingPunct="0">
              <a:spcBef>
                <a:spcPct val="0"/>
              </a:spcBef>
              <a:spcAft>
                <a:spcPct val="0"/>
              </a:spcAft>
              <a:defRPr sz="4000">
                <a:solidFill>
                  <a:schemeClr val="bg1"/>
                </a:solidFill>
                <a:latin typeface="Arial" charset="0"/>
              </a:defRPr>
            </a:lvl6pPr>
            <a:lvl7pPr marL="2971800" indent="-228600" eaLnBrk="0" fontAlgn="base" hangingPunct="0">
              <a:spcBef>
                <a:spcPct val="0"/>
              </a:spcBef>
              <a:spcAft>
                <a:spcPct val="0"/>
              </a:spcAft>
              <a:defRPr sz="4000">
                <a:solidFill>
                  <a:schemeClr val="bg1"/>
                </a:solidFill>
                <a:latin typeface="Arial" charset="0"/>
              </a:defRPr>
            </a:lvl7pPr>
            <a:lvl8pPr marL="3429000" indent="-228600" eaLnBrk="0" fontAlgn="base" hangingPunct="0">
              <a:spcBef>
                <a:spcPct val="0"/>
              </a:spcBef>
              <a:spcAft>
                <a:spcPct val="0"/>
              </a:spcAft>
              <a:defRPr sz="4000">
                <a:solidFill>
                  <a:schemeClr val="bg1"/>
                </a:solidFill>
                <a:latin typeface="Arial" charset="0"/>
              </a:defRPr>
            </a:lvl8pPr>
            <a:lvl9pPr marL="3886200" indent="-228600" eaLnBrk="0" fontAlgn="base" hangingPunct="0">
              <a:spcBef>
                <a:spcPct val="0"/>
              </a:spcBef>
              <a:spcAft>
                <a:spcPct val="0"/>
              </a:spcAft>
              <a:defRPr sz="4000">
                <a:solidFill>
                  <a:schemeClr val="bg1"/>
                </a:solidFill>
                <a:latin typeface="Arial" charset="0"/>
              </a:defRPr>
            </a:lvl9pPr>
          </a:lstStyle>
          <a:p>
            <a:pPr algn="ctr">
              <a:spcBef>
                <a:spcPct val="50000"/>
              </a:spcBef>
              <a:defRPr/>
            </a:pPr>
            <a:r>
              <a:rPr lang="en-US" altLang="es-AR" sz="2400" dirty="0" smtClean="0">
                <a:solidFill>
                  <a:srgbClr val="000000"/>
                </a:solidFill>
              </a:rPr>
              <a:t>Job mobility</a:t>
            </a:r>
          </a:p>
        </p:txBody>
      </p:sp>
      <p:sp>
        <p:nvSpPr>
          <p:cNvPr id="22" name="Rectangle 3"/>
          <p:cNvSpPr/>
          <p:nvPr/>
        </p:nvSpPr>
        <p:spPr>
          <a:xfrm>
            <a:off x="6109792" y="1165772"/>
            <a:ext cx="5278967" cy="4862512"/>
          </a:xfrm>
          <a:prstGeom prst="rect">
            <a:avLst/>
          </a:prstGeom>
          <a:ln/>
        </p:spPr>
        <p:style>
          <a:lnRef idx="2">
            <a:schemeClr val="accent3"/>
          </a:lnRef>
          <a:fillRef idx="1">
            <a:schemeClr val="lt1"/>
          </a:fillRef>
          <a:effectRef idx="0">
            <a:schemeClr val="accent3"/>
          </a:effectRef>
          <a:fontRef idx="minor">
            <a:schemeClr val="dk1"/>
          </a:fontRef>
        </p:style>
        <p:txBody>
          <a:bodyPr>
            <a:spAutoFit/>
          </a:bodyPr>
          <a:lstStyle/>
          <a:p>
            <a:pPr>
              <a:spcAft>
                <a:spcPts val="500"/>
              </a:spcAft>
              <a:buClr>
                <a:srgbClr val="00B050"/>
              </a:buClr>
              <a:buSzPct val="150000"/>
            </a:pPr>
            <a:r>
              <a:rPr lang="es-AR" sz="2000" dirty="0">
                <a:solidFill>
                  <a:schemeClr val="bg1"/>
                </a:solidFill>
              </a:rPr>
              <a:t>Badillo-Amador and Vila (2013)</a:t>
            </a:r>
          </a:p>
          <a:p>
            <a:pPr>
              <a:spcAft>
                <a:spcPts val="500"/>
              </a:spcAft>
              <a:buClr>
                <a:srgbClr val="00B050"/>
              </a:buClr>
              <a:buSzPct val="150000"/>
            </a:pPr>
            <a:r>
              <a:rPr lang="es-AR" sz="2000" dirty="0">
                <a:solidFill>
                  <a:schemeClr val="bg1"/>
                </a:solidFill>
              </a:rPr>
              <a:t>Allen and Van der </a:t>
            </a:r>
            <a:r>
              <a:rPr lang="es-AR" sz="2000" dirty="0" err="1">
                <a:solidFill>
                  <a:schemeClr val="bg1"/>
                </a:solidFill>
              </a:rPr>
              <a:t>Velden</a:t>
            </a:r>
            <a:r>
              <a:rPr lang="es-AR" sz="2000" dirty="0">
                <a:solidFill>
                  <a:schemeClr val="bg1"/>
                </a:solidFill>
              </a:rPr>
              <a:t> (2001)</a:t>
            </a:r>
          </a:p>
          <a:p>
            <a:pPr>
              <a:spcAft>
                <a:spcPts val="500"/>
              </a:spcAft>
              <a:buClr>
                <a:srgbClr val="00B050"/>
              </a:buClr>
              <a:buSzPct val="150000"/>
            </a:pPr>
            <a:r>
              <a:rPr lang="es-AR" sz="2000" dirty="0" err="1">
                <a:solidFill>
                  <a:schemeClr val="bg1"/>
                </a:solidFill>
              </a:rPr>
              <a:t>Mavromaras</a:t>
            </a:r>
            <a:r>
              <a:rPr lang="es-AR" sz="2000" dirty="0">
                <a:solidFill>
                  <a:schemeClr val="bg1"/>
                </a:solidFill>
              </a:rPr>
              <a:t> </a:t>
            </a:r>
            <a:r>
              <a:rPr lang="es-AR" sz="2000" i="1" dirty="0">
                <a:solidFill>
                  <a:schemeClr val="bg1"/>
                </a:solidFill>
              </a:rPr>
              <a:t>et al.</a:t>
            </a:r>
            <a:r>
              <a:rPr lang="es-AR" sz="2000" dirty="0">
                <a:solidFill>
                  <a:schemeClr val="bg1"/>
                </a:solidFill>
              </a:rPr>
              <a:t> (2013)</a:t>
            </a:r>
          </a:p>
          <a:p>
            <a:pPr>
              <a:spcAft>
                <a:spcPts val="500"/>
              </a:spcAft>
              <a:buClr>
                <a:srgbClr val="00B050"/>
              </a:buClr>
              <a:buSzPct val="150000"/>
            </a:pPr>
            <a:r>
              <a:rPr lang="es-AR" sz="2000" dirty="0" err="1">
                <a:solidFill>
                  <a:schemeClr val="bg1"/>
                </a:solidFill>
              </a:rPr>
              <a:t>Sellami</a:t>
            </a:r>
            <a:r>
              <a:rPr lang="es-AR" sz="2000" dirty="0">
                <a:solidFill>
                  <a:schemeClr val="bg1"/>
                </a:solidFill>
              </a:rPr>
              <a:t> </a:t>
            </a:r>
            <a:r>
              <a:rPr lang="es-AR" sz="2000" i="1" dirty="0">
                <a:solidFill>
                  <a:schemeClr val="bg1"/>
                </a:solidFill>
              </a:rPr>
              <a:t>et al.</a:t>
            </a:r>
            <a:r>
              <a:rPr lang="es-AR" sz="2000" dirty="0">
                <a:solidFill>
                  <a:schemeClr val="bg1"/>
                </a:solidFill>
              </a:rPr>
              <a:t> (2017)</a:t>
            </a:r>
          </a:p>
          <a:p>
            <a:pPr>
              <a:spcAft>
                <a:spcPts val="500"/>
              </a:spcAft>
              <a:buClr>
                <a:srgbClr val="00B050"/>
              </a:buClr>
              <a:buSzPct val="150000"/>
            </a:pPr>
            <a:r>
              <a:rPr lang="es-AR" sz="2000" dirty="0" err="1">
                <a:solidFill>
                  <a:schemeClr val="bg1"/>
                </a:solidFill>
              </a:rPr>
              <a:t>Zhu</a:t>
            </a:r>
            <a:r>
              <a:rPr lang="es-AR" sz="2000" dirty="0">
                <a:solidFill>
                  <a:schemeClr val="bg1"/>
                </a:solidFill>
              </a:rPr>
              <a:t> (2014)</a:t>
            </a:r>
          </a:p>
          <a:p>
            <a:pPr>
              <a:spcAft>
                <a:spcPts val="500"/>
              </a:spcAft>
              <a:buClr>
                <a:srgbClr val="00B050"/>
              </a:buClr>
              <a:buSzPct val="150000"/>
            </a:pPr>
            <a:r>
              <a:rPr lang="es-AR" sz="2000" dirty="0" err="1">
                <a:solidFill>
                  <a:schemeClr val="bg1"/>
                </a:solidFill>
              </a:rPr>
              <a:t>Rub</a:t>
            </a:r>
            <a:r>
              <a:rPr lang="es-AR" sz="2000" dirty="0">
                <a:solidFill>
                  <a:schemeClr val="bg1"/>
                </a:solidFill>
              </a:rPr>
              <a:t> (2006)</a:t>
            </a:r>
          </a:p>
          <a:p>
            <a:pPr>
              <a:spcAft>
                <a:spcPts val="500"/>
              </a:spcAft>
              <a:buClr>
                <a:srgbClr val="00B050"/>
              </a:buClr>
              <a:buSzPct val="150000"/>
            </a:pPr>
            <a:r>
              <a:rPr lang="es-AR" sz="2000" dirty="0" err="1">
                <a:solidFill>
                  <a:schemeClr val="bg1"/>
                </a:solidFill>
              </a:rPr>
              <a:t>Robst</a:t>
            </a:r>
            <a:r>
              <a:rPr lang="es-AR" sz="2000" dirty="0">
                <a:solidFill>
                  <a:schemeClr val="bg1"/>
                </a:solidFill>
              </a:rPr>
              <a:t> (1995) y (2007)</a:t>
            </a:r>
          </a:p>
          <a:p>
            <a:pPr>
              <a:spcAft>
                <a:spcPts val="500"/>
              </a:spcAft>
              <a:buClr>
                <a:srgbClr val="00B050"/>
              </a:buClr>
              <a:buSzPct val="150000"/>
            </a:pPr>
            <a:r>
              <a:rPr lang="es-AR" sz="2000" dirty="0" err="1">
                <a:solidFill>
                  <a:schemeClr val="bg1"/>
                </a:solidFill>
              </a:rPr>
              <a:t>Dekker</a:t>
            </a:r>
            <a:r>
              <a:rPr lang="es-AR" sz="2000" dirty="0">
                <a:solidFill>
                  <a:schemeClr val="bg1"/>
                </a:solidFill>
              </a:rPr>
              <a:t> </a:t>
            </a:r>
            <a:r>
              <a:rPr lang="es-AR" sz="2000" i="1" dirty="0">
                <a:solidFill>
                  <a:schemeClr val="bg1"/>
                </a:solidFill>
              </a:rPr>
              <a:t>et al.</a:t>
            </a:r>
            <a:r>
              <a:rPr lang="es-AR" sz="2000" dirty="0">
                <a:solidFill>
                  <a:schemeClr val="bg1"/>
                </a:solidFill>
              </a:rPr>
              <a:t> (2002)</a:t>
            </a:r>
          </a:p>
          <a:p>
            <a:pPr>
              <a:spcAft>
                <a:spcPts val="500"/>
              </a:spcAft>
              <a:buClr>
                <a:srgbClr val="00B050"/>
              </a:buClr>
              <a:buSzPct val="150000"/>
            </a:pPr>
            <a:r>
              <a:rPr lang="es-AR" sz="2000" dirty="0" err="1">
                <a:solidFill>
                  <a:schemeClr val="bg1"/>
                </a:solidFill>
              </a:rPr>
              <a:t>Sicherman</a:t>
            </a:r>
            <a:r>
              <a:rPr lang="es-AR" sz="2000" dirty="0">
                <a:solidFill>
                  <a:schemeClr val="bg1"/>
                </a:solidFill>
              </a:rPr>
              <a:t> and </a:t>
            </a:r>
            <a:r>
              <a:rPr lang="es-AR" sz="2000" dirty="0" err="1">
                <a:solidFill>
                  <a:schemeClr val="bg1"/>
                </a:solidFill>
              </a:rPr>
              <a:t>Galor</a:t>
            </a:r>
            <a:r>
              <a:rPr lang="es-AR" sz="2000" dirty="0">
                <a:solidFill>
                  <a:schemeClr val="bg1"/>
                </a:solidFill>
              </a:rPr>
              <a:t> (1990)</a:t>
            </a:r>
          </a:p>
          <a:p>
            <a:pPr>
              <a:spcAft>
                <a:spcPts val="500"/>
              </a:spcAft>
              <a:buClr>
                <a:srgbClr val="00B050"/>
              </a:buClr>
              <a:buSzPct val="150000"/>
            </a:pPr>
            <a:r>
              <a:rPr lang="es-AR" sz="2000" dirty="0" err="1">
                <a:solidFill>
                  <a:schemeClr val="bg1"/>
                </a:solidFill>
              </a:rPr>
              <a:t>Sicherman</a:t>
            </a:r>
            <a:r>
              <a:rPr lang="es-AR" sz="2000" dirty="0">
                <a:solidFill>
                  <a:schemeClr val="bg1"/>
                </a:solidFill>
              </a:rPr>
              <a:t> (1991) </a:t>
            </a:r>
          </a:p>
          <a:p>
            <a:pPr>
              <a:spcAft>
                <a:spcPts val="500"/>
              </a:spcAft>
              <a:buClr>
                <a:srgbClr val="00B050"/>
              </a:buClr>
              <a:buSzPct val="150000"/>
            </a:pPr>
            <a:r>
              <a:rPr lang="es-AR" sz="2000" dirty="0">
                <a:solidFill>
                  <a:schemeClr val="bg1"/>
                </a:solidFill>
              </a:rPr>
              <a:t>Carroll and </a:t>
            </a:r>
            <a:r>
              <a:rPr lang="es-AR" sz="2000" dirty="0" err="1">
                <a:solidFill>
                  <a:schemeClr val="bg1"/>
                </a:solidFill>
              </a:rPr>
              <a:t>Tani</a:t>
            </a:r>
            <a:r>
              <a:rPr lang="es-AR" sz="2000" dirty="0">
                <a:solidFill>
                  <a:schemeClr val="bg1"/>
                </a:solidFill>
              </a:rPr>
              <a:t> (2013)</a:t>
            </a:r>
          </a:p>
          <a:p>
            <a:pPr>
              <a:spcAft>
                <a:spcPts val="500"/>
              </a:spcAft>
              <a:buClr>
                <a:srgbClr val="00B050"/>
              </a:buClr>
              <a:buSzPct val="150000"/>
            </a:pPr>
            <a:r>
              <a:rPr lang="es-AR" sz="2000" dirty="0" err="1">
                <a:solidFill>
                  <a:schemeClr val="bg1"/>
                </a:solidFill>
              </a:rPr>
              <a:t>Hartog</a:t>
            </a:r>
            <a:r>
              <a:rPr lang="es-AR" sz="2000" dirty="0">
                <a:solidFill>
                  <a:schemeClr val="bg1"/>
                </a:solidFill>
              </a:rPr>
              <a:t> (2000)</a:t>
            </a:r>
          </a:p>
          <a:p>
            <a:pPr>
              <a:spcAft>
                <a:spcPts val="500"/>
              </a:spcAft>
              <a:buClr>
                <a:srgbClr val="00B050"/>
              </a:buClr>
              <a:buSzPct val="150000"/>
            </a:pPr>
            <a:r>
              <a:rPr lang="en-US" sz="2000" dirty="0" err="1">
                <a:solidFill>
                  <a:srgbClr val="000000"/>
                </a:solidFill>
                <a:cs typeface="Calibri" pitchFamily="34" charset="0"/>
              </a:rPr>
              <a:t>Deželan</a:t>
            </a:r>
            <a:r>
              <a:rPr lang="en-US" sz="2000" dirty="0">
                <a:solidFill>
                  <a:srgbClr val="000000"/>
                </a:solidFill>
                <a:cs typeface="Calibri" pitchFamily="34" charset="0"/>
              </a:rPr>
              <a:t> and </a:t>
            </a:r>
            <a:r>
              <a:rPr lang="en-US" sz="2000" dirty="0" err="1">
                <a:solidFill>
                  <a:srgbClr val="000000"/>
                </a:solidFill>
                <a:cs typeface="Calibri" pitchFamily="34" charset="0"/>
              </a:rPr>
              <a:t>Hafner</a:t>
            </a:r>
            <a:r>
              <a:rPr lang="en-US" sz="2000" dirty="0">
                <a:solidFill>
                  <a:srgbClr val="000000"/>
                </a:solidFill>
                <a:cs typeface="Calibri" pitchFamily="34" charset="0"/>
              </a:rPr>
              <a:t> (2014) </a:t>
            </a:r>
            <a:endParaRPr lang="es-AR" sz="2000" dirty="0">
              <a:solidFill>
                <a:srgbClr val="000000"/>
              </a:solidFill>
            </a:endParaRPr>
          </a:p>
        </p:txBody>
      </p:sp>
      <p:sp>
        <p:nvSpPr>
          <p:cNvPr id="25" name="Text Box 13"/>
          <p:cNvSpPr txBox="1">
            <a:spLocks noChangeArrowheads="1"/>
          </p:cNvSpPr>
          <p:nvPr/>
        </p:nvSpPr>
        <p:spPr bwMode="auto">
          <a:xfrm>
            <a:off x="143339" y="3933057"/>
            <a:ext cx="2518635" cy="461665"/>
          </a:xfrm>
          <a:prstGeom prst="rect">
            <a:avLst/>
          </a:prstGeom>
          <a:gradFill flip="none" rotWithShape="1">
            <a:gsLst>
              <a:gs pos="0">
                <a:schemeClr val="accent5">
                  <a:tint val="50000"/>
                  <a:satMod val="300000"/>
                </a:schemeClr>
              </a:gs>
              <a:gs pos="35000">
                <a:schemeClr val="accent5">
                  <a:tint val="37000"/>
                  <a:satMod val="300000"/>
                </a:schemeClr>
              </a:gs>
              <a:gs pos="100000">
                <a:schemeClr val="accent5">
                  <a:tint val="15000"/>
                  <a:satMod val="350000"/>
                </a:schemeClr>
              </a:gs>
            </a:gsLst>
            <a:path path="circle">
              <a:fillToRect l="50000" t="50000" r="50000" b="50000"/>
            </a:path>
            <a:tileRect/>
          </a:gradFill>
          <a:ln>
            <a:noFill/>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5"/>
          </a:lnRef>
          <a:fillRef idx="2">
            <a:schemeClr val="accent5"/>
          </a:fillRef>
          <a:effectRef idx="1">
            <a:schemeClr val="accent5"/>
          </a:effectRef>
          <a:fontRef idx="minor">
            <a:schemeClr val="dk1"/>
          </a:fontRef>
        </p:style>
        <p:txBody>
          <a:bodyPr>
            <a:spAutoFit/>
          </a:bodyPr>
          <a:lstStyle>
            <a:lvl1pPr>
              <a:defRPr sz="4000">
                <a:solidFill>
                  <a:schemeClr val="bg1"/>
                </a:solidFill>
                <a:latin typeface="Arial" charset="0"/>
              </a:defRPr>
            </a:lvl1pPr>
            <a:lvl2pPr marL="742950" indent="-285750">
              <a:defRPr sz="4000">
                <a:solidFill>
                  <a:schemeClr val="bg1"/>
                </a:solidFill>
                <a:latin typeface="Arial" charset="0"/>
              </a:defRPr>
            </a:lvl2pPr>
            <a:lvl3pPr marL="1143000" indent="-228600">
              <a:defRPr sz="4000">
                <a:solidFill>
                  <a:schemeClr val="bg1"/>
                </a:solidFill>
                <a:latin typeface="Arial" charset="0"/>
              </a:defRPr>
            </a:lvl3pPr>
            <a:lvl4pPr marL="1600200" indent="-228600">
              <a:defRPr sz="4000">
                <a:solidFill>
                  <a:schemeClr val="bg1"/>
                </a:solidFill>
                <a:latin typeface="Arial" charset="0"/>
              </a:defRPr>
            </a:lvl4pPr>
            <a:lvl5pPr marL="2057400" indent="-228600">
              <a:defRPr sz="4000">
                <a:solidFill>
                  <a:schemeClr val="bg1"/>
                </a:solidFill>
                <a:latin typeface="Arial" charset="0"/>
              </a:defRPr>
            </a:lvl5pPr>
            <a:lvl6pPr marL="2514600" indent="-228600" eaLnBrk="0" fontAlgn="base" hangingPunct="0">
              <a:spcBef>
                <a:spcPct val="0"/>
              </a:spcBef>
              <a:spcAft>
                <a:spcPct val="0"/>
              </a:spcAft>
              <a:defRPr sz="4000">
                <a:solidFill>
                  <a:schemeClr val="bg1"/>
                </a:solidFill>
                <a:latin typeface="Arial" charset="0"/>
              </a:defRPr>
            </a:lvl6pPr>
            <a:lvl7pPr marL="2971800" indent="-228600" eaLnBrk="0" fontAlgn="base" hangingPunct="0">
              <a:spcBef>
                <a:spcPct val="0"/>
              </a:spcBef>
              <a:spcAft>
                <a:spcPct val="0"/>
              </a:spcAft>
              <a:defRPr sz="4000">
                <a:solidFill>
                  <a:schemeClr val="bg1"/>
                </a:solidFill>
                <a:latin typeface="Arial" charset="0"/>
              </a:defRPr>
            </a:lvl7pPr>
            <a:lvl8pPr marL="3429000" indent="-228600" eaLnBrk="0" fontAlgn="base" hangingPunct="0">
              <a:spcBef>
                <a:spcPct val="0"/>
              </a:spcBef>
              <a:spcAft>
                <a:spcPct val="0"/>
              </a:spcAft>
              <a:defRPr sz="4000">
                <a:solidFill>
                  <a:schemeClr val="bg1"/>
                </a:solidFill>
                <a:latin typeface="Arial" charset="0"/>
              </a:defRPr>
            </a:lvl8pPr>
            <a:lvl9pPr marL="3886200" indent="-228600" eaLnBrk="0" fontAlgn="base" hangingPunct="0">
              <a:spcBef>
                <a:spcPct val="0"/>
              </a:spcBef>
              <a:spcAft>
                <a:spcPct val="0"/>
              </a:spcAft>
              <a:defRPr sz="4000">
                <a:solidFill>
                  <a:schemeClr val="bg1"/>
                </a:solidFill>
                <a:latin typeface="Arial" charset="0"/>
              </a:defRPr>
            </a:lvl9pPr>
          </a:lstStyle>
          <a:p>
            <a:pPr algn="ctr">
              <a:spcBef>
                <a:spcPct val="50000"/>
              </a:spcBef>
              <a:defRPr/>
            </a:pPr>
            <a:r>
              <a:rPr lang="en-US" altLang="es-AR" sz="2400" dirty="0" smtClean="0">
                <a:solidFill>
                  <a:srgbClr val="000000"/>
                </a:solidFill>
              </a:rPr>
              <a:t>Time</a:t>
            </a:r>
            <a:endParaRPr lang="en-US" altLang="es-AR" sz="2400" i="1" dirty="0" smtClean="0">
              <a:solidFill>
                <a:srgbClr val="000000"/>
              </a:solidFill>
            </a:endParaRPr>
          </a:p>
        </p:txBody>
      </p:sp>
      <p:sp>
        <p:nvSpPr>
          <p:cNvPr id="26" name="Text Box 13"/>
          <p:cNvSpPr txBox="1">
            <a:spLocks noChangeArrowheads="1"/>
          </p:cNvSpPr>
          <p:nvPr/>
        </p:nvSpPr>
        <p:spPr bwMode="auto">
          <a:xfrm>
            <a:off x="165696" y="4581129"/>
            <a:ext cx="2496277" cy="830997"/>
          </a:xfrm>
          <a:prstGeom prst="rect">
            <a:avLst/>
          </a:prstGeom>
          <a:gradFill flip="none" rotWithShape="1">
            <a:gsLst>
              <a:gs pos="0">
                <a:schemeClr val="accent5">
                  <a:tint val="50000"/>
                  <a:satMod val="300000"/>
                </a:schemeClr>
              </a:gs>
              <a:gs pos="35000">
                <a:schemeClr val="accent5">
                  <a:tint val="37000"/>
                  <a:satMod val="300000"/>
                </a:schemeClr>
              </a:gs>
              <a:gs pos="100000">
                <a:schemeClr val="accent5">
                  <a:tint val="15000"/>
                  <a:satMod val="350000"/>
                </a:schemeClr>
              </a:gs>
            </a:gsLst>
            <a:path path="circle">
              <a:fillToRect l="50000" t="50000" r="50000" b="50000"/>
            </a:path>
            <a:tileRect/>
          </a:gradFill>
          <a:ln>
            <a:noFill/>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5"/>
          </a:lnRef>
          <a:fillRef idx="2">
            <a:schemeClr val="accent5"/>
          </a:fillRef>
          <a:effectRef idx="1">
            <a:schemeClr val="accent5"/>
          </a:effectRef>
          <a:fontRef idx="minor">
            <a:schemeClr val="dk1"/>
          </a:fontRef>
        </p:style>
        <p:txBody>
          <a:bodyPr>
            <a:spAutoFit/>
          </a:bodyPr>
          <a:lstStyle>
            <a:lvl1pPr>
              <a:defRPr sz="4000">
                <a:solidFill>
                  <a:schemeClr val="bg1"/>
                </a:solidFill>
                <a:latin typeface="Arial" charset="0"/>
              </a:defRPr>
            </a:lvl1pPr>
            <a:lvl2pPr marL="742950" indent="-285750">
              <a:defRPr sz="4000">
                <a:solidFill>
                  <a:schemeClr val="bg1"/>
                </a:solidFill>
                <a:latin typeface="Arial" charset="0"/>
              </a:defRPr>
            </a:lvl2pPr>
            <a:lvl3pPr marL="1143000" indent="-228600">
              <a:defRPr sz="4000">
                <a:solidFill>
                  <a:schemeClr val="bg1"/>
                </a:solidFill>
                <a:latin typeface="Arial" charset="0"/>
              </a:defRPr>
            </a:lvl3pPr>
            <a:lvl4pPr marL="1600200" indent="-228600">
              <a:defRPr sz="4000">
                <a:solidFill>
                  <a:schemeClr val="bg1"/>
                </a:solidFill>
                <a:latin typeface="Arial" charset="0"/>
              </a:defRPr>
            </a:lvl4pPr>
            <a:lvl5pPr marL="2057400" indent="-228600">
              <a:defRPr sz="4000">
                <a:solidFill>
                  <a:schemeClr val="bg1"/>
                </a:solidFill>
                <a:latin typeface="Arial" charset="0"/>
              </a:defRPr>
            </a:lvl5pPr>
            <a:lvl6pPr marL="2514600" indent="-228600" eaLnBrk="0" fontAlgn="base" hangingPunct="0">
              <a:spcBef>
                <a:spcPct val="0"/>
              </a:spcBef>
              <a:spcAft>
                <a:spcPct val="0"/>
              </a:spcAft>
              <a:defRPr sz="4000">
                <a:solidFill>
                  <a:schemeClr val="bg1"/>
                </a:solidFill>
                <a:latin typeface="Arial" charset="0"/>
              </a:defRPr>
            </a:lvl6pPr>
            <a:lvl7pPr marL="2971800" indent="-228600" eaLnBrk="0" fontAlgn="base" hangingPunct="0">
              <a:spcBef>
                <a:spcPct val="0"/>
              </a:spcBef>
              <a:spcAft>
                <a:spcPct val="0"/>
              </a:spcAft>
              <a:defRPr sz="4000">
                <a:solidFill>
                  <a:schemeClr val="bg1"/>
                </a:solidFill>
                <a:latin typeface="Arial" charset="0"/>
              </a:defRPr>
            </a:lvl7pPr>
            <a:lvl8pPr marL="3429000" indent="-228600" eaLnBrk="0" fontAlgn="base" hangingPunct="0">
              <a:spcBef>
                <a:spcPct val="0"/>
              </a:spcBef>
              <a:spcAft>
                <a:spcPct val="0"/>
              </a:spcAft>
              <a:defRPr sz="4000">
                <a:solidFill>
                  <a:schemeClr val="bg1"/>
                </a:solidFill>
                <a:latin typeface="Arial" charset="0"/>
              </a:defRPr>
            </a:lvl8pPr>
            <a:lvl9pPr marL="3886200" indent="-228600" eaLnBrk="0" fontAlgn="base" hangingPunct="0">
              <a:spcBef>
                <a:spcPct val="0"/>
              </a:spcBef>
              <a:spcAft>
                <a:spcPct val="0"/>
              </a:spcAft>
              <a:defRPr sz="4000">
                <a:solidFill>
                  <a:schemeClr val="bg1"/>
                </a:solidFill>
                <a:latin typeface="Arial" charset="0"/>
              </a:defRPr>
            </a:lvl9pPr>
          </a:lstStyle>
          <a:p>
            <a:pPr algn="ctr">
              <a:spcBef>
                <a:spcPct val="50000"/>
              </a:spcBef>
              <a:defRPr/>
            </a:pPr>
            <a:r>
              <a:rPr lang="en-US" altLang="es-AR" sz="2400" dirty="0" smtClean="0">
                <a:solidFill>
                  <a:srgbClr val="000000"/>
                </a:solidFill>
              </a:rPr>
              <a:t>Reasons of acceptance</a:t>
            </a:r>
            <a:endParaRPr lang="en-US" altLang="es-AR" sz="2400" i="1" dirty="0" smtClean="0">
              <a:solidFill>
                <a:srgbClr val="000000"/>
              </a:solidFill>
            </a:endParaRPr>
          </a:p>
        </p:txBody>
      </p:sp>
      <p:sp>
        <p:nvSpPr>
          <p:cNvPr id="27" name="Text Box 13"/>
          <p:cNvSpPr txBox="1">
            <a:spLocks noChangeArrowheads="1"/>
          </p:cNvSpPr>
          <p:nvPr/>
        </p:nvSpPr>
        <p:spPr bwMode="auto">
          <a:xfrm>
            <a:off x="143339" y="5672862"/>
            <a:ext cx="2603467" cy="461665"/>
          </a:xfrm>
          <a:prstGeom prst="rect">
            <a:avLst/>
          </a:prstGeom>
          <a:gradFill flip="none" rotWithShape="1">
            <a:gsLst>
              <a:gs pos="0">
                <a:schemeClr val="accent5">
                  <a:tint val="50000"/>
                  <a:satMod val="300000"/>
                </a:schemeClr>
              </a:gs>
              <a:gs pos="35000">
                <a:schemeClr val="accent5">
                  <a:tint val="37000"/>
                  <a:satMod val="300000"/>
                </a:schemeClr>
              </a:gs>
              <a:gs pos="100000">
                <a:schemeClr val="accent5">
                  <a:tint val="15000"/>
                  <a:satMod val="350000"/>
                </a:schemeClr>
              </a:gs>
            </a:gsLst>
            <a:path path="circle">
              <a:fillToRect l="50000" t="50000" r="50000" b="50000"/>
            </a:path>
            <a:tileRect/>
          </a:gradFill>
          <a:ln>
            <a:noFill/>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5"/>
          </a:lnRef>
          <a:fillRef idx="2">
            <a:schemeClr val="accent5"/>
          </a:fillRef>
          <a:effectRef idx="1">
            <a:schemeClr val="accent5"/>
          </a:effectRef>
          <a:fontRef idx="minor">
            <a:schemeClr val="dk1"/>
          </a:fontRef>
        </p:style>
        <p:txBody>
          <a:bodyPr>
            <a:spAutoFit/>
          </a:bodyPr>
          <a:lstStyle>
            <a:lvl1pPr>
              <a:defRPr sz="4000">
                <a:solidFill>
                  <a:schemeClr val="bg1"/>
                </a:solidFill>
                <a:latin typeface="Arial" charset="0"/>
              </a:defRPr>
            </a:lvl1pPr>
            <a:lvl2pPr marL="742950" indent="-285750">
              <a:defRPr sz="4000">
                <a:solidFill>
                  <a:schemeClr val="bg1"/>
                </a:solidFill>
                <a:latin typeface="Arial" charset="0"/>
              </a:defRPr>
            </a:lvl2pPr>
            <a:lvl3pPr marL="1143000" indent="-228600">
              <a:defRPr sz="4000">
                <a:solidFill>
                  <a:schemeClr val="bg1"/>
                </a:solidFill>
                <a:latin typeface="Arial" charset="0"/>
              </a:defRPr>
            </a:lvl3pPr>
            <a:lvl4pPr marL="1600200" indent="-228600">
              <a:defRPr sz="4000">
                <a:solidFill>
                  <a:schemeClr val="bg1"/>
                </a:solidFill>
                <a:latin typeface="Arial" charset="0"/>
              </a:defRPr>
            </a:lvl4pPr>
            <a:lvl5pPr marL="2057400" indent="-228600">
              <a:defRPr sz="4000">
                <a:solidFill>
                  <a:schemeClr val="bg1"/>
                </a:solidFill>
                <a:latin typeface="Arial" charset="0"/>
              </a:defRPr>
            </a:lvl5pPr>
            <a:lvl6pPr marL="2514600" indent="-228600" eaLnBrk="0" fontAlgn="base" hangingPunct="0">
              <a:spcBef>
                <a:spcPct val="0"/>
              </a:spcBef>
              <a:spcAft>
                <a:spcPct val="0"/>
              </a:spcAft>
              <a:defRPr sz="4000">
                <a:solidFill>
                  <a:schemeClr val="bg1"/>
                </a:solidFill>
                <a:latin typeface="Arial" charset="0"/>
              </a:defRPr>
            </a:lvl6pPr>
            <a:lvl7pPr marL="2971800" indent="-228600" eaLnBrk="0" fontAlgn="base" hangingPunct="0">
              <a:spcBef>
                <a:spcPct val="0"/>
              </a:spcBef>
              <a:spcAft>
                <a:spcPct val="0"/>
              </a:spcAft>
              <a:defRPr sz="4000">
                <a:solidFill>
                  <a:schemeClr val="bg1"/>
                </a:solidFill>
                <a:latin typeface="Arial" charset="0"/>
              </a:defRPr>
            </a:lvl7pPr>
            <a:lvl8pPr marL="3429000" indent="-228600" eaLnBrk="0" fontAlgn="base" hangingPunct="0">
              <a:spcBef>
                <a:spcPct val="0"/>
              </a:spcBef>
              <a:spcAft>
                <a:spcPct val="0"/>
              </a:spcAft>
              <a:defRPr sz="4000">
                <a:solidFill>
                  <a:schemeClr val="bg1"/>
                </a:solidFill>
                <a:latin typeface="Arial" charset="0"/>
              </a:defRPr>
            </a:lvl8pPr>
            <a:lvl9pPr marL="3886200" indent="-228600" eaLnBrk="0" fontAlgn="base" hangingPunct="0">
              <a:spcBef>
                <a:spcPct val="0"/>
              </a:spcBef>
              <a:spcAft>
                <a:spcPct val="0"/>
              </a:spcAft>
              <a:defRPr sz="4000">
                <a:solidFill>
                  <a:schemeClr val="bg1"/>
                </a:solidFill>
                <a:latin typeface="Arial" charset="0"/>
              </a:defRPr>
            </a:lvl9pPr>
          </a:lstStyle>
          <a:p>
            <a:pPr algn="ctr">
              <a:spcBef>
                <a:spcPct val="50000"/>
              </a:spcBef>
              <a:defRPr/>
            </a:pPr>
            <a:r>
              <a:rPr lang="en-US" altLang="es-AR" sz="2400" dirty="0" smtClean="0">
                <a:solidFill>
                  <a:srgbClr val="000000"/>
                </a:solidFill>
              </a:rPr>
              <a:t>Explanations</a:t>
            </a:r>
            <a:endParaRPr lang="en-US" altLang="es-AR" sz="2400" i="1" dirty="0" smtClean="0">
              <a:solidFill>
                <a:srgbClr val="000000"/>
              </a:solidFill>
            </a:endParaRPr>
          </a:p>
        </p:txBody>
      </p:sp>
      <p:sp>
        <p:nvSpPr>
          <p:cNvPr id="4" name="3 Marcador de número de diapositiva"/>
          <p:cNvSpPr>
            <a:spLocks noGrp="1"/>
          </p:cNvSpPr>
          <p:nvPr>
            <p:ph type="sldNum" sz="quarter" idx="12"/>
          </p:nvPr>
        </p:nvSpPr>
        <p:spPr/>
        <p:txBody>
          <a:bodyPr/>
          <a:lstStyle/>
          <a:p>
            <a:fld id="{01499A73-5F1B-4748-A403-077CA4DEFA0C}" type="slidenum">
              <a:rPr lang="es-MX" smtClean="0"/>
              <a:t>11</a:t>
            </a:fld>
            <a:endParaRPr lang="es-MX"/>
          </a:p>
        </p:txBody>
      </p:sp>
    </p:spTree>
    <p:extLst>
      <p:ext uri="{BB962C8B-B14F-4D97-AF65-F5344CB8AC3E}">
        <p14:creationId xmlns:p14="http://schemas.microsoft.com/office/powerpoint/2010/main" val="7324847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8"/>
            <a:ext cx="11647500" cy="6333066"/>
          </a:xfrm>
        </p:spPr>
        <p:txBody>
          <a:bodyPr/>
          <a:lstStyle/>
          <a:p>
            <a:r>
              <a:rPr lang="en-US" sz="2800" u="sng" dirty="0">
                <a:latin typeface="Calibri" panose="020F0502020204030204" pitchFamily="34" charset="0"/>
                <a:cs typeface="Calibri" panose="020F0502020204030204" pitchFamily="34" charset="0"/>
              </a:rPr>
              <a:t>The related literature</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itchFamily="34" charset="0"/>
                <a:cs typeface="Calibri" panose="020F0502020204030204" pitchFamily="34" charset="0"/>
              </a:rPr>
              <a:t/>
            </a:r>
            <a:br>
              <a:rPr lang="en-US" sz="2600" dirty="0" smtClean="0">
                <a:latin typeface="Calibri" pitchFamily="34" charset="0"/>
                <a:cs typeface="Calibri" panose="020F0502020204030204" pitchFamily="34" charset="0"/>
              </a:rPr>
            </a:br>
            <a:r>
              <a:rPr lang="en-US" sz="2600" dirty="0" smtClean="0">
                <a:latin typeface="Calibri" pitchFamily="34" charset="0"/>
                <a:cs typeface="Calibri" panose="020F0502020204030204" pitchFamily="34" charset="0"/>
              </a:rPr>
              <a:t>- </a:t>
            </a:r>
            <a:r>
              <a:rPr lang="en-US" sz="2600" dirty="0">
                <a:latin typeface="Calibri" pitchFamily="34" charset="0"/>
                <a:cs typeface="Calibri" pitchFamily="34" charset="0"/>
              </a:rPr>
              <a:t>Educational and skill mismatches are weakly related (</a:t>
            </a:r>
            <a:r>
              <a:rPr lang="en-US" sz="2600" dirty="0" err="1">
                <a:latin typeface="Calibri" pitchFamily="34" charset="0"/>
                <a:cs typeface="Calibri" pitchFamily="34" charset="0"/>
              </a:rPr>
              <a:t>Badillo</a:t>
            </a:r>
            <a:r>
              <a:rPr lang="en-US" sz="2600" dirty="0">
                <a:latin typeface="Calibri" pitchFamily="34" charset="0"/>
                <a:cs typeface="Calibri" pitchFamily="34" charset="0"/>
              </a:rPr>
              <a:t>-Amador and Villa 2013).</a:t>
            </a: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t>
            </a:r>
            <a:r>
              <a:rPr lang="en-US" sz="2600" dirty="0">
                <a:latin typeface="Calibri" pitchFamily="34" charset="0"/>
                <a:ea typeface="Calibri" panose="020F0502020204030204" pitchFamily="34" charset="0"/>
                <a:cs typeface="Calibri" pitchFamily="34" charset="0"/>
              </a:rPr>
              <a:t>Skill and/or education mismatches have negative impacts on </a:t>
            </a:r>
            <a:r>
              <a:rPr lang="en-US" sz="2600" dirty="0" smtClean="0">
                <a:latin typeface="Calibri" pitchFamily="34" charset="0"/>
                <a:ea typeface="Calibri" panose="020F0502020204030204" pitchFamily="34" charset="0"/>
                <a:cs typeface="Calibri" pitchFamily="34" charset="0"/>
              </a:rPr>
              <a:t>wages</a:t>
            </a:r>
            <a:r>
              <a:rPr lang="en-US" sz="2600" dirty="0" smtClean="0">
                <a:latin typeface="Calibri" panose="020F0502020204030204" pitchFamily="34" charset="0"/>
                <a:cs typeface="Calibri" panose="020F0502020204030204" pitchFamily="34" charset="0"/>
              </a:rPr>
              <a:t>.</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t>
            </a:r>
            <a:r>
              <a:rPr lang="en-US" sz="2600" dirty="0">
                <a:solidFill>
                  <a:schemeClr val="tx1"/>
                </a:solidFill>
                <a:latin typeface="Calibri" pitchFamily="34" charset="0"/>
                <a:ea typeface="Calibri" panose="020F0502020204030204" pitchFamily="34" charset="0"/>
                <a:cs typeface="Calibri" pitchFamily="34" charset="0"/>
              </a:rPr>
              <a:t>The negative effect of being overeducated and </a:t>
            </a:r>
            <a:r>
              <a:rPr lang="en-US" sz="2600" dirty="0" err="1">
                <a:solidFill>
                  <a:schemeClr val="tx1"/>
                </a:solidFill>
                <a:latin typeface="Calibri" pitchFamily="34" charset="0"/>
                <a:ea typeface="Calibri" panose="020F0502020204030204" pitchFamily="34" charset="0"/>
                <a:cs typeface="Calibri" pitchFamily="34" charset="0"/>
              </a:rPr>
              <a:t>overskilled</a:t>
            </a:r>
            <a:r>
              <a:rPr lang="en-US" sz="2600" dirty="0">
                <a:solidFill>
                  <a:schemeClr val="tx1"/>
                </a:solidFill>
                <a:latin typeface="Calibri" pitchFamily="34" charset="0"/>
                <a:ea typeface="Calibri" panose="020F0502020204030204" pitchFamily="34" charset="0"/>
                <a:cs typeface="Calibri" pitchFamily="34" charset="0"/>
              </a:rPr>
              <a:t> is larger than when the person experiences just one of those states</a:t>
            </a:r>
            <a:r>
              <a:rPr lang="en-US" sz="2600" dirty="0" smtClean="0">
                <a:latin typeface="Calibri" panose="020F0502020204030204" pitchFamily="34" charset="0"/>
                <a:cs typeface="Calibri" panose="020F0502020204030204" pitchFamily="34" charset="0"/>
              </a:rPr>
              <a:t>.</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t>
            </a:r>
            <a:r>
              <a:rPr lang="en-US" sz="2600" dirty="0">
                <a:latin typeface="Calibri" pitchFamily="34" charset="0"/>
                <a:ea typeface="Calibri" panose="020F0502020204030204" pitchFamily="34" charset="0"/>
                <a:cs typeface="Calibri" pitchFamily="34" charset="0"/>
              </a:rPr>
              <a:t>The negative effect of overeducation on wages is stronger than the premium of being undereducated (Allen and van der </a:t>
            </a:r>
            <a:r>
              <a:rPr lang="en-US" sz="2600" dirty="0" err="1">
                <a:latin typeface="Calibri" pitchFamily="34" charset="0"/>
                <a:ea typeface="Calibri" panose="020F0502020204030204" pitchFamily="34" charset="0"/>
                <a:cs typeface="Calibri" pitchFamily="34" charset="0"/>
              </a:rPr>
              <a:t>Velden</a:t>
            </a:r>
            <a:r>
              <a:rPr lang="en-US" sz="2600" dirty="0">
                <a:latin typeface="Calibri" pitchFamily="34" charset="0"/>
                <a:ea typeface="Calibri" panose="020F0502020204030204" pitchFamily="34" charset="0"/>
                <a:cs typeface="Calibri" pitchFamily="34" charset="0"/>
              </a:rPr>
              <a:t>, 2001).</a:t>
            </a: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t>
            </a:r>
            <a:r>
              <a:rPr lang="en-US" sz="2600" dirty="0">
                <a:latin typeface="Calibri" pitchFamily="34" charset="0"/>
                <a:cs typeface="Calibri" pitchFamily="34" charset="0"/>
              </a:rPr>
              <a:t>The experience of overeducated workers is rewarded at lower rates than the experience of undereducated workers</a:t>
            </a:r>
            <a:r>
              <a:rPr lang="en-US" sz="2600" dirty="0" smtClean="0">
                <a:latin typeface="Calibri" pitchFamily="34" charset="0"/>
                <a:cs typeface="Calibri" pitchFamily="34" charset="0"/>
              </a:rPr>
              <a:t>.</a:t>
            </a:r>
            <a:br>
              <a:rPr lang="en-US" sz="2600" dirty="0" smtClean="0">
                <a:latin typeface="Calibri" pitchFamily="34" charset="0"/>
                <a:cs typeface="Calibri" pitchFamily="34" charset="0"/>
              </a:rPr>
            </a:br>
            <a:r>
              <a:rPr lang="en-US" sz="2600" dirty="0" smtClean="0">
                <a:latin typeface="Calibri" pitchFamily="34" charset="0"/>
                <a:cs typeface="Calibri" pitchFamily="34" charset="0"/>
              </a:rPr>
              <a:t>- </a:t>
            </a:r>
            <a:r>
              <a:rPr lang="en-US" sz="2600" dirty="0">
                <a:latin typeface="Calibri" pitchFamily="34" charset="0"/>
                <a:ea typeface="Calibri" panose="020F0502020204030204" pitchFamily="34" charset="0"/>
                <a:cs typeface="Calibri" pitchFamily="34" charset="0"/>
              </a:rPr>
              <a:t>The percentage of overeducated individuals decreases as the range of age increases, </a:t>
            </a:r>
            <a:r>
              <a:rPr lang="en-US" sz="2600" dirty="0">
                <a:latin typeface="Calibri" pitchFamily="34" charset="0"/>
                <a:cs typeface="Calibri" pitchFamily="34" charset="0"/>
              </a:rPr>
              <a:t>Dekker </a:t>
            </a:r>
            <a:r>
              <a:rPr lang="en-US" sz="2600" i="1" dirty="0">
                <a:latin typeface="Calibri" pitchFamily="34" charset="0"/>
                <a:cs typeface="Calibri" pitchFamily="34" charset="0"/>
              </a:rPr>
              <a:t>et al.</a:t>
            </a:r>
            <a:r>
              <a:rPr lang="en-US" sz="2600" dirty="0">
                <a:latin typeface="Calibri" pitchFamily="34" charset="0"/>
                <a:cs typeface="Calibri" pitchFamily="34" charset="0"/>
              </a:rPr>
              <a:t> (2002</a:t>
            </a:r>
            <a:r>
              <a:rPr lang="en-US" sz="2600" dirty="0" smtClean="0">
                <a:latin typeface="Calibri" pitchFamily="34" charset="0"/>
                <a:cs typeface="Calibri" pitchFamily="34" charset="0"/>
              </a:rPr>
              <a:t>)</a:t>
            </a:r>
            <a:r>
              <a:rPr lang="en-US" sz="2600" dirty="0" smtClean="0">
                <a:latin typeface="Calibri" pitchFamily="34" charset="0"/>
                <a:ea typeface="Calibri" panose="020F0502020204030204" pitchFamily="34" charset="0"/>
                <a:cs typeface="Calibri" pitchFamily="34" charset="0"/>
              </a:rPr>
              <a:t>.</a:t>
            </a:r>
            <a:endParaRPr lang="en-US" sz="2600" dirty="0">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4" name="Marcador de número de diapositiva 3"/>
          <p:cNvSpPr>
            <a:spLocks noGrp="1"/>
          </p:cNvSpPr>
          <p:nvPr>
            <p:ph type="sldNum" sz="quarter" idx="12"/>
          </p:nvPr>
        </p:nvSpPr>
        <p:spPr/>
        <p:txBody>
          <a:bodyPr/>
          <a:lstStyle/>
          <a:p>
            <a:fld id="{01499A73-5F1B-4748-A403-077CA4DEFA0C}" type="slidenum">
              <a:rPr lang="es-MX" smtClean="0"/>
              <a:t>12</a:t>
            </a:fld>
            <a:endParaRPr lang="es-MX"/>
          </a:p>
        </p:txBody>
      </p:sp>
    </p:spTree>
    <p:extLst>
      <p:ext uri="{BB962C8B-B14F-4D97-AF65-F5344CB8AC3E}">
        <p14:creationId xmlns:p14="http://schemas.microsoft.com/office/powerpoint/2010/main" val="18741517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8"/>
            <a:ext cx="11647500" cy="6443132"/>
          </a:xfrm>
        </p:spPr>
        <p:txBody>
          <a:bodyPr/>
          <a:lstStyle/>
          <a:p>
            <a:r>
              <a:rPr lang="en-US" sz="2800" u="sng" dirty="0">
                <a:latin typeface="Calibri" panose="020F0502020204030204" pitchFamily="34" charset="0"/>
                <a:cs typeface="Calibri" panose="020F0502020204030204" pitchFamily="34" charset="0"/>
              </a:rPr>
              <a:t>The related literature</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itchFamily="34" charset="0"/>
                <a:cs typeface="Calibri" panose="020F0502020204030204" pitchFamily="34" charset="0"/>
              </a:rPr>
              <a:t/>
            </a:r>
            <a:br>
              <a:rPr lang="en-US" sz="2600" dirty="0" smtClean="0">
                <a:latin typeface="Calibri" pitchFamily="34" charset="0"/>
                <a:cs typeface="Calibri" panose="020F0502020204030204" pitchFamily="34" charset="0"/>
              </a:rPr>
            </a:br>
            <a:r>
              <a:rPr lang="en-US" sz="2600" dirty="0" smtClean="0">
                <a:latin typeface="Calibri" pitchFamily="34" charset="0"/>
                <a:cs typeface="Calibri" panose="020F0502020204030204" pitchFamily="34" charset="0"/>
              </a:rPr>
              <a:t>- </a:t>
            </a:r>
            <a:r>
              <a:rPr lang="en-US" sz="2600" dirty="0">
                <a:latin typeface="Calibri" pitchFamily="34" charset="0"/>
                <a:cs typeface="Calibri" pitchFamily="34" charset="0"/>
              </a:rPr>
              <a:t>Individuals may accept jobs with low returns to education if the odds of being upgraded is </a:t>
            </a:r>
            <a:r>
              <a:rPr lang="en-US" sz="2600" dirty="0" smtClean="0">
                <a:latin typeface="Calibri" pitchFamily="34" charset="0"/>
                <a:cs typeface="Calibri" pitchFamily="34" charset="0"/>
              </a:rPr>
              <a:t>high </a:t>
            </a:r>
            <a:r>
              <a:rPr lang="en-US" sz="2600" dirty="0">
                <a:latin typeface="Calibri" pitchFamily="34" charset="0"/>
                <a:cs typeface="Calibri" pitchFamily="34" charset="0"/>
              </a:rPr>
              <a:t>(</a:t>
            </a:r>
            <a:r>
              <a:rPr lang="en-US" sz="2600" dirty="0" err="1">
                <a:latin typeface="Calibri" pitchFamily="34" charset="0"/>
                <a:cs typeface="Calibri" pitchFamily="34" charset="0"/>
              </a:rPr>
              <a:t>Sicherman</a:t>
            </a:r>
            <a:r>
              <a:rPr lang="en-US" sz="2600" dirty="0">
                <a:latin typeface="Calibri" pitchFamily="34" charset="0"/>
                <a:cs typeface="Calibri" pitchFamily="34" charset="0"/>
              </a:rPr>
              <a:t> and </a:t>
            </a:r>
            <a:r>
              <a:rPr lang="en-US" sz="2600" dirty="0" err="1">
                <a:latin typeface="Calibri" pitchFamily="34" charset="0"/>
                <a:cs typeface="Calibri" pitchFamily="34" charset="0"/>
              </a:rPr>
              <a:t>Galor</a:t>
            </a:r>
            <a:r>
              <a:rPr lang="en-US" sz="2600" dirty="0">
                <a:latin typeface="Calibri" pitchFamily="34" charset="0"/>
                <a:cs typeface="Calibri" pitchFamily="34" charset="0"/>
              </a:rPr>
              <a:t>, 1990) . Overeducated individuals have greater probability to obtain promotion than those of are well matched (</a:t>
            </a:r>
            <a:r>
              <a:rPr lang="en-US" sz="2600" dirty="0" err="1">
                <a:latin typeface="Calibri" pitchFamily="34" charset="0"/>
                <a:cs typeface="Calibri" pitchFamily="34" charset="0"/>
              </a:rPr>
              <a:t>Sicherman</a:t>
            </a:r>
            <a:r>
              <a:rPr lang="en-US" sz="2600" dirty="0">
                <a:latin typeface="Calibri" pitchFamily="34" charset="0"/>
                <a:cs typeface="Calibri" pitchFamily="34" charset="0"/>
              </a:rPr>
              <a:t>, 1991</a:t>
            </a:r>
            <a:r>
              <a:rPr lang="en-US" sz="2600" dirty="0" smtClean="0">
                <a:latin typeface="Calibri" pitchFamily="34" charset="0"/>
                <a:cs typeface="Calibri" pitchFamily="34" charset="0"/>
              </a:rPr>
              <a:t>)</a:t>
            </a:r>
            <a:r>
              <a:rPr lang="en-US" sz="2600" dirty="0" smtClean="0">
                <a:latin typeface="Calibri" pitchFamily="34" charset="0"/>
                <a:ea typeface="Calibri" panose="020F0502020204030204" pitchFamily="34" charset="0"/>
                <a:cs typeface="Calibri" pitchFamily="34" charset="0"/>
              </a:rPr>
              <a:t>.</a:t>
            </a:r>
            <a:br>
              <a:rPr lang="en-US" sz="2600" dirty="0" smtClean="0">
                <a:latin typeface="Calibri" pitchFamily="34" charset="0"/>
                <a:ea typeface="Calibri" panose="020F0502020204030204" pitchFamily="34" charset="0"/>
                <a:cs typeface="Calibri" pitchFamily="34" charset="0"/>
              </a:rPr>
            </a:br>
            <a:r>
              <a:rPr lang="en-US" sz="2600" dirty="0" smtClean="0">
                <a:latin typeface="Calibri" pitchFamily="34" charset="0"/>
                <a:ea typeface="Calibri" panose="020F0502020204030204" pitchFamily="34" charset="0"/>
                <a:cs typeface="Calibri" pitchFamily="34" charset="0"/>
              </a:rPr>
              <a:t>- </a:t>
            </a:r>
            <a:r>
              <a:rPr lang="en-US" sz="2600" dirty="0">
                <a:latin typeface="Calibri" pitchFamily="34" charset="0"/>
                <a:ea typeface="Calibri" panose="020F0502020204030204" pitchFamily="34" charset="0"/>
                <a:cs typeface="Calibri" pitchFamily="34" charset="0"/>
              </a:rPr>
              <a:t>A transitional phenomenon for young graduates. In terms of wages, overeducation penalizes more older overeducated graduates than young </a:t>
            </a:r>
            <a:r>
              <a:rPr lang="en-US" sz="2600" dirty="0" smtClean="0">
                <a:latin typeface="Calibri" pitchFamily="34" charset="0"/>
                <a:ea typeface="Calibri" panose="020F0502020204030204" pitchFamily="34" charset="0"/>
                <a:cs typeface="Calibri" pitchFamily="34" charset="0"/>
              </a:rPr>
              <a:t>ones </a:t>
            </a:r>
            <a:r>
              <a:rPr lang="en-US" sz="2600" dirty="0">
                <a:latin typeface="Calibri" pitchFamily="34" charset="0"/>
                <a:ea typeface="Calibri" panose="020F0502020204030204" pitchFamily="34" charset="0"/>
                <a:cs typeface="Calibri" pitchFamily="34" charset="0"/>
              </a:rPr>
              <a:t>(Carroll and </a:t>
            </a:r>
            <a:r>
              <a:rPr lang="en-US" sz="2600" dirty="0" err="1">
                <a:latin typeface="Calibri" pitchFamily="34" charset="0"/>
                <a:ea typeface="Calibri" panose="020F0502020204030204" pitchFamily="34" charset="0"/>
                <a:cs typeface="Calibri" pitchFamily="34" charset="0"/>
              </a:rPr>
              <a:t>Tani</a:t>
            </a:r>
            <a:r>
              <a:rPr lang="en-US" sz="2600" dirty="0">
                <a:latin typeface="Calibri" pitchFamily="34" charset="0"/>
                <a:ea typeface="Calibri" panose="020F0502020204030204" pitchFamily="34" charset="0"/>
                <a:cs typeface="Calibri" pitchFamily="34" charset="0"/>
              </a:rPr>
              <a:t>, 20</a:t>
            </a:r>
            <a:r>
              <a:rPr lang="en-US" sz="2600" dirty="0">
                <a:solidFill>
                  <a:schemeClr val="tx1"/>
                </a:solidFill>
                <a:latin typeface="Calibri" pitchFamily="34" charset="0"/>
                <a:ea typeface="Calibri" panose="020F0502020204030204" pitchFamily="34" charset="0"/>
                <a:cs typeface="Calibri" pitchFamily="34" charset="0"/>
              </a:rPr>
              <a:t>13</a:t>
            </a:r>
            <a:r>
              <a:rPr lang="en-US" sz="2600" dirty="0" smtClean="0">
                <a:solidFill>
                  <a:schemeClr val="tx1"/>
                </a:solidFill>
                <a:latin typeface="Calibri" pitchFamily="34" charset="0"/>
                <a:ea typeface="Calibri" panose="020F0502020204030204" pitchFamily="34" charset="0"/>
                <a:cs typeface="Calibri" pitchFamily="34" charset="0"/>
              </a:rPr>
              <a:t>).</a:t>
            </a:r>
            <a:r>
              <a:rPr lang="en-US" sz="2600" dirty="0" smtClean="0">
                <a:latin typeface="Calibri" pitchFamily="34" charset="0"/>
                <a:ea typeface="Calibri" panose="020F0502020204030204" pitchFamily="34" charset="0"/>
                <a:cs typeface="Calibri" pitchFamily="34" charset="0"/>
              </a:rPr>
              <a:t/>
            </a:r>
            <a:br>
              <a:rPr lang="en-US" sz="2600" dirty="0" smtClean="0">
                <a:latin typeface="Calibri" pitchFamily="34" charset="0"/>
                <a:ea typeface="Calibri" panose="020F0502020204030204" pitchFamily="34" charset="0"/>
                <a:cs typeface="Calibri" pitchFamily="34" charset="0"/>
              </a:rPr>
            </a:br>
            <a:r>
              <a:rPr lang="en-US" sz="2600" dirty="0" smtClean="0">
                <a:latin typeface="Calibri" panose="020F0502020204030204" pitchFamily="34" charset="0"/>
                <a:cs typeface="Calibri" panose="020F0502020204030204" pitchFamily="34" charset="0"/>
              </a:rPr>
              <a:t>- </a:t>
            </a:r>
            <a:r>
              <a:rPr lang="en-US" sz="2600" dirty="0">
                <a:latin typeface="Calibri" pitchFamily="34" charset="0"/>
                <a:cs typeface="Calibri" pitchFamily="34" charset="0"/>
              </a:rPr>
              <a:t>Overeducation is more frequent in women that men (Groot </a:t>
            </a:r>
            <a:r>
              <a:rPr lang="en-US" sz="2600" i="1" dirty="0">
                <a:latin typeface="Calibri" pitchFamily="34" charset="0"/>
                <a:cs typeface="Calibri" pitchFamily="34" charset="0"/>
              </a:rPr>
              <a:t>et </a:t>
            </a:r>
            <a:r>
              <a:rPr lang="en-US" sz="2600" i="1" dirty="0" smtClean="0">
                <a:latin typeface="Calibri" pitchFamily="34" charset="0"/>
                <a:cs typeface="Calibri" pitchFamily="34" charset="0"/>
              </a:rPr>
              <a:t>al.</a:t>
            </a:r>
            <a:r>
              <a:rPr lang="en-US" sz="2600" dirty="0" smtClean="0">
                <a:latin typeface="Calibri" pitchFamily="34" charset="0"/>
                <a:cs typeface="Calibri" pitchFamily="34" charset="0"/>
              </a:rPr>
              <a:t>, </a:t>
            </a:r>
            <a:r>
              <a:rPr lang="en-US" sz="2600" dirty="0">
                <a:latin typeface="Calibri" pitchFamily="34" charset="0"/>
                <a:cs typeface="Calibri" pitchFamily="34" charset="0"/>
              </a:rPr>
              <a:t>2000). Men are more likely to be mismatched than </a:t>
            </a:r>
            <a:r>
              <a:rPr lang="en-US" sz="2600" dirty="0" smtClean="0">
                <a:latin typeface="Calibri" pitchFamily="34" charset="0"/>
                <a:cs typeface="Calibri" pitchFamily="34" charset="0"/>
              </a:rPr>
              <a:t>women; </a:t>
            </a:r>
            <a:r>
              <a:rPr lang="en-US" sz="2600" dirty="0">
                <a:latin typeface="Calibri" pitchFamily="34" charset="0"/>
                <a:cs typeface="Calibri" pitchFamily="34" charset="0"/>
              </a:rPr>
              <a:t>t</a:t>
            </a:r>
            <a:r>
              <a:rPr lang="en-US" sz="2600" dirty="0" smtClean="0">
                <a:latin typeface="Calibri" pitchFamily="34" charset="0"/>
                <a:cs typeface="Calibri" pitchFamily="34" charset="0"/>
              </a:rPr>
              <a:t>here </a:t>
            </a:r>
            <a:r>
              <a:rPr lang="en-US" sz="2600" dirty="0">
                <a:latin typeface="Calibri" pitchFamily="34" charset="0"/>
                <a:cs typeface="Calibri" pitchFamily="34" charset="0"/>
              </a:rPr>
              <a:t>are gender differences across the reasons for accepting to be mismatched (</a:t>
            </a:r>
            <a:r>
              <a:rPr lang="en-US" sz="2600" dirty="0" err="1">
                <a:latin typeface="Calibri" pitchFamily="34" charset="0"/>
                <a:cs typeface="Calibri" pitchFamily="34" charset="0"/>
              </a:rPr>
              <a:t>Robst</a:t>
            </a:r>
            <a:r>
              <a:rPr lang="en-US" sz="2600" dirty="0">
                <a:latin typeface="Calibri" pitchFamily="34" charset="0"/>
                <a:cs typeface="Calibri" pitchFamily="34" charset="0"/>
              </a:rPr>
              <a:t>, 2007). On average, mismatched males earn 5.25% more than mismatched </a:t>
            </a:r>
            <a:r>
              <a:rPr lang="en-US" sz="2600" dirty="0" smtClean="0">
                <a:latin typeface="Calibri" pitchFamily="34" charset="0"/>
                <a:cs typeface="Calibri" pitchFamily="34" charset="0"/>
              </a:rPr>
              <a:t>females </a:t>
            </a:r>
            <a:r>
              <a:rPr lang="en-US" sz="2600" dirty="0">
                <a:latin typeface="Calibri" pitchFamily="34" charset="0"/>
                <a:cs typeface="Calibri" pitchFamily="34" charset="0"/>
              </a:rPr>
              <a:t>(Zhu, 2014</a:t>
            </a:r>
            <a:r>
              <a:rPr lang="en-US" sz="2600" dirty="0" smtClean="0">
                <a:latin typeface="Calibri" pitchFamily="34" charset="0"/>
                <a:cs typeface="Calibri" pitchFamily="34" charset="0"/>
              </a:rPr>
              <a:t>).</a:t>
            </a:r>
            <a:br>
              <a:rPr lang="en-US" sz="2600" dirty="0" smtClean="0">
                <a:latin typeface="Calibri" pitchFamily="34" charset="0"/>
                <a:cs typeface="Calibri" pitchFamily="34" charset="0"/>
              </a:rPr>
            </a:br>
            <a:r>
              <a:rPr lang="en-US" sz="2600" dirty="0" smtClean="0">
                <a:latin typeface="Calibri" pitchFamily="34" charset="0"/>
                <a:cs typeface="Calibri" pitchFamily="34" charset="0"/>
              </a:rPr>
              <a:t>- </a:t>
            </a:r>
            <a:r>
              <a:rPr lang="en-US" sz="2600" dirty="0">
                <a:latin typeface="Calibri" pitchFamily="34" charset="0"/>
                <a:cs typeface="Calibri" pitchFamily="34" charset="0"/>
              </a:rPr>
              <a:t>Only well-matched graduate men who change status to a job where they are both overeducated and overskilled </a:t>
            </a:r>
            <a:r>
              <a:rPr lang="en-US" sz="2600" dirty="0" smtClean="0">
                <a:latin typeface="Calibri" pitchFamily="34" charset="0"/>
                <a:cs typeface="Calibri" pitchFamily="34" charset="0"/>
              </a:rPr>
              <a:t>suffer </a:t>
            </a:r>
            <a:r>
              <a:rPr lang="en-US" sz="2600" dirty="0">
                <a:latin typeface="Calibri" pitchFamily="34" charset="0"/>
                <a:cs typeface="Calibri" pitchFamily="34" charset="0"/>
              </a:rPr>
              <a:t>an approximate 5.9% wage penalty (</a:t>
            </a:r>
            <a:r>
              <a:rPr lang="en-US" sz="2600" dirty="0" err="1">
                <a:latin typeface="Calibri" pitchFamily="34" charset="0"/>
                <a:cs typeface="Calibri" pitchFamily="34" charset="0"/>
              </a:rPr>
              <a:t>Mavromaras</a:t>
            </a:r>
            <a:r>
              <a:rPr lang="en-US" sz="2600" dirty="0">
                <a:latin typeface="Calibri" pitchFamily="34" charset="0"/>
                <a:cs typeface="Calibri" pitchFamily="34" charset="0"/>
              </a:rPr>
              <a:t> </a:t>
            </a:r>
            <a:r>
              <a:rPr lang="en-US" sz="2600" i="1" dirty="0">
                <a:latin typeface="Calibri" pitchFamily="34" charset="0"/>
                <a:cs typeface="Calibri" pitchFamily="34" charset="0"/>
              </a:rPr>
              <a:t>et al.,</a:t>
            </a:r>
            <a:r>
              <a:rPr lang="en-US" sz="2600" dirty="0">
                <a:latin typeface="Calibri" panose="020F0502020204030204" pitchFamily="34" charset="0"/>
                <a:cs typeface="Calibri" panose="020F0502020204030204" pitchFamily="34" charset="0"/>
              </a:rPr>
              <a:t> 2013).</a:t>
            </a: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4" name="Marcador de número de diapositiva 3"/>
          <p:cNvSpPr>
            <a:spLocks noGrp="1"/>
          </p:cNvSpPr>
          <p:nvPr>
            <p:ph type="sldNum" sz="quarter" idx="12"/>
          </p:nvPr>
        </p:nvSpPr>
        <p:spPr/>
        <p:txBody>
          <a:bodyPr/>
          <a:lstStyle/>
          <a:p>
            <a:fld id="{01499A73-5F1B-4748-A403-077CA4DEFA0C}" type="slidenum">
              <a:rPr lang="es-MX" smtClean="0"/>
              <a:t>13</a:t>
            </a:fld>
            <a:endParaRPr lang="es-MX"/>
          </a:p>
        </p:txBody>
      </p:sp>
    </p:spTree>
    <p:extLst>
      <p:ext uri="{BB962C8B-B14F-4D97-AF65-F5344CB8AC3E}">
        <p14:creationId xmlns:p14="http://schemas.microsoft.com/office/powerpoint/2010/main" val="597383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Data and empirical specification</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The dataset was specially collected for this project.</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t>
            </a:r>
            <a:r>
              <a:rPr lang="en-US" sz="2600" dirty="0" smtClean="0">
                <a:latin typeface="Calibri" panose="020F0502020204030204" pitchFamily="34" charset="0"/>
                <a:cs typeface="Calibri" panose="020F0502020204030204" pitchFamily="34" charset="0"/>
              </a:rPr>
              <a:t>The population under study are the graduates of the FCE-UNC.</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Every year, the FCE celebrates four graduation ceremonies, in which approximately 700 students graduate. Our sample covers about half of that population for the year 2016 </a:t>
            </a:r>
            <a:r>
              <a:rPr lang="en-US" sz="2600" dirty="0" smtClean="0">
                <a:latin typeface="Calibri" panose="020F0502020204030204" pitchFamily="34" charset="0"/>
                <a:cs typeface="Calibri" panose="020F0502020204030204" pitchFamily="34" charset="0"/>
              </a:rPr>
              <a:t>(third </a:t>
            </a:r>
            <a:r>
              <a:rPr lang="en-US" sz="2600" dirty="0">
                <a:latin typeface="Calibri" panose="020F0502020204030204" pitchFamily="34" charset="0"/>
                <a:cs typeface="Calibri" panose="020F0502020204030204" pitchFamily="34" charset="0"/>
              </a:rPr>
              <a:t>and fourth </a:t>
            </a:r>
            <a:r>
              <a:rPr lang="en-US" sz="2600" dirty="0" smtClean="0">
                <a:latin typeface="Calibri" panose="020F0502020204030204" pitchFamily="34" charset="0"/>
                <a:cs typeface="Calibri" panose="020F0502020204030204" pitchFamily="34" charset="0"/>
              </a:rPr>
              <a:t>graduations</a:t>
            </a:r>
            <a:r>
              <a:rPr lang="en-US" sz="2600" dirty="0">
                <a:latin typeface="Calibri" panose="020F0502020204030204" pitchFamily="34" charset="0"/>
                <a:cs typeface="Calibri" panose="020F0502020204030204" pitchFamily="34" charset="0"/>
              </a:rPr>
              <a:t>) and a quarter of 2017 </a:t>
            </a:r>
            <a:r>
              <a:rPr lang="en-US" sz="2600" dirty="0" smtClean="0">
                <a:latin typeface="Calibri" panose="020F0502020204030204" pitchFamily="34" charset="0"/>
                <a:cs typeface="Calibri" panose="020F0502020204030204" pitchFamily="34" charset="0"/>
              </a:rPr>
              <a:t>(third graduation).</a:t>
            </a: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t>
            </a:r>
            <a:r>
              <a:rPr lang="en-US" sz="2600" dirty="0" smtClean="0">
                <a:latin typeface="Calibri" panose="020F0502020204030204" pitchFamily="34" charset="0"/>
                <a:cs typeface="Calibri" panose="020F0502020204030204" pitchFamily="34" charset="0"/>
              </a:rPr>
              <a:t>Each graduate </a:t>
            </a:r>
            <a:r>
              <a:rPr lang="en-US" sz="2600" dirty="0">
                <a:latin typeface="Calibri" panose="020F0502020204030204" pitchFamily="34" charset="0"/>
                <a:cs typeface="Calibri" panose="020F0502020204030204" pitchFamily="34" charset="0"/>
              </a:rPr>
              <a:t>was interviewed at the </a:t>
            </a:r>
            <a:r>
              <a:rPr lang="en-US" sz="2600" u="sng" dirty="0">
                <a:latin typeface="Calibri" panose="020F0502020204030204" pitchFamily="34" charset="0"/>
                <a:cs typeface="Calibri" panose="020F0502020204030204" pitchFamily="34" charset="0"/>
              </a:rPr>
              <a:t>time of registering for the </a:t>
            </a:r>
            <a:r>
              <a:rPr lang="en-US" sz="2600" u="sng" dirty="0" smtClean="0">
                <a:latin typeface="Calibri" panose="020F0502020204030204" pitchFamily="34" charset="0"/>
                <a:cs typeface="Calibri" panose="020F0502020204030204" pitchFamily="34" charset="0"/>
              </a:rPr>
              <a:t>graduation</a:t>
            </a:r>
            <a:r>
              <a:rPr lang="en-US" sz="2600" dirty="0" smtClean="0">
                <a:latin typeface="Calibri" panose="020F0502020204030204" pitchFamily="34" charset="0"/>
                <a:cs typeface="Calibri" panose="020F0502020204030204" pitchFamily="34" charset="0"/>
              </a:rPr>
              <a:t>, </a:t>
            </a:r>
            <a:r>
              <a:rPr lang="en-US" sz="2600" dirty="0">
                <a:latin typeface="Calibri" panose="020F0502020204030204" pitchFamily="34" charset="0"/>
                <a:cs typeface="Calibri" panose="020F0502020204030204" pitchFamily="34" charset="0"/>
              </a:rPr>
              <a:t>and then four additional times, one every three months, on aspects related to their job performance, as well on some piece of </a:t>
            </a:r>
            <a:r>
              <a:rPr lang="en-US" sz="2600" dirty="0" smtClean="0">
                <a:latin typeface="Calibri" panose="020F0502020204030204" pitchFamily="34" charset="0"/>
                <a:cs typeface="Calibri" panose="020F0502020204030204" pitchFamily="34" charset="0"/>
              </a:rPr>
              <a:t>information </a:t>
            </a:r>
            <a:r>
              <a:rPr lang="en-US" sz="2600" dirty="0">
                <a:latin typeface="Calibri" panose="020F0502020204030204" pitchFamily="34" charset="0"/>
                <a:cs typeface="Calibri" panose="020F0502020204030204" pitchFamily="34" charset="0"/>
              </a:rPr>
              <a:t>about personal </a:t>
            </a:r>
            <a:r>
              <a:rPr lang="en-US" sz="2600" dirty="0" smtClean="0">
                <a:latin typeface="Calibri" panose="020F0502020204030204" pitchFamily="34" charset="0"/>
                <a:cs typeface="Calibri" panose="020F0502020204030204" pitchFamily="34" charset="0"/>
              </a:rPr>
              <a:t>characteristics.</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The collection of a fourth sample (fourth graduation of 2017) has just finished. </a:t>
            </a:r>
            <a:r>
              <a:rPr lang="en-US" sz="2600" b="1" dirty="0" smtClean="0">
                <a:solidFill>
                  <a:srgbClr val="FF0000"/>
                </a:solidFill>
                <a:latin typeface="Calibri" panose="020F0502020204030204" pitchFamily="34" charset="0"/>
                <a:cs typeface="Calibri" panose="020F0502020204030204" pitchFamily="34" charset="0"/>
              </a:rPr>
              <a:t>A period of 28 months collecting data!!!!! (May 2016-August 2018).</a:t>
            </a: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4" name="Marcador de número de diapositiva 3"/>
          <p:cNvSpPr>
            <a:spLocks noGrp="1"/>
          </p:cNvSpPr>
          <p:nvPr>
            <p:ph type="sldNum" sz="quarter" idx="12"/>
          </p:nvPr>
        </p:nvSpPr>
        <p:spPr/>
        <p:txBody>
          <a:bodyPr/>
          <a:lstStyle/>
          <a:p>
            <a:fld id="{01499A73-5F1B-4748-A403-077CA4DEFA0C}" type="slidenum">
              <a:rPr lang="es-MX" smtClean="0"/>
              <a:t>14</a:t>
            </a:fld>
            <a:endParaRPr lang="es-MX"/>
          </a:p>
        </p:txBody>
      </p:sp>
    </p:spTree>
    <p:extLst>
      <p:ext uri="{BB962C8B-B14F-4D97-AF65-F5344CB8AC3E}">
        <p14:creationId xmlns:p14="http://schemas.microsoft.com/office/powerpoint/2010/main" val="6259118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Data and empirical specification</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8" name="Imagen 7"/>
          <p:cNvPicPr>
            <a:picLocks noChangeAspect="1"/>
          </p:cNvPicPr>
          <p:nvPr/>
        </p:nvPicPr>
        <p:blipFill>
          <a:blip r:embed="rId2"/>
          <a:stretch>
            <a:fillRect/>
          </a:stretch>
        </p:blipFill>
        <p:spPr>
          <a:xfrm>
            <a:off x="273263" y="917655"/>
            <a:ext cx="5415638" cy="3477600"/>
          </a:xfrm>
          <a:prstGeom prst="rect">
            <a:avLst/>
          </a:prstGeom>
        </p:spPr>
      </p:pic>
      <p:sp>
        <p:nvSpPr>
          <p:cNvPr id="9" name="Marcador de número de diapositiva 8"/>
          <p:cNvSpPr>
            <a:spLocks noGrp="1"/>
          </p:cNvSpPr>
          <p:nvPr>
            <p:ph type="sldNum" sz="quarter" idx="12"/>
          </p:nvPr>
        </p:nvSpPr>
        <p:spPr/>
        <p:txBody>
          <a:bodyPr/>
          <a:lstStyle/>
          <a:p>
            <a:fld id="{01499A73-5F1B-4748-A403-077CA4DEFA0C}" type="slidenum">
              <a:rPr lang="es-MX" smtClean="0"/>
              <a:t>15</a:t>
            </a:fld>
            <a:endParaRPr lang="es-MX"/>
          </a:p>
        </p:txBody>
      </p:sp>
    </p:spTree>
    <p:extLst>
      <p:ext uri="{BB962C8B-B14F-4D97-AF65-F5344CB8AC3E}">
        <p14:creationId xmlns:p14="http://schemas.microsoft.com/office/powerpoint/2010/main" val="22552413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Data and empirical specification</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4" name="Imagen 3"/>
          <p:cNvPicPr>
            <a:picLocks noChangeAspect="1"/>
          </p:cNvPicPr>
          <p:nvPr/>
        </p:nvPicPr>
        <p:blipFill>
          <a:blip r:embed="rId2"/>
          <a:stretch>
            <a:fillRect/>
          </a:stretch>
        </p:blipFill>
        <p:spPr>
          <a:xfrm>
            <a:off x="237657" y="795791"/>
            <a:ext cx="8503560" cy="5806080"/>
          </a:xfrm>
          <a:prstGeom prst="rect">
            <a:avLst/>
          </a:prstGeom>
        </p:spPr>
      </p:pic>
      <p:sp>
        <p:nvSpPr>
          <p:cNvPr id="6" name="Marcador de número de diapositiva 5"/>
          <p:cNvSpPr>
            <a:spLocks noGrp="1"/>
          </p:cNvSpPr>
          <p:nvPr>
            <p:ph type="sldNum" sz="quarter" idx="12"/>
          </p:nvPr>
        </p:nvSpPr>
        <p:spPr/>
        <p:txBody>
          <a:bodyPr/>
          <a:lstStyle/>
          <a:p>
            <a:fld id="{01499A73-5F1B-4748-A403-077CA4DEFA0C}" type="slidenum">
              <a:rPr lang="es-MX" smtClean="0"/>
              <a:t>16</a:t>
            </a:fld>
            <a:endParaRPr lang="es-MX"/>
          </a:p>
        </p:txBody>
      </p:sp>
    </p:spTree>
    <p:extLst>
      <p:ext uri="{BB962C8B-B14F-4D97-AF65-F5344CB8AC3E}">
        <p14:creationId xmlns:p14="http://schemas.microsoft.com/office/powerpoint/2010/main" val="31640408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Data and empirical specification</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u="sng" dirty="0" smtClean="0">
                <a:latin typeface="Calibri" panose="020F0502020204030204" pitchFamily="34" charset="0"/>
                <a:cs typeface="Calibri" panose="020F0502020204030204" pitchFamily="34" charset="0"/>
              </a:rPr>
              <a:t>Definition </a:t>
            </a:r>
            <a:r>
              <a:rPr lang="en-US" sz="2600" u="sng" dirty="0">
                <a:latin typeface="Calibri" panose="020F0502020204030204" pitchFamily="34" charset="0"/>
                <a:cs typeface="Calibri" panose="020F0502020204030204" pitchFamily="34" charset="0"/>
              </a:rPr>
              <a:t>of overeducation</a:t>
            </a:r>
            <a:r>
              <a:rPr lang="en-US" sz="2600" dirty="0">
                <a:latin typeface="Calibri" panose="020F0502020204030204" pitchFamily="34" charset="0"/>
                <a:cs typeface="Calibri" panose="020F0502020204030204" pitchFamily="34" charset="0"/>
              </a:rPr>
              <a:t>: </a:t>
            </a:r>
            <a:r>
              <a:rPr lang="en-US" sz="2600" dirty="0" smtClean="0">
                <a:latin typeface="Calibri" panose="020F0502020204030204" pitchFamily="34" charset="0"/>
                <a:cs typeface="Calibri" panose="020F0502020204030204" pitchFamily="34" charset="0"/>
              </a:rPr>
              <a:t>a </a:t>
            </a:r>
            <a:r>
              <a:rPr lang="en-US" sz="2600" dirty="0">
                <a:latin typeface="Calibri" panose="020F0502020204030204" pitchFamily="34" charset="0"/>
                <a:cs typeface="Calibri" panose="020F0502020204030204" pitchFamily="34" charset="0"/>
              </a:rPr>
              <a:t>person </a:t>
            </a:r>
            <a:r>
              <a:rPr lang="en-US" sz="2600" dirty="0" smtClean="0">
                <a:latin typeface="Calibri" panose="020F0502020204030204" pitchFamily="34" charset="0"/>
                <a:cs typeface="Calibri" panose="020F0502020204030204" pitchFamily="34" charset="0"/>
              </a:rPr>
              <a:t>is defined as overeducated if she/he </a:t>
            </a:r>
            <a:r>
              <a:rPr lang="en-US" sz="2600" dirty="0">
                <a:latin typeface="Calibri" panose="020F0502020204030204" pitchFamily="34" charset="0"/>
                <a:cs typeface="Calibri" panose="020F0502020204030204" pitchFamily="34" charset="0"/>
              </a:rPr>
              <a:t>declares that </a:t>
            </a:r>
            <a:r>
              <a:rPr lang="en-US" sz="2600" dirty="0" smtClean="0">
                <a:latin typeface="Calibri" panose="020F0502020204030204" pitchFamily="34" charset="0"/>
                <a:cs typeface="Calibri" panose="020F0502020204030204" pitchFamily="34" charset="0"/>
              </a:rPr>
              <a:t>her/his </a:t>
            </a:r>
            <a:r>
              <a:rPr lang="en-US" sz="2600" dirty="0">
                <a:latin typeface="Calibri" panose="020F0502020204030204" pitchFamily="34" charset="0"/>
                <a:cs typeface="Calibri" panose="020F0502020204030204" pitchFamily="34" charset="0"/>
              </a:rPr>
              <a:t>job requires a tertiary non-university degree or </a:t>
            </a:r>
            <a:r>
              <a:rPr lang="en-US" sz="2600" dirty="0" smtClean="0">
                <a:latin typeface="Calibri" panose="020F0502020204030204" pitchFamily="34" charset="0"/>
                <a:cs typeface="Calibri" panose="020F0502020204030204" pitchFamily="34" charset="0"/>
              </a:rPr>
              <a:t>less.</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Additionally, overeducated graduates are subdivided into:</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Moderately overeducated: </a:t>
            </a:r>
            <a:r>
              <a:rPr lang="en-US" sz="2600" dirty="0">
                <a:latin typeface="Calibri" panose="020F0502020204030204" pitchFamily="34" charset="0"/>
                <a:cs typeface="Calibri" panose="020F0502020204030204" pitchFamily="34" charset="0"/>
              </a:rPr>
              <a:t>whose job requires a tertiary non-university </a:t>
            </a:r>
            <a:r>
              <a:rPr lang="en-US" sz="2600" dirty="0" smtClean="0">
                <a:latin typeface="Calibri" panose="020F0502020204030204" pitchFamily="34" charset="0"/>
                <a:cs typeface="Calibri" panose="020F0502020204030204" pitchFamily="34" charset="0"/>
              </a:rPr>
              <a:t>degree.</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Severely overeducated: whose job does </a:t>
            </a:r>
            <a:r>
              <a:rPr lang="en-US" sz="2600" dirty="0">
                <a:latin typeface="Calibri" panose="020F0502020204030204" pitchFamily="34" charset="0"/>
                <a:cs typeface="Calibri" panose="020F0502020204030204" pitchFamily="34" charset="0"/>
              </a:rPr>
              <a:t>not require </a:t>
            </a:r>
            <a:r>
              <a:rPr lang="en-US" sz="2600" dirty="0" smtClean="0">
                <a:latin typeface="Calibri" panose="020F0502020204030204" pitchFamily="34" charset="0"/>
                <a:cs typeface="Calibri" panose="020F0502020204030204" pitchFamily="34" charset="0"/>
              </a:rPr>
              <a:t>a tertiary non-university nor a university degree.</a:t>
            </a: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4" name="Marcador de número de diapositiva 3"/>
          <p:cNvSpPr>
            <a:spLocks noGrp="1"/>
          </p:cNvSpPr>
          <p:nvPr>
            <p:ph type="sldNum" sz="quarter" idx="12"/>
          </p:nvPr>
        </p:nvSpPr>
        <p:spPr/>
        <p:txBody>
          <a:bodyPr/>
          <a:lstStyle/>
          <a:p>
            <a:fld id="{01499A73-5F1B-4748-A403-077CA4DEFA0C}" type="slidenum">
              <a:rPr lang="es-MX" smtClean="0"/>
              <a:t>17</a:t>
            </a:fld>
            <a:endParaRPr lang="es-MX"/>
          </a:p>
        </p:txBody>
      </p:sp>
    </p:spTree>
    <p:extLst>
      <p:ext uri="{BB962C8B-B14F-4D97-AF65-F5344CB8AC3E}">
        <p14:creationId xmlns:p14="http://schemas.microsoft.com/office/powerpoint/2010/main" val="38764588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Data and empirical specification</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u="sng" dirty="0" smtClean="0">
                <a:latin typeface="Calibri" panose="020F0502020204030204" pitchFamily="34" charset="0"/>
                <a:cs typeface="Calibri" panose="020F0502020204030204" pitchFamily="34" charset="0"/>
              </a:rPr>
              <a:t>Horizontal match</a:t>
            </a:r>
            <a:r>
              <a:rPr lang="en-US" sz="2600" dirty="0" smtClean="0">
                <a:latin typeface="Calibri" panose="020F0502020204030204" pitchFamily="34" charset="0"/>
                <a:cs typeface="Calibri" panose="020F0502020204030204" pitchFamily="34" charset="0"/>
              </a:rPr>
              <a:t>. We </a:t>
            </a:r>
            <a:r>
              <a:rPr lang="en-US" sz="2600" dirty="0">
                <a:latin typeface="Calibri" panose="020F0502020204030204" pitchFamily="34" charset="0"/>
                <a:cs typeface="Calibri" panose="020F0502020204030204" pitchFamily="34" charset="0"/>
              </a:rPr>
              <a:t>make use of two </a:t>
            </a:r>
            <a:r>
              <a:rPr lang="en-US" sz="2600" dirty="0" smtClean="0">
                <a:latin typeface="Calibri" panose="020F0502020204030204" pitchFamily="34" charset="0"/>
                <a:cs typeface="Calibri" panose="020F0502020204030204" pitchFamily="34" charset="0"/>
              </a:rPr>
              <a:t>questions:</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The </a:t>
            </a:r>
            <a:r>
              <a:rPr lang="en-US" sz="2600" dirty="0">
                <a:latin typeface="Calibri" panose="020F0502020204030204" pitchFamily="34" charset="0"/>
                <a:cs typeface="Calibri" panose="020F0502020204030204" pitchFamily="34" charset="0"/>
              </a:rPr>
              <a:t>first question asks the graduates to rank, in a range from 1 (the worst match) to 10 (the best match), the degree of correspondence between the knowledge </a:t>
            </a:r>
            <a:r>
              <a:rPr lang="en-US" sz="2600" dirty="0" smtClean="0">
                <a:latin typeface="Calibri" panose="020F0502020204030204" pitchFamily="34" charset="0"/>
                <a:cs typeface="Calibri" panose="020F0502020204030204" pitchFamily="34" charset="0"/>
              </a:rPr>
              <a:t>learnt during </a:t>
            </a:r>
            <a:r>
              <a:rPr lang="en-US" sz="2600" dirty="0">
                <a:latin typeface="Calibri" panose="020F0502020204030204" pitchFamily="34" charset="0"/>
                <a:cs typeface="Calibri" panose="020F0502020204030204" pitchFamily="34" charset="0"/>
              </a:rPr>
              <a:t>their undergraduate studies at the FCE-UNC and the </a:t>
            </a:r>
            <a:r>
              <a:rPr lang="en-US" sz="2600" dirty="0" smtClean="0">
                <a:latin typeface="Calibri" panose="020F0502020204030204" pitchFamily="34" charset="0"/>
                <a:cs typeface="Calibri" panose="020F0502020204030204" pitchFamily="34" charset="0"/>
              </a:rPr>
              <a:t>ones required </a:t>
            </a:r>
            <a:r>
              <a:rPr lang="en-US" sz="2600" dirty="0">
                <a:latin typeface="Calibri" panose="020F0502020204030204" pitchFamily="34" charset="0"/>
                <a:cs typeface="Calibri" panose="020F0502020204030204" pitchFamily="34" charset="0"/>
              </a:rPr>
              <a:t>by the </a:t>
            </a:r>
            <a:r>
              <a:rPr lang="en-US" sz="2600" dirty="0" smtClean="0">
                <a:latin typeface="Calibri" panose="020F0502020204030204" pitchFamily="34" charset="0"/>
                <a:cs typeface="Calibri" panose="020F0502020204030204" pitchFamily="34" charset="0"/>
              </a:rPr>
              <a:t>job.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The </a:t>
            </a:r>
            <a:r>
              <a:rPr lang="en-US" sz="2600" dirty="0">
                <a:latin typeface="Calibri" panose="020F0502020204030204" pitchFamily="34" charset="0"/>
                <a:cs typeface="Calibri" panose="020F0502020204030204" pitchFamily="34" charset="0"/>
              </a:rPr>
              <a:t>second question asks the person to rank to what extent </a:t>
            </a:r>
            <a:r>
              <a:rPr lang="en-US" sz="2600" dirty="0" smtClean="0">
                <a:latin typeface="Calibri" panose="020F0502020204030204" pitchFamily="34" charset="0"/>
                <a:cs typeface="Calibri" panose="020F0502020204030204" pitchFamily="34" charset="0"/>
              </a:rPr>
              <a:t>she/he </a:t>
            </a:r>
            <a:r>
              <a:rPr lang="en-US" sz="2600" dirty="0">
                <a:latin typeface="Calibri" panose="020F0502020204030204" pitchFamily="34" charset="0"/>
                <a:cs typeface="Calibri" panose="020F0502020204030204" pitchFamily="34" charset="0"/>
              </a:rPr>
              <a:t>uses in the job the skills acquired during their undergraduate studies at the FCE-UNC. </a:t>
            </a: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The </a:t>
            </a:r>
            <a:r>
              <a:rPr lang="en-US" sz="2600" dirty="0">
                <a:latin typeface="Calibri" panose="020F0502020204030204" pitchFamily="34" charset="0"/>
                <a:cs typeface="Calibri" panose="020F0502020204030204" pitchFamily="34" charset="0"/>
              </a:rPr>
              <a:t>first case we refer to it as </a:t>
            </a:r>
            <a:r>
              <a:rPr lang="en-US" sz="2600" dirty="0" smtClean="0">
                <a:latin typeface="Calibri" panose="020F0502020204030204" pitchFamily="34" charset="0"/>
                <a:cs typeface="Calibri" panose="020F0502020204030204" pitchFamily="34" charset="0"/>
              </a:rPr>
              <a:t>knowledge </a:t>
            </a:r>
            <a:r>
              <a:rPr lang="en-US" sz="2600" dirty="0">
                <a:latin typeface="Calibri" panose="020F0502020204030204" pitchFamily="34" charset="0"/>
                <a:cs typeface="Calibri" panose="020F0502020204030204" pitchFamily="34" charset="0"/>
              </a:rPr>
              <a:t>matching, while the second one we refer to it as </a:t>
            </a:r>
            <a:r>
              <a:rPr lang="en-US" sz="2600" dirty="0" smtClean="0">
                <a:latin typeface="Calibri" panose="020F0502020204030204" pitchFamily="34" charset="0"/>
                <a:cs typeface="Calibri" panose="020F0502020204030204" pitchFamily="34" charset="0"/>
              </a:rPr>
              <a:t>skills matching.</a:t>
            </a: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4" name="Marcador de número de diapositiva 3"/>
          <p:cNvSpPr>
            <a:spLocks noGrp="1"/>
          </p:cNvSpPr>
          <p:nvPr>
            <p:ph type="sldNum" sz="quarter" idx="12"/>
          </p:nvPr>
        </p:nvSpPr>
        <p:spPr/>
        <p:txBody>
          <a:bodyPr/>
          <a:lstStyle/>
          <a:p>
            <a:fld id="{01499A73-5F1B-4748-A403-077CA4DEFA0C}" type="slidenum">
              <a:rPr lang="es-MX" smtClean="0"/>
              <a:t>18</a:t>
            </a:fld>
            <a:endParaRPr lang="es-MX"/>
          </a:p>
        </p:txBody>
      </p:sp>
    </p:spTree>
    <p:extLst>
      <p:ext uri="{BB962C8B-B14F-4D97-AF65-F5344CB8AC3E}">
        <p14:creationId xmlns:p14="http://schemas.microsoft.com/office/powerpoint/2010/main" val="30092243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Data and empirical specification</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8" name="Imagen 7"/>
          <p:cNvPicPr>
            <a:picLocks noChangeAspect="1"/>
          </p:cNvPicPr>
          <p:nvPr/>
        </p:nvPicPr>
        <p:blipFill>
          <a:blip r:embed="rId2"/>
          <a:stretch>
            <a:fillRect/>
          </a:stretch>
        </p:blipFill>
        <p:spPr>
          <a:xfrm>
            <a:off x="241782" y="840353"/>
            <a:ext cx="7575117" cy="5940973"/>
          </a:xfrm>
          <a:prstGeom prst="rect">
            <a:avLst/>
          </a:prstGeom>
        </p:spPr>
      </p:pic>
      <p:sp>
        <p:nvSpPr>
          <p:cNvPr id="9" name="Marcador de número de diapositiva 8"/>
          <p:cNvSpPr>
            <a:spLocks noGrp="1"/>
          </p:cNvSpPr>
          <p:nvPr>
            <p:ph type="sldNum" sz="quarter" idx="12"/>
          </p:nvPr>
        </p:nvSpPr>
        <p:spPr/>
        <p:txBody>
          <a:bodyPr/>
          <a:lstStyle/>
          <a:p>
            <a:fld id="{01499A73-5F1B-4748-A403-077CA4DEFA0C}" type="slidenum">
              <a:rPr lang="es-MX" smtClean="0"/>
              <a:t>19</a:t>
            </a:fld>
            <a:endParaRPr lang="es-MX"/>
          </a:p>
        </p:txBody>
      </p:sp>
      <p:sp>
        <p:nvSpPr>
          <p:cNvPr id="4" name="3 Rectángulo"/>
          <p:cNvSpPr/>
          <p:nvPr/>
        </p:nvSpPr>
        <p:spPr>
          <a:xfrm>
            <a:off x="241782" y="3271394"/>
            <a:ext cx="7575117" cy="482758"/>
          </a:xfrm>
          <a:prstGeom prst="rect">
            <a:avLst/>
          </a:pr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0" name="9 Rectángulo"/>
          <p:cNvSpPr/>
          <p:nvPr/>
        </p:nvSpPr>
        <p:spPr>
          <a:xfrm>
            <a:off x="252182" y="5303873"/>
            <a:ext cx="7575117" cy="744797"/>
          </a:xfrm>
          <a:prstGeom prst="rect">
            <a:avLst/>
          </a:pr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737026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1083913"/>
            <a:ext cx="11647500" cy="4127753"/>
          </a:xfrm>
        </p:spPr>
        <p:txBody>
          <a:bodyPr/>
          <a:lstStyle/>
          <a:p>
            <a:r>
              <a:rPr lang="en-US" sz="2800" u="sng" dirty="0" smtClean="0">
                <a:latin typeface="Calibri" panose="020F0502020204030204" pitchFamily="34" charset="0"/>
                <a:cs typeface="Calibri" panose="020F0502020204030204" pitchFamily="34" charset="0"/>
              </a:rPr>
              <a:t>Overeducation</a:t>
            </a:r>
            <a:r>
              <a:rPr lang="en-US" sz="2800" dirty="0" smtClean="0">
                <a:latin typeface="Calibri" panose="020F0502020204030204" pitchFamily="34" charset="0"/>
                <a:cs typeface="Calibri" panose="020F0502020204030204" pitchFamily="34" charset="0"/>
              </a:rPr>
              <a:t> is the reflection of a (vertical) mismatch in the labor market:</a:t>
            </a:r>
            <a:br>
              <a:rPr lang="en-US" sz="2800" dirty="0" smtClean="0">
                <a:latin typeface="Calibri" panose="020F0502020204030204" pitchFamily="34" charset="0"/>
                <a:cs typeface="Calibri" panose="020F0502020204030204" pitchFamily="34" charset="0"/>
              </a:rPr>
            </a:br>
            <a:r>
              <a:rPr lang="en-US" sz="2800" dirty="0" smtClean="0">
                <a:latin typeface="Calibri" panose="020F0502020204030204" pitchFamily="34" charset="0"/>
                <a:cs typeface="Calibri" panose="020F0502020204030204" pitchFamily="34" charset="0"/>
              </a:rPr>
              <a:t>an overeducated individual can be defined as an employee with more formal schooling than required by the worker’s occupation (</a:t>
            </a:r>
            <a:r>
              <a:rPr lang="en-US" sz="2800" dirty="0" err="1" smtClean="0">
                <a:latin typeface="Calibri" panose="020F0502020204030204" pitchFamily="34" charset="0"/>
                <a:cs typeface="Calibri" panose="020F0502020204030204" pitchFamily="34" charset="0"/>
              </a:rPr>
              <a:t>Rubb</a:t>
            </a:r>
            <a:r>
              <a:rPr lang="en-US" sz="2800" dirty="0" smtClean="0">
                <a:latin typeface="Calibri" panose="020F0502020204030204" pitchFamily="34" charset="0"/>
                <a:cs typeface="Calibri" panose="020F0502020204030204" pitchFamily="34" charset="0"/>
              </a:rPr>
              <a:t>, 2006).</a:t>
            </a:r>
            <a:br>
              <a:rPr lang="en-US" sz="2800" dirty="0" smtClean="0">
                <a:latin typeface="Calibri" panose="020F0502020204030204" pitchFamily="34" charset="0"/>
                <a:cs typeface="Calibri" panose="020F0502020204030204" pitchFamily="34" charset="0"/>
              </a:rPr>
            </a:b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800" dirty="0" smtClean="0">
                <a:latin typeface="Calibri" panose="020F0502020204030204" pitchFamily="34" charset="0"/>
                <a:cs typeface="Calibri" panose="020F0502020204030204" pitchFamily="34" charset="0"/>
              </a:rPr>
              <a:t>Another mismatch (horizontal) is concerned with the difference between the field of study (knowledge/skills acquired) of the worker and the one required by the job.</a:t>
            </a:r>
            <a:br>
              <a:rPr lang="en-US" sz="2800" dirty="0" smtClean="0">
                <a:latin typeface="Calibri" panose="020F0502020204030204" pitchFamily="34" charset="0"/>
                <a:cs typeface="Calibri" panose="020F0502020204030204" pitchFamily="34" charset="0"/>
              </a:rPr>
            </a:br>
            <a:endParaRPr lang="en-US" sz="2800" dirty="0">
              <a:latin typeface="Calibri" panose="020F0502020204030204" pitchFamily="34" charset="0"/>
              <a:cs typeface="Calibri" panose="020F0502020204030204" pitchFamily="34" charset="0"/>
            </a:endParaRPr>
          </a:p>
        </p:txBody>
      </p:sp>
      <p:sp>
        <p:nvSpPr>
          <p:cNvPr id="5" name="Marcador de número de diapositiva 4"/>
          <p:cNvSpPr>
            <a:spLocks noGrp="1"/>
          </p:cNvSpPr>
          <p:nvPr>
            <p:ph type="sldNum" sz="quarter" idx="12"/>
          </p:nvPr>
        </p:nvSpPr>
        <p:spPr/>
        <p:txBody>
          <a:bodyPr/>
          <a:lstStyle/>
          <a:p>
            <a:fld id="{01499A73-5F1B-4748-A403-077CA4DEFA0C}" type="slidenum">
              <a:rPr lang="es-MX" smtClean="0"/>
              <a:t>2</a:t>
            </a:fld>
            <a:endParaRPr lang="es-MX"/>
          </a:p>
        </p:txBody>
      </p:sp>
    </p:spTree>
    <p:extLst>
      <p:ext uri="{BB962C8B-B14F-4D97-AF65-F5344CB8AC3E}">
        <p14:creationId xmlns:p14="http://schemas.microsoft.com/office/powerpoint/2010/main" val="8417703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Data and empirical specification</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4" name="Imagen 3"/>
          <p:cNvPicPr>
            <a:picLocks noChangeAspect="1"/>
          </p:cNvPicPr>
          <p:nvPr/>
        </p:nvPicPr>
        <p:blipFill>
          <a:blip r:embed="rId2"/>
          <a:stretch>
            <a:fillRect/>
          </a:stretch>
        </p:blipFill>
        <p:spPr>
          <a:xfrm>
            <a:off x="231270" y="861783"/>
            <a:ext cx="8301394" cy="5636294"/>
          </a:xfrm>
          <a:prstGeom prst="rect">
            <a:avLst/>
          </a:prstGeom>
        </p:spPr>
      </p:pic>
      <p:sp>
        <p:nvSpPr>
          <p:cNvPr id="6" name="Marcador de número de diapositiva 5"/>
          <p:cNvSpPr>
            <a:spLocks noGrp="1"/>
          </p:cNvSpPr>
          <p:nvPr>
            <p:ph type="sldNum" sz="quarter" idx="12"/>
          </p:nvPr>
        </p:nvSpPr>
        <p:spPr/>
        <p:txBody>
          <a:bodyPr/>
          <a:lstStyle/>
          <a:p>
            <a:fld id="{01499A73-5F1B-4748-A403-077CA4DEFA0C}" type="slidenum">
              <a:rPr lang="es-MX" smtClean="0"/>
              <a:t>20</a:t>
            </a:fld>
            <a:endParaRPr lang="es-MX"/>
          </a:p>
        </p:txBody>
      </p:sp>
    </p:spTree>
    <p:extLst>
      <p:ext uri="{BB962C8B-B14F-4D97-AF65-F5344CB8AC3E}">
        <p14:creationId xmlns:p14="http://schemas.microsoft.com/office/powerpoint/2010/main" val="9245437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Data and empirical specification</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6" name="Imagen 5"/>
          <p:cNvPicPr>
            <a:picLocks noChangeAspect="1"/>
          </p:cNvPicPr>
          <p:nvPr/>
        </p:nvPicPr>
        <p:blipFill>
          <a:blip r:embed="rId2"/>
          <a:stretch>
            <a:fillRect/>
          </a:stretch>
        </p:blipFill>
        <p:spPr>
          <a:xfrm>
            <a:off x="231270" y="862050"/>
            <a:ext cx="8144245" cy="4950581"/>
          </a:xfrm>
          <a:prstGeom prst="rect">
            <a:avLst/>
          </a:prstGeom>
        </p:spPr>
      </p:pic>
      <p:sp>
        <p:nvSpPr>
          <p:cNvPr id="8" name="Marcador de número de diapositiva 7"/>
          <p:cNvSpPr>
            <a:spLocks noGrp="1"/>
          </p:cNvSpPr>
          <p:nvPr>
            <p:ph type="sldNum" sz="quarter" idx="12"/>
          </p:nvPr>
        </p:nvSpPr>
        <p:spPr/>
        <p:txBody>
          <a:bodyPr/>
          <a:lstStyle/>
          <a:p>
            <a:fld id="{01499A73-5F1B-4748-A403-077CA4DEFA0C}" type="slidenum">
              <a:rPr lang="es-MX" smtClean="0"/>
              <a:t>21</a:t>
            </a:fld>
            <a:endParaRPr lang="es-MX"/>
          </a:p>
        </p:txBody>
      </p:sp>
    </p:spTree>
    <p:extLst>
      <p:ext uri="{BB962C8B-B14F-4D97-AF65-F5344CB8AC3E}">
        <p14:creationId xmlns:p14="http://schemas.microsoft.com/office/powerpoint/2010/main" val="38055936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Data and empirical specification</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i="1" dirty="0" smtClean="0">
                <a:latin typeface="Calibri" panose="020F0502020204030204" pitchFamily="34" charset="0"/>
                <a:cs typeface="Calibri" panose="020F0502020204030204" pitchFamily="34" charset="0"/>
              </a:rPr>
              <a:t>w</a:t>
            </a:r>
            <a:r>
              <a:rPr lang="en-US" sz="2600" dirty="0" smtClean="0">
                <a:latin typeface="Calibri" panose="020F0502020204030204" pitchFamily="34" charset="0"/>
                <a:cs typeface="Calibri" panose="020F0502020204030204" pitchFamily="34" charset="0"/>
              </a:rPr>
              <a:t>: monthly graduate’s income in main occupation.</a:t>
            </a:r>
            <a:br>
              <a:rPr lang="en-US" sz="2600" dirty="0" smtClean="0">
                <a:latin typeface="Calibri" panose="020F0502020204030204" pitchFamily="34" charset="0"/>
                <a:cs typeface="Calibri" panose="020F0502020204030204" pitchFamily="34" charset="0"/>
              </a:rPr>
            </a:br>
            <a:r>
              <a:rPr lang="en-US" sz="2600" i="1" dirty="0" smtClean="0">
                <a:latin typeface="Calibri" panose="020F0502020204030204" pitchFamily="34" charset="0"/>
                <a:cs typeface="Calibri" panose="020F0502020204030204" pitchFamily="34" charset="0"/>
              </a:rPr>
              <a:t>OV</a:t>
            </a:r>
            <a:r>
              <a:rPr lang="en-US" sz="2600" dirty="0" smtClean="0">
                <a:latin typeface="Calibri" panose="020F0502020204030204" pitchFamily="34" charset="0"/>
                <a:cs typeface="Calibri" panose="020F0502020204030204" pitchFamily="34" charset="0"/>
              </a:rPr>
              <a:t>=1 if person </a:t>
            </a:r>
            <a:r>
              <a:rPr lang="en-US" sz="2600" i="1" dirty="0" err="1" smtClean="0">
                <a:latin typeface="Calibri" panose="020F0502020204030204" pitchFamily="34" charset="0"/>
                <a:cs typeface="Calibri" panose="020F0502020204030204" pitchFamily="34" charset="0"/>
              </a:rPr>
              <a:t>i</a:t>
            </a:r>
            <a:r>
              <a:rPr lang="en-US" sz="2600" dirty="0" smtClean="0">
                <a:latin typeface="Calibri" panose="020F0502020204030204" pitchFamily="34" charset="0"/>
                <a:cs typeface="Calibri" panose="020F0502020204030204" pitchFamily="34" charset="0"/>
              </a:rPr>
              <a:t> is overeducated (0 otherwise).</a:t>
            </a:r>
            <a:br>
              <a:rPr lang="en-US" sz="2600" dirty="0" smtClean="0">
                <a:latin typeface="Calibri" panose="020F0502020204030204" pitchFamily="34" charset="0"/>
                <a:cs typeface="Calibri" panose="020F0502020204030204" pitchFamily="34" charset="0"/>
              </a:rPr>
            </a:br>
            <a:r>
              <a:rPr lang="en-US" sz="2600" i="1" dirty="0" smtClean="0">
                <a:latin typeface="Calibri" panose="020F0502020204030204" pitchFamily="34" charset="0"/>
                <a:cs typeface="Calibri" panose="020F0502020204030204" pitchFamily="34" charset="0"/>
              </a:rPr>
              <a:t>HSM</a:t>
            </a:r>
            <a:r>
              <a:rPr lang="en-US" sz="2600" dirty="0" smtClean="0">
                <a:latin typeface="Calibri" panose="020F0502020204030204" pitchFamily="34" charset="0"/>
                <a:cs typeface="Calibri" panose="020F0502020204030204" pitchFamily="34" charset="0"/>
              </a:rPr>
              <a:t>: level of skill matching (ranges from 1 to 10).</a:t>
            </a:r>
            <a:br>
              <a:rPr lang="en-US" sz="2600" dirty="0" smtClean="0">
                <a:latin typeface="Calibri" panose="020F0502020204030204" pitchFamily="34" charset="0"/>
                <a:cs typeface="Calibri" panose="020F0502020204030204" pitchFamily="34" charset="0"/>
              </a:rPr>
            </a:br>
            <a:r>
              <a:rPr lang="en-US" sz="2600" i="1" dirty="0" smtClean="0">
                <a:latin typeface="Calibri" panose="020F0502020204030204" pitchFamily="34" charset="0"/>
                <a:cs typeface="Calibri" panose="020F0502020204030204" pitchFamily="34" charset="0"/>
              </a:rPr>
              <a:t>HSK</a:t>
            </a:r>
            <a:r>
              <a:rPr lang="en-US" sz="2600" dirty="0" smtClean="0">
                <a:latin typeface="Calibri" panose="020F0502020204030204" pitchFamily="34" charset="0"/>
                <a:cs typeface="Calibri" panose="020F0502020204030204" pitchFamily="34" charset="0"/>
              </a:rPr>
              <a:t>: level </a:t>
            </a:r>
            <a:r>
              <a:rPr lang="en-US" sz="2600" dirty="0">
                <a:latin typeface="Calibri" panose="020F0502020204030204" pitchFamily="34" charset="0"/>
                <a:cs typeface="Calibri" panose="020F0502020204030204" pitchFamily="34" charset="0"/>
              </a:rPr>
              <a:t>of </a:t>
            </a:r>
            <a:r>
              <a:rPr lang="en-US" sz="2600" dirty="0" smtClean="0">
                <a:latin typeface="Calibri" panose="020F0502020204030204" pitchFamily="34" charset="0"/>
                <a:cs typeface="Calibri" panose="020F0502020204030204" pitchFamily="34" charset="0"/>
              </a:rPr>
              <a:t>knowledge </a:t>
            </a:r>
            <a:r>
              <a:rPr lang="en-US" sz="2600" dirty="0">
                <a:latin typeface="Calibri" panose="020F0502020204030204" pitchFamily="34" charset="0"/>
                <a:cs typeface="Calibri" panose="020F0502020204030204" pitchFamily="34" charset="0"/>
              </a:rPr>
              <a:t>matching (ranges from 1 to 10</a:t>
            </a:r>
            <a:r>
              <a:rPr lang="en-US" sz="2600" dirty="0" smtClean="0">
                <a:latin typeface="Calibri" panose="020F0502020204030204" pitchFamily="34" charset="0"/>
                <a:cs typeface="Calibri" panose="020F0502020204030204" pitchFamily="34" charset="0"/>
              </a:rPr>
              <a:t>).</a:t>
            </a:r>
            <a:br>
              <a:rPr lang="en-US" sz="2600" dirty="0" smtClean="0">
                <a:latin typeface="Calibri" panose="020F0502020204030204" pitchFamily="34" charset="0"/>
                <a:cs typeface="Calibri" panose="020F0502020204030204" pitchFamily="34" charset="0"/>
              </a:rPr>
            </a:br>
            <a:r>
              <a:rPr lang="en-US" sz="2600" b="1" dirty="0" smtClean="0">
                <a:latin typeface="Calibri" panose="020F0502020204030204" pitchFamily="34" charset="0"/>
                <a:cs typeface="Calibri" panose="020F0502020204030204" pitchFamily="34" charset="0"/>
              </a:rPr>
              <a:t>X</a:t>
            </a:r>
            <a:r>
              <a:rPr lang="en-US" sz="2600" dirty="0" smtClean="0">
                <a:latin typeface="Calibri" panose="020F0502020204030204" pitchFamily="34" charset="0"/>
                <a:cs typeface="Calibri" panose="020F0502020204030204" pitchFamily="34" charset="0"/>
              </a:rPr>
              <a:t>: set of other explanatory variables.</a:t>
            </a: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We work only with those observations the graduates declared to be salaried employees. This leaves us with 1282 observations corresponding to 403 graduates.</a:t>
            </a: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4" name="Objeto 3"/>
          <p:cNvGraphicFramePr>
            <a:graphicFrameLocks noChangeAspect="1"/>
          </p:cNvGraphicFramePr>
          <p:nvPr>
            <p:extLst>
              <p:ext uri="{D42A27DB-BD31-4B8C-83A1-F6EECF244321}">
                <p14:modId xmlns:p14="http://schemas.microsoft.com/office/powerpoint/2010/main" val="1030106863"/>
              </p:ext>
            </p:extLst>
          </p:nvPr>
        </p:nvGraphicFramePr>
        <p:xfrm>
          <a:off x="260654" y="1022761"/>
          <a:ext cx="6348506" cy="582309"/>
        </p:xfrm>
        <a:graphic>
          <a:graphicData uri="http://schemas.openxmlformats.org/presentationml/2006/ole">
            <mc:AlternateContent xmlns:mc="http://schemas.openxmlformats.org/markup-compatibility/2006">
              <mc:Choice xmlns:v="urn:schemas-microsoft-com:vml" Requires="v">
                <p:oleObj spid="_x0000_s6196" name="Equation" r:id="rId3" imgW="3011946" imgH="275684" progId="Equation.DSMT4">
                  <p:embed/>
                </p:oleObj>
              </mc:Choice>
              <mc:Fallback>
                <p:oleObj name="Equation" r:id="rId3" imgW="3011946" imgH="275684" progId="Equation.DSMT4">
                  <p:embed/>
                  <p:pic>
                    <p:nvPicPr>
                      <p:cNvPr id="0" name=""/>
                      <p:cNvPicPr/>
                      <p:nvPr/>
                    </p:nvPicPr>
                    <p:blipFill>
                      <a:blip r:embed="rId4"/>
                      <a:stretch>
                        <a:fillRect/>
                      </a:stretch>
                    </p:blipFill>
                    <p:spPr>
                      <a:xfrm>
                        <a:off x="260654" y="1022761"/>
                        <a:ext cx="6348506" cy="582309"/>
                      </a:xfrm>
                      <a:prstGeom prst="rect">
                        <a:avLst/>
                      </a:prstGeom>
                      <a:solidFill>
                        <a:schemeClr val="tx1"/>
                      </a:solidFill>
                    </p:spPr>
                  </p:pic>
                </p:oleObj>
              </mc:Fallback>
            </mc:AlternateContent>
          </a:graphicData>
        </a:graphic>
      </p:graphicFrame>
      <p:sp>
        <p:nvSpPr>
          <p:cNvPr id="8" name="Marcador de número de diapositiva 7"/>
          <p:cNvSpPr>
            <a:spLocks noGrp="1"/>
          </p:cNvSpPr>
          <p:nvPr>
            <p:ph type="sldNum" sz="quarter" idx="12"/>
          </p:nvPr>
        </p:nvSpPr>
        <p:spPr/>
        <p:txBody>
          <a:bodyPr/>
          <a:lstStyle/>
          <a:p>
            <a:fld id="{01499A73-5F1B-4748-A403-077CA4DEFA0C}" type="slidenum">
              <a:rPr lang="es-MX" smtClean="0"/>
              <a:t>22</a:t>
            </a:fld>
            <a:endParaRPr lang="es-MX"/>
          </a:p>
        </p:txBody>
      </p:sp>
    </p:spTree>
    <p:extLst>
      <p:ext uri="{BB962C8B-B14F-4D97-AF65-F5344CB8AC3E}">
        <p14:creationId xmlns:p14="http://schemas.microsoft.com/office/powerpoint/2010/main" val="92224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Data and empirical specification</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Measurement </a:t>
            </a:r>
            <a:r>
              <a:rPr lang="en-US" sz="2600" dirty="0">
                <a:latin typeface="Calibri" panose="020F0502020204030204" pitchFamily="34" charset="0"/>
                <a:cs typeface="Calibri" panose="020F0502020204030204" pitchFamily="34" charset="0"/>
              </a:rPr>
              <a:t>of income:</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a) Defined </a:t>
            </a:r>
            <a:r>
              <a:rPr lang="en-US" sz="2600" dirty="0">
                <a:latin typeface="Calibri" panose="020F0502020204030204" pitchFamily="34" charset="0"/>
                <a:cs typeface="Calibri" panose="020F0502020204030204" pitchFamily="34" charset="0"/>
              </a:rPr>
              <a:t>in an ordinal manner in the range of 1 to 24, with each value corresponding to a given income </a:t>
            </a:r>
            <a:r>
              <a:rPr lang="en-US" sz="2600" dirty="0" smtClean="0">
                <a:latin typeface="Calibri" panose="020F0502020204030204" pitchFamily="34" charset="0"/>
                <a:cs typeface="Calibri" panose="020F0502020204030204" pitchFamily="34" charset="0"/>
              </a:rPr>
              <a:t>range (1=less than $3000, 24=more than $25000, in between we use a $1000 interval).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b) For </a:t>
            </a:r>
            <a:r>
              <a:rPr lang="en-US" sz="2600" dirty="0">
                <a:latin typeface="Calibri" panose="020F0502020204030204" pitchFamily="34" charset="0"/>
                <a:cs typeface="Calibri" panose="020F0502020204030204" pitchFamily="34" charset="0"/>
              </a:rPr>
              <a:t>each individual, we assign him/her an income equal to the middle point of the interval he/she declared</a:t>
            </a:r>
            <a:r>
              <a:rPr lang="en-US" sz="2600" dirty="0" smtClean="0">
                <a:latin typeface="Calibri" panose="020F0502020204030204" pitchFamily="34" charset="0"/>
                <a:cs typeface="Calibri" panose="020F0502020204030204" pitchFamily="34" charset="0"/>
              </a:rPr>
              <a:t>.</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c) Instead </a:t>
            </a:r>
            <a:r>
              <a:rPr lang="en-US" sz="2600" dirty="0">
                <a:latin typeface="Calibri" panose="020F0502020204030204" pitchFamily="34" charset="0"/>
                <a:cs typeface="Calibri" panose="020F0502020204030204" pitchFamily="34" charset="0"/>
              </a:rPr>
              <a:t>of allocating a particular income, the interval declared by the respondent is used. </a:t>
            </a: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For b) and c), and because </a:t>
            </a:r>
            <a:r>
              <a:rPr lang="en-US" sz="2600" dirty="0">
                <a:latin typeface="Calibri" panose="020F0502020204030204" pitchFamily="34" charset="0"/>
                <a:cs typeface="Calibri" panose="020F0502020204030204" pitchFamily="34" charset="0"/>
              </a:rPr>
              <a:t>of the </a:t>
            </a:r>
            <a:r>
              <a:rPr lang="en-US" sz="2600" dirty="0" smtClean="0">
                <a:latin typeface="Calibri" panose="020F0502020204030204" pitchFamily="34" charset="0"/>
                <a:cs typeface="Calibri" panose="020F0502020204030204" pitchFamily="34" charset="0"/>
              </a:rPr>
              <a:t>increase </a:t>
            </a:r>
            <a:r>
              <a:rPr lang="en-US" sz="2600" dirty="0">
                <a:latin typeface="Calibri" panose="020F0502020204030204" pitchFamily="34" charset="0"/>
                <a:cs typeface="Calibri" panose="020F0502020204030204" pitchFamily="34" charset="0"/>
              </a:rPr>
              <a:t>in prices that occurred during the collection of the data, nominal values were deflated using the consumer price index, which as a side result means an increase in the possible values taken by our dependent variable, rendering it almost </a:t>
            </a:r>
            <a:r>
              <a:rPr lang="en-US" sz="2600" dirty="0" smtClean="0">
                <a:latin typeface="Calibri" panose="020F0502020204030204" pitchFamily="34" charset="0"/>
                <a:cs typeface="Calibri" panose="020F0502020204030204" pitchFamily="34" charset="0"/>
              </a:rPr>
              <a:t>continuous.</a:t>
            </a: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6" name="Marcador de número de diapositiva 5"/>
          <p:cNvSpPr>
            <a:spLocks noGrp="1"/>
          </p:cNvSpPr>
          <p:nvPr>
            <p:ph type="sldNum" sz="quarter" idx="12"/>
          </p:nvPr>
        </p:nvSpPr>
        <p:spPr/>
        <p:txBody>
          <a:bodyPr/>
          <a:lstStyle/>
          <a:p>
            <a:fld id="{01499A73-5F1B-4748-A403-077CA4DEFA0C}" type="slidenum">
              <a:rPr lang="es-MX" smtClean="0"/>
              <a:t>23</a:t>
            </a:fld>
            <a:endParaRPr lang="es-MX"/>
          </a:p>
        </p:txBody>
      </p:sp>
    </p:spTree>
    <p:extLst>
      <p:ext uri="{BB962C8B-B14F-4D97-AF65-F5344CB8AC3E}">
        <p14:creationId xmlns:p14="http://schemas.microsoft.com/office/powerpoint/2010/main" val="24288292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Data and empirical specification</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Estimators:</a:t>
            </a: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Pool OLS for a) and b), and Pool IR for c).</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Random effects for a) and b), and Random IR for c).</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Pool OLS, Random and Fixed effects for b).</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Advantage of panel data estimators</a:t>
            </a:r>
            <a:r>
              <a:rPr lang="en-US" sz="2600" dirty="0">
                <a:latin typeface="Calibri" panose="020F0502020204030204" pitchFamily="34" charset="0"/>
                <a:cs typeface="Calibri" panose="020F0502020204030204" pitchFamily="34" charset="0"/>
              </a:rPr>
              <a:t>: </a:t>
            </a:r>
            <a:r>
              <a:rPr lang="en-US" sz="2600" dirty="0" smtClean="0">
                <a:latin typeface="Calibri" panose="020F0502020204030204" pitchFamily="34" charset="0"/>
                <a:cs typeface="Calibri" panose="020F0502020204030204" pitchFamily="34" charset="0"/>
              </a:rPr>
              <a:t>controlling </a:t>
            </a:r>
            <a:r>
              <a:rPr lang="en-US" sz="2600" dirty="0">
                <a:latin typeface="Calibri" panose="020F0502020204030204" pitchFamily="34" charset="0"/>
                <a:cs typeface="Calibri" panose="020F0502020204030204" pitchFamily="34" charset="0"/>
              </a:rPr>
              <a:t>for unobserved heterogeneity might be important if individuals with lower innate ability need more education to attain a job for which they are formally </a:t>
            </a:r>
            <a:r>
              <a:rPr lang="en-US" sz="2600" dirty="0" smtClean="0">
                <a:latin typeface="Calibri" panose="020F0502020204030204" pitchFamily="34" charset="0"/>
                <a:cs typeface="Calibri" panose="020F0502020204030204" pitchFamily="34" charset="0"/>
              </a:rPr>
              <a:t>overeducated </a:t>
            </a:r>
            <a:r>
              <a:rPr lang="en-US" sz="2600" dirty="0" smtClean="0">
                <a:latin typeface="Calibri" panose="020F0502020204030204" pitchFamily="34" charset="0"/>
                <a:cs typeface="Calibri" panose="020F0502020204030204" pitchFamily="34" charset="0"/>
                <a:sym typeface="Wingdings" panose="05000000000000000000" pitchFamily="2" charset="2"/>
              </a:rPr>
              <a:t> </a:t>
            </a:r>
            <a:r>
              <a:rPr lang="en-US" sz="2600" dirty="0" smtClean="0">
                <a:latin typeface="Calibri" panose="020F0502020204030204" pitchFamily="34" charset="0"/>
                <a:cs typeface="Calibri" panose="020F0502020204030204" pitchFamily="34" charset="0"/>
              </a:rPr>
              <a:t>the </a:t>
            </a:r>
            <a:r>
              <a:rPr lang="en-US" sz="2600" dirty="0">
                <a:latin typeface="Calibri" panose="020F0502020204030204" pitchFamily="34" charset="0"/>
                <a:cs typeface="Calibri" panose="020F0502020204030204" pitchFamily="34" charset="0"/>
              </a:rPr>
              <a:t>coefficient for the overeducation status </a:t>
            </a:r>
            <a:r>
              <a:rPr lang="en-US" sz="2600" dirty="0" smtClean="0">
                <a:latin typeface="Calibri" panose="020F0502020204030204" pitchFamily="34" charset="0"/>
                <a:cs typeface="Calibri" panose="020F0502020204030204" pitchFamily="34" charset="0"/>
              </a:rPr>
              <a:t>should be </a:t>
            </a:r>
            <a:r>
              <a:rPr lang="en-US" sz="2600" dirty="0">
                <a:latin typeface="Calibri" panose="020F0502020204030204" pitchFamily="34" charset="0"/>
                <a:cs typeface="Calibri" panose="020F0502020204030204" pitchFamily="34" charset="0"/>
              </a:rPr>
              <a:t>lower in absolute value (since the unobserved ability and the probability of being overeducated are negatively correlated</a:t>
            </a:r>
            <a:r>
              <a:rPr lang="en-US" sz="2600" dirty="0" smtClean="0">
                <a:latin typeface="Calibri" panose="020F0502020204030204" pitchFamily="34" charset="0"/>
                <a:cs typeface="Calibri" panose="020F0502020204030204" pitchFamily="34" charset="0"/>
              </a:rPr>
              <a:t>).</a:t>
            </a:r>
            <a:br>
              <a:rPr lang="en-US" sz="2600" dirty="0" smtClean="0">
                <a:latin typeface="Calibri" panose="020F0502020204030204" pitchFamily="34" charset="0"/>
                <a:cs typeface="Calibri" panose="020F0502020204030204" pitchFamily="34" charset="0"/>
              </a:rPr>
            </a:b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4" name="Marcador de número de diapositiva 3"/>
          <p:cNvSpPr>
            <a:spLocks noGrp="1"/>
          </p:cNvSpPr>
          <p:nvPr>
            <p:ph type="sldNum" sz="quarter" idx="12"/>
          </p:nvPr>
        </p:nvSpPr>
        <p:spPr/>
        <p:txBody>
          <a:bodyPr/>
          <a:lstStyle/>
          <a:p>
            <a:fld id="{01499A73-5F1B-4748-A403-077CA4DEFA0C}" type="slidenum">
              <a:rPr lang="es-MX" smtClean="0"/>
              <a:t>24</a:t>
            </a:fld>
            <a:endParaRPr lang="es-MX"/>
          </a:p>
        </p:txBody>
      </p:sp>
    </p:spTree>
    <p:extLst>
      <p:ext uri="{BB962C8B-B14F-4D97-AF65-F5344CB8AC3E}">
        <p14:creationId xmlns:p14="http://schemas.microsoft.com/office/powerpoint/2010/main" val="23215794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Data and empirical specification</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Other control variables:</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Gender</a:t>
            </a:r>
            <a:r>
              <a:rPr lang="en-US" sz="2600" dirty="0">
                <a:latin typeface="Calibri" panose="020F0502020204030204" pitchFamily="34" charset="0"/>
                <a:cs typeface="Calibri" panose="020F0502020204030204" pitchFamily="34" charset="0"/>
              </a:rPr>
              <a:t>: </a:t>
            </a:r>
            <a:r>
              <a:rPr lang="en-US" sz="2600" u="sng" dirty="0" smtClean="0">
                <a:latin typeface="Calibri" panose="020F0502020204030204" pitchFamily="34" charset="0"/>
                <a:cs typeface="Calibri" panose="020F0502020204030204" pitchFamily="34" charset="0"/>
              </a:rPr>
              <a:t>female</a:t>
            </a:r>
            <a:r>
              <a:rPr lang="en-US" sz="2600" dirty="0" smtClean="0">
                <a:latin typeface="Calibri" panose="020F0502020204030204" pitchFamily="34" charset="0"/>
                <a:cs typeface="Calibri" panose="020F0502020204030204" pitchFamily="34" charset="0"/>
              </a:rPr>
              <a:t>; male.</a:t>
            </a: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Civil </a:t>
            </a:r>
            <a:r>
              <a:rPr lang="en-US" sz="2600" dirty="0">
                <a:latin typeface="Calibri" panose="020F0502020204030204" pitchFamily="34" charset="0"/>
                <a:cs typeface="Calibri" panose="020F0502020204030204" pitchFamily="34" charset="0"/>
              </a:rPr>
              <a:t>status: </a:t>
            </a:r>
            <a:r>
              <a:rPr lang="en-US" sz="2600" u="sng" dirty="0" smtClean="0">
                <a:latin typeface="Calibri" panose="020F0502020204030204" pitchFamily="34" charset="0"/>
                <a:cs typeface="Calibri" panose="020F0502020204030204" pitchFamily="34" charset="0"/>
              </a:rPr>
              <a:t>single</a:t>
            </a:r>
            <a:r>
              <a:rPr lang="en-US" sz="2600" dirty="0" smtClean="0">
                <a:latin typeface="Calibri" panose="020F0502020204030204" pitchFamily="34" charset="0"/>
                <a:cs typeface="Calibri" panose="020F0502020204030204" pitchFamily="34" charset="0"/>
              </a:rPr>
              <a:t>; non-single.</a:t>
            </a: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Working experience while student: </a:t>
            </a:r>
            <a:r>
              <a:rPr lang="en-US" sz="2600" u="sng" dirty="0" smtClean="0">
                <a:latin typeface="Calibri" panose="020F0502020204030204" pitchFamily="34" charset="0"/>
                <a:cs typeface="Calibri" panose="020F0502020204030204" pitchFamily="34" charset="0"/>
              </a:rPr>
              <a:t>no</a:t>
            </a:r>
            <a:r>
              <a:rPr lang="en-US" sz="2600" dirty="0" smtClean="0">
                <a:latin typeface="Calibri" panose="020F0502020204030204" pitchFamily="34" charset="0"/>
                <a:cs typeface="Calibri" panose="020F0502020204030204" pitchFamily="34" charset="0"/>
              </a:rPr>
              <a:t>; yes.</a:t>
            </a: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Working </a:t>
            </a:r>
            <a:r>
              <a:rPr lang="en-US" sz="2600" dirty="0">
                <a:latin typeface="Calibri" panose="020F0502020204030204" pitchFamily="34" charset="0"/>
                <a:cs typeface="Calibri" panose="020F0502020204030204" pitchFamily="34" charset="0"/>
              </a:rPr>
              <a:t>experience in econ. </a:t>
            </a:r>
            <a:r>
              <a:rPr lang="en-US" sz="2600" dirty="0" smtClean="0">
                <a:latin typeface="Calibri" panose="020F0502020204030204" pitchFamily="34" charset="0"/>
                <a:cs typeface="Calibri" panose="020F0502020204030204" pitchFamily="34" charset="0"/>
              </a:rPr>
              <a:t>sciences</a:t>
            </a:r>
            <a:r>
              <a:rPr lang="en-US" sz="2600" dirty="0">
                <a:latin typeface="Calibri" panose="020F0502020204030204" pitchFamily="34" charset="0"/>
                <a:cs typeface="Calibri" panose="020F0502020204030204" pitchFamily="34" charset="0"/>
              </a:rPr>
              <a:t> while student</a:t>
            </a:r>
            <a:r>
              <a:rPr lang="en-US" sz="2600" dirty="0" smtClean="0">
                <a:latin typeface="Calibri" panose="020F0502020204030204" pitchFamily="34" charset="0"/>
                <a:cs typeface="Calibri" panose="020F0502020204030204" pitchFamily="34" charset="0"/>
              </a:rPr>
              <a:t>: </a:t>
            </a:r>
            <a:r>
              <a:rPr lang="en-US" sz="2600" u="sng" dirty="0" smtClean="0">
                <a:latin typeface="Calibri" panose="020F0502020204030204" pitchFamily="34" charset="0"/>
                <a:cs typeface="Calibri" panose="020F0502020204030204" pitchFamily="34" charset="0"/>
              </a:rPr>
              <a:t>no</a:t>
            </a:r>
            <a:r>
              <a:rPr lang="en-US" sz="2600" dirty="0" smtClean="0">
                <a:latin typeface="Calibri" panose="020F0502020204030204" pitchFamily="34" charset="0"/>
                <a:cs typeface="Calibri" panose="020F0502020204030204" pitchFamily="34" charset="0"/>
              </a:rPr>
              <a:t>; yes.</a:t>
            </a: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Formal </a:t>
            </a:r>
            <a:r>
              <a:rPr lang="en-US" sz="2600" dirty="0">
                <a:latin typeface="Calibri" panose="020F0502020204030204" pitchFamily="34" charset="0"/>
                <a:cs typeface="Calibri" panose="020F0502020204030204" pitchFamily="34" charset="0"/>
              </a:rPr>
              <a:t>labor: </a:t>
            </a:r>
            <a:r>
              <a:rPr lang="en-US" sz="2600" u="sng" dirty="0" smtClean="0">
                <a:latin typeface="Calibri" panose="020F0502020204030204" pitchFamily="34" charset="0"/>
                <a:cs typeface="Calibri" panose="020F0502020204030204" pitchFamily="34" charset="0"/>
              </a:rPr>
              <a:t>no</a:t>
            </a:r>
            <a:r>
              <a:rPr lang="en-US" sz="2600" dirty="0" smtClean="0">
                <a:latin typeface="Calibri" panose="020F0502020204030204" pitchFamily="34" charset="0"/>
                <a:cs typeface="Calibri" panose="020F0502020204030204" pitchFamily="34" charset="0"/>
              </a:rPr>
              <a:t>; yes.</a:t>
            </a: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Firm </a:t>
            </a:r>
            <a:r>
              <a:rPr lang="en-US" sz="2600" dirty="0">
                <a:latin typeface="Calibri" panose="020F0502020204030204" pitchFamily="34" charset="0"/>
                <a:cs typeface="Calibri" panose="020F0502020204030204" pitchFamily="34" charset="0"/>
              </a:rPr>
              <a:t>size: </a:t>
            </a:r>
            <a:r>
              <a:rPr lang="en-US" sz="2600" u="sng" dirty="0" smtClean="0">
                <a:latin typeface="Calibri" panose="020F0502020204030204" pitchFamily="34" charset="0"/>
                <a:cs typeface="Calibri" panose="020F0502020204030204" pitchFamily="34" charset="0"/>
              </a:rPr>
              <a:t>1 to 5</a:t>
            </a:r>
            <a:r>
              <a:rPr lang="en-US" sz="2600" dirty="0" smtClean="0">
                <a:latin typeface="Calibri" panose="020F0502020204030204" pitchFamily="34" charset="0"/>
                <a:cs typeface="Calibri" panose="020F0502020204030204" pitchFamily="34" charset="0"/>
              </a:rPr>
              <a:t>; 6 </a:t>
            </a:r>
            <a:r>
              <a:rPr lang="en-US" sz="2600" dirty="0">
                <a:latin typeface="Calibri" panose="020F0502020204030204" pitchFamily="34" charset="0"/>
                <a:cs typeface="Calibri" panose="020F0502020204030204" pitchFamily="34" charset="0"/>
              </a:rPr>
              <a:t>to </a:t>
            </a:r>
            <a:r>
              <a:rPr lang="en-US" sz="2600" dirty="0" smtClean="0">
                <a:latin typeface="Calibri" panose="020F0502020204030204" pitchFamily="34" charset="0"/>
                <a:cs typeface="Calibri" panose="020F0502020204030204" pitchFamily="34" charset="0"/>
              </a:rPr>
              <a:t>20; 21 </a:t>
            </a:r>
            <a:r>
              <a:rPr lang="en-US" sz="2600" dirty="0">
                <a:latin typeface="Calibri" panose="020F0502020204030204" pitchFamily="34" charset="0"/>
                <a:cs typeface="Calibri" panose="020F0502020204030204" pitchFamily="34" charset="0"/>
              </a:rPr>
              <a:t>to </a:t>
            </a:r>
            <a:r>
              <a:rPr lang="en-US" sz="2600" dirty="0" smtClean="0">
                <a:latin typeface="Calibri" panose="020F0502020204030204" pitchFamily="34" charset="0"/>
                <a:cs typeface="Calibri" panose="020F0502020204030204" pitchFamily="34" charset="0"/>
              </a:rPr>
              <a:t>50; more </a:t>
            </a:r>
            <a:r>
              <a:rPr lang="en-US" sz="2600" dirty="0">
                <a:latin typeface="Calibri" panose="020F0502020204030204" pitchFamily="34" charset="0"/>
                <a:cs typeface="Calibri" panose="020F0502020204030204" pitchFamily="34" charset="0"/>
              </a:rPr>
              <a:t>than </a:t>
            </a:r>
            <a:r>
              <a:rPr lang="en-US" sz="2600" dirty="0" smtClean="0">
                <a:latin typeface="Calibri" panose="020F0502020204030204" pitchFamily="34" charset="0"/>
                <a:cs typeface="Calibri" panose="020F0502020204030204" pitchFamily="34" charset="0"/>
              </a:rPr>
              <a:t>50.</a:t>
            </a: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Tenure: in years.</a:t>
            </a: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Working </a:t>
            </a:r>
            <a:r>
              <a:rPr lang="en-US" sz="2600" dirty="0">
                <a:latin typeface="Calibri" panose="020F0502020204030204" pitchFamily="34" charset="0"/>
                <a:cs typeface="Calibri" panose="020F0502020204030204" pitchFamily="34" charset="0"/>
              </a:rPr>
              <a:t>hours: </a:t>
            </a:r>
            <a:r>
              <a:rPr lang="en-US" sz="2600" u="sng" dirty="0" smtClean="0">
                <a:latin typeface="Calibri" panose="020F0502020204030204" pitchFamily="34" charset="0"/>
                <a:cs typeface="Calibri" panose="020F0502020204030204" pitchFamily="34" charset="0"/>
              </a:rPr>
              <a:t>1 to 10</a:t>
            </a:r>
            <a:r>
              <a:rPr lang="en-US" sz="2600" dirty="0" smtClean="0">
                <a:latin typeface="Calibri" panose="020F0502020204030204" pitchFamily="34" charset="0"/>
                <a:cs typeface="Calibri" panose="020F0502020204030204" pitchFamily="34" charset="0"/>
              </a:rPr>
              <a:t>; 11 </a:t>
            </a:r>
            <a:r>
              <a:rPr lang="en-US" sz="2600" dirty="0">
                <a:latin typeface="Calibri" panose="020F0502020204030204" pitchFamily="34" charset="0"/>
                <a:cs typeface="Calibri" panose="020F0502020204030204" pitchFamily="34" charset="0"/>
              </a:rPr>
              <a:t>to </a:t>
            </a:r>
            <a:r>
              <a:rPr lang="en-US" sz="2600" dirty="0" smtClean="0">
                <a:latin typeface="Calibri" panose="020F0502020204030204" pitchFamily="34" charset="0"/>
                <a:cs typeface="Calibri" panose="020F0502020204030204" pitchFamily="34" charset="0"/>
              </a:rPr>
              <a:t>20; 21 </a:t>
            </a:r>
            <a:r>
              <a:rPr lang="en-US" sz="2600" dirty="0">
                <a:latin typeface="Calibri" panose="020F0502020204030204" pitchFamily="34" charset="0"/>
                <a:cs typeface="Calibri" panose="020F0502020204030204" pitchFamily="34" charset="0"/>
              </a:rPr>
              <a:t>to </a:t>
            </a:r>
            <a:r>
              <a:rPr lang="en-US" sz="2600" dirty="0" smtClean="0">
                <a:latin typeface="Calibri" panose="020F0502020204030204" pitchFamily="34" charset="0"/>
                <a:cs typeface="Calibri" panose="020F0502020204030204" pitchFamily="34" charset="0"/>
              </a:rPr>
              <a:t>30; 31 </a:t>
            </a:r>
            <a:r>
              <a:rPr lang="en-US" sz="2600" dirty="0">
                <a:latin typeface="Calibri" panose="020F0502020204030204" pitchFamily="34" charset="0"/>
                <a:cs typeface="Calibri" panose="020F0502020204030204" pitchFamily="34" charset="0"/>
              </a:rPr>
              <a:t>to </a:t>
            </a:r>
            <a:r>
              <a:rPr lang="en-US" sz="2600" dirty="0" smtClean="0">
                <a:latin typeface="Calibri" panose="020F0502020204030204" pitchFamily="34" charset="0"/>
                <a:cs typeface="Calibri" panose="020F0502020204030204" pitchFamily="34" charset="0"/>
              </a:rPr>
              <a:t>40; more </a:t>
            </a:r>
            <a:r>
              <a:rPr lang="en-US" sz="2600" dirty="0">
                <a:latin typeface="Calibri" panose="020F0502020204030204" pitchFamily="34" charset="0"/>
                <a:cs typeface="Calibri" panose="020F0502020204030204" pitchFamily="34" charset="0"/>
              </a:rPr>
              <a:t>than </a:t>
            </a:r>
            <a:r>
              <a:rPr lang="en-US" sz="2600" dirty="0" smtClean="0">
                <a:latin typeface="Calibri" panose="020F0502020204030204" pitchFamily="34" charset="0"/>
                <a:cs typeface="Calibri" panose="020F0502020204030204" pitchFamily="34" charset="0"/>
              </a:rPr>
              <a:t>40.</a:t>
            </a: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Training </a:t>
            </a:r>
            <a:r>
              <a:rPr lang="en-US" sz="2600" dirty="0">
                <a:latin typeface="Calibri" panose="020F0502020204030204" pitchFamily="34" charset="0"/>
                <a:cs typeface="Calibri" panose="020F0502020204030204" pitchFamily="34" charset="0"/>
              </a:rPr>
              <a:t>activities: </a:t>
            </a:r>
            <a:r>
              <a:rPr lang="en-US" sz="2600" u="sng" dirty="0" smtClean="0">
                <a:latin typeface="Calibri" panose="020F0502020204030204" pitchFamily="34" charset="0"/>
                <a:cs typeface="Calibri" panose="020F0502020204030204" pitchFamily="34" charset="0"/>
              </a:rPr>
              <a:t>no</a:t>
            </a:r>
            <a:r>
              <a:rPr lang="en-US" sz="2600" dirty="0" smtClean="0">
                <a:latin typeface="Calibri" panose="020F0502020204030204" pitchFamily="34" charset="0"/>
                <a:cs typeface="Calibri" panose="020F0502020204030204" pitchFamily="34" charset="0"/>
              </a:rPr>
              <a:t>; yes.</a:t>
            </a: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Surveys: </a:t>
            </a:r>
            <a:r>
              <a:rPr lang="en-US" sz="2600" u="sng" dirty="0" smtClean="0">
                <a:latin typeface="Calibri" panose="020F0502020204030204" pitchFamily="34" charset="0"/>
                <a:cs typeface="Calibri" panose="020F0502020204030204" pitchFamily="34" charset="0"/>
              </a:rPr>
              <a:t>Base</a:t>
            </a:r>
            <a:r>
              <a:rPr lang="en-US" sz="2600" dirty="0" smtClean="0">
                <a:latin typeface="Calibri" panose="020F0502020204030204" pitchFamily="34" charset="0"/>
                <a:cs typeface="Calibri" panose="020F0502020204030204" pitchFamily="34" charset="0"/>
              </a:rPr>
              <a:t>, Follow-up 1; Follow-up 2; Follow-up 3; Follow-up 4.</a:t>
            </a: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4" name="Marcador de número de diapositiva 3"/>
          <p:cNvSpPr>
            <a:spLocks noGrp="1"/>
          </p:cNvSpPr>
          <p:nvPr>
            <p:ph type="sldNum" sz="quarter" idx="12"/>
          </p:nvPr>
        </p:nvSpPr>
        <p:spPr/>
        <p:txBody>
          <a:bodyPr/>
          <a:lstStyle/>
          <a:p>
            <a:fld id="{01499A73-5F1B-4748-A403-077CA4DEFA0C}" type="slidenum">
              <a:rPr lang="es-MX" smtClean="0"/>
              <a:t>25</a:t>
            </a:fld>
            <a:endParaRPr lang="es-MX"/>
          </a:p>
        </p:txBody>
      </p:sp>
    </p:spTree>
    <p:extLst>
      <p:ext uri="{BB962C8B-B14F-4D97-AF65-F5344CB8AC3E}">
        <p14:creationId xmlns:p14="http://schemas.microsoft.com/office/powerpoint/2010/main" val="29159348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Results</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4" name="Marcador de número de diapositiva 3"/>
          <p:cNvSpPr>
            <a:spLocks noGrp="1"/>
          </p:cNvSpPr>
          <p:nvPr>
            <p:ph type="sldNum" sz="quarter" idx="12"/>
          </p:nvPr>
        </p:nvSpPr>
        <p:spPr/>
        <p:txBody>
          <a:bodyPr/>
          <a:lstStyle/>
          <a:p>
            <a:fld id="{01499A73-5F1B-4748-A403-077CA4DEFA0C}" type="slidenum">
              <a:rPr lang="es-MX" smtClean="0"/>
              <a:t>26</a:t>
            </a:fld>
            <a:endParaRPr lang="es-MX"/>
          </a:p>
        </p:txBody>
      </p:sp>
      <p:pic>
        <p:nvPicPr>
          <p:cNvPr id="8" name="Imagen 7"/>
          <p:cNvPicPr>
            <a:picLocks noChangeAspect="1"/>
          </p:cNvPicPr>
          <p:nvPr/>
        </p:nvPicPr>
        <p:blipFill>
          <a:blip r:embed="rId2"/>
          <a:stretch>
            <a:fillRect/>
          </a:stretch>
        </p:blipFill>
        <p:spPr>
          <a:xfrm>
            <a:off x="237600" y="1198800"/>
            <a:ext cx="10070507" cy="5306560"/>
          </a:xfrm>
          <a:prstGeom prst="rect">
            <a:avLst/>
          </a:prstGeom>
        </p:spPr>
      </p:pic>
    </p:spTree>
    <p:extLst>
      <p:ext uri="{BB962C8B-B14F-4D97-AF65-F5344CB8AC3E}">
        <p14:creationId xmlns:p14="http://schemas.microsoft.com/office/powerpoint/2010/main" val="37576310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Results</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4" name="Marcador de número de diapositiva 3"/>
          <p:cNvSpPr>
            <a:spLocks noGrp="1"/>
          </p:cNvSpPr>
          <p:nvPr>
            <p:ph type="sldNum" sz="quarter" idx="12"/>
          </p:nvPr>
        </p:nvSpPr>
        <p:spPr/>
        <p:txBody>
          <a:bodyPr/>
          <a:lstStyle/>
          <a:p>
            <a:fld id="{01499A73-5F1B-4748-A403-077CA4DEFA0C}" type="slidenum">
              <a:rPr lang="es-MX" smtClean="0"/>
              <a:t>27</a:t>
            </a:fld>
            <a:endParaRPr lang="es-MX"/>
          </a:p>
        </p:txBody>
      </p:sp>
      <p:pic>
        <p:nvPicPr>
          <p:cNvPr id="10" name="Imagen 9"/>
          <p:cNvPicPr>
            <a:picLocks noChangeAspect="1"/>
          </p:cNvPicPr>
          <p:nvPr/>
        </p:nvPicPr>
        <p:blipFill>
          <a:blip r:embed="rId2"/>
          <a:stretch>
            <a:fillRect/>
          </a:stretch>
        </p:blipFill>
        <p:spPr>
          <a:xfrm>
            <a:off x="237600" y="1198800"/>
            <a:ext cx="11447963" cy="5297600"/>
          </a:xfrm>
          <a:prstGeom prst="rect">
            <a:avLst/>
          </a:prstGeom>
        </p:spPr>
      </p:pic>
    </p:spTree>
    <p:extLst>
      <p:ext uri="{BB962C8B-B14F-4D97-AF65-F5344CB8AC3E}">
        <p14:creationId xmlns:p14="http://schemas.microsoft.com/office/powerpoint/2010/main" val="25210516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Summary and conclusions</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By </a:t>
            </a:r>
            <a:r>
              <a:rPr lang="en-US" sz="2600" dirty="0">
                <a:latin typeface="Calibri" panose="020F0502020204030204" pitchFamily="34" charset="0"/>
                <a:cs typeface="Calibri" panose="020F0502020204030204" pitchFamily="34" charset="0"/>
              </a:rPr>
              <a:t>the human </a:t>
            </a:r>
            <a:r>
              <a:rPr lang="en-US" sz="2600" dirty="0" smtClean="0">
                <a:latin typeface="Calibri" panose="020F0502020204030204" pitchFamily="34" charset="0"/>
                <a:cs typeface="Calibri" panose="020F0502020204030204" pitchFamily="34" charset="0"/>
              </a:rPr>
              <a:t>capital </a:t>
            </a:r>
            <a:r>
              <a:rPr lang="en-US" sz="2600" dirty="0">
                <a:latin typeface="Calibri" panose="020F0502020204030204" pitchFamily="34" charset="0"/>
                <a:cs typeface="Calibri" panose="020F0502020204030204" pitchFamily="34" charset="0"/>
              </a:rPr>
              <a:t>theory, wages are determined by the worker </a:t>
            </a:r>
            <a:r>
              <a:rPr lang="en-US" sz="2600" dirty="0" smtClean="0">
                <a:latin typeface="Calibri" panose="020F0502020204030204" pitchFamily="34" charset="0"/>
                <a:cs typeface="Calibri" panose="020F0502020204030204" pitchFamily="34" charset="0"/>
              </a:rPr>
              <a:t>productivity </a:t>
            </a:r>
            <a:r>
              <a:rPr lang="en-US" sz="2600" dirty="0" smtClean="0">
                <a:latin typeface="Calibri" panose="020F0502020204030204" pitchFamily="34" charset="0"/>
                <a:cs typeface="Calibri" panose="020F0502020204030204" pitchFamily="34" charset="0"/>
                <a:sym typeface="Wingdings" panose="05000000000000000000" pitchFamily="2" charset="2"/>
              </a:rPr>
              <a:t> </a:t>
            </a:r>
            <a:r>
              <a:rPr lang="en-US" sz="2600" dirty="0" smtClean="0">
                <a:latin typeface="Calibri" panose="020F0502020204030204" pitchFamily="34" charset="0"/>
                <a:cs typeface="Calibri" panose="020F0502020204030204" pitchFamily="34" charset="0"/>
              </a:rPr>
              <a:t> </a:t>
            </a:r>
            <a:r>
              <a:rPr lang="en-US" sz="2600" dirty="0">
                <a:latin typeface="Calibri" panose="020F0502020204030204" pitchFamily="34" charset="0"/>
                <a:cs typeface="Calibri" panose="020F0502020204030204" pitchFamily="34" charset="0"/>
              </a:rPr>
              <a:t>not contingent on how the workers skills are utilized in the labor market. </a:t>
            </a: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However</a:t>
            </a:r>
            <a:r>
              <a:rPr lang="en-US" sz="2600" dirty="0">
                <a:latin typeface="Calibri" panose="020F0502020204030204" pitchFamily="34" charset="0"/>
                <a:cs typeface="Calibri" panose="020F0502020204030204" pitchFamily="34" charset="0"/>
              </a:rPr>
              <a:t>, jobs are quite different in many characteristics that impact on labor productivity, and so in </a:t>
            </a:r>
            <a:r>
              <a:rPr lang="en-US" sz="2600" dirty="0" smtClean="0">
                <a:latin typeface="Calibri" panose="020F0502020204030204" pitchFamily="34" charset="0"/>
                <a:cs typeface="Calibri" panose="020F0502020204030204" pitchFamily="34" charset="0"/>
              </a:rPr>
              <a:t>pay.</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Empirical </a:t>
            </a:r>
            <a:r>
              <a:rPr lang="en-US" sz="2600" dirty="0">
                <a:latin typeface="Calibri" panose="020F0502020204030204" pitchFamily="34" charset="0"/>
                <a:cs typeface="Calibri" panose="020F0502020204030204" pitchFamily="34" charset="0"/>
              </a:rPr>
              <a:t>studies have found that a substantial proportion of young people experience a mismatch between their educational background and the requirements of the job. </a:t>
            </a: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While the empirical analysis has yet not so far reached a consensus over which of </a:t>
            </a:r>
            <a:r>
              <a:rPr lang="en-US" sz="2600" dirty="0" smtClean="0">
                <a:latin typeface="Calibri" panose="020F0502020204030204" pitchFamily="34" charset="0"/>
                <a:cs typeface="Calibri" panose="020F0502020204030204" pitchFamily="34" charset="0"/>
              </a:rPr>
              <a:t>the </a:t>
            </a:r>
            <a:r>
              <a:rPr lang="en-US" sz="2600" dirty="0">
                <a:latin typeface="Calibri" panose="020F0502020204030204" pitchFamily="34" charset="0"/>
                <a:cs typeface="Calibri" panose="020F0502020204030204" pitchFamily="34" charset="0"/>
              </a:rPr>
              <a:t>different explanations is more likely to be behind the phenomenon, there is instead a clear message on the consequences of </a:t>
            </a:r>
            <a:r>
              <a:rPr lang="en-US" sz="2600" dirty="0" smtClean="0">
                <a:latin typeface="Calibri" panose="020F0502020204030204" pitchFamily="34" charset="0"/>
                <a:cs typeface="Calibri" panose="020F0502020204030204" pitchFamily="34" charset="0"/>
              </a:rPr>
              <a:t>overeducation </a:t>
            </a:r>
            <a:r>
              <a:rPr lang="en-US" sz="2600" dirty="0">
                <a:latin typeface="Calibri" panose="020F0502020204030204" pitchFamily="34" charset="0"/>
                <a:cs typeface="Calibri" panose="020F0502020204030204" pitchFamily="34" charset="0"/>
              </a:rPr>
              <a:t>in terms of </a:t>
            </a:r>
            <a:r>
              <a:rPr lang="en-US" sz="2600" dirty="0" smtClean="0">
                <a:latin typeface="Calibri" panose="020F0502020204030204" pitchFamily="34" charset="0"/>
                <a:cs typeface="Calibri" panose="020F0502020204030204" pitchFamily="34" charset="0"/>
              </a:rPr>
              <a:t>wages: overeducation means a penalty in terms of income.</a:t>
            </a: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4" name="Marcador de número de diapositiva 3"/>
          <p:cNvSpPr>
            <a:spLocks noGrp="1"/>
          </p:cNvSpPr>
          <p:nvPr>
            <p:ph type="sldNum" sz="quarter" idx="12"/>
          </p:nvPr>
        </p:nvSpPr>
        <p:spPr/>
        <p:txBody>
          <a:bodyPr/>
          <a:lstStyle/>
          <a:p>
            <a:fld id="{01499A73-5F1B-4748-A403-077CA4DEFA0C}" type="slidenum">
              <a:rPr lang="es-MX" smtClean="0"/>
              <a:t>28</a:t>
            </a:fld>
            <a:endParaRPr lang="es-MX"/>
          </a:p>
        </p:txBody>
      </p:sp>
    </p:spTree>
    <p:extLst>
      <p:ext uri="{BB962C8B-B14F-4D97-AF65-F5344CB8AC3E}">
        <p14:creationId xmlns:p14="http://schemas.microsoft.com/office/powerpoint/2010/main" val="8146156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Summary and conclusions</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For the FCE-UNC:</a:t>
            </a: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Overeducated graduates suffer </a:t>
            </a:r>
            <a:r>
              <a:rPr lang="en-US" sz="2600" dirty="0">
                <a:latin typeface="Calibri" panose="020F0502020204030204" pitchFamily="34" charset="0"/>
                <a:cs typeface="Calibri" panose="020F0502020204030204" pitchFamily="34" charset="0"/>
              </a:rPr>
              <a:t>a wage penalty when compared to those working in a job requiring a university degree</a:t>
            </a:r>
            <a:r>
              <a:rPr lang="en-US" sz="2600" dirty="0" smtClean="0">
                <a:latin typeface="Calibri" panose="020F0502020204030204" pitchFamily="34" charset="0"/>
                <a:cs typeface="Calibri" panose="020F0502020204030204" pitchFamily="34" charset="0"/>
              </a:rPr>
              <a:t>.</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The result is </a:t>
            </a:r>
            <a:r>
              <a:rPr lang="en-US" sz="2600" dirty="0">
                <a:latin typeface="Calibri" panose="020F0502020204030204" pitchFamily="34" charset="0"/>
                <a:cs typeface="Calibri" panose="020F0502020204030204" pitchFamily="34" charset="0"/>
              </a:rPr>
              <a:t>robust to different specifications and to the use of alternative estimators. </a:t>
            </a: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While </a:t>
            </a:r>
            <a:r>
              <a:rPr lang="en-US" sz="2600" dirty="0">
                <a:latin typeface="Calibri" panose="020F0502020204030204" pitchFamily="34" charset="0"/>
                <a:cs typeface="Calibri" panose="020F0502020204030204" pitchFamily="34" charset="0"/>
              </a:rPr>
              <a:t>the difference is not statistically significant, the penalty for those severely overeducated is larger than for those with a mild level of overeducation. </a:t>
            </a: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Having </a:t>
            </a:r>
            <a:r>
              <a:rPr lang="en-US" sz="2600" dirty="0">
                <a:latin typeface="Calibri" panose="020F0502020204030204" pitchFamily="34" charset="0"/>
                <a:cs typeface="Calibri" panose="020F0502020204030204" pitchFamily="34" charset="0"/>
              </a:rPr>
              <a:t>working experience while at the university helps to reduce the cost of </a:t>
            </a:r>
            <a:r>
              <a:rPr lang="en-US" sz="2600" dirty="0" smtClean="0">
                <a:latin typeface="Calibri" panose="020F0502020204030204" pitchFamily="34" charset="0"/>
                <a:cs typeface="Calibri" panose="020F0502020204030204" pitchFamily="34" charset="0"/>
              </a:rPr>
              <a:t>overeducation.</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The </a:t>
            </a:r>
            <a:r>
              <a:rPr lang="en-US" sz="2600" dirty="0">
                <a:latin typeface="Calibri" panose="020F0502020204030204" pitchFamily="34" charset="0"/>
                <a:cs typeface="Calibri" panose="020F0502020204030204" pitchFamily="34" charset="0"/>
              </a:rPr>
              <a:t>overall impact found for the whole sample appears to be driven by the impact of overeducation on female </a:t>
            </a:r>
            <a:r>
              <a:rPr lang="en-US" sz="2600" dirty="0" smtClean="0">
                <a:latin typeface="Calibri" panose="020F0502020204030204" pitchFamily="34" charset="0"/>
                <a:cs typeface="Calibri" panose="020F0502020204030204" pitchFamily="34" charset="0"/>
              </a:rPr>
              <a:t>graduates.</a:t>
            </a: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4" name="Marcador de número de diapositiva 3"/>
          <p:cNvSpPr>
            <a:spLocks noGrp="1"/>
          </p:cNvSpPr>
          <p:nvPr>
            <p:ph type="sldNum" sz="quarter" idx="12"/>
          </p:nvPr>
        </p:nvSpPr>
        <p:spPr/>
        <p:txBody>
          <a:bodyPr/>
          <a:lstStyle/>
          <a:p>
            <a:fld id="{01499A73-5F1B-4748-A403-077CA4DEFA0C}" type="slidenum">
              <a:rPr lang="es-MX" smtClean="0"/>
              <a:t>29</a:t>
            </a:fld>
            <a:endParaRPr lang="es-MX"/>
          </a:p>
        </p:txBody>
      </p:sp>
    </p:spTree>
    <p:extLst>
      <p:ext uri="{BB962C8B-B14F-4D97-AF65-F5344CB8AC3E}">
        <p14:creationId xmlns:p14="http://schemas.microsoft.com/office/powerpoint/2010/main" val="3504604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8"/>
            <a:ext cx="11647500" cy="6333066"/>
          </a:xfrm>
        </p:spPr>
        <p:txBody>
          <a:bodyPr/>
          <a:lstStyle/>
          <a:p>
            <a:pPr algn="l"/>
            <a:r>
              <a:rPr lang="en-US" sz="2800" u="sng" dirty="0" smtClean="0">
                <a:latin typeface="Calibri" panose="020F0502020204030204" pitchFamily="34" charset="0"/>
                <a:cs typeface="Calibri" panose="020F0502020204030204" pitchFamily="34" charset="0"/>
              </a:rPr>
              <a:t>Why to study overeducation?</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Human capital theory, in </a:t>
            </a:r>
            <a:r>
              <a:rPr lang="en-US" sz="2600" dirty="0">
                <a:latin typeface="Calibri" panose="020F0502020204030204" pitchFamily="34" charset="0"/>
                <a:cs typeface="Calibri" panose="020F0502020204030204" pitchFamily="34" charset="0"/>
              </a:rPr>
              <a:t>its crudest form, implies the return to education is not contingent on how the workers' skills are utilized in the labor market (Sloane, 2002</a:t>
            </a:r>
            <a:r>
              <a:rPr lang="en-US" sz="2600" dirty="0" smtClean="0">
                <a:latin typeface="Calibri" panose="020F0502020204030204" pitchFamily="34" charset="0"/>
                <a:cs typeface="Calibri" panose="020F0502020204030204" pitchFamily="34" charset="0"/>
              </a:rPr>
              <a:t>).</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However</a:t>
            </a:r>
            <a:r>
              <a:rPr lang="en-US" sz="2600" dirty="0">
                <a:latin typeface="Calibri" panose="020F0502020204030204" pitchFamily="34" charset="0"/>
                <a:cs typeface="Calibri" panose="020F0502020204030204" pitchFamily="34" charset="0"/>
              </a:rPr>
              <a:t>, after controlling for other differences, the empirical evidence has shown that workers with the same education can be paid </a:t>
            </a:r>
            <a:r>
              <a:rPr lang="en-US" sz="2600" dirty="0" smtClean="0">
                <a:latin typeface="Calibri" panose="020F0502020204030204" pitchFamily="34" charset="0"/>
                <a:cs typeface="Calibri" panose="020F0502020204030204" pitchFamily="34" charset="0"/>
              </a:rPr>
              <a:t>differently.</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Young </a:t>
            </a:r>
            <a:r>
              <a:rPr lang="en-US" sz="2600" dirty="0">
                <a:latin typeface="Calibri" panose="020F0502020204030204" pitchFamily="34" charset="0"/>
                <a:cs typeface="Calibri" panose="020F0502020204030204" pitchFamily="34" charset="0"/>
              </a:rPr>
              <a:t>people are more likely to experience a mismatch between their formal education and the one required by the </a:t>
            </a:r>
            <a:r>
              <a:rPr lang="en-US" sz="2600" dirty="0" smtClean="0">
                <a:latin typeface="Calibri" panose="020F0502020204030204" pitchFamily="34" charset="0"/>
                <a:cs typeface="Calibri" panose="020F0502020204030204" pitchFamily="34" charset="0"/>
              </a:rPr>
              <a:t>job.</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There </a:t>
            </a:r>
            <a:r>
              <a:rPr lang="en-US" sz="2600" dirty="0">
                <a:latin typeface="Calibri" panose="020F0502020204030204" pitchFamily="34" charset="0"/>
                <a:cs typeface="Calibri" panose="020F0502020204030204" pitchFamily="34" charset="0"/>
              </a:rPr>
              <a:t>is not a consensus about the reasons for the mismatch, there is one about the consequences in terms of </a:t>
            </a:r>
            <a:r>
              <a:rPr lang="en-US" sz="2600" dirty="0" smtClean="0">
                <a:latin typeface="Calibri" panose="020F0502020204030204" pitchFamily="34" charset="0"/>
                <a:cs typeface="Calibri" panose="020F0502020204030204" pitchFamily="34" charset="0"/>
              </a:rPr>
              <a:t>wages: overeducation </a:t>
            </a:r>
            <a:r>
              <a:rPr lang="en-US" sz="2600" dirty="0">
                <a:latin typeface="Calibri" panose="020F0502020204030204" pitchFamily="34" charset="0"/>
                <a:cs typeface="Calibri" panose="020F0502020204030204" pitchFamily="34" charset="0"/>
              </a:rPr>
              <a:t>means a penalty in terms of </a:t>
            </a:r>
            <a:r>
              <a:rPr lang="en-US" sz="2600" dirty="0" smtClean="0">
                <a:latin typeface="Calibri" panose="020F0502020204030204" pitchFamily="34" charset="0"/>
                <a:cs typeface="Calibri" panose="020F0502020204030204" pitchFamily="34" charset="0"/>
              </a:rPr>
              <a:t>income.</a:t>
            </a:r>
            <a:br>
              <a:rPr lang="en-US" sz="2600" dirty="0" smtClean="0">
                <a:latin typeface="Calibri" panose="020F0502020204030204" pitchFamily="34" charset="0"/>
                <a:cs typeface="Calibri" panose="020F0502020204030204" pitchFamily="34" charset="0"/>
              </a:rPr>
            </a:br>
            <a:endParaRPr lang="en-US" sz="2600" dirty="0">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4" name="Objeto 3"/>
          <p:cNvGraphicFramePr>
            <a:graphicFrameLocks noChangeAspect="1"/>
          </p:cNvGraphicFramePr>
          <p:nvPr>
            <p:extLst>
              <p:ext uri="{D42A27DB-BD31-4B8C-83A1-F6EECF244321}">
                <p14:modId xmlns:p14="http://schemas.microsoft.com/office/powerpoint/2010/main" val="1100391544"/>
              </p:ext>
            </p:extLst>
          </p:nvPr>
        </p:nvGraphicFramePr>
        <p:xfrm>
          <a:off x="3018900" y="2192864"/>
          <a:ext cx="4889498" cy="651933"/>
        </p:xfrm>
        <a:graphic>
          <a:graphicData uri="http://schemas.openxmlformats.org/presentationml/2006/ole">
            <mc:AlternateContent xmlns:mc="http://schemas.openxmlformats.org/markup-compatibility/2006">
              <mc:Choice xmlns:v="urn:schemas-microsoft-com:vml" Requires="v">
                <p:oleObj spid="_x0000_s1104" name="Equation" r:id="rId3" imgW="1714320" imgH="241200" progId="Equation.DSMT4">
                  <p:embed/>
                </p:oleObj>
              </mc:Choice>
              <mc:Fallback>
                <p:oleObj name="Equation" r:id="rId3" imgW="1714320" imgH="241200" progId="Equation.DSMT4">
                  <p:embed/>
                  <p:pic>
                    <p:nvPicPr>
                      <p:cNvPr id="0" name="Object 1"/>
                      <p:cNvPicPr>
                        <a:picLocks noChangeAspect="1" noChangeArrowheads="1"/>
                      </p:cNvPicPr>
                      <p:nvPr/>
                    </p:nvPicPr>
                    <p:blipFill>
                      <a:blip r:embed="rId4"/>
                      <a:srcRect/>
                      <a:stretch>
                        <a:fillRect/>
                      </a:stretch>
                    </p:blipFill>
                    <p:spPr bwMode="auto">
                      <a:xfrm>
                        <a:off x="3018900" y="2192864"/>
                        <a:ext cx="4889498" cy="651933"/>
                      </a:xfrm>
                      <a:prstGeom prst="rect">
                        <a:avLst/>
                      </a:prstGeom>
                      <a:solidFill>
                        <a:schemeClr val="tx1"/>
                      </a:solidFill>
                    </p:spPr>
                  </p:pic>
                </p:oleObj>
              </mc:Fallback>
            </mc:AlternateContent>
          </a:graphicData>
        </a:graphic>
      </p:graphicFrame>
      <p:sp>
        <p:nvSpPr>
          <p:cNvPr id="5" name="Marcador de número de diapositiva 4"/>
          <p:cNvSpPr>
            <a:spLocks noGrp="1"/>
          </p:cNvSpPr>
          <p:nvPr>
            <p:ph type="sldNum" sz="quarter" idx="12"/>
          </p:nvPr>
        </p:nvSpPr>
        <p:spPr/>
        <p:txBody>
          <a:bodyPr/>
          <a:lstStyle/>
          <a:p>
            <a:fld id="{01499A73-5F1B-4748-A403-077CA4DEFA0C}" type="slidenum">
              <a:rPr lang="es-MX" smtClean="0"/>
              <a:t>3</a:t>
            </a:fld>
            <a:endParaRPr lang="es-MX"/>
          </a:p>
        </p:txBody>
      </p:sp>
    </p:spTree>
    <p:extLst>
      <p:ext uri="{BB962C8B-B14F-4D97-AF65-F5344CB8AC3E}">
        <p14:creationId xmlns:p14="http://schemas.microsoft.com/office/powerpoint/2010/main" val="20903400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Summary and conclusions</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To-do list:</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Measurement error in OV (</a:t>
            </a:r>
            <a:r>
              <a:rPr lang="en-US" sz="2600" dirty="0" err="1" smtClean="0">
                <a:latin typeface="Calibri" panose="020F0502020204030204" pitchFamily="34" charset="0"/>
                <a:cs typeface="Calibri" panose="020F0502020204030204" pitchFamily="34" charset="0"/>
              </a:rPr>
              <a:t>Sellami</a:t>
            </a:r>
            <a:r>
              <a:rPr lang="en-US" sz="2600" dirty="0" smtClean="0">
                <a:latin typeface="Calibri" panose="020F0502020204030204" pitchFamily="34" charset="0"/>
                <a:cs typeface="Calibri" panose="020F0502020204030204" pitchFamily="34" charset="0"/>
              </a:rPr>
              <a:t> </a:t>
            </a:r>
            <a:r>
              <a:rPr lang="en-US" sz="2600" i="1" dirty="0" smtClean="0">
                <a:latin typeface="Calibri" panose="020F0502020204030204" pitchFamily="34" charset="0"/>
                <a:cs typeface="Calibri" panose="020F0502020204030204" pitchFamily="34" charset="0"/>
              </a:rPr>
              <a:t>et al</a:t>
            </a:r>
            <a:r>
              <a:rPr lang="en-US" sz="2600" dirty="0" smtClean="0">
                <a:latin typeface="Calibri" panose="020F0502020204030204" pitchFamily="34" charset="0"/>
                <a:cs typeface="Calibri" panose="020F0502020204030204" pitchFamily="34" charset="0"/>
              </a:rPr>
              <a:t>., 2017).</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4" name="Marcador de número de diapositiva 3"/>
          <p:cNvSpPr>
            <a:spLocks noGrp="1"/>
          </p:cNvSpPr>
          <p:nvPr>
            <p:ph type="sldNum" sz="quarter" idx="12"/>
          </p:nvPr>
        </p:nvSpPr>
        <p:spPr/>
        <p:txBody>
          <a:bodyPr/>
          <a:lstStyle/>
          <a:p>
            <a:fld id="{01499A73-5F1B-4748-A403-077CA4DEFA0C}" type="slidenum">
              <a:rPr lang="es-MX" smtClean="0"/>
              <a:t>30</a:t>
            </a:fld>
            <a:endParaRPr lang="es-MX"/>
          </a:p>
        </p:txBody>
      </p:sp>
      <p:pic>
        <p:nvPicPr>
          <p:cNvPr id="8" name="Imagen 7"/>
          <p:cNvPicPr>
            <a:picLocks noChangeAspect="1"/>
          </p:cNvPicPr>
          <p:nvPr/>
        </p:nvPicPr>
        <p:blipFill>
          <a:blip r:embed="rId2"/>
          <a:stretch>
            <a:fillRect/>
          </a:stretch>
        </p:blipFill>
        <p:spPr>
          <a:xfrm>
            <a:off x="411229" y="2326732"/>
            <a:ext cx="7944524" cy="4099468"/>
          </a:xfrm>
          <a:prstGeom prst="rect">
            <a:avLst/>
          </a:prstGeom>
        </p:spPr>
      </p:pic>
    </p:spTree>
    <p:extLst>
      <p:ext uri="{BB962C8B-B14F-4D97-AF65-F5344CB8AC3E}">
        <p14:creationId xmlns:p14="http://schemas.microsoft.com/office/powerpoint/2010/main" val="7986418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51599"/>
          </a:xfrm>
        </p:spPr>
        <p:txBody>
          <a:bodyPr/>
          <a:lstStyle/>
          <a:p>
            <a:r>
              <a:rPr lang="en-US" sz="2800" u="sng" dirty="0" smtClean="0">
                <a:latin typeface="Calibri" panose="020F0502020204030204" pitchFamily="34" charset="0"/>
                <a:cs typeface="Calibri" panose="020F0502020204030204" pitchFamily="34" charset="0"/>
              </a:rPr>
              <a:t>Summary and conclusions</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To-do list:</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Estimate a distribution of the impact of overeducation instead of an average effect (Zhu, 2014).</a:t>
            </a: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endParaRPr lang="en-US" sz="2600" b="1" dirty="0">
              <a:solidFill>
                <a:srgbClr val="FF0000"/>
              </a:solidFill>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4" name="Marcador de número de diapositiva 3"/>
          <p:cNvSpPr>
            <a:spLocks noGrp="1"/>
          </p:cNvSpPr>
          <p:nvPr>
            <p:ph type="sldNum" sz="quarter" idx="12"/>
          </p:nvPr>
        </p:nvSpPr>
        <p:spPr/>
        <p:txBody>
          <a:bodyPr/>
          <a:lstStyle/>
          <a:p>
            <a:fld id="{01499A73-5F1B-4748-A403-077CA4DEFA0C}" type="slidenum">
              <a:rPr lang="es-MX" smtClean="0"/>
              <a:t>31</a:t>
            </a:fld>
            <a:endParaRPr lang="es-MX"/>
          </a:p>
        </p:txBody>
      </p:sp>
      <p:pic>
        <p:nvPicPr>
          <p:cNvPr id="9" name="Imagen 8"/>
          <p:cNvPicPr>
            <a:picLocks noChangeAspect="1"/>
          </p:cNvPicPr>
          <p:nvPr/>
        </p:nvPicPr>
        <p:blipFill>
          <a:blip r:embed="rId2"/>
          <a:stretch>
            <a:fillRect/>
          </a:stretch>
        </p:blipFill>
        <p:spPr>
          <a:xfrm>
            <a:off x="388214" y="2699102"/>
            <a:ext cx="5449318" cy="3989564"/>
          </a:xfrm>
          <a:prstGeom prst="rect">
            <a:avLst/>
          </a:prstGeom>
        </p:spPr>
      </p:pic>
    </p:spTree>
    <p:extLst>
      <p:ext uri="{BB962C8B-B14F-4D97-AF65-F5344CB8AC3E}">
        <p14:creationId xmlns:p14="http://schemas.microsoft.com/office/powerpoint/2010/main" val="17294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8"/>
            <a:ext cx="11647500" cy="6333066"/>
          </a:xfrm>
        </p:spPr>
        <p:txBody>
          <a:bodyPr/>
          <a:lstStyle/>
          <a:p>
            <a:r>
              <a:rPr lang="en-US" sz="2800" u="sng" dirty="0" smtClean="0">
                <a:latin typeface="Calibri" panose="020F0502020204030204" pitchFamily="34" charset="0"/>
                <a:cs typeface="Calibri" panose="020F0502020204030204" pitchFamily="34" charset="0"/>
              </a:rPr>
              <a:t>Theoretical </a:t>
            </a:r>
            <a:r>
              <a:rPr lang="en-US" sz="2800" u="sng" dirty="0">
                <a:latin typeface="Calibri" panose="020F0502020204030204" pitchFamily="34" charset="0"/>
                <a:cs typeface="Calibri" panose="020F0502020204030204" pitchFamily="34" charset="0"/>
              </a:rPr>
              <a:t>explanations of the causes of </a:t>
            </a:r>
            <a:r>
              <a:rPr lang="en-US" sz="2800" u="sng" dirty="0" smtClean="0">
                <a:latin typeface="Calibri" panose="020F0502020204030204" pitchFamily="34" charset="0"/>
                <a:cs typeface="Calibri" panose="020F0502020204030204" pitchFamily="34" charset="0"/>
              </a:rPr>
              <a:t>overeducation</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t>
            </a:r>
            <a:r>
              <a:rPr lang="en-US" sz="2600" dirty="0">
                <a:latin typeface="Calibri" panose="020F0502020204030204" pitchFamily="34" charset="0"/>
                <a:cs typeface="Calibri" panose="020F0502020204030204" pitchFamily="34" charset="0"/>
              </a:rPr>
              <a:t>Imperfect information</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 Overeducation is a temporary </a:t>
            </a:r>
            <a:r>
              <a:rPr lang="en-US" sz="2600" dirty="0">
                <a:latin typeface="Calibri" panose="020F0502020204030204" pitchFamily="34" charset="0"/>
                <a:cs typeface="Calibri" panose="020F0502020204030204" pitchFamily="34" charset="0"/>
              </a:rPr>
              <a:t>situation.</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 Experience </a:t>
            </a:r>
            <a:r>
              <a:rPr lang="en-US" sz="2600" dirty="0">
                <a:latin typeface="Calibri" panose="020F0502020204030204" pitchFamily="34" charset="0"/>
                <a:cs typeface="Calibri" panose="020F0502020204030204" pitchFamily="34" charset="0"/>
              </a:rPr>
              <a:t>and age inversely </a:t>
            </a:r>
            <a:r>
              <a:rPr lang="en-US" sz="2600" dirty="0" smtClean="0">
                <a:latin typeface="Calibri" panose="020F0502020204030204" pitchFamily="34" charset="0"/>
                <a:cs typeface="Calibri" panose="020F0502020204030204" pitchFamily="34" charset="0"/>
              </a:rPr>
              <a:t>correlated.</a:t>
            </a: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 Job </a:t>
            </a:r>
            <a:r>
              <a:rPr lang="en-US" sz="2600" dirty="0">
                <a:latin typeface="Calibri" panose="020F0502020204030204" pitchFamily="34" charset="0"/>
                <a:cs typeface="Calibri" panose="020F0502020204030204" pitchFamily="34" charset="0"/>
              </a:rPr>
              <a:t>mobility.</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Human </a:t>
            </a:r>
            <a:r>
              <a:rPr lang="en-US" sz="2600" dirty="0">
                <a:latin typeface="Calibri" panose="020F0502020204030204" pitchFamily="34" charset="0"/>
                <a:cs typeface="Calibri" panose="020F0502020204030204" pitchFamily="34" charset="0"/>
              </a:rPr>
              <a:t>capital (supply side)</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 Incomplete </a:t>
            </a:r>
            <a:r>
              <a:rPr lang="en-US" sz="2600" dirty="0">
                <a:latin typeface="Calibri" panose="020F0502020204030204" pitchFamily="34" charset="0"/>
                <a:cs typeface="Calibri" panose="020F0502020204030204" pitchFamily="34" charset="0"/>
              </a:rPr>
              <a:t>measure of the </a:t>
            </a:r>
            <a:r>
              <a:rPr lang="en-US" sz="2600" dirty="0" smtClean="0">
                <a:latin typeface="Calibri" panose="020F0502020204030204" pitchFamily="34" charset="0"/>
                <a:cs typeface="Calibri" panose="020F0502020204030204" pitchFamily="34" charset="0"/>
              </a:rPr>
              <a:t>worker’s </a:t>
            </a:r>
            <a:r>
              <a:rPr lang="en-US" sz="2600" dirty="0">
                <a:latin typeface="Calibri" panose="020F0502020204030204" pitchFamily="34" charset="0"/>
                <a:cs typeface="Calibri" panose="020F0502020204030204" pitchFamily="34" charset="0"/>
              </a:rPr>
              <a:t>human capital.</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 Experience</a:t>
            </a:r>
            <a:r>
              <a:rPr lang="en-US" sz="2600" dirty="0">
                <a:latin typeface="Calibri" panose="020F0502020204030204" pitchFamily="34" charset="0"/>
                <a:cs typeface="Calibri" panose="020F0502020204030204" pitchFamily="34" charset="0"/>
              </a:rPr>
              <a:t>, skills and training </a:t>
            </a:r>
            <a:r>
              <a:rPr lang="en-US" sz="2600" dirty="0" smtClean="0">
                <a:latin typeface="Calibri" panose="020F0502020204030204" pitchFamily="34" charset="0"/>
                <a:cs typeface="Calibri" panose="020F0502020204030204" pitchFamily="34" charset="0"/>
              </a:rPr>
              <a:t>compensations</a:t>
            </a:r>
            <a:r>
              <a:rPr lang="en-US" sz="2600" dirty="0">
                <a:latin typeface="Calibri" panose="020F0502020204030204" pitchFamily="34" charset="0"/>
                <a:cs typeface="Calibri" panose="020F0502020204030204" pitchFamily="34" charset="0"/>
              </a:rPr>
              <a:t>.</a:t>
            </a:r>
            <a:br>
              <a:rPr lang="en-US" sz="2600" dirty="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Assignment theory (demand-side)</a:t>
            </a:r>
            <a:br>
              <a:rPr lang="en-US" sz="2600" dirty="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 Workers are ranked top-down by skills and schooling.</a:t>
            </a:r>
            <a:br>
              <a:rPr lang="en-US" sz="2600" dirty="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 Jobs are ranked top-down by complexity.</a:t>
            </a:r>
            <a:br>
              <a:rPr lang="en-US" sz="2600" dirty="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 Returns to schooling depend on the job (difference in wages is not constant).</a:t>
            </a:r>
            <a:br>
              <a:rPr lang="en-US" sz="2600" dirty="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 Overeducation (undereducation) would increase (reduce) wages </a:t>
            </a:r>
            <a:r>
              <a:rPr lang="en-US" sz="2600" dirty="0" smtClean="0">
                <a:latin typeface="Calibri" panose="020F0502020204030204" pitchFamily="34" charset="0"/>
                <a:cs typeface="Calibri" panose="020F0502020204030204" pitchFamily="34" charset="0"/>
              </a:rPr>
              <a:t>as</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t>
            </a:r>
            <a:r>
              <a:rPr lang="en-US" sz="2600" dirty="0" smtClean="0">
                <a:latin typeface="Calibri" panose="020F0502020204030204" pitchFamily="34" charset="0"/>
                <a:cs typeface="Calibri" panose="020F0502020204030204" pitchFamily="34" charset="0"/>
              </a:rPr>
              <a:t>        </a:t>
            </a:r>
            <a:r>
              <a:rPr lang="en-US" sz="2600" dirty="0">
                <a:latin typeface="Calibri" panose="020F0502020204030204" pitchFamily="34" charset="0"/>
                <a:cs typeface="Calibri" panose="020F0502020204030204" pitchFamily="34" charset="0"/>
              </a:rPr>
              <a:t>compensating effort levels</a:t>
            </a:r>
            <a:r>
              <a:rPr lang="en-US" sz="2600" dirty="0" smtClean="0">
                <a:latin typeface="Calibri" panose="020F0502020204030204" pitchFamily="34" charset="0"/>
                <a:cs typeface="Calibri" panose="020F0502020204030204" pitchFamily="34" charset="0"/>
              </a:rPr>
              <a:t>.</a:t>
            </a:r>
            <a:br>
              <a:rPr lang="en-US" sz="2600" dirty="0" smtClean="0">
                <a:latin typeface="Calibri" panose="020F0502020204030204" pitchFamily="34" charset="0"/>
                <a:cs typeface="Calibri" panose="020F0502020204030204" pitchFamily="34" charset="0"/>
              </a:rPr>
            </a:br>
            <a:endParaRPr lang="en-US" sz="2600" dirty="0">
              <a:latin typeface="Calibri" panose="020F0502020204030204" pitchFamily="34" charset="0"/>
              <a:cs typeface="Calibri" panose="020F0502020204030204" pitchFamily="34" charset="0"/>
            </a:endParaRPr>
          </a:p>
        </p:txBody>
      </p:sp>
      <p:sp>
        <p:nvSpPr>
          <p:cNvPr id="3" name="Marcador de número de diapositiva 2"/>
          <p:cNvSpPr>
            <a:spLocks noGrp="1"/>
          </p:cNvSpPr>
          <p:nvPr>
            <p:ph type="sldNum" sz="quarter" idx="12"/>
          </p:nvPr>
        </p:nvSpPr>
        <p:spPr/>
        <p:txBody>
          <a:bodyPr/>
          <a:lstStyle/>
          <a:p>
            <a:fld id="{01499A73-5F1B-4748-A403-077CA4DEFA0C}" type="slidenum">
              <a:rPr lang="es-MX" smtClean="0"/>
              <a:t>4</a:t>
            </a:fld>
            <a:endParaRPr lang="es-MX"/>
          </a:p>
        </p:txBody>
      </p:sp>
    </p:spTree>
    <p:extLst>
      <p:ext uri="{BB962C8B-B14F-4D97-AF65-F5344CB8AC3E}">
        <p14:creationId xmlns:p14="http://schemas.microsoft.com/office/powerpoint/2010/main" val="588766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8"/>
            <a:ext cx="11647500" cy="6333066"/>
          </a:xfrm>
        </p:spPr>
        <p:txBody>
          <a:bodyPr/>
          <a:lstStyle/>
          <a:p>
            <a:r>
              <a:rPr lang="en-US" sz="2800" u="sng" dirty="0" smtClean="0">
                <a:latin typeface="Calibri" panose="020F0502020204030204" pitchFamily="34" charset="0"/>
                <a:cs typeface="Calibri" panose="020F0502020204030204" pitchFamily="34" charset="0"/>
              </a:rPr>
              <a:t>How overeducation is measured?</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Self declared: the worker declares her/his status comparing her/his level of formal education with the one she/he believes the job requires.</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t>
            </a:r>
            <a:r>
              <a:rPr lang="en-US" sz="2600" dirty="0" smtClean="0">
                <a:latin typeface="Calibri" panose="020F0502020204030204" pitchFamily="34" charset="0"/>
                <a:cs typeface="Calibri" panose="020F0502020204030204" pitchFamily="34" charset="0"/>
              </a:rPr>
              <a:t>Characteristics </a:t>
            </a:r>
            <a:r>
              <a:rPr lang="en-US" sz="2600" dirty="0">
                <a:latin typeface="Calibri" panose="020F0502020204030204" pitchFamily="34" charset="0"/>
                <a:cs typeface="Calibri" panose="020F0502020204030204" pitchFamily="34" charset="0"/>
              </a:rPr>
              <a:t>of each </a:t>
            </a:r>
            <a:r>
              <a:rPr lang="en-US" sz="2600" dirty="0" smtClean="0">
                <a:latin typeface="Calibri" panose="020F0502020204030204" pitchFamily="34" charset="0"/>
                <a:cs typeface="Calibri" panose="020F0502020204030204" pitchFamily="34" charset="0"/>
              </a:rPr>
              <a:t>job (“</a:t>
            </a:r>
            <a:r>
              <a:rPr lang="en-US" sz="2600" dirty="0">
                <a:latin typeface="Calibri" panose="020F0502020204030204" pitchFamily="34" charset="0"/>
                <a:cs typeface="Calibri" panose="020F0502020204030204" pitchFamily="34" charset="0"/>
              </a:rPr>
              <a:t>objective measure</a:t>
            </a:r>
            <a:r>
              <a:rPr lang="en-US" sz="2600" dirty="0" smtClean="0">
                <a:latin typeface="Calibri" panose="020F0502020204030204" pitchFamily="34" charset="0"/>
                <a:cs typeface="Calibri" panose="020F0502020204030204" pitchFamily="34" charset="0"/>
              </a:rPr>
              <a:t>”): each job after being systematic characterized is assigned a required level of education, and then that requirement is compared with the level of education of the worker.</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So-called </a:t>
            </a:r>
            <a:r>
              <a:rPr lang="en-US" sz="2600" dirty="0">
                <a:latin typeface="Calibri" panose="020F0502020204030204" pitchFamily="34" charset="0"/>
                <a:cs typeface="Calibri" panose="020F0502020204030204" pitchFamily="34" charset="0"/>
              </a:rPr>
              <a:t>“empirical method</a:t>
            </a:r>
            <a:r>
              <a:rPr lang="en-US" sz="2600" dirty="0" smtClean="0">
                <a:latin typeface="Calibri" panose="020F0502020204030204" pitchFamily="34" charset="0"/>
                <a:cs typeface="Calibri" panose="020F0502020204030204" pitchFamily="34" charset="0"/>
              </a:rPr>
              <a:t>”: a </a:t>
            </a:r>
            <a:r>
              <a:rPr lang="en-US" sz="2600" dirty="0">
                <a:latin typeface="Calibri" panose="020F0502020204030204" pitchFamily="34" charset="0"/>
                <a:cs typeface="Calibri" panose="020F0502020204030204" pitchFamily="34" charset="0"/>
              </a:rPr>
              <a:t>person is compared to a group of </a:t>
            </a:r>
            <a:r>
              <a:rPr lang="en-US" sz="2600" dirty="0" smtClean="0">
                <a:latin typeface="Calibri" panose="020F0502020204030204" pitchFamily="34" charset="0"/>
                <a:cs typeface="Calibri" panose="020F0502020204030204" pitchFamily="34" charset="0"/>
              </a:rPr>
              <a:t>her/his </a:t>
            </a:r>
            <a:r>
              <a:rPr lang="en-US" sz="2600" dirty="0">
                <a:latin typeface="Calibri" panose="020F0502020204030204" pitchFamily="34" charset="0"/>
                <a:cs typeface="Calibri" panose="020F0502020204030204" pitchFamily="34" charset="0"/>
              </a:rPr>
              <a:t>peers using the mean or modal values of formal education, usually measured in years, as point of reference</a:t>
            </a:r>
            <a:r>
              <a:rPr lang="en-US" sz="2600" dirty="0" smtClean="0">
                <a:latin typeface="Calibri" panose="020F0502020204030204" pitchFamily="34" charset="0"/>
                <a:cs typeface="Calibri" panose="020F0502020204030204" pitchFamily="34" charset="0"/>
              </a:rPr>
              <a:t>.</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endParaRPr lang="en-US" sz="2600" dirty="0">
              <a:latin typeface="Calibri" panose="020F0502020204030204" pitchFamily="34" charset="0"/>
              <a:cs typeface="Calibri" panose="020F0502020204030204" pitchFamily="34" charset="0"/>
            </a:endParaRPr>
          </a:p>
        </p:txBody>
      </p:sp>
      <p:sp>
        <p:nvSpPr>
          <p:cNvPr id="3" name="Marcador de número de diapositiva 2"/>
          <p:cNvSpPr>
            <a:spLocks noGrp="1"/>
          </p:cNvSpPr>
          <p:nvPr>
            <p:ph type="sldNum" sz="quarter" idx="12"/>
          </p:nvPr>
        </p:nvSpPr>
        <p:spPr/>
        <p:txBody>
          <a:bodyPr/>
          <a:lstStyle/>
          <a:p>
            <a:fld id="{01499A73-5F1B-4748-A403-077CA4DEFA0C}" type="slidenum">
              <a:rPr lang="es-MX" smtClean="0"/>
              <a:t>5</a:t>
            </a:fld>
            <a:endParaRPr lang="es-MX"/>
          </a:p>
        </p:txBody>
      </p:sp>
    </p:spTree>
    <p:extLst>
      <p:ext uri="{BB962C8B-B14F-4D97-AF65-F5344CB8AC3E}">
        <p14:creationId xmlns:p14="http://schemas.microsoft.com/office/powerpoint/2010/main" val="2340123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8"/>
            <a:ext cx="11647500" cy="6333066"/>
          </a:xfrm>
        </p:spPr>
        <p:txBody>
          <a:bodyPr/>
          <a:lstStyle/>
          <a:p>
            <a:r>
              <a:rPr lang="en-US" sz="2800" u="sng" dirty="0" smtClean="0">
                <a:latin typeface="Calibri" panose="020F0502020204030204" pitchFamily="34" charset="0"/>
                <a:cs typeface="Calibri" panose="020F0502020204030204" pitchFamily="34" charset="0"/>
              </a:rPr>
              <a:t>Empirical approaches to the study of overeducation on income</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A) ORU </a:t>
            </a:r>
            <a:r>
              <a:rPr lang="en-US" sz="2600" dirty="0">
                <a:latin typeface="Calibri" panose="020F0502020204030204" pitchFamily="34" charset="0"/>
                <a:cs typeface="Calibri" panose="020F0502020204030204" pitchFamily="34" charset="0"/>
              </a:rPr>
              <a:t>model </a:t>
            </a:r>
            <a:r>
              <a:rPr lang="en-US" sz="2600" dirty="0" smtClean="0">
                <a:latin typeface="Calibri" panose="020F0502020204030204" pitchFamily="34" charset="0"/>
                <a:cs typeface="Calibri" panose="020F0502020204030204" pitchFamily="34" charset="0"/>
              </a:rPr>
              <a:t>(Duncan </a:t>
            </a:r>
            <a:r>
              <a:rPr lang="en-US" sz="2600" dirty="0">
                <a:latin typeface="Calibri" panose="020F0502020204030204" pitchFamily="34" charset="0"/>
                <a:cs typeface="Calibri" panose="020F0502020204030204" pitchFamily="34" charset="0"/>
              </a:rPr>
              <a:t>and </a:t>
            </a:r>
            <a:r>
              <a:rPr lang="en-US" sz="2600" dirty="0" smtClean="0">
                <a:latin typeface="Calibri" panose="020F0502020204030204" pitchFamily="34" charset="0"/>
                <a:cs typeface="Calibri" panose="020F0502020204030204" pitchFamily="34" charset="0"/>
              </a:rPr>
              <a:t>Hoffman, 1981)</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In a standard </a:t>
            </a:r>
            <a:r>
              <a:rPr lang="en-US" sz="2600" dirty="0" err="1" smtClean="0">
                <a:latin typeface="Calibri" panose="020F0502020204030204" pitchFamily="34" charset="0"/>
                <a:cs typeface="Calibri" panose="020F0502020204030204" pitchFamily="34" charset="0"/>
              </a:rPr>
              <a:t>Mincerian</a:t>
            </a:r>
            <a:r>
              <a:rPr lang="en-US" sz="2600" dirty="0" smtClean="0">
                <a:latin typeface="Calibri" panose="020F0502020204030204" pitchFamily="34" charset="0"/>
                <a:cs typeface="Calibri" panose="020F0502020204030204" pitchFamily="34" charset="0"/>
              </a:rPr>
              <a:t> equation, the education of the person is divided among: over-required </a:t>
            </a:r>
            <a:r>
              <a:rPr lang="en-US" sz="2600" dirty="0">
                <a:latin typeface="Calibri" panose="020F0502020204030204" pitchFamily="34" charset="0"/>
                <a:cs typeface="Calibri" panose="020F0502020204030204" pitchFamily="34" charset="0"/>
              </a:rPr>
              <a:t>(O), </a:t>
            </a:r>
            <a:r>
              <a:rPr lang="en-US" sz="2600" dirty="0" smtClean="0">
                <a:latin typeface="Calibri" panose="020F0502020204030204" pitchFamily="34" charset="0"/>
                <a:cs typeface="Calibri" panose="020F0502020204030204" pitchFamily="34" charset="0"/>
              </a:rPr>
              <a:t>required </a:t>
            </a:r>
            <a:r>
              <a:rPr lang="en-US" sz="2600" dirty="0">
                <a:latin typeface="Calibri" panose="020F0502020204030204" pitchFamily="34" charset="0"/>
                <a:cs typeface="Calibri" panose="020F0502020204030204" pitchFamily="34" charset="0"/>
              </a:rPr>
              <a:t>(R) and </a:t>
            </a:r>
            <a:r>
              <a:rPr lang="en-US" sz="2600" dirty="0" smtClean="0">
                <a:latin typeface="Calibri" panose="020F0502020204030204" pitchFamily="34" charset="0"/>
                <a:cs typeface="Calibri" panose="020F0502020204030204" pitchFamily="34" charset="0"/>
              </a:rPr>
              <a:t>under-required </a:t>
            </a:r>
            <a:r>
              <a:rPr lang="en-US" sz="2600" dirty="0">
                <a:latin typeface="Calibri" panose="020F0502020204030204" pitchFamily="34" charset="0"/>
                <a:cs typeface="Calibri" panose="020F0502020204030204" pitchFamily="34" charset="0"/>
              </a:rPr>
              <a:t>(U</a:t>
            </a:r>
            <a:r>
              <a:rPr lang="en-US" sz="2600" dirty="0" smtClean="0">
                <a:latin typeface="Calibri" panose="020F0502020204030204" pitchFamily="34" charset="0"/>
                <a:cs typeface="Calibri" panose="020F0502020204030204" pitchFamily="34" charset="0"/>
              </a:rPr>
              <a:t>):</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endParaRPr lang="en-US" sz="2600" dirty="0">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4" name="Objeto 3"/>
          <p:cNvGraphicFramePr>
            <a:graphicFrameLocks noChangeAspect="1"/>
          </p:cNvGraphicFramePr>
          <p:nvPr>
            <p:extLst>
              <p:ext uri="{D42A27DB-BD31-4B8C-83A1-F6EECF244321}">
                <p14:modId xmlns:p14="http://schemas.microsoft.com/office/powerpoint/2010/main" val="1026833991"/>
              </p:ext>
            </p:extLst>
          </p:nvPr>
        </p:nvGraphicFramePr>
        <p:xfrm>
          <a:off x="262467" y="2971800"/>
          <a:ext cx="6892290" cy="651510"/>
        </p:xfrm>
        <a:graphic>
          <a:graphicData uri="http://schemas.openxmlformats.org/presentationml/2006/ole">
            <mc:AlternateContent xmlns:mc="http://schemas.openxmlformats.org/markup-compatibility/2006">
              <mc:Choice xmlns:v="urn:schemas-microsoft-com:vml" Requires="v">
                <p:oleObj spid="_x0000_s2195" name="Equation" r:id="rId3" imgW="2552700" imgH="241300" progId="Equation.DSMT4">
                  <p:embed/>
                </p:oleObj>
              </mc:Choice>
              <mc:Fallback>
                <p:oleObj name="Equation" r:id="rId3" imgW="2552700" imgH="2413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467" y="2971800"/>
                        <a:ext cx="6892290" cy="651510"/>
                      </a:xfrm>
                      <a:prstGeom prst="rect">
                        <a:avLst/>
                      </a:prstGeom>
                      <a:solidFill>
                        <a:schemeClr val="tx1"/>
                      </a:solidFill>
                    </p:spPr>
                  </p:pic>
                </p:oleObj>
              </mc:Fallback>
            </mc:AlternateContent>
          </a:graphicData>
        </a:graphic>
      </p:graphicFrame>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6" name="Objeto 5"/>
          <p:cNvGraphicFramePr>
            <a:graphicFrameLocks noChangeAspect="1"/>
          </p:cNvGraphicFramePr>
          <p:nvPr>
            <p:extLst>
              <p:ext uri="{D42A27DB-BD31-4B8C-83A1-F6EECF244321}">
                <p14:modId xmlns:p14="http://schemas.microsoft.com/office/powerpoint/2010/main" val="2871349965"/>
              </p:ext>
            </p:extLst>
          </p:nvPr>
        </p:nvGraphicFramePr>
        <p:xfrm>
          <a:off x="272195" y="3754868"/>
          <a:ext cx="3474720" cy="2987040"/>
        </p:xfrm>
        <a:graphic>
          <a:graphicData uri="http://schemas.openxmlformats.org/presentationml/2006/ole">
            <mc:AlternateContent xmlns:mc="http://schemas.openxmlformats.org/markup-compatibility/2006">
              <mc:Choice xmlns:v="urn:schemas-microsoft-com:vml" Requires="v">
                <p:oleObj spid="_x0000_s2196" name="Equation" r:id="rId5" imgW="1447800" imgH="1244600" progId="Equation.DSMT4">
                  <p:embed/>
                </p:oleObj>
              </mc:Choice>
              <mc:Fallback>
                <p:oleObj name="Equation" r:id="rId5" imgW="1447800" imgH="12446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2195" y="3754868"/>
                        <a:ext cx="3474720" cy="2987040"/>
                      </a:xfrm>
                      <a:prstGeom prst="rect">
                        <a:avLst/>
                      </a:prstGeom>
                      <a:solidFill>
                        <a:schemeClr val="tx1"/>
                      </a:solidFill>
                    </p:spPr>
                  </p:pic>
                </p:oleObj>
              </mc:Fallback>
            </mc:AlternateContent>
          </a:graphicData>
        </a:graphic>
      </p:graphicFrame>
      <p:sp>
        <p:nvSpPr>
          <p:cNvPr id="8" name="Marcador de número de diapositiva 7"/>
          <p:cNvSpPr>
            <a:spLocks noGrp="1"/>
          </p:cNvSpPr>
          <p:nvPr>
            <p:ph type="sldNum" sz="quarter" idx="12"/>
          </p:nvPr>
        </p:nvSpPr>
        <p:spPr/>
        <p:txBody>
          <a:bodyPr/>
          <a:lstStyle/>
          <a:p>
            <a:fld id="{01499A73-5F1B-4748-A403-077CA4DEFA0C}" type="slidenum">
              <a:rPr lang="es-MX" smtClean="0"/>
              <a:t>6</a:t>
            </a:fld>
            <a:endParaRPr lang="es-MX"/>
          </a:p>
        </p:txBody>
      </p:sp>
    </p:spTree>
    <p:extLst>
      <p:ext uri="{BB962C8B-B14F-4D97-AF65-F5344CB8AC3E}">
        <p14:creationId xmlns:p14="http://schemas.microsoft.com/office/powerpoint/2010/main" val="703926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7"/>
            <a:ext cx="11647500" cy="6465290"/>
          </a:xfrm>
        </p:spPr>
        <p:txBody>
          <a:bodyPr/>
          <a:lstStyle/>
          <a:p>
            <a:r>
              <a:rPr lang="en-US" sz="2800" u="sng" dirty="0" smtClean="0">
                <a:latin typeface="Calibri" panose="020F0502020204030204" pitchFamily="34" charset="0"/>
                <a:cs typeface="Calibri" panose="020F0502020204030204" pitchFamily="34" charset="0"/>
              </a:rPr>
              <a:t>Empirical approaches to the study of overeducation on income</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A) ORU </a:t>
            </a:r>
            <a:r>
              <a:rPr lang="en-US" sz="2600" dirty="0">
                <a:latin typeface="Calibri" panose="020F0502020204030204" pitchFamily="34" charset="0"/>
                <a:cs typeface="Calibri" panose="020F0502020204030204" pitchFamily="34" charset="0"/>
              </a:rPr>
              <a:t>model </a:t>
            </a:r>
            <a:r>
              <a:rPr lang="en-US" sz="2600" dirty="0" smtClean="0">
                <a:latin typeface="Calibri" panose="020F0502020204030204" pitchFamily="34" charset="0"/>
                <a:cs typeface="Calibri" panose="020F0502020204030204" pitchFamily="34" charset="0"/>
              </a:rPr>
              <a:t>(Duncan </a:t>
            </a:r>
            <a:r>
              <a:rPr lang="en-US" sz="2600" dirty="0">
                <a:latin typeface="Calibri" panose="020F0502020204030204" pitchFamily="34" charset="0"/>
                <a:cs typeface="Calibri" panose="020F0502020204030204" pitchFamily="34" charset="0"/>
              </a:rPr>
              <a:t>and </a:t>
            </a:r>
            <a:r>
              <a:rPr lang="en-US" sz="2600" dirty="0" smtClean="0">
                <a:latin typeface="Calibri" panose="020F0502020204030204" pitchFamily="34" charset="0"/>
                <a:cs typeface="Calibri" panose="020F0502020204030204" pitchFamily="34" charset="0"/>
              </a:rPr>
              <a:t>Hoffman, 1981)</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t>
            </a:r>
            <a:r>
              <a:rPr lang="en-US" sz="2600" i="1" dirty="0" smtClean="0">
                <a:latin typeface="Symbol" panose="05050102010706020507" pitchFamily="18" charset="2"/>
                <a:cs typeface="Calibri" panose="020F0502020204030204" pitchFamily="34" charset="0"/>
              </a:rPr>
              <a:t></a:t>
            </a:r>
            <a:r>
              <a:rPr lang="en-US" sz="2600" baseline="-25000" dirty="0">
                <a:latin typeface="Calibri" panose="020F0502020204030204" pitchFamily="34" charset="0"/>
                <a:cs typeface="Calibri" panose="020F0502020204030204" pitchFamily="34" charset="0"/>
              </a:rPr>
              <a:t>2</a:t>
            </a:r>
            <a:r>
              <a:rPr lang="en-US" sz="2600" dirty="0">
                <a:latin typeface="Calibri" panose="020F0502020204030204" pitchFamily="34" charset="0"/>
                <a:cs typeface="Calibri" panose="020F0502020204030204" pitchFamily="34" charset="0"/>
              </a:rPr>
              <a:t> and </a:t>
            </a:r>
            <a:r>
              <a:rPr lang="en-US" sz="2600" i="1" dirty="0" smtClean="0">
                <a:latin typeface="Symbol" panose="05050102010706020507" pitchFamily="18" charset="2"/>
                <a:cs typeface="Calibri" panose="020F0502020204030204" pitchFamily="34" charset="0"/>
              </a:rPr>
              <a:t></a:t>
            </a:r>
            <a:r>
              <a:rPr lang="en-US" sz="2600" baseline="-25000" dirty="0" smtClean="0">
                <a:latin typeface="Calibri" panose="020F0502020204030204" pitchFamily="34" charset="0"/>
                <a:cs typeface="Calibri" panose="020F0502020204030204" pitchFamily="34" charset="0"/>
              </a:rPr>
              <a:t>3</a:t>
            </a:r>
            <a:r>
              <a:rPr lang="en-US" sz="2600" dirty="0" smtClean="0">
                <a:latin typeface="Calibri" panose="020F0502020204030204" pitchFamily="34" charset="0"/>
                <a:cs typeface="Calibri" panose="020F0502020204030204" pitchFamily="34" charset="0"/>
              </a:rPr>
              <a:t> </a:t>
            </a:r>
            <a:r>
              <a:rPr lang="en-US" sz="2600" dirty="0">
                <a:latin typeface="Calibri" panose="020F0502020204030204" pitchFamily="34" charset="0"/>
                <a:cs typeface="Calibri" panose="020F0502020204030204" pitchFamily="34" charset="0"/>
              </a:rPr>
              <a:t>are interpreted relative </a:t>
            </a:r>
            <a:r>
              <a:rPr lang="en-US" sz="2600" dirty="0" smtClean="0">
                <a:latin typeface="Calibri" panose="020F0502020204030204" pitchFamily="34" charset="0"/>
                <a:cs typeface="Calibri" panose="020F0502020204030204" pitchFamily="34" charset="0"/>
              </a:rPr>
              <a:t>to </a:t>
            </a:r>
            <a:r>
              <a:rPr lang="en-US" sz="2600" dirty="0">
                <a:latin typeface="Calibri" panose="020F0502020204030204" pitchFamily="34" charset="0"/>
                <a:cs typeface="Calibri" panose="020F0502020204030204" pitchFamily="34" charset="0"/>
              </a:rPr>
              <a:t>workers in the same occupation (requiring the same years of schooling) which are correctly </a:t>
            </a:r>
            <a:r>
              <a:rPr lang="en-US" sz="2600" dirty="0" smtClean="0">
                <a:latin typeface="Calibri" panose="020F0502020204030204" pitchFamily="34" charset="0"/>
                <a:cs typeface="Calibri" panose="020F0502020204030204" pitchFamily="34" charset="0"/>
              </a:rPr>
              <a:t>matched,</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t>
            </a:r>
            <a:r>
              <a:rPr lang="en-US" sz="2600" i="1" dirty="0" smtClean="0">
                <a:latin typeface="Symbol" panose="05050102010706020507" pitchFamily="18" charset="2"/>
                <a:cs typeface="Calibri" panose="020F0502020204030204" pitchFamily="34" charset="0"/>
              </a:rPr>
              <a:t></a:t>
            </a:r>
            <a:r>
              <a:rPr lang="en-US" sz="2600" i="1" baseline="-25000" dirty="0" smtClean="0">
                <a:latin typeface="Calibri" panose="020F0502020204030204" pitchFamily="34" charset="0"/>
                <a:cs typeface="Calibri" panose="020F0502020204030204" pitchFamily="34" charset="0"/>
              </a:rPr>
              <a:t>1</a:t>
            </a:r>
            <a:r>
              <a:rPr lang="en-US" sz="2600" dirty="0" smtClean="0">
                <a:latin typeface="Calibri" panose="020F0502020204030204" pitchFamily="34" charset="0"/>
                <a:cs typeface="Calibri" panose="020F0502020204030204" pitchFamily="34" charset="0"/>
              </a:rPr>
              <a:t> </a:t>
            </a:r>
            <a:r>
              <a:rPr lang="en-US" sz="2600" dirty="0">
                <a:latin typeface="Calibri" panose="020F0502020204030204" pitchFamily="34" charset="0"/>
                <a:cs typeface="Calibri" panose="020F0502020204030204" pitchFamily="34" charset="0"/>
              </a:rPr>
              <a:t>&gt; </a:t>
            </a:r>
            <a:r>
              <a:rPr lang="en-US" sz="2600" i="1" dirty="0" smtClean="0">
                <a:latin typeface="Symbol" panose="05050102010706020507" pitchFamily="18" charset="2"/>
                <a:cs typeface="Calibri" panose="020F0502020204030204" pitchFamily="34" charset="0"/>
              </a:rPr>
              <a:t></a:t>
            </a:r>
            <a:r>
              <a:rPr lang="en-US" sz="2600" i="1" baseline="-25000" dirty="0" smtClean="0">
                <a:latin typeface="Calibri" panose="020F0502020204030204" pitchFamily="34" charset="0"/>
                <a:cs typeface="Calibri" panose="020F0502020204030204" pitchFamily="34" charset="0"/>
              </a:rPr>
              <a:t>2</a:t>
            </a:r>
            <a:r>
              <a:rPr lang="en-US" sz="2600" dirty="0" smtClean="0">
                <a:latin typeface="Calibri" panose="020F0502020204030204" pitchFamily="34" charset="0"/>
                <a:cs typeface="Calibri" panose="020F0502020204030204" pitchFamily="34" charset="0"/>
              </a:rPr>
              <a:t> </a:t>
            </a:r>
            <a:r>
              <a:rPr lang="en-US" sz="2600" dirty="0">
                <a:latin typeface="Calibri" panose="020F0502020204030204" pitchFamily="34" charset="0"/>
                <a:cs typeface="Calibri" panose="020F0502020204030204" pitchFamily="34" charset="0"/>
              </a:rPr>
              <a:t>&gt; </a:t>
            </a:r>
            <a:r>
              <a:rPr lang="en-US" sz="2600" dirty="0" smtClean="0">
                <a:latin typeface="Calibri" panose="020F0502020204030204" pitchFamily="34" charset="0"/>
                <a:cs typeface="Calibri" panose="020F0502020204030204" pitchFamily="34" charset="0"/>
              </a:rPr>
              <a:t>0: the </a:t>
            </a:r>
            <a:r>
              <a:rPr lang="en-US" sz="2600" dirty="0">
                <a:latin typeface="Calibri" panose="020F0502020204030204" pitchFamily="34" charset="0"/>
                <a:cs typeface="Calibri" panose="020F0502020204030204" pitchFamily="34" charset="0"/>
              </a:rPr>
              <a:t>return to each year of schooling beyond those required is positive but lower than for the required </a:t>
            </a:r>
            <a:r>
              <a:rPr lang="en-US" sz="2600" dirty="0" smtClean="0">
                <a:latin typeface="Calibri" panose="020F0502020204030204" pitchFamily="34" charset="0"/>
                <a:cs typeface="Calibri" panose="020F0502020204030204" pitchFamily="34" charset="0"/>
              </a:rPr>
              <a:t>ones,</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t>
            </a:r>
            <a:r>
              <a:rPr lang="en-US" sz="2600" i="1" dirty="0" smtClean="0">
                <a:latin typeface="Symbol" panose="05050102010706020507" pitchFamily="18" charset="2"/>
                <a:cs typeface="Calibri" panose="020F0502020204030204" pitchFamily="34" charset="0"/>
              </a:rPr>
              <a:t></a:t>
            </a:r>
            <a:r>
              <a:rPr lang="en-US" sz="2600" i="1" baseline="-25000" dirty="0" smtClean="0">
                <a:latin typeface="Calibri" panose="020F0502020204030204" pitchFamily="34" charset="0"/>
                <a:cs typeface="Calibri" panose="020F0502020204030204" pitchFamily="34" charset="0"/>
              </a:rPr>
              <a:t>3</a:t>
            </a:r>
            <a:r>
              <a:rPr lang="en-US" sz="2600" dirty="0" smtClean="0">
                <a:latin typeface="Calibri" panose="020F0502020204030204" pitchFamily="34" charset="0"/>
                <a:cs typeface="Calibri" panose="020F0502020204030204" pitchFamily="34" charset="0"/>
              </a:rPr>
              <a:t> </a:t>
            </a:r>
            <a:r>
              <a:rPr lang="en-US" sz="2600" dirty="0">
                <a:latin typeface="Calibri" panose="020F0502020204030204" pitchFamily="34" charset="0"/>
                <a:cs typeface="Calibri" panose="020F0502020204030204" pitchFamily="34" charset="0"/>
              </a:rPr>
              <a:t>&lt; 0 and </a:t>
            </a:r>
            <a:r>
              <a:rPr lang="en-US" sz="2600" i="1" dirty="0">
                <a:latin typeface="Symbol" panose="05050102010706020507" pitchFamily="18" charset="2"/>
                <a:cs typeface="Calibri" panose="020F0502020204030204" pitchFamily="34" charset="0"/>
              </a:rPr>
              <a:t></a:t>
            </a:r>
            <a:r>
              <a:rPr lang="en-US" sz="2600" i="1" baseline="-25000" dirty="0">
                <a:latin typeface="Calibri" panose="020F0502020204030204" pitchFamily="34" charset="0"/>
                <a:cs typeface="Calibri" panose="020F0502020204030204" pitchFamily="34" charset="0"/>
              </a:rPr>
              <a:t>1</a:t>
            </a:r>
            <a:r>
              <a:rPr lang="en-US" sz="2600" dirty="0" smtClean="0">
                <a:latin typeface="Calibri" panose="020F0502020204030204" pitchFamily="34" charset="0"/>
                <a:cs typeface="Calibri" panose="020F0502020204030204" pitchFamily="34" charset="0"/>
              </a:rPr>
              <a:t> </a:t>
            </a:r>
            <a:r>
              <a:rPr lang="en-US" sz="2600" dirty="0">
                <a:latin typeface="Calibri" panose="020F0502020204030204" pitchFamily="34" charset="0"/>
                <a:cs typeface="Calibri" panose="020F0502020204030204" pitchFamily="34" charset="0"/>
              </a:rPr>
              <a:t>&gt; </a:t>
            </a:r>
            <a:r>
              <a:rPr lang="en-US" sz="2600" dirty="0" smtClean="0">
                <a:latin typeface="Calibri" panose="020F0502020204030204" pitchFamily="34" charset="0"/>
                <a:cs typeface="Calibri" panose="020F0502020204030204" pitchFamily="34" charset="0"/>
              </a:rPr>
              <a:t>-</a:t>
            </a:r>
            <a:r>
              <a:rPr lang="en-US" sz="2600" i="1" dirty="0" smtClean="0">
                <a:latin typeface="Symbol" panose="05050102010706020507" pitchFamily="18" charset="2"/>
                <a:cs typeface="Calibri" panose="020F0502020204030204" pitchFamily="34" charset="0"/>
              </a:rPr>
              <a:t></a:t>
            </a:r>
            <a:r>
              <a:rPr lang="en-US" sz="2600" i="1" baseline="-25000" dirty="0" smtClean="0">
                <a:latin typeface="Calibri" panose="020F0502020204030204" pitchFamily="34" charset="0"/>
                <a:cs typeface="Calibri" panose="020F0502020204030204" pitchFamily="34" charset="0"/>
              </a:rPr>
              <a:t>3</a:t>
            </a:r>
            <a:r>
              <a:rPr lang="en-US" sz="2600" dirty="0" smtClean="0">
                <a:latin typeface="Calibri" panose="020F0502020204030204" pitchFamily="34" charset="0"/>
                <a:cs typeface="Calibri" panose="020F0502020204030204" pitchFamily="34" charset="0"/>
              </a:rPr>
              <a:t>: the </a:t>
            </a:r>
            <a:r>
              <a:rPr lang="en-US" sz="2600" dirty="0">
                <a:latin typeface="Calibri" panose="020F0502020204030204" pitchFamily="34" charset="0"/>
                <a:cs typeface="Calibri" panose="020F0502020204030204" pitchFamily="34" charset="0"/>
              </a:rPr>
              <a:t>return to each year of underschooling is negative, but the absolute value of the penalty is lower than the return to each year of required </a:t>
            </a:r>
            <a:r>
              <a:rPr lang="en-US" sz="2600" dirty="0" smtClean="0">
                <a:latin typeface="Calibri" panose="020F0502020204030204" pitchFamily="34" charset="0"/>
                <a:cs typeface="Calibri" panose="020F0502020204030204" pitchFamily="34" charset="0"/>
              </a:rPr>
              <a:t>schooling. </a:t>
            </a:r>
            <a:endParaRPr lang="en-US" sz="2600" dirty="0">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4" name="Objeto 3"/>
          <p:cNvGraphicFramePr>
            <a:graphicFrameLocks noChangeAspect="1"/>
          </p:cNvGraphicFramePr>
          <p:nvPr>
            <p:extLst>
              <p:ext uri="{D42A27DB-BD31-4B8C-83A1-F6EECF244321}">
                <p14:modId xmlns:p14="http://schemas.microsoft.com/office/powerpoint/2010/main" val="378843618"/>
              </p:ext>
            </p:extLst>
          </p:nvPr>
        </p:nvGraphicFramePr>
        <p:xfrm>
          <a:off x="262467" y="1736383"/>
          <a:ext cx="6892290" cy="651510"/>
        </p:xfrm>
        <a:graphic>
          <a:graphicData uri="http://schemas.openxmlformats.org/presentationml/2006/ole">
            <mc:AlternateContent xmlns:mc="http://schemas.openxmlformats.org/markup-compatibility/2006">
              <mc:Choice xmlns:v="urn:schemas-microsoft-com:vml" Requires="v">
                <p:oleObj spid="_x0000_s3144" name="Equation" r:id="rId3" imgW="2552700" imgH="241300" progId="Equation.DSMT4">
                  <p:embed/>
                </p:oleObj>
              </mc:Choice>
              <mc:Fallback>
                <p:oleObj name="Equation" r:id="rId3" imgW="2552700" imgH="2413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467" y="1736383"/>
                        <a:ext cx="6892290" cy="651510"/>
                      </a:xfrm>
                      <a:prstGeom prst="rect">
                        <a:avLst/>
                      </a:prstGeom>
                      <a:solidFill>
                        <a:schemeClr val="tx1"/>
                      </a:solidFill>
                    </p:spPr>
                  </p:pic>
                </p:oleObj>
              </mc:Fallback>
            </mc:AlternateContent>
          </a:graphicData>
        </a:graphic>
      </p:graphicFrame>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Marcador de número de diapositiva 6"/>
          <p:cNvSpPr>
            <a:spLocks noGrp="1"/>
          </p:cNvSpPr>
          <p:nvPr>
            <p:ph type="sldNum" sz="quarter" idx="12"/>
          </p:nvPr>
        </p:nvSpPr>
        <p:spPr/>
        <p:txBody>
          <a:bodyPr/>
          <a:lstStyle/>
          <a:p>
            <a:fld id="{01499A73-5F1B-4748-A403-077CA4DEFA0C}" type="slidenum">
              <a:rPr lang="es-MX" smtClean="0"/>
              <a:t>7</a:t>
            </a:fld>
            <a:endParaRPr lang="es-MX"/>
          </a:p>
        </p:txBody>
      </p:sp>
    </p:spTree>
    <p:extLst>
      <p:ext uri="{BB962C8B-B14F-4D97-AF65-F5344CB8AC3E}">
        <p14:creationId xmlns:p14="http://schemas.microsoft.com/office/powerpoint/2010/main" val="4109329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8"/>
            <a:ext cx="11647500" cy="6333066"/>
          </a:xfrm>
        </p:spPr>
        <p:txBody>
          <a:bodyPr/>
          <a:lstStyle/>
          <a:p>
            <a:r>
              <a:rPr lang="en-US" sz="2800" u="sng" dirty="0" smtClean="0">
                <a:latin typeface="Calibri" panose="020F0502020204030204" pitchFamily="34" charset="0"/>
                <a:cs typeface="Calibri" panose="020F0502020204030204" pitchFamily="34" charset="0"/>
              </a:rPr>
              <a:t>Empirical approaches to the study of overeducation on income</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B) Dummy </a:t>
            </a:r>
            <a:r>
              <a:rPr lang="en-US" sz="2600" dirty="0">
                <a:latin typeface="Calibri" panose="020F0502020204030204" pitchFamily="34" charset="0"/>
                <a:cs typeface="Calibri" panose="020F0502020204030204" pitchFamily="34" charset="0"/>
              </a:rPr>
              <a:t>variable approach </a:t>
            </a:r>
            <a:r>
              <a:rPr lang="en-US" sz="2600" dirty="0" smtClean="0">
                <a:latin typeface="Calibri" panose="020F0502020204030204" pitchFamily="34" charset="0"/>
                <a:cs typeface="Calibri" panose="020F0502020204030204" pitchFamily="34" charset="0"/>
              </a:rPr>
              <a:t>(Verdugo and Verdugo, 1989)</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In a standard </a:t>
            </a:r>
            <a:r>
              <a:rPr lang="en-US" sz="2600" dirty="0" err="1" smtClean="0">
                <a:latin typeface="Calibri" panose="020F0502020204030204" pitchFamily="34" charset="0"/>
                <a:cs typeface="Calibri" panose="020F0502020204030204" pitchFamily="34" charset="0"/>
              </a:rPr>
              <a:t>Mincerian</a:t>
            </a:r>
            <a:r>
              <a:rPr lang="en-US" sz="2600" dirty="0" smtClean="0">
                <a:latin typeface="Calibri" panose="020F0502020204030204" pitchFamily="34" charset="0"/>
                <a:cs typeface="Calibri" panose="020F0502020204030204" pitchFamily="34" charset="0"/>
              </a:rPr>
              <a:t> equation, in addition to the person’s education (</a:t>
            </a:r>
            <a:r>
              <a:rPr lang="en-US" sz="2600" i="1" dirty="0" smtClean="0">
                <a:latin typeface="Calibri" panose="020F0502020204030204" pitchFamily="34" charset="0"/>
                <a:cs typeface="Calibri" panose="020F0502020204030204" pitchFamily="34" charset="0"/>
              </a:rPr>
              <a:t>E</a:t>
            </a:r>
            <a:r>
              <a:rPr lang="en-US" sz="2600" i="1" baseline="-25000" dirty="0" smtClean="0">
                <a:latin typeface="Calibri" panose="020F0502020204030204" pitchFamily="34" charset="0"/>
                <a:cs typeface="Calibri" panose="020F0502020204030204" pitchFamily="34" charset="0"/>
              </a:rPr>
              <a:t>it</a:t>
            </a:r>
            <a:r>
              <a:rPr lang="en-US" sz="2600" dirty="0" smtClean="0">
                <a:latin typeface="Calibri" panose="020F0502020204030204" pitchFamily="34" charset="0"/>
                <a:cs typeface="Calibri" panose="020F0502020204030204" pitchFamily="34" charset="0"/>
              </a:rPr>
              <a:t>), two dummy variables are included:</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endParaRPr lang="en-US" sz="2600" dirty="0">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4" name="Objeto 3"/>
          <p:cNvGraphicFramePr>
            <a:graphicFrameLocks noChangeAspect="1"/>
          </p:cNvGraphicFramePr>
          <p:nvPr>
            <p:extLst>
              <p:ext uri="{D42A27DB-BD31-4B8C-83A1-F6EECF244321}">
                <p14:modId xmlns:p14="http://schemas.microsoft.com/office/powerpoint/2010/main" val="1715195398"/>
              </p:ext>
            </p:extLst>
          </p:nvPr>
        </p:nvGraphicFramePr>
        <p:xfrm>
          <a:off x="274975" y="2971800"/>
          <a:ext cx="7510463" cy="650875"/>
        </p:xfrm>
        <a:graphic>
          <a:graphicData uri="http://schemas.openxmlformats.org/presentationml/2006/ole">
            <mc:AlternateContent xmlns:mc="http://schemas.openxmlformats.org/markup-compatibility/2006">
              <mc:Choice xmlns:v="urn:schemas-microsoft-com:vml" Requires="v">
                <p:oleObj spid="_x0000_s4235" name="Equation" r:id="rId3" imgW="2781000" imgH="241200" progId="Equation.DSMT4">
                  <p:embed/>
                </p:oleObj>
              </mc:Choice>
              <mc:Fallback>
                <p:oleObj name="Equation" r:id="rId3" imgW="2781000" imgH="241200" progId="Equation.DSMT4">
                  <p:embed/>
                  <p:pic>
                    <p:nvPicPr>
                      <p:cNvPr id="0" name=""/>
                      <p:cNvPicPr>
                        <a:picLocks noChangeAspect="1" noChangeArrowheads="1"/>
                      </p:cNvPicPr>
                      <p:nvPr/>
                    </p:nvPicPr>
                    <p:blipFill>
                      <a:blip r:embed="rId4"/>
                      <a:srcRect/>
                      <a:stretch>
                        <a:fillRect/>
                      </a:stretch>
                    </p:blipFill>
                    <p:spPr bwMode="auto">
                      <a:xfrm>
                        <a:off x="274975" y="2971800"/>
                        <a:ext cx="7510463" cy="650875"/>
                      </a:xfrm>
                      <a:prstGeom prst="rect">
                        <a:avLst/>
                      </a:prstGeom>
                      <a:solidFill>
                        <a:schemeClr val="tx1"/>
                      </a:solidFill>
                    </p:spPr>
                  </p:pic>
                </p:oleObj>
              </mc:Fallback>
            </mc:AlternateContent>
          </a:graphicData>
        </a:graphic>
      </p:graphicFrame>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8" name="Objeto 7"/>
          <p:cNvGraphicFramePr>
            <a:graphicFrameLocks noChangeAspect="1"/>
          </p:cNvGraphicFramePr>
          <p:nvPr>
            <p:extLst>
              <p:ext uri="{D42A27DB-BD31-4B8C-83A1-F6EECF244321}">
                <p14:modId xmlns:p14="http://schemas.microsoft.com/office/powerpoint/2010/main" val="1607411831"/>
              </p:ext>
            </p:extLst>
          </p:nvPr>
        </p:nvGraphicFramePr>
        <p:xfrm>
          <a:off x="274976" y="3939702"/>
          <a:ext cx="3168545" cy="2376408"/>
        </p:xfrm>
        <a:graphic>
          <a:graphicData uri="http://schemas.openxmlformats.org/presentationml/2006/ole">
            <mc:AlternateContent xmlns:mc="http://schemas.openxmlformats.org/markup-compatibility/2006">
              <mc:Choice xmlns:v="urn:schemas-microsoft-com:vml" Requires="v">
                <p:oleObj spid="_x0000_s4236" name="Equation" r:id="rId5" imgW="1320227" imgH="990170" progId="Equation.DSMT4">
                  <p:embed/>
                </p:oleObj>
              </mc:Choice>
              <mc:Fallback>
                <p:oleObj name="Equation" r:id="rId5" imgW="1320227" imgH="990170"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976" y="3939702"/>
                        <a:ext cx="3168545" cy="2376408"/>
                      </a:xfrm>
                      <a:prstGeom prst="rect">
                        <a:avLst/>
                      </a:prstGeom>
                      <a:solidFill>
                        <a:schemeClr val="tx1"/>
                      </a:solidFill>
                    </p:spPr>
                  </p:pic>
                </p:oleObj>
              </mc:Fallback>
            </mc:AlternateContent>
          </a:graphicData>
        </a:graphic>
      </p:graphicFrame>
      <p:sp>
        <p:nvSpPr>
          <p:cNvPr id="9" name="Marcador de número de diapositiva 8"/>
          <p:cNvSpPr>
            <a:spLocks noGrp="1"/>
          </p:cNvSpPr>
          <p:nvPr>
            <p:ph type="sldNum" sz="quarter" idx="12"/>
          </p:nvPr>
        </p:nvSpPr>
        <p:spPr/>
        <p:txBody>
          <a:bodyPr/>
          <a:lstStyle/>
          <a:p>
            <a:fld id="{01499A73-5F1B-4748-A403-077CA4DEFA0C}" type="slidenum">
              <a:rPr lang="es-MX" smtClean="0"/>
              <a:t>8</a:t>
            </a:fld>
            <a:endParaRPr lang="es-MX"/>
          </a:p>
        </p:txBody>
      </p:sp>
    </p:spTree>
    <p:extLst>
      <p:ext uri="{BB962C8B-B14F-4D97-AF65-F5344CB8AC3E}">
        <p14:creationId xmlns:p14="http://schemas.microsoft.com/office/powerpoint/2010/main" val="3705652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033" y="237068"/>
            <a:ext cx="11647500" cy="6333066"/>
          </a:xfrm>
        </p:spPr>
        <p:txBody>
          <a:bodyPr/>
          <a:lstStyle/>
          <a:p>
            <a:r>
              <a:rPr lang="en-US" sz="2800" u="sng" dirty="0" smtClean="0">
                <a:latin typeface="Calibri" panose="020F0502020204030204" pitchFamily="34" charset="0"/>
                <a:cs typeface="Calibri" panose="020F0502020204030204" pitchFamily="34" charset="0"/>
              </a:rPr>
              <a:t>Empirical approaches to the study of overeducation on income</a:t>
            </a:r>
            <a:r>
              <a:rPr lang="en-US" sz="2800" dirty="0" smtClean="0">
                <a:latin typeface="Calibri" panose="020F0502020204030204" pitchFamily="34" charset="0"/>
                <a:cs typeface="Calibri" panose="020F0502020204030204" pitchFamily="34" charset="0"/>
              </a:rPr>
              <a:t/>
            </a:r>
            <a:br>
              <a:rPr lang="en-US" sz="28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B) Dummy </a:t>
            </a:r>
            <a:r>
              <a:rPr lang="en-US" sz="2600" dirty="0">
                <a:latin typeface="Calibri" panose="020F0502020204030204" pitchFamily="34" charset="0"/>
                <a:cs typeface="Calibri" panose="020F0502020204030204" pitchFamily="34" charset="0"/>
              </a:rPr>
              <a:t>variable approach </a:t>
            </a:r>
            <a:r>
              <a:rPr lang="en-US" sz="2600" dirty="0" smtClean="0">
                <a:latin typeface="Calibri" panose="020F0502020204030204" pitchFamily="34" charset="0"/>
                <a:cs typeface="Calibri" panose="020F0502020204030204" pitchFamily="34" charset="0"/>
              </a:rPr>
              <a:t>(Verdugo and Verdugo, 1989)</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Now </a:t>
            </a:r>
            <a:r>
              <a:rPr lang="en-US" sz="2600" dirty="0">
                <a:latin typeface="Calibri" panose="020F0502020204030204" pitchFamily="34" charset="0"/>
                <a:cs typeface="Calibri" panose="020F0502020204030204" pitchFamily="34" charset="0"/>
              </a:rPr>
              <a:t>the comparison is between workers with the same level of education (equal </a:t>
            </a:r>
            <a:r>
              <a:rPr lang="en-US" sz="2600" i="1" dirty="0">
                <a:latin typeface="Calibri" panose="020F0502020204030204" pitchFamily="34" charset="0"/>
                <a:cs typeface="Calibri" panose="020F0502020204030204" pitchFamily="34" charset="0"/>
              </a:rPr>
              <a:t>E</a:t>
            </a:r>
            <a:r>
              <a:rPr lang="en-US" sz="2600" i="1" baseline="-25000" dirty="0">
                <a:latin typeface="Calibri" panose="020F0502020204030204" pitchFamily="34" charset="0"/>
                <a:cs typeface="Calibri" panose="020F0502020204030204" pitchFamily="34" charset="0"/>
              </a:rPr>
              <a:t>it</a:t>
            </a:r>
            <a:r>
              <a:rPr lang="en-US" sz="2600" dirty="0">
                <a:latin typeface="Calibri" panose="020F0502020204030204" pitchFamily="34" charset="0"/>
                <a:cs typeface="Calibri" panose="020F0502020204030204" pitchFamily="34" charset="0"/>
              </a:rPr>
              <a:t>) but with one of them being overeducated (</a:t>
            </a:r>
            <a:r>
              <a:rPr lang="en-US" sz="2600" i="1" dirty="0" err="1">
                <a:latin typeface="Calibri" panose="020F0502020204030204" pitchFamily="34" charset="0"/>
                <a:cs typeface="Calibri" panose="020F0502020204030204" pitchFamily="34" charset="0"/>
              </a:rPr>
              <a:t>OV</a:t>
            </a:r>
            <a:r>
              <a:rPr lang="en-US" sz="2600" i="1" baseline="-25000" dirty="0" err="1">
                <a:latin typeface="Calibri" panose="020F0502020204030204" pitchFamily="34" charset="0"/>
                <a:cs typeface="Calibri" panose="020F0502020204030204" pitchFamily="34" charset="0"/>
              </a:rPr>
              <a:t>it</a:t>
            </a:r>
            <a:r>
              <a:rPr lang="en-US" sz="2600" dirty="0">
                <a:latin typeface="Calibri" panose="020F0502020204030204" pitchFamily="34" charset="0"/>
                <a:cs typeface="Calibri" panose="020F0502020204030204" pitchFamily="34" charset="0"/>
              </a:rPr>
              <a:t>=1) or undereducated </a:t>
            </a:r>
            <a:r>
              <a:rPr lang="en-US" sz="2600" dirty="0" smtClean="0">
                <a:latin typeface="Calibri" panose="020F0502020204030204" pitchFamily="34" charset="0"/>
                <a:cs typeface="Calibri" panose="020F0502020204030204" pitchFamily="34" charset="0"/>
              </a:rPr>
              <a:t>(</a:t>
            </a:r>
            <a:r>
              <a:rPr lang="en-US" sz="2600" i="1" dirty="0" err="1" smtClean="0">
                <a:latin typeface="Calibri" panose="020F0502020204030204" pitchFamily="34" charset="0"/>
                <a:cs typeface="Calibri" panose="020F0502020204030204" pitchFamily="34" charset="0"/>
              </a:rPr>
              <a:t>UN</a:t>
            </a:r>
            <a:r>
              <a:rPr lang="en-US" sz="2600" i="1" baseline="-25000" dirty="0" err="1" smtClean="0">
                <a:latin typeface="Calibri" panose="020F0502020204030204" pitchFamily="34" charset="0"/>
                <a:cs typeface="Calibri" panose="020F0502020204030204" pitchFamily="34" charset="0"/>
              </a:rPr>
              <a:t>it</a:t>
            </a:r>
            <a:r>
              <a:rPr lang="en-US" sz="2600" dirty="0" smtClean="0">
                <a:latin typeface="Calibri" panose="020F0502020204030204" pitchFamily="34" charset="0"/>
                <a:cs typeface="Calibri" panose="020F0502020204030204" pitchFamily="34" charset="0"/>
              </a:rPr>
              <a:t>=1),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r>
            <a:br>
              <a:rPr lang="en-US" sz="2600" dirty="0" smtClean="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t>
            </a:r>
            <a:r>
              <a:rPr lang="en-US" sz="2600" i="1" dirty="0" smtClean="0">
                <a:latin typeface="Symbol" panose="05050102010706020507" pitchFamily="18" charset="2"/>
                <a:cs typeface="Calibri" panose="020F0502020204030204" pitchFamily="34" charset="0"/>
              </a:rPr>
              <a:t></a:t>
            </a:r>
            <a:r>
              <a:rPr lang="en-US" sz="2600" i="1" baseline="-25000" dirty="0" smtClean="0">
                <a:latin typeface="Calibri" panose="020F0502020204030204" pitchFamily="34" charset="0"/>
                <a:cs typeface="Calibri" panose="020F0502020204030204" pitchFamily="34" charset="0"/>
              </a:rPr>
              <a:t>2 </a:t>
            </a:r>
            <a:r>
              <a:rPr lang="en-US" sz="2600" dirty="0" smtClean="0">
                <a:latin typeface="Calibri" panose="020F0502020204030204" pitchFamily="34" charset="0"/>
                <a:cs typeface="Calibri" panose="020F0502020204030204" pitchFamily="34" charset="0"/>
              </a:rPr>
              <a:t>&lt; 0: overeducated </a:t>
            </a:r>
            <a:r>
              <a:rPr lang="en-US" sz="2600" dirty="0">
                <a:latin typeface="Calibri" panose="020F0502020204030204" pitchFamily="34" charset="0"/>
                <a:cs typeface="Calibri" panose="020F0502020204030204" pitchFamily="34" charset="0"/>
              </a:rPr>
              <a:t>workers earn less than others with the same level of education that are correctly </a:t>
            </a:r>
            <a:r>
              <a:rPr lang="en-US" sz="2600" dirty="0" smtClean="0">
                <a:latin typeface="Calibri" panose="020F0502020204030204" pitchFamily="34" charset="0"/>
                <a:cs typeface="Calibri" panose="020F0502020204030204" pitchFamily="34" charset="0"/>
              </a:rPr>
              <a:t>matched, </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smtClean="0">
                <a:latin typeface="Calibri" panose="020F0502020204030204" pitchFamily="34" charset="0"/>
                <a:cs typeface="Calibri" panose="020F0502020204030204" pitchFamily="34" charset="0"/>
              </a:rPr>
              <a:t>- </a:t>
            </a:r>
            <a:r>
              <a:rPr lang="en-US" sz="2600" i="1" dirty="0" smtClean="0">
                <a:latin typeface="Symbol" panose="05050102010706020507" pitchFamily="18" charset="2"/>
                <a:cs typeface="Calibri" panose="020F0502020204030204" pitchFamily="34" charset="0"/>
              </a:rPr>
              <a:t></a:t>
            </a:r>
            <a:r>
              <a:rPr lang="en-US" sz="2600" i="1" baseline="-25000" dirty="0" smtClean="0">
                <a:latin typeface="Calibri" panose="020F0502020204030204" pitchFamily="34" charset="0"/>
                <a:cs typeface="Calibri" panose="020F0502020204030204" pitchFamily="34" charset="0"/>
              </a:rPr>
              <a:t>3 </a:t>
            </a:r>
            <a:r>
              <a:rPr lang="en-US" sz="2600" dirty="0" smtClean="0">
                <a:latin typeface="Calibri" panose="020F0502020204030204" pitchFamily="34" charset="0"/>
                <a:cs typeface="Calibri" panose="020F0502020204030204" pitchFamily="34" charset="0"/>
              </a:rPr>
              <a:t>&gt; 0: undereducated </a:t>
            </a:r>
            <a:r>
              <a:rPr lang="en-US" sz="2600" dirty="0">
                <a:latin typeface="Calibri" panose="020F0502020204030204" pitchFamily="34" charset="0"/>
                <a:cs typeface="Calibri" panose="020F0502020204030204" pitchFamily="34" charset="0"/>
              </a:rPr>
              <a:t>workers earn more than others with the same level of education that are correctly </a:t>
            </a:r>
            <a:r>
              <a:rPr lang="en-US" sz="2600" dirty="0" smtClean="0">
                <a:latin typeface="Calibri" panose="020F0502020204030204" pitchFamily="34" charset="0"/>
                <a:cs typeface="Calibri" panose="020F0502020204030204" pitchFamily="34" charset="0"/>
              </a:rPr>
              <a:t>matched.</a:t>
            </a:r>
            <a:br>
              <a:rPr lang="en-US" sz="2600" dirty="0" smtClean="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endParaRPr lang="en-US" sz="2600" dirty="0">
              <a:latin typeface="Calibri" panose="020F0502020204030204" pitchFamily="34" charset="0"/>
              <a:cs typeface="Calibri" panose="020F0502020204030204" pitchFamily="34" charset="0"/>
            </a:endParaRPr>
          </a:p>
        </p:txBody>
      </p:sp>
      <p:sp>
        <p:nvSpPr>
          <p:cNvPr id="3"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4" name="Objeto 3"/>
          <p:cNvGraphicFramePr>
            <a:graphicFrameLocks noChangeAspect="1"/>
          </p:cNvGraphicFramePr>
          <p:nvPr>
            <p:extLst>
              <p:ext uri="{D42A27DB-BD31-4B8C-83A1-F6EECF244321}">
                <p14:modId xmlns:p14="http://schemas.microsoft.com/office/powerpoint/2010/main" val="3757019825"/>
              </p:ext>
            </p:extLst>
          </p:nvPr>
        </p:nvGraphicFramePr>
        <p:xfrm>
          <a:off x="274975" y="1794745"/>
          <a:ext cx="7510463" cy="650875"/>
        </p:xfrm>
        <a:graphic>
          <a:graphicData uri="http://schemas.openxmlformats.org/presentationml/2006/ole">
            <mc:AlternateContent xmlns:mc="http://schemas.openxmlformats.org/markup-compatibility/2006">
              <mc:Choice xmlns:v="urn:schemas-microsoft-com:vml" Requires="v">
                <p:oleObj spid="_x0000_s5188" name="Equation" r:id="rId3" imgW="2781000" imgH="241200" progId="Equation.DSMT4">
                  <p:embed/>
                </p:oleObj>
              </mc:Choice>
              <mc:Fallback>
                <p:oleObj name="Equation" r:id="rId3" imgW="2781000" imgH="241200" progId="Equation.DSMT4">
                  <p:embed/>
                  <p:pic>
                    <p:nvPicPr>
                      <p:cNvPr id="0" name=""/>
                      <p:cNvPicPr>
                        <a:picLocks noChangeAspect="1" noChangeArrowheads="1"/>
                      </p:cNvPicPr>
                      <p:nvPr/>
                    </p:nvPicPr>
                    <p:blipFill>
                      <a:blip r:embed="rId4"/>
                      <a:srcRect/>
                      <a:stretch>
                        <a:fillRect/>
                      </a:stretch>
                    </p:blipFill>
                    <p:spPr bwMode="auto">
                      <a:xfrm>
                        <a:off x="274975" y="1794745"/>
                        <a:ext cx="7510463" cy="650875"/>
                      </a:xfrm>
                      <a:prstGeom prst="rect">
                        <a:avLst/>
                      </a:prstGeom>
                      <a:solidFill>
                        <a:schemeClr val="tx1"/>
                      </a:solidFill>
                    </p:spPr>
                  </p:pic>
                </p:oleObj>
              </mc:Fallback>
            </mc:AlternateContent>
          </a:graphicData>
        </a:graphic>
      </p:graphicFrame>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6" name="Marcador de número de diapositiva 5"/>
          <p:cNvSpPr>
            <a:spLocks noGrp="1"/>
          </p:cNvSpPr>
          <p:nvPr>
            <p:ph type="sldNum" sz="quarter" idx="12"/>
          </p:nvPr>
        </p:nvSpPr>
        <p:spPr/>
        <p:txBody>
          <a:bodyPr/>
          <a:lstStyle/>
          <a:p>
            <a:fld id="{01499A73-5F1B-4748-A403-077CA4DEFA0C}" type="slidenum">
              <a:rPr lang="es-MX" smtClean="0"/>
              <a:t>9</a:t>
            </a:fld>
            <a:endParaRPr lang="es-MX"/>
          </a:p>
        </p:txBody>
      </p:sp>
    </p:spTree>
    <p:extLst>
      <p:ext uri="{BB962C8B-B14F-4D97-AF65-F5344CB8AC3E}">
        <p14:creationId xmlns:p14="http://schemas.microsoft.com/office/powerpoint/2010/main" val="32296709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387</TotalTime>
  <Words>337</Words>
  <Application>Microsoft Office PowerPoint</Application>
  <PresentationFormat>Panorámica</PresentationFormat>
  <Paragraphs>98</Paragraphs>
  <Slides>31</Slides>
  <Notes>1</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1</vt:i4>
      </vt:variant>
      <vt:variant>
        <vt:lpstr>Títulos de diapositiva</vt:lpstr>
      </vt:variant>
      <vt:variant>
        <vt:i4>31</vt:i4>
      </vt:variant>
    </vt:vector>
  </HeadingPairs>
  <TitlesOfParts>
    <vt:vector size="39" baseType="lpstr">
      <vt:lpstr>Arial</vt:lpstr>
      <vt:lpstr>Calibri</vt:lpstr>
      <vt:lpstr>Century Gothic</vt:lpstr>
      <vt:lpstr>Symbol</vt:lpstr>
      <vt:lpstr>Wingdings</vt:lpstr>
      <vt:lpstr>Wingdings 3</vt:lpstr>
      <vt:lpstr>Ion</vt:lpstr>
      <vt:lpstr>Equation</vt:lpstr>
      <vt:lpstr>The impact of overeducation on wages of recent economic sciences graduates An application to the case of the Universidad Nacional de Córdoba (#)     Mariana De Santis(*)(**)           María Cecilia Gáname(*)(**)           Pedro Esteban Moncarz(*)(**)(***)   (*) Facultad de Ciencias Económicas, Universidad Nacional de Córdoba (**) Centro de Investigaciones en Ciencias Económicas, CIECS (UNC-CONICET) (***) Consejo Nacional de Investigaciones Científicas y Técnicas    Instituto de Economía y Finanzas (FCE-UNC), September 11, 2018</vt:lpstr>
      <vt:lpstr>Overeducation is the reflection of a (vertical) mismatch in the labor market: an overeducated individual can be defined as an employee with more formal schooling than required by the worker’s occupation (Rubb, 2006).  Another mismatch (horizontal) is concerned with the difference between the field of study (knowledge/skills acquired) of the worker and the one required by the job. </vt:lpstr>
      <vt:lpstr>Why to study overeducation?  - Human capital theory, in its crudest form, implies the return to education is not contingent on how the workers' skills are utilized in the labor market (Sloane, 2002).    - However, after controlling for other differences, the empirical evidence has shown that workers with the same education can be paid differently.  - Young people are more likely to experience a mismatch between their formal education and the one required by the job.  - There is not a consensus about the reasons for the mismatch, there is one about the consequences in terms of wages: overeducation means a penalty in terms of income. </vt:lpstr>
      <vt:lpstr>Theoretical explanations of the causes of overeducation  - Imperfect information  * Overeducation is a temporary situation.  * Experience and age inversely correlated.  * Job mobility. - Human capital (supply side)  * Incomplete measure of the worker’s human capital.  * Experience, skills and training compensations. - Assignment theory (demand-side)  * Workers are ranked top-down by skills and schooling.  * Jobs are ranked top-down by complexity.  * Returns to schooling depend on the job (difference in wages is not constant).  * Overeducation (undereducation) would increase (reduce) wages as          compensating effort levels. </vt:lpstr>
      <vt:lpstr>How overeducation is measured?  - Self declared: the worker declares her/his status comparing her/his level of formal education with the one she/he believes the job requires.  - Characteristics of each job (“objective measure”): each job after being systematic characterized is assigned a required level of education, and then that requirement is compared with the level of education of the worker.  - So-called “empirical method”: a person is compared to a group of her/his peers using the mean or modal values of formal education, usually measured in years, as point of reference.    </vt:lpstr>
      <vt:lpstr>Empirical approaches to the study of overeducation on income  A) ORU model (Duncan and Hoffman, 1981)  In a standard Mincerian equation, the education of the person is divided among: over-required (O), required (R) and under-required (U):      </vt:lpstr>
      <vt:lpstr>Empirical approaches to the study of overeducation on income  A) ORU model (Duncan and Hoffman, 1981)    - 2 and 3 are interpreted relative to workers in the same occupation (requiring the same years of schooling) which are correctly matched,  - 1 &gt; 2 &gt; 0: the return to each year of schooling beyond those required is positive but lower than for the required ones,  - 3 &lt; 0 and 1 &gt; -3: the return to each year of underschooling is negative, but the absolute value of the penalty is lower than the return to each year of required schooling. </vt:lpstr>
      <vt:lpstr>Empirical approaches to the study of overeducation on income  B) Dummy variable approach (Verdugo and Verdugo, 1989)  In a standard Mincerian equation, in addition to the person’s education (Eit), two dummy variables are included:      </vt:lpstr>
      <vt:lpstr>Empirical approaches to the study of overeducation on income  B) Dummy variable approach (Verdugo and Verdugo, 1989)    - Now the comparison is between workers with the same level of education (equal Eit) but with one of them being overeducated (OVit=1) or undereducated (UNit=1),   - 2 &lt; 0: overeducated workers earn less than others with the same level of education that are correctly matched,   - 3 &gt; 0: undereducated workers earn more than others with the same level of education that are correctly matched.  </vt:lpstr>
      <vt:lpstr>Empirical approaches to the study of overeducation on income  If wages were paid according to the human capital theory, we should have:  1 = 2 = -3 for the ORU model, and   2 = 3 = 0 for the Verdugo-Verdugo model.     </vt:lpstr>
      <vt:lpstr>Presentación de PowerPoint</vt:lpstr>
      <vt:lpstr>The related literature  - Educational and skill mismatches are weakly related (Badillo-Amador and Villa 2013). - Skill and/or education mismatches have negative impacts on wages. - The negative effect of being overeducated and overskilled is larger than when the person experiences just one of those states. - The negative effect of overeducation on wages is stronger than the premium of being undereducated (Allen and van der Velden, 2001). - The experience of overeducated workers is rewarded at lower rates than the experience of undereducated workers. - The percentage of overeducated individuals decreases as the range of age increases, Dekker et al. (2002).</vt:lpstr>
      <vt:lpstr>The related literature  - Individuals may accept jobs with low returns to education if the odds of being upgraded is high (Sicherman and Galor, 1990) . Overeducated individuals have greater probability to obtain promotion than those of are well matched (Sicherman, 1991). - A transitional phenomenon for young graduates. In terms of wages, overeducation penalizes more older overeducated graduates than young ones (Carroll and Tani, 2013). - Overeducation is more frequent in women that men (Groot et al., 2000). Men are more likely to be mismatched than women; there are gender differences across the reasons for accepting to be mismatched (Robst, 2007). On average, mismatched males earn 5.25% more than mismatched females (Zhu, 2014). - Only well-matched graduate men who change status to a job where they are both overeducated and overskilled suffer an approximate 5.9% wage penalty (Mavromaras et al., 2013).</vt:lpstr>
      <vt:lpstr>Data and empirical specification  - The dataset was specially collected for this project.  - The population under study are the graduates of the FCE-UNC.  - Every year, the FCE celebrates four graduation ceremonies, in which approximately 700 students graduate. Our sample covers about half of that population for the year 2016 (third and fourth graduations) and a quarter of 2017 (third graduation).  - Each graduate was interviewed at the time of registering for the graduation, and then four additional times, one every three months, on aspects related to their job performance, as well on some piece of information about personal characteristics.  - The collection of a fourth sample (fourth graduation of 2017) has just finished. A period of 28 months collecting data!!!!! (May 2016-August 2018).</vt:lpstr>
      <vt:lpstr>Data and empirical specification  </vt:lpstr>
      <vt:lpstr>Data and empirical specification  </vt:lpstr>
      <vt:lpstr>Data and empirical specification  Definition of overeducation: a person is defined as overeducated if she/he declares that her/his job requires a tertiary non-university degree or less.  Additionally, overeducated graduates are subdivided into: - Moderately overeducated: whose job requires a tertiary non-university degree. - Severely overeducated: whose job does not require a tertiary non-university nor a university degree.</vt:lpstr>
      <vt:lpstr>Data and empirical specification  Horizontal match. We make use of two questions:  - The first question asks the graduates to rank, in a range from 1 (the worst match) to 10 (the best match), the degree of correspondence between the knowledge learnt during their undergraduate studies at the FCE-UNC and the ones required by the job.   - The second question asks the person to rank to what extent she/he uses in the job the skills acquired during their undergraduate studies at the FCE-UNC.   The first case we refer to it as knowledge matching, while the second one we refer to it as skills matching.</vt:lpstr>
      <vt:lpstr>Data and empirical specification  </vt:lpstr>
      <vt:lpstr>Data and empirical specification  </vt:lpstr>
      <vt:lpstr>Data and empirical specification  </vt:lpstr>
      <vt:lpstr>Data and empirical specification    w: monthly graduate’s income in main occupation. OV=1 if person i is overeducated (0 otherwise). HSM: level of skill matching (ranges from 1 to 10). HSK: level of knowledge matching (ranges from 1 to 10). X: set of other explanatory variables.  We work only with those observations the graduates declared to be salaried employees. This leaves us with 1282 observations corresponding to 403 graduates.</vt:lpstr>
      <vt:lpstr>Data and empirical specification  Measurement of income: a) Defined in an ordinal manner in the range of 1 to 24, with each value corresponding to a given income range (1=less than $3000, 24=more than $25000, in between we use a $1000 interval).   b) For each individual, we assign him/her an income equal to the middle point of the interval he/she declared. c) Instead of allocating a particular income, the interval declared by the respondent is used.   For b) and c), and because of the increase in prices that occurred during the collection of the data, nominal values were deflated using the consumer price index, which as a side result means an increase in the possible values taken by our dependent variable, rendering it almost continuous.</vt:lpstr>
      <vt:lpstr>Data and empirical specification  Estimators:  - Pool OLS for a) and b), and Pool IR for c). - Random effects for a) and b), and Random IR for c). - Pool OLS, Random and Fixed effects for b).  Advantage of panel data estimators: controlling for unobserved heterogeneity might be important if individuals with lower innate ability need more education to attain a job for which they are formally overeducated  the coefficient for the overeducation status should be lower in absolute value (since the unobserved ability and the probability of being overeducated are negatively correlated). </vt:lpstr>
      <vt:lpstr>Data and empirical specification  Other control variables:  - Gender: female; male. - Civil status: single; non-single. - Working experience while student: no; yes. - Working experience in econ. sciences while student: no; yes. - Formal labor: no; yes. - Firm size: 1 to 5; 6 to 20; 21 to 50; more than 50. - Tenure: in years. - Working hours: 1 to 10; 11 to 20; 21 to 30; 31 to 40; more than 40. - Training activities: no; yes. - Surveys: Base, Follow-up 1; Follow-up 2; Follow-up 3; Follow-up 4. </vt:lpstr>
      <vt:lpstr>Results  </vt:lpstr>
      <vt:lpstr>Results  </vt:lpstr>
      <vt:lpstr>Summary and conclusions  - By the human capital theory, wages are determined by the worker productivity   not contingent on how the workers skills are utilized in the labor market.   - However, jobs are quite different in many characteristics that impact on labor productivity, and so in pay.  - Empirical studies have found that a substantial proportion of young people experience a mismatch between their educational background and the requirements of the job.   - While the empirical analysis has yet not so far reached a consensus over which of the different explanations is more likely to be behind the phenomenon, there is instead a clear message on the consequences of overeducation in terms of wages: overeducation means a penalty in terms of income.</vt:lpstr>
      <vt:lpstr>Summary and conclusions  For the FCE-UNC:  - Overeducated graduates suffer a wage penalty when compared to those working in a job requiring a university degree. - The result is robust to different specifications and to the use of alternative estimators.  - While the difference is not statistically significant, the penalty for those severely overeducated is larger than for those with a mild level of overeducation.  - Having working experience while at the university helps to reduce the cost of overeducation. - The overall impact found for the whole sample appears to be driven by the impact of overeducation on female graduates.  </vt:lpstr>
      <vt:lpstr>Summary and conclusions  To-do list:  - Measurement error in OV (Sellami et al., 2017).       </vt:lpstr>
      <vt:lpstr>Summary and conclusions  To-do list:  - Estimate a distribution of the impact of overeducation instead of an average effect (Zhu, 2014).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overeducation on wages of recent economic sciences graduates An application to the case of the Universidad Nacional de Córdoba (#)           Mariana De Santis(*)(**)           María Cecilia Gáname(*)(**)           Pedro Esteban Moncarz(*)(**)(***)     (*) Facultad de Ciencias Económicas, Universidad Nacional de Córdoba (**) Centro de Investigaciones en Ciencias Económicas, CIECS (UNC-CONICET) (***) Consejo Nacional de Investigaciones Científicas y Técnicas </dc:title>
  <dc:creator>Pedro Esteban Moncarz</dc:creator>
  <cp:lastModifiedBy>Pedro Esteban Moncarz</cp:lastModifiedBy>
  <cp:revision>71</cp:revision>
  <dcterms:created xsi:type="dcterms:W3CDTF">2018-09-05T21:05:51Z</dcterms:created>
  <dcterms:modified xsi:type="dcterms:W3CDTF">2018-09-10T23:47:41Z</dcterms:modified>
</cp:coreProperties>
</file>