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theme/themeOverride3.xml" ContentType="application/vnd.openxmlformats-officedocument.themeOverride+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colors8.xml" ContentType="application/vnd.ms-office.chartcolorstyle+xml"/>
  <Override PartName="/ppt/charts/style8.xml" ContentType="application/vnd.ms-office.chartstyle+xml"/>
  <Override PartName="/ppt/charts/colors9.xml" ContentType="application/vnd.ms-office.chartcolorstyle+xml"/>
  <Override PartName="/ppt/charts/style9.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notesMasterIdLst>
    <p:notesMasterId r:id="rId36"/>
  </p:notesMasterIdLst>
  <p:handoutMasterIdLst>
    <p:handoutMasterId r:id="rId37"/>
  </p:handoutMasterIdLst>
  <p:sldIdLst>
    <p:sldId id="364" r:id="rId2"/>
    <p:sldId id="315" r:id="rId3"/>
    <p:sldId id="268" r:id="rId4"/>
    <p:sldId id="388" r:id="rId5"/>
    <p:sldId id="420" r:id="rId6"/>
    <p:sldId id="329" r:id="rId7"/>
    <p:sldId id="401" r:id="rId8"/>
    <p:sldId id="421" r:id="rId9"/>
    <p:sldId id="376" r:id="rId10"/>
    <p:sldId id="456" r:id="rId11"/>
    <p:sldId id="428" r:id="rId12"/>
    <p:sldId id="429" r:id="rId13"/>
    <p:sldId id="430" r:id="rId14"/>
    <p:sldId id="431" r:id="rId15"/>
    <p:sldId id="457" r:id="rId16"/>
    <p:sldId id="458" r:id="rId17"/>
    <p:sldId id="434" r:id="rId18"/>
    <p:sldId id="435" r:id="rId19"/>
    <p:sldId id="436" r:id="rId20"/>
    <p:sldId id="437" r:id="rId21"/>
    <p:sldId id="438" r:id="rId22"/>
    <p:sldId id="439" r:id="rId23"/>
    <p:sldId id="440" r:id="rId24"/>
    <p:sldId id="453" r:id="rId25"/>
    <p:sldId id="455" r:id="rId26"/>
    <p:sldId id="459" r:id="rId27"/>
    <p:sldId id="442" r:id="rId28"/>
    <p:sldId id="447" r:id="rId29"/>
    <p:sldId id="445" r:id="rId30"/>
    <p:sldId id="446" r:id="rId31"/>
    <p:sldId id="448" r:id="rId32"/>
    <p:sldId id="449" r:id="rId33"/>
    <p:sldId id="450" r:id="rId34"/>
    <p:sldId id="451" r:id="rId35"/>
  </p:sldIdLst>
  <p:sldSz cx="9144000" cy="6858000" type="screen4x3"/>
  <p:notesSz cx="10233025" cy="7102475"/>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237" userDrawn="1">
          <p15:clr>
            <a:srgbClr val="A4A3A4"/>
          </p15:clr>
        </p15:guide>
        <p15:guide id="2" pos="322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milia" initials="CG" lastIdx="1" clrIdx="0">
    <p:extLst>
      <p:ext uri="{19B8F6BF-5375-455C-9EA6-DF929625EA0E}">
        <p15:presenceInfo xmlns:p15="http://schemas.microsoft.com/office/powerpoint/2012/main" xmlns="" userId="Famil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D1D19"/>
    <a:srgbClr val="F975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269D01E-BC32-4049-B463-5C60D7B0CCD2}" styleName="Estilo temático 2 - Énfasis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8"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3" d="100"/>
          <a:sy n="63" d="100"/>
        </p:scale>
        <p:origin x="-2022" y="-120"/>
      </p:cViewPr>
      <p:guideLst>
        <p:guide orient="horz" pos="2237"/>
        <p:guide pos="32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sil_s\Dropbox\E-S%20compartir\04%20-%20Diapos%20finales\2018\Excel%20para%20diapos%20AAEP.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sil_s\Dropbox\E-S%20compartir\04%20-%20Diapos%20finales\2018\Excel%20para%20diapos%20AAEP.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C:\Users\sil_s\Dropbox\E-S%20compartir\04%20-%20Diapos%20finales\2018\Excel%20para%20diapos%20AAEP.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sil_s\Dropbox\E-S%20compartir\04%20-%20Diapos%20finales\2018\Excel%20para%20diapos%20AAEP.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C:\Users\sil_s\Dropbox\E-S%20compartir\04%20-%20Diapos%20finales\2018\Excel%20para%20diapos%20AAEP.xlsx" TargetMode="External"/></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oleObject" Target="file:///C:\Users\sil_s\Dropbox\E-S%20compartir\04%20-%20Diapos%20finales\2018\Excel%20para%20diapos%20AAEP.xlsx" TargetMode="External"/></Relationships>
</file>

<file path=ppt/charts/_rels/chart7.xml.rels><?xml version="1.0" encoding="UTF-8" standalone="yes"?>
<Relationships xmlns="http://schemas.openxmlformats.org/package/2006/relationships"><Relationship Id="rId3" Type="http://schemas.microsoft.com/office/2011/relationships/chartColorStyle" Target="colors7.xml"/><Relationship Id="rId2" Type="http://schemas.openxmlformats.org/officeDocument/2006/relationships/oleObject" Target="file:///C:\Users\Henry\Dropbox\E-S%20compartir\09%20-%20Papers%20en%20desarrollo\2016\CONCENTRACI&#211;N%202016.xlsx" TargetMode="External"/><Relationship Id="rId1" Type="http://schemas.openxmlformats.org/officeDocument/2006/relationships/themeOverride" Target="../theme/themeOverride3.xml"/><Relationship Id="rId4" Type="http://schemas.microsoft.com/office/2011/relationships/chartStyle" Target="style7.xml"/></Relationships>
</file>

<file path=ppt/charts/_rels/chart8.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oleObject" Target="file:///D:\Henry\Dropbox\Dropbox\E-S%20compartir\04%20-%20Diapos%20finales\2018\estadisticas_biocombustibles.xlsx" TargetMode="External"/></Relationships>
</file>

<file path=ppt/charts/_rels/chart9.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oleObject" Target="file:///D:\Henry\Dropbox\Dropbox\E-S%20compartir\04%20-%20Diapos%20finales\2018\estadisticas_biocombustibl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'11-12'!$B$3</c:f>
              <c:strCache>
                <c:ptCount val="1"/>
                <c:pt idx="0">
                  <c:v>Producción (enTn.)</c:v>
                </c:pt>
              </c:strCache>
            </c:strRef>
          </c:tx>
          <c:spPr>
            <a:ln w="28575" cap="rnd">
              <a:solidFill>
                <a:schemeClr val="accent1"/>
              </a:solidFill>
              <a:round/>
            </a:ln>
            <a:effectLst/>
          </c:spPr>
          <c:marker>
            <c:symbol val="none"/>
          </c:marker>
          <c:cat>
            <c:numRef>
              <c:f>'11-12'!$A$4:$A$11</c:f>
              <c:numCache>
                <c:formatCode>General</c:formatCode>
                <c:ptCount val="8"/>
                <c:pt idx="0">
                  <c:v>2010</c:v>
                </c:pt>
                <c:pt idx="1">
                  <c:v>2011</c:v>
                </c:pt>
                <c:pt idx="2">
                  <c:v>2012</c:v>
                </c:pt>
                <c:pt idx="3">
                  <c:v>2013</c:v>
                </c:pt>
                <c:pt idx="4">
                  <c:v>2014</c:v>
                </c:pt>
                <c:pt idx="5">
                  <c:v>2015</c:v>
                </c:pt>
                <c:pt idx="6">
                  <c:v>2016</c:v>
                </c:pt>
                <c:pt idx="7">
                  <c:v>2017</c:v>
                </c:pt>
              </c:numCache>
            </c:numRef>
          </c:cat>
          <c:val>
            <c:numRef>
              <c:f>'11-12'!$B$4:$B$11</c:f>
              <c:numCache>
                <c:formatCode>#,##0</c:formatCode>
                <c:ptCount val="8"/>
                <c:pt idx="0">
                  <c:v>7000043</c:v>
                </c:pt>
                <c:pt idx="1">
                  <c:v>7113682</c:v>
                </c:pt>
                <c:pt idx="2">
                  <c:v>6353082</c:v>
                </c:pt>
                <c:pt idx="3">
                  <c:v>6432941</c:v>
                </c:pt>
                <c:pt idx="4">
                  <c:v>7096392</c:v>
                </c:pt>
                <c:pt idx="5">
                  <c:v>7894377</c:v>
                </c:pt>
                <c:pt idx="6">
                  <c:v>8670493</c:v>
                </c:pt>
                <c:pt idx="7">
                  <c:v>8065066</c:v>
                </c:pt>
              </c:numCache>
            </c:numRef>
          </c:val>
          <c:smooth val="0"/>
          <c:extLst xmlns:c16r2="http://schemas.microsoft.com/office/drawing/2015/06/chart">
            <c:ext xmlns:c16="http://schemas.microsoft.com/office/drawing/2014/chart" uri="{C3380CC4-5D6E-409C-BE32-E72D297353CC}">
              <c16:uniqueId val="{00000000-DD01-4944-8359-9F691D7FB369}"/>
            </c:ext>
          </c:extLst>
        </c:ser>
        <c:ser>
          <c:idx val="1"/>
          <c:order val="1"/>
          <c:tx>
            <c:strRef>
              <c:f>'11-12'!$C$3</c:f>
              <c:strCache>
                <c:ptCount val="1"/>
                <c:pt idx="0">
                  <c:v>Exportación (en tn.)</c:v>
                </c:pt>
              </c:strCache>
            </c:strRef>
          </c:tx>
          <c:spPr>
            <a:ln w="28575" cap="rnd">
              <a:solidFill>
                <a:schemeClr val="accent2"/>
              </a:solidFill>
              <a:round/>
            </a:ln>
            <a:effectLst/>
          </c:spPr>
          <c:marker>
            <c:symbol val="none"/>
          </c:marker>
          <c:cat>
            <c:numRef>
              <c:f>'11-12'!$A$4:$A$11</c:f>
              <c:numCache>
                <c:formatCode>General</c:formatCode>
                <c:ptCount val="8"/>
                <c:pt idx="0">
                  <c:v>2010</c:v>
                </c:pt>
                <c:pt idx="1">
                  <c:v>2011</c:v>
                </c:pt>
                <c:pt idx="2">
                  <c:v>2012</c:v>
                </c:pt>
                <c:pt idx="3">
                  <c:v>2013</c:v>
                </c:pt>
                <c:pt idx="4">
                  <c:v>2014</c:v>
                </c:pt>
                <c:pt idx="5">
                  <c:v>2015</c:v>
                </c:pt>
                <c:pt idx="6">
                  <c:v>2016</c:v>
                </c:pt>
                <c:pt idx="7">
                  <c:v>2017</c:v>
                </c:pt>
              </c:numCache>
            </c:numRef>
          </c:cat>
          <c:val>
            <c:numRef>
              <c:f>'11-12'!$C$4:$C$11</c:f>
              <c:numCache>
                <c:formatCode>#,##0</c:formatCode>
                <c:ptCount val="8"/>
                <c:pt idx="0">
                  <c:v>4889482</c:v>
                </c:pt>
                <c:pt idx="1">
                  <c:v>3955979</c:v>
                </c:pt>
                <c:pt idx="2">
                  <c:v>3742658</c:v>
                </c:pt>
                <c:pt idx="3">
                  <c:v>4214082</c:v>
                </c:pt>
                <c:pt idx="4">
                  <c:v>3896788</c:v>
                </c:pt>
                <c:pt idx="5">
                  <c:v>5475065</c:v>
                </c:pt>
                <c:pt idx="6">
                  <c:v>5625906</c:v>
                </c:pt>
                <c:pt idx="7">
                  <c:v>4889606</c:v>
                </c:pt>
              </c:numCache>
            </c:numRef>
          </c:val>
          <c:smooth val="0"/>
          <c:extLst xmlns:c16r2="http://schemas.microsoft.com/office/drawing/2015/06/chart">
            <c:ext xmlns:c16="http://schemas.microsoft.com/office/drawing/2014/chart" uri="{C3380CC4-5D6E-409C-BE32-E72D297353CC}">
              <c16:uniqueId val="{00000001-DD01-4944-8359-9F691D7FB369}"/>
            </c:ext>
          </c:extLst>
        </c:ser>
        <c:dLbls>
          <c:showLegendKey val="0"/>
          <c:showVal val="0"/>
          <c:showCatName val="0"/>
          <c:showSerName val="0"/>
          <c:showPercent val="0"/>
          <c:showBubbleSize val="0"/>
        </c:dLbls>
        <c:marker val="1"/>
        <c:smooth val="0"/>
        <c:axId val="80620544"/>
        <c:axId val="80630528"/>
      </c:lineChart>
      <c:catAx>
        <c:axId val="80620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crossAx val="80630528"/>
        <c:crosses val="autoZero"/>
        <c:auto val="1"/>
        <c:lblAlgn val="ctr"/>
        <c:lblOffset val="100"/>
        <c:noMultiLvlLbl val="0"/>
      </c:catAx>
      <c:valAx>
        <c:axId val="806305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crossAx val="806205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legend>
    <c:plotVisOnly val="1"/>
    <c:dispBlanksAs val="gap"/>
    <c:showDLblsOverMax val="0"/>
  </c:chart>
  <c:spPr>
    <a:noFill/>
    <a:ln>
      <a:noFill/>
    </a:ln>
    <a:effectLst/>
  </c:spPr>
  <c:txPr>
    <a:bodyPr/>
    <a:lstStyle/>
    <a:p>
      <a:pPr>
        <a:defRPr sz="2000"/>
      </a:pPr>
      <a:endParaRPr lang="es-A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'14'!$B$1</c:f>
              <c:strCache>
                <c:ptCount val="1"/>
                <c:pt idx="0">
                  <c:v>Producción (en tn.</c:v>
                </c:pt>
              </c:strCache>
            </c:strRef>
          </c:tx>
          <c:spPr>
            <a:ln w="25400" cap="flat" cmpd="sng" algn="ctr">
              <a:solidFill>
                <a:schemeClr val="accent1">
                  <a:shade val="50000"/>
                </a:schemeClr>
              </a:solidFill>
              <a:prstDash val="solid"/>
              <a:round/>
            </a:ln>
            <a:effectLst/>
          </c:spPr>
          <c:marker>
            <c:symbol val="circle"/>
            <c:size val="5"/>
            <c:spPr>
              <a:solidFill>
                <a:schemeClr val="accent1"/>
              </a:solidFill>
              <a:ln w="25400" cap="flat" cmpd="sng" algn="ctr">
                <a:solidFill>
                  <a:schemeClr val="accent1">
                    <a:shade val="50000"/>
                  </a:schemeClr>
                </a:solidFill>
                <a:prstDash val="solid"/>
              </a:ln>
              <a:effectLst/>
            </c:spPr>
          </c:marker>
          <c:xVal>
            <c:numRef>
              <c:f>'14'!$A$2:$A$9</c:f>
              <c:numCache>
                <c:formatCode>General</c:formatCode>
                <c:ptCount val="8"/>
                <c:pt idx="0">
                  <c:v>2010</c:v>
                </c:pt>
                <c:pt idx="1">
                  <c:v>2011</c:v>
                </c:pt>
                <c:pt idx="2">
                  <c:v>2012</c:v>
                </c:pt>
                <c:pt idx="3">
                  <c:v>2013</c:v>
                </c:pt>
                <c:pt idx="4">
                  <c:v>2014</c:v>
                </c:pt>
                <c:pt idx="5">
                  <c:v>2015</c:v>
                </c:pt>
                <c:pt idx="6">
                  <c:v>2016</c:v>
                </c:pt>
                <c:pt idx="7">
                  <c:v>2017</c:v>
                </c:pt>
              </c:numCache>
            </c:numRef>
          </c:xVal>
          <c:yVal>
            <c:numRef>
              <c:f>'14'!$B$2:$B$9</c:f>
              <c:numCache>
                <c:formatCode>#,##0</c:formatCode>
                <c:ptCount val="8"/>
                <c:pt idx="0">
                  <c:v>355633</c:v>
                </c:pt>
                <c:pt idx="1">
                  <c:v>397386</c:v>
                </c:pt>
                <c:pt idx="2">
                  <c:v>420344</c:v>
                </c:pt>
                <c:pt idx="3">
                  <c:v>422831</c:v>
                </c:pt>
                <c:pt idx="4">
                  <c:v>534574</c:v>
                </c:pt>
                <c:pt idx="5">
                  <c:v>693824</c:v>
                </c:pt>
                <c:pt idx="6">
                  <c:v>653401</c:v>
                </c:pt>
                <c:pt idx="7">
                  <c:v>716124</c:v>
                </c:pt>
              </c:numCache>
            </c:numRef>
          </c:yVal>
          <c:smooth val="0"/>
          <c:extLst xmlns:c16r2="http://schemas.microsoft.com/office/drawing/2015/06/chart">
            <c:ext xmlns:c16="http://schemas.microsoft.com/office/drawing/2014/chart" uri="{C3380CC4-5D6E-409C-BE32-E72D297353CC}">
              <c16:uniqueId val="{00000000-5E61-4F4B-B863-21757CC77D34}"/>
            </c:ext>
          </c:extLst>
        </c:ser>
        <c:dLbls>
          <c:showLegendKey val="0"/>
          <c:showVal val="0"/>
          <c:showCatName val="0"/>
          <c:showSerName val="0"/>
          <c:showPercent val="0"/>
          <c:showBubbleSize val="0"/>
        </c:dLbls>
        <c:axId val="83305984"/>
        <c:axId val="83307904"/>
      </c:scatterChart>
      <c:valAx>
        <c:axId val="83305984"/>
        <c:scaling>
          <c:orientation val="minMax"/>
          <c:max val="2017"/>
          <c:min val="2010"/>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crossAx val="83307904"/>
        <c:crosses val="autoZero"/>
        <c:crossBetween val="midCat"/>
      </c:valAx>
      <c:valAx>
        <c:axId val="83307904"/>
        <c:scaling>
          <c:orientation val="minMax"/>
        </c:scaling>
        <c:delete val="0"/>
        <c:axPos val="l"/>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crossAx val="83305984"/>
        <c:crosses val="autoZero"/>
        <c:crossBetween val="midCat"/>
      </c:valAx>
      <c:spPr>
        <a:noFill/>
        <a:ln>
          <a:noFill/>
        </a:ln>
        <a:effectLst/>
      </c:spPr>
    </c:plotArea>
    <c:plotVisOnly val="1"/>
    <c:dispBlanksAs val="gap"/>
    <c:showDLblsOverMax val="0"/>
  </c:chart>
  <c:spPr>
    <a:noFill/>
    <a:ln>
      <a:noFill/>
    </a:ln>
    <a:effectLst/>
  </c:spPr>
  <c:txPr>
    <a:bodyPr/>
    <a:lstStyle/>
    <a:p>
      <a:pPr>
        <a:defRPr sz="2000"/>
      </a:pPr>
      <a:endParaRPr lang="es-A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'15'!$B$2</c:f>
              <c:strCache>
                <c:ptCount val="1"/>
                <c:pt idx="0">
                  <c:v>Producción (en tn.)</c:v>
                </c:pt>
              </c:strCache>
            </c:strRef>
          </c:tx>
          <c:spPr>
            <a:ln w="25400" cap="flat" cmpd="sng" algn="ctr">
              <a:solidFill>
                <a:schemeClr val="accent1">
                  <a:shade val="50000"/>
                </a:schemeClr>
              </a:solidFill>
              <a:prstDash val="solid"/>
              <a:round/>
            </a:ln>
            <a:effectLst/>
          </c:spPr>
          <c:marker>
            <c:symbol val="circle"/>
            <c:size val="5"/>
            <c:spPr>
              <a:solidFill>
                <a:schemeClr val="accent1"/>
              </a:solidFill>
              <a:ln w="25400" cap="flat" cmpd="sng" algn="ctr">
                <a:solidFill>
                  <a:schemeClr val="accent1">
                    <a:shade val="50000"/>
                  </a:schemeClr>
                </a:solidFill>
                <a:prstDash val="solid"/>
              </a:ln>
              <a:effectLst/>
            </c:spPr>
          </c:marker>
          <c:xVal>
            <c:numRef>
              <c:f>'15'!$A$3:$A$10</c:f>
              <c:numCache>
                <c:formatCode>General</c:formatCode>
                <c:ptCount val="8"/>
                <c:pt idx="0">
                  <c:v>2010</c:v>
                </c:pt>
                <c:pt idx="1">
                  <c:v>2011</c:v>
                </c:pt>
                <c:pt idx="2">
                  <c:v>2012</c:v>
                </c:pt>
                <c:pt idx="3">
                  <c:v>2013</c:v>
                </c:pt>
                <c:pt idx="4">
                  <c:v>2014</c:v>
                </c:pt>
                <c:pt idx="5">
                  <c:v>2015</c:v>
                </c:pt>
                <c:pt idx="6">
                  <c:v>2016</c:v>
                </c:pt>
                <c:pt idx="7">
                  <c:v>2017</c:v>
                </c:pt>
              </c:numCache>
            </c:numRef>
          </c:xVal>
          <c:yVal>
            <c:numRef>
              <c:f>'15'!$B$3:$B$10</c:f>
              <c:numCache>
                <c:formatCode>#,##0</c:formatCode>
                <c:ptCount val="8"/>
                <c:pt idx="0">
                  <c:v>28655556</c:v>
                </c:pt>
                <c:pt idx="1">
                  <c:v>29061655</c:v>
                </c:pt>
                <c:pt idx="2">
                  <c:v>26010985</c:v>
                </c:pt>
                <c:pt idx="3">
                  <c:v>26456296</c:v>
                </c:pt>
                <c:pt idx="4">
                  <c:v>29130854</c:v>
                </c:pt>
                <c:pt idx="5">
                  <c:v>31469481</c:v>
                </c:pt>
                <c:pt idx="6">
                  <c:v>34136983</c:v>
                </c:pt>
                <c:pt idx="7">
                  <c:v>31959158</c:v>
                </c:pt>
              </c:numCache>
            </c:numRef>
          </c:yVal>
          <c:smooth val="0"/>
          <c:extLst xmlns:c16r2="http://schemas.microsoft.com/office/drawing/2015/06/chart">
            <c:ext xmlns:c16="http://schemas.microsoft.com/office/drawing/2014/chart" uri="{C3380CC4-5D6E-409C-BE32-E72D297353CC}">
              <c16:uniqueId val="{00000000-EC58-43E1-8D6C-FA7ED12ED1C2}"/>
            </c:ext>
          </c:extLst>
        </c:ser>
        <c:dLbls>
          <c:showLegendKey val="0"/>
          <c:showVal val="0"/>
          <c:showCatName val="0"/>
          <c:showSerName val="0"/>
          <c:showPercent val="0"/>
          <c:showBubbleSize val="0"/>
        </c:dLbls>
        <c:axId val="83317888"/>
        <c:axId val="83347328"/>
      </c:scatterChart>
      <c:valAx>
        <c:axId val="83317888"/>
        <c:scaling>
          <c:orientation val="minMax"/>
          <c:max val="2017"/>
          <c:min val="2010"/>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crossAx val="83347328"/>
        <c:crosses val="autoZero"/>
        <c:crossBetween val="midCat"/>
      </c:valAx>
      <c:valAx>
        <c:axId val="83347328"/>
        <c:scaling>
          <c:orientation val="minMax"/>
        </c:scaling>
        <c:delete val="0"/>
        <c:axPos val="l"/>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crossAx val="83317888"/>
        <c:crosses val="autoZero"/>
        <c:crossBetween val="midCat"/>
      </c:valAx>
      <c:spPr>
        <a:noFill/>
        <a:ln>
          <a:noFill/>
        </a:ln>
        <a:effectLst/>
      </c:spPr>
    </c:plotArea>
    <c:plotVisOnly val="1"/>
    <c:dispBlanksAs val="gap"/>
    <c:showDLblsOverMax val="0"/>
  </c:chart>
  <c:spPr>
    <a:noFill/>
    <a:ln>
      <a:noFill/>
    </a:ln>
    <a:effectLst/>
  </c:spPr>
  <c:txPr>
    <a:bodyPr/>
    <a:lstStyle/>
    <a:p>
      <a:pPr>
        <a:defRPr sz="2000"/>
      </a:pPr>
      <a:endParaRPr lang="es-A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'16'!$B$1:$B$2</c:f>
              <c:strCache>
                <c:ptCount val="2"/>
                <c:pt idx="0">
                  <c:v>Exportación de Harina/Pellets</c:v>
                </c:pt>
                <c:pt idx="1">
                  <c:v>(en tn)</c:v>
                </c:pt>
              </c:strCache>
            </c:strRef>
          </c:tx>
          <c:spPr>
            <a:ln w="25400" cap="flat" cmpd="sng" algn="ctr">
              <a:solidFill>
                <a:schemeClr val="accent1">
                  <a:shade val="50000"/>
                </a:schemeClr>
              </a:solidFill>
              <a:prstDash val="solid"/>
              <a:round/>
            </a:ln>
            <a:effectLst/>
          </c:spPr>
          <c:marker>
            <c:symbol val="circle"/>
            <c:size val="5"/>
            <c:spPr>
              <a:solidFill>
                <a:schemeClr val="accent1"/>
              </a:solidFill>
              <a:ln w="25400" cap="flat" cmpd="sng" algn="ctr">
                <a:solidFill>
                  <a:schemeClr val="accent1">
                    <a:shade val="50000"/>
                  </a:schemeClr>
                </a:solidFill>
                <a:prstDash val="solid"/>
              </a:ln>
              <a:effectLst/>
            </c:spPr>
          </c:marker>
          <c:xVal>
            <c:numRef>
              <c:f>'16'!$A$3:$A$10</c:f>
              <c:numCache>
                <c:formatCode>General</c:formatCode>
                <c:ptCount val="8"/>
                <c:pt idx="0">
                  <c:v>2010</c:v>
                </c:pt>
                <c:pt idx="1">
                  <c:v>2011</c:v>
                </c:pt>
                <c:pt idx="2">
                  <c:v>2012</c:v>
                </c:pt>
                <c:pt idx="3">
                  <c:v>2013</c:v>
                </c:pt>
                <c:pt idx="4">
                  <c:v>2014</c:v>
                </c:pt>
                <c:pt idx="5">
                  <c:v>2015</c:v>
                </c:pt>
                <c:pt idx="6">
                  <c:v>2016</c:v>
                </c:pt>
                <c:pt idx="7">
                  <c:v>2017</c:v>
                </c:pt>
              </c:numCache>
            </c:numRef>
          </c:xVal>
          <c:yVal>
            <c:numRef>
              <c:f>'16'!$B$3:$B$10</c:f>
              <c:numCache>
                <c:formatCode>#,##0</c:formatCode>
                <c:ptCount val="8"/>
                <c:pt idx="0">
                  <c:v>22018683</c:v>
                </c:pt>
                <c:pt idx="1">
                  <c:v>23588648</c:v>
                </c:pt>
                <c:pt idx="2">
                  <c:v>22060097</c:v>
                </c:pt>
                <c:pt idx="3">
                  <c:v>21763714</c:v>
                </c:pt>
                <c:pt idx="4">
                  <c:v>24487849</c:v>
                </c:pt>
                <c:pt idx="5">
                  <c:v>25327492</c:v>
                </c:pt>
                <c:pt idx="6">
                  <c:v>29073012</c:v>
                </c:pt>
                <c:pt idx="7">
                  <c:v>28255412</c:v>
                </c:pt>
              </c:numCache>
            </c:numRef>
          </c:yVal>
          <c:smooth val="0"/>
          <c:extLst xmlns:c16r2="http://schemas.microsoft.com/office/drawing/2015/06/chart">
            <c:ext xmlns:c16="http://schemas.microsoft.com/office/drawing/2014/chart" uri="{C3380CC4-5D6E-409C-BE32-E72D297353CC}">
              <c16:uniqueId val="{00000000-18D7-4595-9B87-998CA0728620}"/>
            </c:ext>
          </c:extLst>
        </c:ser>
        <c:dLbls>
          <c:showLegendKey val="0"/>
          <c:showVal val="0"/>
          <c:showCatName val="0"/>
          <c:showSerName val="0"/>
          <c:showPercent val="0"/>
          <c:showBubbleSize val="0"/>
        </c:dLbls>
        <c:axId val="83396864"/>
        <c:axId val="83399040"/>
      </c:scatterChart>
      <c:valAx>
        <c:axId val="83396864"/>
        <c:scaling>
          <c:orientation val="minMax"/>
          <c:max val="2017"/>
          <c:min val="2010"/>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crossAx val="83399040"/>
        <c:crosses val="autoZero"/>
        <c:crossBetween val="midCat"/>
      </c:valAx>
      <c:valAx>
        <c:axId val="83399040"/>
        <c:scaling>
          <c:orientation val="minMax"/>
        </c:scaling>
        <c:delete val="0"/>
        <c:axPos val="l"/>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crossAx val="83396864"/>
        <c:crosses val="autoZero"/>
        <c:crossBetween val="midCat"/>
      </c:valAx>
      <c:spPr>
        <a:noFill/>
        <a:ln>
          <a:noFill/>
        </a:ln>
        <a:effectLst/>
      </c:spPr>
    </c:plotArea>
    <c:plotVisOnly val="1"/>
    <c:dispBlanksAs val="gap"/>
    <c:showDLblsOverMax val="0"/>
  </c:chart>
  <c:spPr>
    <a:noFill/>
    <a:ln>
      <a:noFill/>
    </a:ln>
    <a:effectLst/>
  </c:spPr>
  <c:txPr>
    <a:bodyPr/>
    <a:lstStyle/>
    <a:p>
      <a:pPr>
        <a:defRPr sz="2000"/>
      </a:pPr>
      <a:endParaRPr lang="es-A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'17'!$B$1</c:f>
              <c:strCache>
                <c:ptCount val="1"/>
                <c:pt idx="0">
                  <c:v>Grano</c:v>
                </c:pt>
              </c:strCache>
            </c:strRef>
          </c:tx>
          <c:spPr>
            <a:ln w="28575" cap="rnd">
              <a:solidFill>
                <a:schemeClr val="accent1"/>
              </a:solidFill>
              <a:round/>
            </a:ln>
            <a:effectLst/>
          </c:spPr>
          <c:marker>
            <c:symbol val="none"/>
          </c:marker>
          <c:cat>
            <c:numRef>
              <c:f>'17'!$A$2:$A$12</c:f>
              <c:numCache>
                <c:formatCode>General</c:formatCode>
                <c:ptCount val="11"/>
                <c:pt idx="0">
                  <c:v>2007</c:v>
                </c:pt>
                <c:pt idx="1">
                  <c:v>2008</c:v>
                </c:pt>
                <c:pt idx="2">
                  <c:v>2009</c:v>
                </c:pt>
                <c:pt idx="3">
                  <c:v>2010</c:v>
                </c:pt>
                <c:pt idx="4">
                  <c:v>2011</c:v>
                </c:pt>
                <c:pt idx="5">
                  <c:v>2012</c:v>
                </c:pt>
                <c:pt idx="6">
                  <c:v>2013</c:v>
                </c:pt>
                <c:pt idx="7">
                  <c:v>2014</c:v>
                </c:pt>
                <c:pt idx="8">
                  <c:v>2015</c:v>
                </c:pt>
                <c:pt idx="9">
                  <c:v>2016</c:v>
                </c:pt>
                <c:pt idx="10">
                  <c:v>2017</c:v>
                </c:pt>
              </c:numCache>
            </c:numRef>
          </c:cat>
          <c:val>
            <c:numRef>
              <c:f>'17'!$B$2:$B$12</c:f>
              <c:numCache>
                <c:formatCode>General</c:formatCode>
                <c:ptCount val="11"/>
                <c:pt idx="0">
                  <c:v>318</c:v>
                </c:pt>
                <c:pt idx="1">
                  <c:v>456</c:v>
                </c:pt>
                <c:pt idx="2">
                  <c:v>414</c:v>
                </c:pt>
                <c:pt idx="3">
                  <c:v>409</c:v>
                </c:pt>
                <c:pt idx="4">
                  <c:v>505</c:v>
                </c:pt>
                <c:pt idx="5">
                  <c:v>561</c:v>
                </c:pt>
                <c:pt idx="6">
                  <c:v>536</c:v>
                </c:pt>
                <c:pt idx="7">
                  <c:v>492</c:v>
                </c:pt>
                <c:pt idx="8">
                  <c:v>377</c:v>
                </c:pt>
                <c:pt idx="9">
                  <c:v>382</c:v>
                </c:pt>
                <c:pt idx="10">
                  <c:v>373</c:v>
                </c:pt>
              </c:numCache>
            </c:numRef>
          </c:val>
          <c:smooth val="0"/>
          <c:extLst xmlns:c16r2="http://schemas.microsoft.com/office/drawing/2015/06/chart">
            <c:ext xmlns:c16="http://schemas.microsoft.com/office/drawing/2014/chart" uri="{C3380CC4-5D6E-409C-BE32-E72D297353CC}">
              <c16:uniqueId val="{00000000-C757-4FAE-AF32-58EF7E0309F8}"/>
            </c:ext>
          </c:extLst>
        </c:ser>
        <c:ser>
          <c:idx val="1"/>
          <c:order val="1"/>
          <c:tx>
            <c:strRef>
              <c:f>'17'!$C$1</c:f>
              <c:strCache>
                <c:ptCount val="1"/>
                <c:pt idx="0">
                  <c:v>Expeller</c:v>
                </c:pt>
              </c:strCache>
            </c:strRef>
          </c:tx>
          <c:spPr>
            <a:ln w="28575" cap="rnd">
              <a:solidFill>
                <a:srgbClr val="00FF00"/>
              </a:solidFill>
              <a:round/>
            </a:ln>
            <a:effectLst/>
          </c:spPr>
          <c:marker>
            <c:symbol val="none"/>
          </c:marker>
          <c:cat>
            <c:numRef>
              <c:f>'17'!$A$2:$A$12</c:f>
              <c:numCache>
                <c:formatCode>General</c:formatCode>
                <c:ptCount val="11"/>
                <c:pt idx="0">
                  <c:v>2007</c:v>
                </c:pt>
                <c:pt idx="1">
                  <c:v>2008</c:v>
                </c:pt>
                <c:pt idx="2">
                  <c:v>2009</c:v>
                </c:pt>
                <c:pt idx="3">
                  <c:v>2010</c:v>
                </c:pt>
                <c:pt idx="4">
                  <c:v>2011</c:v>
                </c:pt>
                <c:pt idx="5">
                  <c:v>2012</c:v>
                </c:pt>
                <c:pt idx="6">
                  <c:v>2013</c:v>
                </c:pt>
                <c:pt idx="7">
                  <c:v>2014</c:v>
                </c:pt>
                <c:pt idx="8">
                  <c:v>2015</c:v>
                </c:pt>
                <c:pt idx="9">
                  <c:v>2016</c:v>
                </c:pt>
                <c:pt idx="10">
                  <c:v>2017</c:v>
                </c:pt>
              </c:numCache>
            </c:numRef>
          </c:cat>
          <c:val>
            <c:numRef>
              <c:f>'17'!$C$2:$C$12</c:f>
              <c:numCache>
                <c:formatCode>General</c:formatCode>
                <c:ptCount val="11"/>
                <c:pt idx="0">
                  <c:v>248</c:v>
                </c:pt>
                <c:pt idx="1">
                  <c:v>362</c:v>
                </c:pt>
                <c:pt idx="2">
                  <c:v>387</c:v>
                </c:pt>
                <c:pt idx="3">
                  <c:v>351</c:v>
                </c:pt>
                <c:pt idx="4">
                  <c:v>377</c:v>
                </c:pt>
                <c:pt idx="5">
                  <c:v>502</c:v>
                </c:pt>
                <c:pt idx="6">
                  <c:v>510</c:v>
                </c:pt>
                <c:pt idx="7">
                  <c:v>490</c:v>
                </c:pt>
              </c:numCache>
            </c:numRef>
          </c:val>
          <c:smooth val="0"/>
          <c:extLst xmlns:c16r2="http://schemas.microsoft.com/office/drawing/2015/06/chart">
            <c:ext xmlns:c16="http://schemas.microsoft.com/office/drawing/2014/chart" uri="{C3380CC4-5D6E-409C-BE32-E72D297353CC}">
              <c16:uniqueId val="{00000001-C757-4FAE-AF32-58EF7E0309F8}"/>
            </c:ext>
          </c:extLst>
        </c:ser>
        <c:ser>
          <c:idx val="2"/>
          <c:order val="2"/>
          <c:tx>
            <c:strRef>
              <c:f>'17'!$D$1</c:f>
              <c:strCache>
                <c:ptCount val="1"/>
                <c:pt idx="0">
                  <c:v>Pellets</c:v>
                </c:pt>
              </c:strCache>
            </c:strRef>
          </c:tx>
          <c:spPr>
            <a:ln w="28575" cap="rnd">
              <a:solidFill>
                <a:srgbClr val="C00000"/>
              </a:solidFill>
              <a:round/>
            </a:ln>
            <a:effectLst/>
          </c:spPr>
          <c:marker>
            <c:symbol val="none"/>
          </c:marker>
          <c:cat>
            <c:numRef>
              <c:f>'17'!$A$2:$A$12</c:f>
              <c:numCache>
                <c:formatCode>General</c:formatCode>
                <c:ptCount val="11"/>
                <c:pt idx="0">
                  <c:v>2007</c:v>
                </c:pt>
                <c:pt idx="1">
                  <c:v>2008</c:v>
                </c:pt>
                <c:pt idx="2">
                  <c:v>2009</c:v>
                </c:pt>
                <c:pt idx="3">
                  <c:v>2010</c:v>
                </c:pt>
                <c:pt idx="4">
                  <c:v>2011</c:v>
                </c:pt>
                <c:pt idx="5">
                  <c:v>2012</c:v>
                </c:pt>
                <c:pt idx="6">
                  <c:v>2013</c:v>
                </c:pt>
                <c:pt idx="7">
                  <c:v>2014</c:v>
                </c:pt>
                <c:pt idx="8">
                  <c:v>2015</c:v>
                </c:pt>
                <c:pt idx="9">
                  <c:v>2016</c:v>
                </c:pt>
                <c:pt idx="10">
                  <c:v>2017</c:v>
                </c:pt>
              </c:numCache>
            </c:numRef>
          </c:cat>
          <c:val>
            <c:numRef>
              <c:f>'17'!$D$2:$D$12</c:f>
              <c:numCache>
                <c:formatCode>General</c:formatCode>
                <c:ptCount val="11"/>
                <c:pt idx="0">
                  <c:v>240</c:v>
                </c:pt>
                <c:pt idx="1">
                  <c:v>354</c:v>
                </c:pt>
                <c:pt idx="2">
                  <c:v>379</c:v>
                </c:pt>
                <c:pt idx="3">
                  <c:v>343</c:v>
                </c:pt>
                <c:pt idx="4">
                  <c:v>369</c:v>
                </c:pt>
                <c:pt idx="5">
                  <c:v>494</c:v>
                </c:pt>
                <c:pt idx="6">
                  <c:v>502</c:v>
                </c:pt>
                <c:pt idx="7">
                  <c:v>482</c:v>
                </c:pt>
                <c:pt idx="8">
                  <c:v>360</c:v>
                </c:pt>
                <c:pt idx="9">
                  <c:v>351</c:v>
                </c:pt>
                <c:pt idx="10">
                  <c:v>326</c:v>
                </c:pt>
              </c:numCache>
            </c:numRef>
          </c:val>
          <c:smooth val="0"/>
          <c:extLst xmlns:c16r2="http://schemas.microsoft.com/office/drawing/2015/06/chart">
            <c:ext xmlns:c16="http://schemas.microsoft.com/office/drawing/2014/chart" uri="{C3380CC4-5D6E-409C-BE32-E72D297353CC}">
              <c16:uniqueId val="{00000002-C757-4FAE-AF32-58EF7E0309F8}"/>
            </c:ext>
          </c:extLst>
        </c:ser>
        <c:ser>
          <c:idx val="3"/>
          <c:order val="3"/>
          <c:tx>
            <c:strRef>
              <c:f>'17'!$E$1</c:f>
              <c:strCache>
                <c:ptCount val="1"/>
                <c:pt idx="0">
                  <c:v>Aceite a granel</c:v>
                </c:pt>
              </c:strCache>
            </c:strRef>
          </c:tx>
          <c:spPr>
            <a:ln w="28575" cap="rnd">
              <a:solidFill>
                <a:schemeClr val="accent1">
                  <a:lumMod val="60000"/>
                </a:schemeClr>
              </a:solidFill>
              <a:round/>
            </a:ln>
            <a:effectLst/>
          </c:spPr>
          <c:marker>
            <c:symbol val="none"/>
          </c:marker>
          <c:cat>
            <c:numRef>
              <c:f>'17'!$A$2:$A$12</c:f>
              <c:numCache>
                <c:formatCode>General</c:formatCode>
                <c:ptCount val="11"/>
                <c:pt idx="0">
                  <c:v>2007</c:v>
                </c:pt>
                <c:pt idx="1">
                  <c:v>2008</c:v>
                </c:pt>
                <c:pt idx="2">
                  <c:v>2009</c:v>
                </c:pt>
                <c:pt idx="3">
                  <c:v>2010</c:v>
                </c:pt>
                <c:pt idx="4">
                  <c:v>2011</c:v>
                </c:pt>
                <c:pt idx="5">
                  <c:v>2012</c:v>
                </c:pt>
                <c:pt idx="6">
                  <c:v>2013</c:v>
                </c:pt>
                <c:pt idx="7">
                  <c:v>2014</c:v>
                </c:pt>
                <c:pt idx="8">
                  <c:v>2015</c:v>
                </c:pt>
                <c:pt idx="9">
                  <c:v>2016</c:v>
                </c:pt>
                <c:pt idx="10">
                  <c:v>2017</c:v>
                </c:pt>
              </c:numCache>
            </c:numRef>
          </c:cat>
          <c:val>
            <c:numRef>
              <c:f>'17'!$E$2:$E$12</c:f>
              <c:numCache>
                <c:formatCode>General</c:formatCode>
                <c:ptCount val="11"/>
                <c:pt idx="0">
                  <c:v>775</c:v>
                </c:pt>
                <c:pt idx="1">
                  <c:v>1111</c:v>
                </c:pt>
                <c:pt idx="2">
                  <c:v>773</c:v>
                </c:pt>
                <c:pt idx="3">
                  <c:v>914</c:v>
                </c:pt>
                <c:pt idx="4">
                  <c:v>1211</c:v>
                </c:pt>
                <c:pt idx="5">
                  <c:v>1157</c:v>
                </c:pt>
                <c:pt idx="6">
                  <c:v>967</c:v>
                </c:pt>
                <c:pt idx="7">
                  <c:v>833</c:v>
                </c:pt>
                <c:pt idx="8">
                  <c:v>682</c:v>
                </c:pt>
                <c:pt idx="9">
                  <c:v>724</c:v>
                </c:pt>
                <c:pt idx="10">
                  <c:v>748</c:v>
                </c:pt>
              </c:numCache>
            </c:numRef>
          </c:val>
          <c:smooth val="0"/>
          <c:extLst xmlns:c16r2="http://schemas.microsoft.com/office/drawing/2015/06/chart">
            <c:ext xmlns:c16="http://schemas.microsoft.com/office/drawing/2014/chart" uri="{C3380CC4-5D6E-409C-BE32-E72D297353CC}">
              <c16:uniqueId val="{00000003-C757-4FAE-AF32-58EF7E0309F8}"/>
            </c:ext>
          </c:extLst>
        </c:ser>
        <c:dLbls>
          <c:showLegendKey val="0"/>
          <c:showVal val="0"/>
          <c:showCatName val="0"/>
          <c:showSerName val="0"/>
          <c:showPercent val="0"/>
          <c:showBubbleSize val="0"/>
        </c:dLbls>
        <c:marker val="1"/>
        <c:smooth val="0"/>
        <c:axId val="83456768"/>
        <c:axId val="83458304"/>
      </c:lineChart>
      <c:catAx>
        <c:axId val="83456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crossAx val="83458304"/>
        <c:crosses val="autoZero"/>
        <c:auto val="1"/>
        <c:lblAlgn val="ctr"/>
        <c:lblOffset val="100"/>
        <c:noMultiLvlLbl val="0"/>
      </c:catAx>
      <c:valAx>
        <c:axId val="8345830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crossAx val="8345676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legend>
    <c:plotVisOnly val="1"/>
    <c:dispBlanksAs val="gap"/>
    <c:showDLblsOverMax val="0"/>
  </c:chart>
  <c:spPr>
    <a:noFill/>
    <a:ln>
      <a:noFill/>
    </a:ln>
    <a:effectLst/>
  </c:spPr>
  <c:txPr>
    <a:bodyPr/>
    <a:lstStyle/>
    <a:p>
      <a:pPr>
        <a:defRPr sz="2000"/>
      </a:pPr>
      <a:endParaRPr lang="es-A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lineChart>
        <c:grouping val="standard"/>
        <c:varyColors val="0"/>
        <c:ser>
          <c:idx val="0"/>
          <c:order val="0"/>
          <c:tx>
            <c:strRef>
              <c:f>'18'!$B$1</c:f>
              <c:strCache>
                <c:ptCount val="1"/>
                <c:pt idx="0">
                  <c:v>Producción</c:v>
                </c:pt>
              </c:strCache>
            </c:strRef>
          </c:tx>
          <c:spPr>
            <a:ln w="28575" cap="rnd">
              <a:solidFill>
                <a:schemeClr val="accent2">
                  <a:shade val="65000"/>
                </a:schemeClr>
              </a:solidFill>
              <a:round/>
            </a:ln>
            <a:effectLst/>
          </c:spPr>
          <c:marker>
            <c:symbol val="none"/>
          </c:marker>
          <c:cat>
            <c:numRef>
              <c:f>'18'!$A$2:$A$11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'18'!$B$2:$B$11</c:f>
              <c:numCache>
                <c:formatCode>#,##0</c:formatCode>
                <c:ptCount val="10"/>
                <c:pt idx="0">
                  <c:v>711864</c:v>
                </c:pt>
                <c:pt idx="1">
                  <c:v>1179103</c:v>
                </c:pt>
                <c:pt idx="2">
                  <c:v>1820385</c:v>
                </c:pt>
                <c:pt idx="3">
                  <c:v>2429964</c:v>
                </c:pt>
                <c:pt idx="4">
                  <c:v>2456578</c:v>
                </c:pt>
                <c:pt idx="5">
                  <c:v>1997809</c:v>
                </c:pt>
                <c:pt idx="6">
                  <c:v>2584290</c:v>
                </c:pt>
                <c:pt idx="7">
                  <c:v>1810659</c:v>
                </c:pt>
                <c:pt idx="8">
                  <c:v>2659275</c:v>
                </c:pt>
                <c:pt idx="9">
                  <c:v>2871435</c:v>
                </c:pt>
              </c:numCache>
            </c:numRef>
          </c:val>
          <c:smooth val="0"/>
          <c:extLst xmlns:c16r2="http://schemas.microsoft.com/office/drawing/2015/06/chart">
            <c:ext xmlns:c16="http://schemas.microsoft.com/office/drawing/2014/chart" uri="{C3380CC4-5D6E-409C-BE32-E72D297353CC}">
              <c16:uniqueId val="{00000000-EB74-4394-8D7E-3A1D757767BA}"/>
            </c:ext>
          </c:extLst>
        </c:ser>
        <c:ser>
          <c:idx val="1"/>
          <c:order val="1"/>
          <c:tx>
            <c:strRef>
              <c:f>'18'!$C$1</c:f>
              <c:strCache>
                <c:ptCount val="1"/>
                <c:pt idx="0">
                  <c:v>Ventas Internas</c:v>
                </c:pt>
              </c:strCache>
            </c:strRef>
          </c:tx>
          <c:spPr>
            <a:ln w="28575" cap="rnd">
              <a:solidFill>
                <a:srgbClr val="FF66FF"/>
              </a:solidFill>
              <a:round/>
            </a:ln>
            <a:effectLst/>
          </c:spPr>
          <c:marker>
            <c:symbol val="none"/>
          </c:marker>
          <c:cat>
            <c:numRef>
              <c:f>'18'!$A$2:$A$11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'18'!$C$2:$C$11</c:f>
              <c:numCache>
                <c:formatCode>General</c:formatCode>
                <c:ptCount val="10"/>
                <c:pt idx="1">
                  <c:v>426</c:v>
                </c:pt>
                <c:pt idx="2" formatCode="#,##0">
                  <c:v>508566</c:v>
                </c:pt>
                <c:pt idx="3" formatCode="#,##0">
                  <c:v>748742</c:v>
                </c:pt>
                <c:pt idx="4" formatCode="#,##0">
                  <c:v>874794</c:v>
                </c:pt>
                <c:pt idx="5" formatCode="#,##0">
                  <c:v>884976</c:v>
                </c:pt>
                <c:pt idx="6" formatCode="#,##0">
                  <c:v>970141</c:v>
                </c:pt>
                <c:pt idx="7" formatCode="#,##0">
                  <c:v>1014361</c:v>
                </c:pt>
                <c:pt idx="8" formatCode="#,##0">
                  <c:v>1036397</c:v>
                </c:pt>
                <c:pt idx="9" formatCode="#,##0">
                  <c:v>1173533</c:v>
                </c:pt>
              </c:numCache>
            </c:numRef>
          </c:val>
          <c:smooth val="0"/>
          <c:extLst xmlns:c16r2="http://schemas.microsoft.com/office/drawing/2015/06/chart">
            <c:ext xmlns:c16="http://schemas.microsoft.com/office/drawing/2014/chart" uri="{C3380CC4-5D6E-409C-BE32-E72D297353CC}">
              <c16:uniqueId val="{00000001-EB74-4394-8D7E-3A1D757767BA}"/>
            </c:ext>
          </c:extLst>
        </c:ser>
        <c:ser>
          <c:idx val="2"/>
          <c:order val="2"/>
          <c:tx>
            <c:strRef>
              <c:f>'18'!$D$1</c:f>
              <c:strCache>
                <c:ptCount val="1"/>
                <c:pt idx="0">
                  <c:v>Exportaciones</c:v>
                </c:pt>
              </c:strCache>
            </c:strRef>
          </c:tx>
          <c:spPr>
            <a:ln w="28575" cap="rnd">
              <a:solidFill>
                <a:srgbClr val="00B050"/>
              </a:solidFill>
              <a:round/>
            </a:ln>
            <a:effectLst/>
          </c:spPr>
          <c:marker>
            <c:symbol val="none"/>
          </c:marker>
          <c:cat>
            <c:numRef>
              <c:f>'18'!$A$2:$A$11</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'18'!$D$2:$D$11</c:f>
              <c:numCache>
                <c:formatCode>#,##0</c:formatCode>
                <c:ptCount val="10"/>
                <c:pt idx="0">
                  <c:v>680219</c:v>
                </c:pt>
                <c:pt idx="1">
                  <c:v>1142283</c:v>
                </c:pt>
                <c:pt idx="2">
                  <c:v>1342318</c:v>
                </c:pt>
                <c:pt idx="3">
                  <c:v>1649352</c:v>
                </c:pt>
                <c:pt idx="4">
                  <c:v>1543094</c:v>
                </c:pt>
                <c:pt idx="5">
                  <c:v>1149259</c:v>
                </c:pt>
                <c:pt idx="6">
                  <c:v>1602695</c:v>
                </c:pt>
                <c:pt idx="7">
                  <c:v>788226</c:v>
                </c:pt>
                <c:pt idx="8">
                  <c:v>1626267</c:v>
                </c:pt>
                <c:pt idx="9">
                  <c:v>1650310</c:v>
                </c:pt>
              </c:numCache>
            </c:numRef>
          </c:val>
          <c:smooth val="0"/>
          <c:extLst xmlns:c16r2="http://schemas.microsoft.com/office/drawing/2015/06/chart">
            <c:ext xmlns:c16="http://schemas.microsoft.com/office/drawing/2014/chart" uri="{C3380CC4-5D6E-409C-BE32-E72D297353CC}">
              <c16:uniqueId val="{00000002-EB74-4394-8D7E-3A1D757767BA}"/>
            </c:ext>
          </c:extLst>
        </c:ser>
        <c:dLbls>
          <c:showLegendKey val="0"/>
          <c:showVal val="0"/>
          <c:showCatName val="0"/>
          <c:showSerName val="0"/>
          <c:showPercent val="0"/>
          <c:showBubbleSize val="0"/>
        </c:dLbls>
        <c:marker val="1"/>
        <c:smooth val="0"/>
        <c:axId val="89094016"/>
        <c:axId val="89095552"/>
      </c:lineChart>
      <c:catAx>
        <c:axId val="89094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crossAx val="89095552"/>
        <c:crosses val="autoZero"/>
        <c:auto val="1"/>
        <c:lblAlgn val="ctr"/>
        <c:lblOffset val="100"/>
        <c:noMultiLvlLbl val="0"/>
      </c:catAx>
      <c:valAx>
        <c:axId val="8909555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crossAx val="890940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legend>
    <c:plotVisOnly val="1"/>
    <c:dispBlanksAs val="gap"/>
    <c:showDLblsOverMax val="0"/>
  </c:chart>
  <c:spPr>
    <a:noFill/>
    <a:ln>
      <a:noFill/>
    </a:ln>
    <a:effectLst/>
  </c:spPr>
  <c:txPr>
    <a:bodyPr/>
    <a:lstStyle/>
    <a:p>
      <a:pPr>
        <a:defRPr sz="2000"/>
      </a:pPr>
      <a:endParaRPr lang="es-A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s-A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'Tamaño planta promedio'!$B$3:$I$3</c:f>
              <c:numCache>
                <c:formatCode>General</c:formatCode>
                <c:ptCount val="8"/>
                <c:pt idx="0">
                  <c:v>2006</c:v>
                </c:pt>
                <c:pt idx="1">
                  <c:v>2007</c:v>
                </c:pt>
                <c:pt idx="2">
                  <c:v>2008</c:v>
                </c:pt>
                <c:pt idx="3">
                  <c:v>2009</c:v>
                </c:pt>
                <c:pt idx="4">
                  <c:v>2010</c:v>
                </c:pt>
                <c:pt idx="5">
                  <c:v>2011</c:v>
                </c:pt>
                <c:pt idx="6">
                  <c:v>2012</c:v>
                </c:pt>
                <c:pt idx="7">
                  <c:v>2016</c:v>
                </c:pt>
              </c:numCache>
            </c:numRef>
          </c:cat>
          <c:val>
            <c:numRef>
              <c:f>'Tamaño planta promedio'!$B$6:$I$6</c:f>
              <c:numCache>
                <c:formatCode>_-* #,##0\ _€_-;\-* #,##0\ _€_-;_-* "-"??\ _€_-;_-@_-</c:formatCode>
                <c:ptCount val="8"/>
                <c:pt idx="0">
                  <c:v>26000</c:v>
                </c:pt>
                <c:pt idx="1">
                  <c:v>70000</c:v>
                </c:pt>
                <c:pt idx="2">
                  <c:v>104115.38461538461</c:v>
                </c:pt>
                <c:pt idx="3">
                  <c:v>130443.75</c:v>
                </c:pt>
                <c:pt idx="4">
                  <c:v>108130.43478260869</c:v>
                </c:pt>
                <c:pt idx="5">
                  <c:v>118615.38461538461</c:v>
                </c:pt>
                <c:pt idx="6">
                  <c:v>118485.18518518518</c:v>
                </c:pt>
                <c:pt idx="7">
                  <c:v>123267.27027027027</c:v>
                </c:pt>
              </c:numCache>
            </c:numRef>
          </c:val>
          <c:extLst xmlns:c16r2="http://schemas.microsoft.com/office/drawing/2015/06/chart">
            <c:ext xmlns:c16="http://schemas.microsoft.com/office/drawing/2014/chart" uri="{C3380CC4-5D6E-409C-BE32-E72D297353CC}">
              <c16:uniqueId val="{00000000-C0B6-4785-8E33-753281B406E7}"/>
            </c:ext>
          </c:extLst>
        </c:ser>
        <c:dLbls>
          <c:showLegendKey val="0"/>
          <c:showVal val="0"/>
          <c:showCatName val="0"/>
          <c:showSerName val="0"/>
          <c:showPercent val="0"/>
          <c:showBubbleSize val="0"/>
        </c:dLbls>
        <c:gapWidth val="219"/>
        <c:overlap val="-27"/>
        <c:axId val="89412736"/>
        <c:axId val="89414272"/>
      </c:barChart>
      <c:catAx>
        <c:axId val="89412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crossAx val="89414272"/>
        <c:crosses val="autoZero"/>
        <c:auto val="1"/>
        <c:lblAlgn val="ctr"/>
        <c:lblOffset val="100"/>
        <c:noMultiLvlLbl val="0"/>
      </c:catAx>
      <c:valAx>
        <c:axId val="89414272"/>
        <c:scaling>
          <c:orientation val="minMax"/>
        </c:scaling>
        <c:delete val="0"/>
        <c:axPos val="l"/>
        <c:majorGridlines>
          <c:spPr>
            <a:ln w="9525" cap="flat" cmpd="sng" algn="ctr">
              <a:solidFill>
                <a:schemeClr val="tx1">
                  <a:lumMod val="15000"/>
                  <a:lumOff val="85000"/>
                </a:schemeClr>
              </a:solidFill>
              <a:round/>
            </a:ln>
            <a:effectLst/>
          </c:spPr>
        </c:majorGridlines>
        <c:numFmt formatCode="_-* #,##0\ _€_-;\-* #,##0\ _€_-;_-* &quot;-&quot;??\ _€_-;_-@_-"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AR"/>
          </a:p>
        </c:txPr>
        <c:crossAx val="89412736"/>
        <c:crosses val="autoZero"/>
        <c:crossBetween val="between"/>
      </c:valAx>
      <c:spPr>
        <a:noFill/>
        <a:ln>
          <a:noFill/>
        </a:ln>
        <a:effectLst/>
      </c:spPr>
    </c:plotArea>
    <c:plotVisOnly val="1"/>
    <c:dispBlanksAs val="gap"/>
    <c:showDLblsOverMax val="0"/>
  </c:chart>
  <c:spPr>
    <a:noFill/>
    <a:ln>
      <a:noFill/>
    </a:ln>
    <a:effectLst/>
  </c:spPr>
  <c:txPr>
    <a:bodyPr/>
    <a:lstStyle/>
    <a:p>
      <a:pPr>
        <a:defRPr sz="2000"/>
      </a:pPr>
      <a:endParaRPr lang="es-AR"/>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'Precios Internos'!$B$6</c:f>
              <c:strCache>
                <c:ptCount val="1"/>
                <c:pt idx="0">
                  <c:v>Grande/ Único</c:v>
                </c:pt>
              </c:strCache>
            </c:strRef>
          </c:tx>
          <c:spPr>
            <a:ln w="28575" cap="rnd">
              <a:solidFill>
                <a:schemeClr val="accent1"/>
              </a:solidFill>
              <a:round/>
            </a:ln>
            <a:effectLst/>
          </c:spPr>
          <c:marker>
            <c:symbol val="none"/>
          </c:marker>
          <c:dLbls>
            <c:dLbl>
              <c:idx val="45"/>
              <c:layout>
                <c:manualLayout>
                  <c:x val="-4.8176244635176856E-3"/>
                  <c:y val="-2.752545442285648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D71E-41A8-BFD8-DEED86599EBA}"/>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j-lt"/>
                    <a:ea typeface="+mn-ea"/>
                    <a:cs typeface="+mn-cs"/>
                  </a:defRPr>
                </a:pPr>
                <a:endParaRPr lang="es-AR"/>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'Precios Internos'!$A$7:$A$52</c:f>
              <c:numCache>
                <c:formatCode>mmm\-yy</c:formatCode>
                <c:ptCount val="46"/>
                <c:pt idx="0">
                  <c:v>42005</c:v>
                </c:pt>
                <c:pt idx="1">
                  <c:v>42036</c:v>
                </c:pt>
                <c:pt idx="2">
                  <c:v>42064</c:v>
                </c:pt>
                <c:pt idx="3">
                  <c:v>42095</c:v>
                </c:pt>
                <c:pt idx="4">
                  <c:v>42125</c:v>
                </c:pt>
                <c:pt idx="5">
                  <c:v>42156</c:v>
                </c:pt>
                <c:pt idx="6">
                  <c:v>42186</c:v>
                </c:pt>
                <c:pt idx="7">
                  <c:v>42217</c:v>
                </c:pt>
                <c:pt idx="8">
                  <c:v>42248</c:v>
                </c:pt>
                <c:pt idx="9">
                  <c:v>42278</c:v>
                </c:pt>
                <c:pt idx="10">
                  <c:v>42309</c:v>
                </c:pt>
                <c:pt idx="11">
                  <c:v>42339</c:v>
                </c:pt>
                <c:pt idx="12">
                  <c:v>42370</c:v>
                </c:pt>
                <c:pt idx="13">
                  <c:v>42401</c:v>
                </c:pt>
                <c:pt idx="14">
                  <c:v>42430</c:v>
                </c:pt>
                <c:pt idx="15">
                  <c:v>42461</c:v>
                </c:pt>
                <c:pt idx="16">
                  <c:v>42491</c:v>
                </c:pt>
                <c:pt idx="17">
                  <c:v>42522</c:v>
                </c:pt>
                <c:pt idx="18">
                  <c:v>42552</c:v>
                </c:pt>
                <c:pt idx="19">
                  <c:v>42583</c:v>
                </c:pt>
                <c:pt idx="20">
                  <c:v>42614</c:v>
                </c:pt>
                <c:pt idx="21">
                  <c:v>42644</c:v>
                </c:pt>
                <c:pt idx="22">
                  <c:v>42675</c:v>
                </c:pt>
                <c:pt idx="23">
                  <c:v>42705</c:v>
                </c:pt>
                <c:pt idx="24">
                  <c:v>42736</c:v>
                </c:pt>
                <c:pt idx="25">
                  <c:v>42767</c:v>
                </c:pt>
                <c:pt idx="26">
                  <c:v>42795</c:v>
                </c:pt>
                <c:pt idx="27">
                  <c:v>42826</c:v>
                </c:pt>
                <c:pt idx="28">
                  <c:v>42856</c:v>
                </c:pt>
                <c:pt idx="29">
                  <c:v>42887</c:v>
                </c:pt>
                <c:pt idx="30">
                  <c:v>42917</c:v>
                </c:pt>
                <c:pt idx="31">
                  <c:v>42948</c:v>
                </c:pt>
                <c:pt idx="32">
                  <c:v>42979</c:v>
                </c:pt>
                <c:pt idx="33">
                  <c:v>43009</c:v>
                </c:pt>
                <c:pt idx="34">
                  <c:v>43040</c:v>
                </c:pt>
                <c:pt idx="35">
                  <c:v>43070</c:v>
                </c:pt>
                <c:pt idx="36">
                  <c:v>43101</c:v>
                </c:pt>
                <c:pt idx="37">
                  <c:v>43132</c:v>
                </c:pt>
                <c:pt idx="38">
                  <c:v>43160</c:v>
                </c:pt>
                <c:pt idx="39">
                  <c:v>43191</c:v>
                </c:pt>
                <c:pt idx="40">
                  <c:v>43221</c:v>
                </c:pt>
                <c:pt idx="41">
                  <c:v>43252</c:v>
                </c:pt>
                <c:pt idx="42">
                  <c:v>43282</c:v>
                </c:pt>
                <c:pt idx="43">
                  <c:v>43313</c:v>
                </c:pt>
                <c:pt idx="44">
                  <c:v>43344</c:v>
                </c:pt>
                <c:pt idx="45">
                  <c:v>43374</c:v>
                </c:pt>
              </c:numCache>
            </c:numRef>
          </c:cat>
          <c:val>
            <c:numRef>
              <c:f>'Precios Internos'!$B$7:$B$52</c:f>
              <c:numCache>
                <c:formatCode>#,##0.00</c:formatCode>
                <c:ptCount val="46"/>
                <c:pt idx="0">
                  <c:v>5619.65</c:v>
                </c:pt>
                <c:pt idx="1">
                  <c:v>5741.38</c:v>
                </c:pt>
                <c:pt idx="2">
                  <c:v>5372.25</c:v>
                </c:pt>
                <c:pt idx="3">
                  <c:v>4963.72</c:v>
                </c:pt>
                <c:pt idx="4">
                  <c:v>5021.41</c:v>
                </c:pt>
                <c:pt idx="5">
                  <c:v>5480.4</c:v>
                </c:pt>
                <c:pt idx="6">
                  <c:v>5539.86</c:v>
                </c:pt>
                <c:pt idx="7">
                  <c:v>5226.1000000000004</c:v>
                </c:pt>
                <c:pt idx="8">
                  <c:v>5213.34</c:v>
                </c:pt>
                <c:pt idx="9">
                  <c:v>5154.87</c:v>
                </c:pt>
                <c:pt idx="10">
                  <c:v>5500.37</c:v>
                </c:pt>
                <c:pt idx="11">
                  <c:v>5630.62</c:v>
                </c:pt>
                <c:pt idx="12">
                  <c:v>7572.07</c:v>
                </c:pt>
                <c:pt idx="13">
                  <c:v>7977.64</c:v>
                </c:pt>
                <c:pt idx="14">
                  <c:v>9087.94</c:v>
                </c:pt>
                <c:pt idx="15">
                  <c:v>9232.02</c:v>
                </c:pt>
                <c:pt idx="16">
                  <c:v>9493.52</c:v>
                </c:pt>
                <c:pt idx="17">
                  <c:v>9159.9500000000007</c:v>
                </c:pt>
                <c:pt idx="18">
                  <c:v>9219.57</c:v>
                </c:pt>
                <c:pt idx="19">
                  <c:v>9454.1299999999992</c:v>
                </c:pt>
                <c:pt idx="20">
                  <c:v>9454.1299999999992</c:v>
                </c:pt>
                <c:pt idx="21">
                  <c:v>9861</c:v>
                </c:pt>
                <c:pt idx="22">
                  <c:v>10157</c:v>
                </c:pt>
                <c:pt idx="23">
                  <c:v>10462</c:v>
                </c:pt>
                <c:pt idx="24">
                  <c:v>11909</c:v>
                </c:pt>
                <c:pt idx="25">
                  <c:v>11672</c:v>
                </c:pt>
                <c:pt idx="26">
                  <c:v>11029</c:v>
                </c:pt>
                <c:pt idx="27">
                  <c:v>10457</c:v>
                </c:pt>
                <c:pt idx="28">
                  <c:v>10267</c:v>
                </c:pt>
                <c:pt idx="29">
                  <c:v>10768</c:v>
                </c:pt>
                <c:pt idx="30">
                  <c:v>11152</c:v>
                </c:pt>
                <c:pt idx="31">
                  <c:v>11794</c:v>
                </c:pt>
                <c:pt idx="32">
                  <c:v>12120</c:v>
                </c:pt>
                <c:pt idx="33">
                  <c:v>12347</c:v>
                </c:pt>
                <c:pt idx="34">
                  <c:v>12687</c:v>
                </c:pt>
                <c:pt idx="35">
                  <c:v>12897</c:v>
                </c:pt>
                <c:pt idx="36">
                  <c:v>15447</c:v>
                </c:pt>
                <c:pt idx="37">
                  <c:v>16524</c:v>
                </c:pt>
                <c:pt idx="38">
                  <c:v>17362</c:v>
                </c:pt>
                <c:pt idx="39">
                  <c:v>17957</c:v>
                </c:pt>
                <c:pt idx="40">
                  <c:v>18223</c:v>
                </c:pt>
                <c:pt idx="41">
                  <c:v>19498</c:v>
                </c:pt>
                <c:pt idx="42">
                  <c:v>20944</c:v>
                </c:pt>
                <c:pt idx="43">
                  <c:v>22095</c:v>
                </c:pt>
                <c:pt idx="44">
                  <c:v>26509</c:v>
                </c:pt>
                <c:pt idx="45">
                  <c:v>27529</c:v>
                </c:pt>
              </c:numCache>
            </c:numRef>
          </c:val>
          <c:smooth val="0"/>
          <c:extLst xmlns:c16r2="http://schemas.microsoft.com/office/drawing/2015/06/chart">
            <c:ext xmlns:c16="http://schemas.microsoft.com/office/drawing/2014/chart" uri="{C3380CC4-5D6E-409C-BE32-E72D297353CC}">
              <c16:uniqueId val="{00000000-D71E-41A8-BFD8-DEED86599EBA}"/>
            </c:ext>
          </c:extLst>
        </c:ser>
        <c:ser>
          <c:idx val="1"/>
          <c:order val="1"/>
          <c:tx>
            <c:strRef>
              <c:f>'Precios Internos'!$C$6</c:f>
              <c:strCache>
                <c:ptCount val="1"/>
                <c:pt idx="0">
                  <c:v>Grandes No Integradas</c:v>
                </c:pt>
              </c:strCache>
            </c:strRef>
          </c:tx>
          <c:spPr>
            <a:ln w="28575" cap="rnd">
              <a:solidFill>
                <a:schemeClr val="accent3"/>
              </a:solidFill>
              <a:round/>
            </a:ln>
            <a:effectLst/>
          </c:spPr>
          <c:marker>
            <c:symbol val="none"/>
          </c:marker>
          <c:cat>
            <c:numRef>
              <c:f>'Precios Internos'!$A$7:$A$52</c:f>
              <c:numCache>
                <c:formatCode>mmm\-yy</c:formatCode>
                <c:ptCount val="46"/>
                <c:pt idx="0">
                  <c:v>42005</c:v>
                </c:pt>
                <c:pt idx="1">
                  <c:v>42036</c:v>
                </c:pt>
                <c:pt idx="2">
                  <c:v>42064</c:v>
                </c:pt>
                <c:pt idx="3">
                  <c:v>42095</c:v>
                </c:pt>
                <c:pt idx="4">
                  <c:v>42125</c:v>
                </c:pt>
                <c:pt idx="5">
                  <c:v>42156</c:v>
                </c:pt>
                <c:pt idx="6">
                  <c:v>42186</c:v>
                </c:pt>
                <c:pt idx="7">
                  <c:v>42217</c:v>
                </c:pt>
                <c:pt idx="8">
                  <c:v>42248</c:v>
                </c:pt>
                <c:pt idx="9">
                  <c:v>42278</c:v>
                </c:pt>
                <c:pt idx="10">
                  <c:v>42309</c:v>
                </c:pt>
                <c:pt idx="11">
                  <c:v>42339</c:v>
                </c:pt>
                <c:pt idx="12">
                  <c:v>42370</c:v>
                </c:pt>
                <c:pt idx="13">
                  <c:v>42401</c:v>
                </c:pt>
                <c:pt idx="14">
                  <c:v>42430</c:v>
                </c:pt>
                <c:pt idx="15">
                  <c:v>42461</c:v>
                </c:pt>
                <c:pt idx="16">
                  <c:v>42491</c:v>
                </c:pt>
                <c:pt idx="17">
                  <c:v>42522</c:v>
                </c:pt>
                <c:pt idx="18">
                  <c:v>42552</c:v>
                </c:pt>
                <c:pt idx="19">
                  <c:v>42583</c:v>
                </c:pt>
                <c:pt idx="20">
                  <c:v>42614</c:v>
                </c:pt>
                <c:pt idx="21">
                  <c:v>42644</c:v>
                </c:pt>
                <c:pt idx="22">
                  <c:v>42675</c:v>
                </c:pt>
                <c:pt idx="23">
                  <c:v>42705</c:v>
                </c:pt>
                <c:pt idx="24">
                  <c:v>42736</c:v>
                </c:pt>
                <c:pt idx="25">
                  <c:v>42767</c:v>
                </c:pt>
                <c:pt idx="26">
                  <c:v>42795</c:v>
                </c:pt>
                <c:pt idx="27">
                  <c:v>42826</c:v>
                </c:pt>
                <c:pt idx="28">
                  <c:v>42856</c:v>
                </c:pt>
                <c:pt idx="29">
                  <c:v>42887</c:v>
                </c:pt>
                <c:pt idx="30">
                  <c:v>42917</c:v>
                </c:pt>
                <c:pt idx="31">
                  <c:v>42948</c:v>
                </c:pt>
                <c:pt idx="32">
                  <c:v>42979</c:v>
                </c:pt>
                <c:pt idx="33">
                  <c:v>43009</c:v>
                </c:pt>
                <c:pt idx="34">
                  <c:v>43040</c:v>
                </c:pt>
                <c:pt idx="35">
                  <c:v>43070</c:v>
                </c:pt>
                <c:pt idx="36">
                  <c:v>43101</c:v>
                </c:pt>
                <c:pt idx="37">
                  <c:v>43132</c:v>
                </c:pt>
                <c:pt idx="38">
                  <c:v>43160</c:v>
                </c:pt>
                <c:pt idx="39">
                  <c:v>43191</c:v>
                </c:pt>
                <c:pt idx="40">
                  <c:v>43221</c:v>
                </c:pt>
                <c:pt idx="41">
                  <c:v>43252</c:v>
                </c:pt>
                <c:pt idx="42">
                  <c:v>43282</c:v>
                </c:pt>
                <c:pt idx="43">
                  <c:v>43313</c:v>
                </c:pt>
                <c:pt idx="44">
                  <c:v>43344</c:v>
                </c:pt>
                <c:pt idx="45">
                  <c:v>43374</c:v>
                </c:pt>
              </c:numCache>
            </c:numRef>
          </c:cat>
          <c:val>
            <c:numRef>
              <c:f>'Precios Internos'!$C$7:$C$52</c:f>
              <c:numCache>
                <c:formatCode>#,##0.00</c:formatCode>
                <c:ptCount val="46"/>
                <c:pt idx="0">
                  <c:v>6648.32</c:v>
                </c:pt>
                <c:pt idx="1">
                  <c:v>6790.12</c:v>
                </c:pt>
                <c:pt idx="2">
                  <c:v>6358.79</c:v>
                </c:pt>
                <c:pt idx="3">
                  <c:v>5879.97</c:v>
                </c:pt>
                <c:pt idx="4">
                  <c:v>5947.66</c:v>
                </c:pt>
                <c:pt idx="5">
                  <c:v>6400.28</c:v>
                </c:pt>
                <c:pt idx="6">
                  <c:v>6472.64</c:v>
                </c:pt>
                <c:pt idx="7">
                  <c:v>6140.22</c:v>
                </c:pt>
                <c:pt idx="8">
                  <c:v>6160.59</c:v>
                </c:pt>
                <c:pt idx="9">
                  <c:v>6100.46</c:v>
                </c:pt>
                <c:pt idx="10">
                  <c:v>6473.24</c:v>
                </c:pt>
                <c:pt idx="11">
                  <c:v>6616.93</c:v>
                </c:pt>
                <c:pt idx="12">
                  <c:v>8735.98</c:v>
                </c:pt>
                <c:pt idx="13">
                  <c:v>9194.18</c:v>
                </c:pt>
                <c:pt idx="14">
                  <c:v>10397.92</c:v>
                </c:pt>
                <c:pt idx="15">
                  <c:v>10561.54</c:v>
                </c:pt>
                <c:pt idx="16">
                  <c:v>10862.38</c:v>
                </c:pt>
                <c:pt idx="17">
                  <c:v>10532.8</c:v>
                </c:pt>
                <c:pt idx="18">
                  <c:v>10649.51</c:v>
                </c:pt>
                <c:pt idx="19">
                  <c:v>10971.19</c:v>
                </c:pt>
                <c:pt idx="20">
                  <c:v>10971.19</c:v>
                </c:pt>
                <c:pt idx="21">
                  <c:v>11443</c:v>
                </c:pt>
                <c:pt idx="22">
                  <c:v>11786</c:v>
                </c:pt>
                <c:pt idx="23">
                  <c:v>12140</c:v>
                </c:pt>
                <c:pt idx="24">
                  <c:v>13615</c:v>
                </c:pt>
                <c:pt idx="25">
                  <c:v>13373</c:v>
                </c:pt>
                <c:pt idx="26">
                  <c:v>12697</c:v>
                </c:pt>
                <c:pt idx="27">
                  <c:v>12093</c:v>
                </c:pt>
                <c:pt idx="28">
                  <c:v>11903</c:v>
                </c:pt>
                <c:pt idx="29">
                  <c:v>12440</c:v>
                </c:pt>
                <c:pt idx="30">
                  <c:v>12860</c:v>
                </c:pt>
                <c:pt idx="31">
                  <c:v>13556</c:v>
                </c:pt>
                <c:pt idx="32">
                  <c:v>13924</c:v>
                </c:pt>
                <c:pt idx="33">
                  <c:v>14183</c:v>
                </c:pt>
                <c:pt idx="34">
                  <c:v>13958</c:v>
                </c:pt>
                <c:pt idx="35">
                  <c:v>14189</c:v>
                </c:pt>
              </c:numCache>
            </c:numRef>
          </c:val>
          <c:smooth val="0"/>
          <c:extLst xmlns:c16r2="http://schemas.microsoft.com/office/drawing/2015/06/chart">
            <c:ext xmlns:c16="http://schemas.microsoft.com/office/drawing/2014/chart" uri="{C3380CC4-5D6E-409C-BE32-E72D297353CC}">
              <c16:uniqueId val="{00000001-D71E-41A8-BFD8-DEED86599EBA}"/>
            </c:ext>
          </c:extLst>
        </c:ser>
        <c:ser>
          <c:idx val="2"/>
          <c:order val="2"/>
          <c:tx>
            <c:strRef>
              <c:f>'Precios Internos'!$D$6</c:f>
              <c:strCache>
                <c:ptCount val="1"/>
                <c:pt idx="0">
                  <c:v>Mediana</c:v>
                </c:pt>
              </c:strCache>
            </c:strRef>
          </c:tx>
          <c:spPr>
            <a:ln w="28575" cap="rnd">
              <a:solidFill>
                <a:schemeClr val="accent5"/>
              </a:solidFill>
              <a:round/>
            </a:ln>
            <a:effectLst/>
          </c:spPr>
          <c:marker>
            <c:symbol val="none"/>
          </c:marker>
          <c:cat>
            <c:numRef>
              <c:f>'Precios Internos'!$A$7:$A$52</c:f>
              <c:numCache>
                <c:formatCode>mmm\-yy</c:formatCode>
                <c:ptCount val="46"/>
                <c:pt idx="0">
                  <c:v>42005</c:v>
                </c:pt>
                <c:pt idx="1">
                  <c:v>42036</c:v>
                </c:pt>
                <c:pt idx="2">
                  <c:v>42064</c:v>
                </c:pt>
                <c:pt idx="3">
                  <c:v>42095</c:v>
                </c:pt>
                <c:pt idx="4">
                  <c:v>42125</c:v>
                </c:pt>
                <c:pt idx="5">
                  <c:v>42156</c:v>
                </c:pt>
                <c:pt idx="6">
                  <c:v>42186</c:v>
                </c:pt>
                <c:pt idx="7">
                  <c:v>42217</c:v>
                </c:pt>
                <c:pt idx="8">
                  <c:v>42248</c:v>
                </c:pt>
                <c:pt idx="9">
                  <c:v>42278</c:v>
                </c:pt>
                <c:pt idx="10">
                  <c:v>42309</c:v>
                </c:pt>
                <c:pt idx="11">
                  <c:v>42339</c:v>
                </c:pt>
                <c:pt idx="12">
                  <c:v>42370</c:v>
                </c:pt>
                <c:pt idx="13">
                  <c:v>42401</c:v>
                </c:pt>
                <c:pt idx="14">
                  <c:v>42430</c:v>
                </c:pt>
                <c:pt idx="15">
                  <c:v>42461</c:v>
                </c:pt>
                <c:pt idx="16">
                  <c:v>42491</c:v>
                </c:pt>
                <c:pt idx="17">
                  <c:v>42522</c:v>
                </c:pt>
                <c:pt idx="18">
                  <c:v>42552</c:v>
                </c:pt>
                <c:pt idx="19">
                  <c:v>42583</c:v>
                </c:pt>
                <c:pt idx="20">
                  <c:v>42614</c:v>
                </c:pt>
                <c:pt idx="21">
                  <c:v>42644</c:v>
                </c:pt>
                <c:pt idx="22">
                  <c:v>42675</c:v>
                </c:pt>
                <c:pt idx="23">
                  <c:v>42705</c:v>
                </c:pt>
                <c:pt idx="24">
                  <c:v>42736</c:v>
                </c:pt>
                <c:pt idx="25">
                  <c:v>42767</c:v>
                </c:pt>
                <c:pt idx="26">
                  <c:v>42795</c:v>
                </c:pt>
                <c:pt idx="27">
                  <c:v>42826</c:v>
                </c:pt>
                <c:pt idx="28">
                  <c:v>42856</c:v>
                </c:pt>
                <c:pt idx="29">
                  <c:v>42887</c:v>
                </c:pt>
                <c:pt idx="30">
                  <c:v>42917</c:v>
                </c:pt>
                <c:pt idx="31">
                  <c:v>42948</c:v>
                </c:pt>
                <c:pt idx="32">
                  <c:v>42979</c:v>
                </c:pt>
                <c:pt idx="33">
                  <c:v>43009</c:v>
                </c:pt>
                <c:pt idx="34">
                  <c:v>43040</c:v>
                </c:pt>
                <c:pt idx="35">
                  <c:v>43070</c:v>
                </c:pt>
                <c:pt idx="36">
                  <c:v>43101</c:v>
                </c:pt>
                <c:pt idx="37">
                  <c:v>43132</c:v>
                </c:pt>
                <c:pt idx="38">
                  <c:v>43160</c:v>
                </c:pt>
                <c:pt idx="39">
                  <c:v>43191</c:v>
                </c:pt>
                <c:pt idx="40">
                  <c:v>43221</c:v>
                </c:pt>
                <c:pt idx="41">
                  <c:v>43252</c:v>
                </c:pt>
                <c:pt idx="42">
                  <c:v>43282</c:v>
                </c:pt>
                <c:pt idx="43">
                  <c:v>43313</c:v>
                </c:pt>
                <c:pt idx="44">
                  <c:v>43344</c:v>
                </c:pt>
                <c:pt idx="45">
                  <c:v>43374</c:v>
                </c:pt>
              </c:numCache>
            </c:numRef>
          </c:cat>
          <c:val>
            <c:numRef>
              <c:f>'Precios Internos'!$D$7:$D$52</c:f>
              <c:numCache>
                <c:formatCode>#,##0.00</c:formatCode>
                <c:ptCount val="46"/>
                <c:pt idx="0">
                  <c:v>7033.16</c:v>
                </c:pt>
                <c:pt idx="1">
                  <c:v>7180.02</c:v>
                </c:pt>
                <c:pt idx="2">
                  <c:v>6727.35</c:v>
                </c:pt>
                <c:pt idx="3">
                  <c:v>6222.82</c:v>
                </c:pt>
                <c:pt idx="4">
                  <c:v>6292.81</c:v>
                </c:pt>
                <c:pt idx="5">
                  <c:v>6922.09</c:v>
                </c:pt>
                <c:pt idx="6">
                  <c:v>7565.84</c:v>
                </c:pt>
                <c:pt idx="7">
                  <c:v>6943.11</c:v>
                </c:pt>
                <c:pt idx="8">
                  <c:v>6970.62</c:v>
                </c:pt>
                <c:pt idx="9">
                  <c:v>6910.79</c:v>
                </c:pt>
                <c:pt idx="10">
                  <c:v>7303.57</c:v>
                </c:pt>
                <c:pt idx="11">
                  <c:v>7458.69</c:v>
                </c:pt>
                <c:pt idx="12">
                  <c:v>9721.09</c:v>
                </c:pt>
                <c:pt idx="13">
                  <c:v>10225.799999999999</c:v>
                </c:pt>
                <c:pt idx="14">
                  <c:v>11501.3</c:v>
                </c:pt>
                <c:pt idx="15">
                  <c:v>11682.59</c:v>
                </c:pt>
                <c:pt idx="16">
                  <c:v>12020.68</c:v>
                </c:pt>
                <c:pt idx="17">
                  <c:v>11706.28</c:v>
                </c:pt>
                <c:pt idx="18">
                  <c:v>11817.45</c:v>
                </c:pt>
                <c:pt idx="19">
                  <c:v>12115.75</c:v>
                </c:pt>
                <c:pt idx="20">
                  <c:v>12115.75</c:v>
                </c:pt>
                <c:pt idx="21">
                  <c:v>12637</c:v>
                </c:pt>
                <c:pt idx="22">
                  <c:v>13016</c:v>
                </c:pt>
                <c:pt idx="23">
                  <c:v>13406</c:v>
                </c:pt>
                <c:pt idx="24">
                  <c:v>14975</c:v>
                </c:pt>
                <c:pt idx="25">
                  <c:v>14736</c:v>
                </c:pt>
                <c:pt idx="26">
                  <c:v>14044</c:v>
                </c:pt>
                <c:pt idx="27">
                  <c:v>13462</c:v>
                </c:pt>
                <c:pt idx="28">
                  <c:v>13279</c:v>
                </c:pt>
                <c:pt idx="29">
                  <c:v>13842</c:v>
                </c:pt>
                <c:pt idx="30">
                  <c:v>14290</c:v>
                </c:pt>
                <c:pt idx="31">
                  <c:v>15028</c:v>
                </c:pt>
                <c:pt idx="32">
                  <c:v>15434</c:v>
                </c:pt>
                <c:pt idx="33">
                  <c:v>15722</c:v>
                </c:pt>
                <c:pt idx="34">
                  <c:v>15106</c:v>
                </c:pt>
                <c:pt idx="35">
                  <c:v>15353</c:v>
                </c:pt>
              </c:numCache>
            </c:numRef>
          </c:val>
          <c:smooth val="0"/>
          <c:extLst xmlns:c16r2="http://schemas.microsoft.com/office/drawing/2015/06/chart">
            <c:ext xmlns:c16="http://schemas.microsoft.com/office/drawing/2014/chart" uri="{C3380CC4-5D6E-409C-BE32-E72D297353CC}">
              <c16:uniqueId val="{00000002-D71E-41A8-BFD8-DEED86599EBA}"/>
            </c:ext>
          </c:extLst>
        </c:ser>
        <c:ser>
          <c:idx val="3"/>
          <c:order val="3"/>
          <c:tx>
            <c:strRef>
              <c:f>'Precios Internos'!$E$6</c:f>
              <c:strCache>
                <c:ptCount val="1"/>
                <c:pt idx="0">
                  <c:v>Pequeña</c:v>
                </c:pt>
              </c:strCache>
            </c:strRef>
          </c:tx>
          <c:spPr>
            <a:ln w="28575" cap="rnd">
              <a:solidFill>
                <a:schemeClr val="accent1">
                  <a:lumMod val="60000"/>
                </a:schemeClr>
              </a:solidFill>
              <a:round/>
            </a:ln>
            <a:effectLst/>
          </c:spPr>
          <c:marker>
            <c:symbol val="none"/>
          </c:marker>
          <c:cat>
            <c:numRef>
              <c:f>'Precios Internos'!$A$7:$A$52</c:f>
              <c:numCache>
                <c:formatCode>mmm\-yy</c:formatCode>
                <c:ptCount val="46"/>
                <c:pt idx="0">
                  <c:v>42005</c:v>
                </c:pt>
                <c:pt idx="1">
                  <c:v>42036</c:v>
                </c:pt>
                <c:pt idx="2">
                  <c:v>42064</c:v>
                </c:pt>
                <c:pt idx="3">
                  <c:v>42095</c:v>
                </c:pt>
                <c:pt idx="4">
                  <c:v>42125</c:v>
                </c:pt>
                <c:pt idx="5">
                  <c:v>42156</c:v>
                </c:pt>
                <c:pt idx="6">
                  <c:v>42186</c:v>
                </c:pt>
                <c:pt idx="7">
                  <c:v>42217</c:v>
                </c:pt>
                <c:pt idx="8">
                  <c:v>42248</c:v>
                </c:pt>
                <c:pt idx="9">
                  <c:v>42278</c:v>
                </c:pt>
                <c:pt idx="10">
                  <c:v>42309</c:v>
                </c:pt>
                <c:pt idx="11">
                  <c:v>42339</c:v>
                </c:pt>
                <c:pt idx="12">
                  <c:v>42370</c:v>
                </c:pt>
                <c:pt idx="13">
                  <c:v>42401</c:v>
                </c:pt>
                <c:pt idx="14">
                  <c:v>42430</c:v>
                </c:pt>
                <c:pt idx="15">
                  <c:v>42461</c:v>
                </c:pt>
                <c:pt idx="16">
                  <c:v>42491</c:v>
                </c:pt>
                <c:pt idx="17">
                  <c:v>42522</c:v>
                </c:pt>
                <c:pt idx="18">
                  <c:v>42552</c:v>
                </c:pt>
                <c:pt idx="19">
                  <c:v>42583</c:v>
                </c:pt>
                <c:pt idx="20">
                  <c:v>42614</c:v>
                </c:pt>
                <c:pt idx="21">
                  <c:v>42644</c:v>
                </c:pt>
                <c:pt idx="22">
                  <c:v>42675</c:v>
                </c:pt>
                <c:pt idx="23">
                  <c:v>42705</c:v>
                </c:pt>
                <c:pt idx="24">
                  <c:v>42736</c:v>
                </c:pt>
                <c:pt idx="25">
                  <c:v>42767</c:v>
                </c:pt>
                <c:pt idx="26">
                  <c:v>42795</c:v>
                </c:pt>
                <c:pt idx="27">
                  <c:v>42826</c:v>
                </c:pt>
                <c:pt idx="28">
                  <c:v>42856</c:v>
                </c:pt>
                <c:pt idx="29">
                  <c:v>42887</c:v>
                </c:pt>
                <c:pt idx="30">
                  <c:v>42917</c:v>
                </c:pt>
                <c:pt idx="31">
                  <c:v>42948</c:v>
                </c:pt>
                <c:pt idx="32">
                  <c:v>42979</c:v>
                </c:pt>
                <c:pt idx="33">
                  <c:v>43009</c:v>
                </c:pt>
                <c:pt idx="34">
                  <c:v>43040</c:v>
                </c:pt>
                <c:pt idx="35">
                  <c:v>43070</c:v>
                </c:pt>
                <c:pt idx="36">
                  <c:v>43101</c:v>
                </c:pt>
                <c:pt idx="37">
                  <c:v>43132</c:v>
                </c:pt>
                <c:pt idx="38">
                  <c:v>43160</c:v>
                </c:pt>
                <c:pt idx="39">
                  <c:v>43191</c:v>
                </c:pt>
                <c:pt idx="40">
                  <c:v>43221</c:v>
                </c:pt>
                <c:pt idx="41">
                  <c:v>43252</c:v>
                </c:pt>
                <c:pt idx="42">
                  <c:v>43282</c:v>
                </c:pt>
                <c:pt idx="43">
                  <c:v>43313</c:v>
                </c:pt>
                <c:pt idx="44">
                  <c:v>43344</c:v>
                </c:pt>
                <c:pt idx="45">
                  <c:v>43374</c:v>
                </c:pt>
              </c:numCache>
            </c:numRef>
          </c:cat>
          <c:val>
            <c:numRef>
              <c:f>'Precios Internos'!$E$7:$E$52</c:f>
              <c:numCache>
                <c:formatCode>#,##0.00</c:formatCode>
                <c:ptCount val="46"/>
                <c:pt idx="0">
                  <c:v>7143.63</c:v>
                </c:pt>
                <c:pt idx="1">
                  <c:v>7290.35</c:v>
                </c:pt>
                <c:pt idx="2">
                  <c:v>6833.57</c:v>
                </c:pt>
                <c:pt idx="3">
                  <c:v>6322.1</c:v>
                </c:pt>
                <c:pt idx="4">
                  <c:v>6392.68</c:v>
                </c:pt>
                <c:pt idx="5">
                  <c:v>7031.95</c:v>
                </c:pt>
                <c:pt idx="6">
                  <c:v>7670.25</c:v>
                </c:pt>
                <c:pt idx="7">
                  <c:v>7051.21</c:v>
                </c:pt>
                <c:pt idx="8">
                  <c:v>7081.21</c:v>
                </c:pt>
                <c:pt idx="9">
                  <c:v>7020.25</c:v>
                </c:pt>
                <c:pt idx="10">
                  <c:v>7410.78</c:v>
                </c:pt>
                <c:pt idx="11">
                  <c:v>7567.72</c:v>
                </c:pt>
                <c:pt idx="12">
                  <c:v>9855.2000000000007</c:v>
                </c:pt>
                <c:pt idx="13">
                  <c:v>10367.4</c:v>
                </c:pt>
                <c:pt idx="14">
                  <c:v>11642.56</c:v>
                </c:pt>
                <c:pt idx="15">
                  <c:v>11819.12</c:v>
                </c:pt>
                <c:pt idx="16">
                  <c:v>12163.13</c:v>
                </c:pt>
                <c:pt idx="17">
                  <c:v>11849.21</c:v>
                </c:pt>
                <c:pt idx="18">
                  <c:v>11958.53</c:v>
                </c:pt>
                <c:pt idx="19">
                  <c:v>12260.4</c:v>
                </c:pt>
                <c:pt idx="20">
                  <c:v>12260.4</c:v>
                </c:pt>
                <c:pt idx="21">
                  <c:v>12788</c:v>
                </c:pt>
                <c:pt idx="22">
                  <c:v>13172</c:v>
                </c:pt>
                <c:pt idx="23">
                  <c:v>13567</c:v>
                </c:pt>
                <c:pt idx="24">
                  <c:v>15139</c:v>
                </c:pt>
                <c:pt idx="25">
                  <c:v>14906</c:v>
                </c:pt>
                <c:pt idx="26">
                  <c:v>14218</c:v>
                </c:pt>
                <c:pt idx="27">
                  <c:v>13645</c:v>
                </c:pt>
                <c:pt idx="28">
                  <c:v>13468</c:v>
                </c:pt>
                <c:pt idx="29">
                  <c:v>14030</c:v>
                </c:pt>
                <c:pt idx="30">
                  <c:v>14480</c:v>
                </c:pt>
                <c:pt idx="31">
                  <c:v>15217</c:v>
                </c:pt>
                <c:pt idx="32">
                  <c:v>15628</c:v>
                </c:pt>
                <c:pt idx="33">
                  <c:v>15919</c:v>
                </c:pt>
              </c:numCache>
            </c:numRef>
          </c:val>
          <c:smooth val="0"/>
          <c:extLst xmlns:c16r2="http://schemas.microsoft.com/office/drawing/2015/06/chart">
            <c:ext xmlns:c16="http://schemas.microsoft.com/office/drawing/2014/chart" uri="{C3380CC4-5D6E-409C-BE32-E72D297353CC}">
              <c16:uniqueId val="{00000003-D71E-41A8-BFD8-DEED86599EBA}"/>
            </c:ext>
          </c:extLst>
        </c:ser>
        <c:dLbls>
          <c:showLegendKey val="0"/>
          <c:showVal val="0"/>
          <c:showCatName val="0"/>
          <c:showSerName val="0"/>
          <c:showPercent val="0"/>
          <c:showBubbleSize val="0"/>
        </c:dLbls>
        <c:marker val="1"/>
        <c:smooth val="0"/>
        <c:axId val="89566592"/>
        <c:axId val="89568384"/>
      </c:lineChart>
      <c:dateAx>
        <c:axId val="89566592"/>
        <c:scaling>
          <c:orientation val="minMax"/>
        </c:scaling>
        <c:delete val="0"/>
        <c:axPos val="b"/>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s-AR"/>
          </a:p>
        </c:txPr>
        <c:crossAx val="89568384"/>
        <c:crosses val="autoZero"/>
        <c:auto val="1"/>
        <c:lblOffset val="100"/>
        <c:baseTimeUnit val="months"/>
      </c:dateAx>
      <c:valAx>
        <c:axId val="895683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s-AR"/>
          </a:p>
        </c:txPr>
        <c:crossAx val="895665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s-AR"/>
        </a:p>
      </c:txPr>
    </c:legend>
    <c:plotVisOnly val="1"/>
    <c:dispBlanksAs val="gap"/>
    <c:showDLblsOverMax val="0"/>
  </c:chart>
  <c:spPr>
    <a:noFill/>
    <a:ln>
      <a:noFill/>
    </a:ln>
    <a:effectLst/>
  </c:spPr>
  <c:txPr>
    <a:bodyPr/>
    <a:lstStyle/>
    <a:p>
      <a:pPr>
        <a:defRPr sz="1600"/>
      </a:pPr>
      <a:endParaRPr lang="es-A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accent1"/>
              </a:solidFill>
              <a:round/>
            </a:ln>
            <a:effectLst/>
          </c:spPr>
          <c:marker>
            <c:symbol val="none"/>
          </c:marker>
          <c:dLbls>
            <c:dLbl>
              <c:idx val="0"/>
              <c:layout>
                <c:manualLayout>
                  <c:x val="-1.9966334977455334E-2"/>
                  <c:y val="-1.889670988937737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2A44-40CE-B598-6755157A952B}"/>
                </c:ext>
                <c:ext xmlns:c15="http://schemas.microsoft.com/office/drawing/2012/chart" uri="{CE6537A1-D6FC-4f65-9D91-7224C49458BB}">
                  <c15:layout/>
                </c:ext>
              </c:extLst>
            </c:dLbl>
            <c:dLbl>
              <c:idx val="1"/>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2A44-40CE-B598-6755157A952B}"/>
                </c:ext>
                <c:ext xmlns:c15="http://schemas.microsoft.com/office/drawing/2012/chart" uri="{CE6537A1-D6FC-4f65-9D91-7224C49458BB}">
                  <c15:layout/>
                </c:ext>
              </c:extLst>
            </c:dLbl>
            <c:dLbl>
              <c:idx val="24"/>
              <c:layout>
                <c:manualLayout>
                  <c:x val="-6.6554449924851114E-3"/>
                  <c:y val="-9.4483549446886857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2A44-40CE-B598-6755157A952B}"/>
                </c:ext>
                <c:ext xmlns:c15="http://schemas.microsoft.com/office/drawing/2012/chart" uri="{CE6537A1-D6FC-4f65-9D91-7224C49458BB}">
                  <c15:layout/>
                </c:ext>
              </c:extLst>
            </c:dLbl>
            <c:dLbl>
              <c:idx val="53"/>
              <c:layout>
                <c:manualLayout>
                  <c:x val="0"/>
                  <c:y val="-3.779341977875475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2A44-40CE-B598-6755157A952B}"/>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s-AR"/>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'EXPORTACIONES de BD por destino'!$G$49:$G$102</c:f>
              <c:strCache>
                <c:ptCount val="54"/>
                <c:pt idx="0">
                  <c:v>ene-15</c:v>
                </c:pt>
                <c:pt idx="1">
                  <c:v>feb-15</c:v>
                </c:pt>
                <c:pt idx="2">
                  <c:v>mar-15</c:v>
                </c:pt>
                <c:pt idx="3">
                  <c:v>abr-15</c:v>
                </c:pt>
                <c:pt idx="4">
                  <c:v>may-15</c:v>
                </c:pt>
                <c:pt idx="5">
                  <c:v>jun-15</c:v>
                </c:pt>
                <c:pt idx="6">
                  <c:v>jul-15</c:v>
                </c:pt>
                <c:pt idx="7">
                  <c:v>ago-15</c:v>
                </c:pt>
                <c:pt idx="8">
                  <c:v>sep-15</c:v>
                </c:pt>
                <c:pt idx="9">
                  <c:v>oct-15</c:v>
                </c:pt>
                <c:pt idx="10">
                  <c:v>nov-15</c:v>
                </c:pt>
                <c:pt idx="11">
                  <c:v>dic-15</c:v>
                </c:pt>
                <c:pt idx="12">
                  <c:v>ene-16</c:v>
                </c:pt>
                <c:pt idx="13">
                  <c:v>feb-16</c:v>
                </c:pt>
                <c:pt idx="14">
                  <c:v>mar-16</c:v>
                </c:pt>
                <c:pt idx="15">
                  <c:v>abr-16</c:v>
                </c:pt>
                <c:pt idx="16">
                  <c:v>may-16</c:v>
                </c:pt>
                <c:pt idx="17">
                  <c:v>jun-16</c:v>
                </c:pt>
                <c:pt idx="18">
                  <c:v>jul-16</c:v>
                </c:pt>
                <c:pt idx="19">
                  <c:v>ago-16</c:v>
                </c:pt>
                <c:pt idx="20">
                  <c:v>sep-16</c:v>
                </c:pt>
                <c:pt idx="21">
                  <c:v>oct-16</c:v>
                </c:pt>
                <c:pt idx="22">
                  <c:v>nov-16</c:v>
                </c:pt>
                <c:pt idx="23">
                  <c:v>dic-16</c:v>
                </c:pt>
                <c:pt idx="24">
                  <c:v>ene-17</c:v>
                </c:pt>
                <c:pt idx="25">
                  <c:v>feb-17</c:v>
                </c:pt>
                <c:pt idx="26">
                  <c:v>mar-17</c:v>
                </c:pt>
                <c:pt idx="27">
                  <c:v>abr-17</c:v>
                </c:pt>
                <c:pt idx="28">
                  <c:v>may-17</c:v>
                </c:pt>
                <c:pt idx="29">
                  <c:v>jun-17</c:v>
                </c:pt>
                <c:pt idx="30">
                  <c:v>jul-17</c:v>
                </c:pt>
                <c:pt idx="31">
                  <c:v>ago-17</c:v>
                </c:pt>
                <c:pt idx="32">
                  <c:v>sep-17 (**)</c:v>
                </c:pt>
                <c:pt idx="33">
                  <c:v>oct-17(**)</c:v>
                </c:pt>
                <c:pt idx="34">
                  <c:v>nov-17 (**)</c:v>
                </c:pt>
                <c:pt idx="35">
                  <c:v>dic-17 (**)</c:v>
                </c:pt>
                <c:pt idx="36">
                  <c:v>dic-17 (**)</c:v>
                </c:pt>
                <c:pt idx="37">
                  <c:v>ene-18 (**)</c:v>
                </c:pt>
                <c:pt idx="38">
                  <c:v>ene-18 (**)</c:v>
                </c:pt>
                <c:pt idx="39">
                  <c:v>ene-18 (**)</c:v>
                </c:pt>
                <c:pt idx="40">
                  <c:v>feb-18 (**)</c:v>
                </c:pt>
                <c:pt idx="41">
                  <c:v>feb-18 (**)</c:v>
                </c:pt>
                <c:pt idx="42">
                  <c:v>feb-18 (**)</c:v>
                </c:pt>
                <c:pt idx="43">
                  <c:v>mar-18 (**)</c:v>
                </c:pt>
                <c:pt idx="44">
                  <c:v>mar-18 (**)</c:v>
                </c:pt>
                <c:pt idx="45">
                  <c:v>abr-18 (**)</c:v>
                </c:pt>
                <c:pt idx="46">
                  <c:v>abr-18 (**)</c:v>
                </c:pt>
                <c:pt idx="47">
                  <c:v>may-18 (**)</c:v>
                </c:pt>
                <c:pt idx="48">
                  <c:v>may-18 (**)</c:v>
                </c:pt>
                <c:pt idx="49">
                  <c:v>jun-18 (**)</c:v>
                </c:pt>
                <c:pt idx="50">
                  <c:v>jul-18 (**)</c:v>
                </c:pt>
                <c:pt idx="51">
                  <c:v>jul-18 (**)</c:v>
                </c:pt>
                <c:pt idx="52">
                  <c:v>ago-18 (**)</c:v>
                </c:pt>
                <c:pt idx="53">
                  <c:v>ago-18 (**)</c:v>
                </c:pt>
              </c:strCache>
            </c:strRef>
          </c:cat>
          <c:val>
            <c:numRef>
              <c:f>'EXPORTACIONES de BD por destino'!$J$49:$J$102</c:f>
              <c:numCache>
                <c:formatCode>0</c:formatCode>
                <c:ptCount val="54"/>
                <c:pt idx="0">
                  <c:v>691.44554455445541</c:v>
                </c:pt>
                <c:pt idx="1">
                  <c:v>464.96183206106872</c:v>
                </c:pt>
                <c:pt idx="2">
                  <c:v>689.55230789578093</c:v>
                </c:pt>
                <c:pt idx="3">
                  <c:v>624.76201156981324</c:v>
                </c:pt>
                <c:pt idx="4">
                  <c:v>596.36600848056537</c:v>
                </c:pt>
                <c:pt idx="5">
                  <c:v>641.98354077253214</c:v>
                </c:pt>
                <c:pt idx="6">
                  <c:v>653.09762836185814</c:v>
                </c:pt>
                <c:pt idx="7">
                  <c:v>656.98615751789976</c:v>
                </c:pt>
                <c:pt idx="8">
                  <c:v>617.5438004324667</c:v>
                </c:pt>
                <c:pt idx="9">
                  <c:v>548.71427879961277</c:v>
                </c:pt>
                <c:pt idx="10">
                  <c:v>604.56848222604742</c:v>
                </c:pt>
                <c:pt idx="11">
                  <c:v>638.29589210795814</c:v>
                </c:pt>
                <c:pt idx="12">
                  <c:v>635.93162345679013</c:v>
                </c:pt>
                <c:pt idx="13">
                  <c:v>656.69642857142856</c:v>
                </c:pt>
                <c:pt idx="14">
                  <c:v>611.88899063899066</c:v>
                </c:pt>
                <c:pt idx="15">
                  <c:v>674.15538041499406</c:v>
                </c:pt>
                <c:pt idx="16">
                  <c:v>619.74191419141914</c:v>
                </c:pt>
                <c:pt idx="17">
                  <c:v>687.60717360114779</c:v>
                </c:pt>
                <c:pt idx="18">
                  <c:v>693.58036717871857</c:v>
                </c:pt>
                <c:pt idx="19">
                  <c:v>713.61763678223383</c:v>
                </c:pt>
                <c:pt idx="20">
                  <c:v>747.1630209263559</c:v>
                </c:pt>
                <c:pt idx="21">
                  <c:v>796.39109769815786</c:v>
                </c:pt>
                <c:pt idx="22">
                  <c:v>821.16288532124895</c:v>
                </c:pt>
                <c:pt idx="23">
                  <c:v>824.69983242563887</c:v>
                </c:pt>
                <c:pt idx="24">
                  <c:v>826.48866130212139</c:v>
                </c:pt>
                <c:pt idx="25">
                  <c:v>807.87463976945241</c:v>
                </c:pt>
                <c:pt idx="26">
                  <c:v>795.24186046511625</c:v>
                </c:pt>
                <c:pt idx="27">
                  <c:v>724.65572792362764</c:v>
                </c:pt>
                <c:pt idx="28">
                  <c:v>732.43906867427449</c:v>
                </c:pt>
                <c:pt idx="29">
                  <c:v>738.02656310955069</c:v>
                </c:pt>
                <c:pt idx="30">
                  <c:v>734.31936267366166</c:v>
                </c:pt>
                <c:pt idx="31">
                  <c:v>739.11228654130525</c:v>
                </c:pt>
                <c:pt idx="32">
                  <c:v>747.02380952380952</c:v>
                </c:pt>
                <c:pt idx="33">
                  <c:v>728.12147849999997</c:v>
                </c:pt>
                <c:pt idx="34">
                  <c:v>739.08656756756761</c:v>
                </c:pt>
                <c:pt idx="35">
                  <c:v>729.17568964646034</c:v>
                </c:pt>
                <c:pt idx="36">
                  <c:v>729.17568964646034</c:v>
                </c:pt>
                <c:pt idx="37">
                  <c:v>695.84179467150625</c:v>
                </c:pt>
                <c:pt idx="38">
                  <c:v>695.84179467150625</c:v>
                </c:pt>
                <c:pt idx="39">
                  <c:v>695.84179467150625</c:v>
                </c:pt>
                <c:pt idx="40">
                  <c:v>687.125</c:v>
                </c:pt>
                <c:pt idx="41">
                  <c:v>687.125</c:v>
                </c:pt>
                <c:pt idx="42">
                  <c:v>687.125</c:v>
                </c:pt>
                <c:pt idx="43">
                  <c:v>725.67484662576692</c:v>
                </c:pt>
                <c:pt idx="44">
                  <c:v>725.67484662576692</c:v>
                </c:pt>
                <c:pt idx="45">
                  <c:v>689</c:v>
                </c:pt>
                <c:pt idx="46">
                  <c:v>689</c:v>
                </c:pt>
                <c:pt idx="47">
                  <c:v>708.92687972995043</c:v>
                </c:pt>
                <c:pt idx="48">
                  <c:v>708.92687972995043</c:v>
                </c:pt>
                <c:pt idx="49">
                  <c:v>707.89026407346148</c:v>
                </c:pt>
                <c:pt idx="50">
                  <c:v>692.20069798578061</c:v>
                </c:pt>
                <c:pt idx="51">
                  <c:v>692.20069798578061</c:v>
                </c:pt>
                <c:pt idx="52">
                  <c:v>690.27042430122242</c:v>
                </c:pt>
                <c:pt idx="53">
                  <c:v>690.27042430122242</c:v>
                </c:pt>
              </c:numCache>
            </c:numRef>
          </c:val>
          <c:smooth val="0"/>
          <c:extLst xmlns:c16r2="http://schemas.microsoft.com/office/drawing/2015/06/chart">
            <c:ext xmlns:c16="http://schemas.microsoft.com/office/drawing/2014/chart" uri="{C3380CC4-5D6E-409C-BE32-E72D297353CC}">
              <c16:uniqueId val="{00000000-2A44-40CE-B598-6755157A952B}"/>
            </c:ext>
          </c:extLst>
        </c:ser>
        <c:dLbls>
          <c:showLegendKey val="0"/>
          <c:showVal val="0"/>
          <c:showCatName val="0"/>
          <c:showSerName val="0"/>
          <c:showPercent val="0"/>
          <c:showBubbleSize val="0"/>
        </c:dLbls>
        <c:marker val="1"/>
        <c:smooth val="0"/>
        <c:axId val="80249984"/>
        <c:axId val="80251520"/>
      </c:lineChart>
      <c:catAx>
        <c:axId val="80249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s-AR"/>
          </a:p>
        </c:txPr>
        <c:crossAx val="80251520"/>
        <c:crosses val="autoZero"/>
        <c:auto val="1"/>
        <c:lblAlgn val="ctr"/>
        <c:lblOffset val="100"/>
        <c:noMultiLvlLbl val="0"/>
      </c:catAx>
      <c:valAx>
        <c:axId val="802515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s-AR"/>
          </a:p>
        </c:txPr>
        <c:crossAx val="80249984"/>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s-A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withinLinear" id="15">
  <a:schemeClr val="accent2"/>
</cs:colorStyle>
</file>

<file path=ppt/charts/colors7.xml><?xml version="1.0" encoding="utf-8"?>
<cs:colorStyle xmlns:cs="http://schemas.microsoft.com/office/drawing/2012/chartStyle" xmlns:a="http://schemas.openxmlformats.org/drawingml/2006/main" meth="withinLinear" id="16">
  <a:schemeClr val="accent3"/>
</cs:colorStyle>
</file>

<file path=ppt/charts/colors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4434311" cy="355124"/>
          </a:xfrm>
          <a:prstGeom prst="rect">
            <a:avLst/>
          </a:prstGeom>
        </p:spPr>
        <p:txBody>
          <a:bodyPr vert="horz" lIns="99057" tIns="49528" rIns="99057" bIns="49528" rtlCol="0"/>
          <a:lstStyle>
            <a:lvl1pPr algn="l" eaLnBrk="1" hangingPunct="1">
              <a:defRPr sz="1300">
                <a:latin typeface="Arial" charset="0"/>
                <a:cs typeface="+mn-cs"/>
              </a:defRPr>
            </a:lvl1pPr>
          </a:lstStyle>
          <a:p>
            <a:pPr>
              <a:defRPr/>
            </a:pPr>
            <a:endParaRPr lang="es-AR"/>
          </a:p>
        </p:txBody>
      </p:sp>
      <p:sp>
        <p:nvSpPr>
          <p:cNvPr id="3" name="2 Marcador de fecha"/>
          <p:cNvSpPr>
            <a:spLocks noGrp="1"/>
          </p:cNvSpPr>
          <p:nvPr>
            <p:ph type="dt" sz="quarter" idx="1"/>
          </p:nvPr>
        </p:nvSpPr>
        <p:spPr>
          <a:xfrm>
            <a:off x="5796346" y="0"/>
            <a:ext cx="4434311" cy="355124"/>
          </a:xfrm>
          <a:prstGeom prst="rect">
            <a:avLst/>
          </a:prstGeom>
        </p:spPr>
        <p:txBody>
          <a:bodyPr vert="horz" lIns="99057" tIns="49528" rIns="99057" bIns="49528" rtlCol="0"/>
          <a:lstStyle>
            <a:lvl1pPr algn="r" eaLnBrk="1" hangingPunct="1">
              <a:defRPr sz="1300">
                <a:latin typeface="Arial" charset="0"/>
                <a:cs typeface="+mn-cs"/>
              </a:defRPr>
            </a:lvl1pPr>
          </a:lstStyle>
          <a:p>
            <a:pPr>
              <a:defRPr/>
            </a:pPr>
            <a:fld id="{A1E7C7C6-C8FE-412F-A916-AC5279D37320}" type="datetimeFigureOut">
              <a:rPr lang="es-AR"/>
              <a:pPr>
                <a:defRPr/>
              </a:pPr>
              <a:t>06/11/2018</a:t>
            </a:fld>
            <a:endParaRPr lang="es-AR" dirty="0"/>
          </a:p>
        </p:txBody>
      </p:sp>
      <p:sp>
        <p:nvSpPr>
          <p:cNvPr id="4" name="3 Marcador de pie de página"/>
          <p:cNvSpPr>
            <a:spLocks noGrp="1"/>
          </p:cNvSpPr>
          <p:nvPr>
            <p:ph type="ftr" sz="quarter" idx="2"/>
          </p:nvPr>
        </p:nvSpPr>
        <p:spPr>
          <a:xfrm>
            <a:off x="0" y="6746119"/>
            <a:ext cx="4434311" cy="355124"/>
          </a:xfrm>
          <a:prstGeom prst="rect">
            <a:avLst/>
          </a:prstGeom>
        </p:spPr>
        <p:txBody>
          <a:bodyPr vert="horz" lIns="99057" tIns="49528" rIns="99057" bIns="49528" rtlCol="0" anchor="b"/>
          <a:lstStyle>
            <a:lvl1pPr algn="l" eaLnBrk="1" hangingPunct="1">
              <a:defRPr sz="1300">
                <a:latin typeface="Arial" charset="0"/>
                <a:cs typeface="+mn-cs"/>
              </a:defRPr>
            </a:lvl1pPr>
          </a:lstStyle>
          <a:p>
            <a:pPr>
              <a:defRPr/>
            </a:pPr>
            <a:endParaRPr lang="es-AR"/>
          </a:p>
        </p:txBody>
      </p:sp>
      <p:sp>
        <p:nvSpPr>
          <p:cNvPr id="5" name="4 Marcador de número de diapositiva"/>
          <p:cNvSpPr>
            <a:spLocks noGrp="1"/>
          </p:cNvSpPr>
          <p:nvPr>
            <p:ph type="sldNum" sz="quarter" idx="3"/>
          </p:nvPr>
        </p:nvSpPr>
        <p:spPr>
          <a:xfrm>
            <a:off x="5796346" y="6746119"/>
            <a:ext cx="4434311" cy="355124"/>
          </a:xfrm>
          <a:prstGeom prst="rect">
            <a:avLst/>
          </a:prstGeom>
        </p:spPr>
        <p:txBody>
          <a:bodyPr vert="horz" wrap="square" lIns="99057" tIns="49528" rIns="99057" bIns="49528" numCol="1" anchor="b" anchorCtr="0" compatLnSpc="1">
            <a:prstTxWarp prst="textNoShape">
              <a:avLst/>
            </a:prstTxWarp>
          </a:bodyPr>
          <a:lstStyle>
            <a:lvl1pPr algn="r" eaLnBrk="1" hangingPunct="1">
              <a:defRPr sz="1300"/>
            </a:lvl1pPr>
          </a:lstStyle>
          <a:p>
            <a:pPr>
              <a:defRPr/>
            </a:pPr>
            <a:fld id="{716001D7-D16D-4EB6-B2E8-151EC030A9BB}" type="slidenum">
              <a:rPr lang="es-AR" altLang="es-AR"/>
              <a:pPr>
                <a:defRPr/>
              </a:pPr>
              <a:t>‹Nº›</a:t>
            </a:fld>
            <a:endParaRPr lang="es-AR" altLang="es-AR"/>
          </a:p>
        </p:txBody>
      </p:sp>
    </p:spTree>
    <p:extLst>
      <p:ext uri="{BB962C8B-B14F-4D97-AF65-F5344CB8AC3E}">
        <p14:creationId xmlns:p14="http://schemas.microsoft.com/office/powerpoint/2010/main" val="18760352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4434311" cy="355124"/>
          </a:xfrm>
          <a:prstGeom prst="rect">
            <a:avLst/>
          </a:prstGeom>
        </p:spPr>
        <p:txBody>
          <a:bodyPr vert="horz" lIns="99057" tIns="49528" rIns="99057" bIns="49528" rtlCol="0"/>
          <a:lstStyle>
            <a:lvl1pPr algn="l" eaLnBrk="1" hangingPunct="1">
              <a:defRPr sz="1300">
                <a:latin typeface="Arial" charset="0"/>
                <a:cs typeface="Arial" charset="0"/>
              </a:defRPr>
            </a:lvl1pPr>
          </a:lstStyle>
          <a:p>
            <a:pPr>
              <a:defRPr/>
            </a:pPr>
            <a:endParaRPr lang="es-AR"/>
          </a:p>
        </p:txBody>
      </p:sp>
      <p:sp>
        <p:nvSpPr>
          <p:cNvPr id="3" name="2 Marcador de fecha"/>
          <p:cNvSpPr>
            <a:spLocks noGrp="1"/>
          </p:cNvSpPr>
          <p:nvPr>
            <p:ph type="dt" idx="1"/>
          </p:nvPr>
        </p:nvSpPr>
        <p:spPr>
          <a:xfrm>
            <a:off x="5796346" y="0"/>
            <a:ext cx="4434311" cy="355124"/>
          </a:xfrm>
          <a:prstGeom prst="rect">
            <a:avLst/>
          </a:prstGeom>
        </p:spPr>
        <p:txBody>
          <a:bodyPr vert="horz" lIns="99057" tIns="49528" rIns="99057" bIns="49528" rtlCol="0"/>
          <a:lstStyle>
            <a:lvl1pPr algn="r" eaLnBrk="1" hangingPunct="1">
              <a:defRPr sz="1300">
                <a:latin typeface="Arial" charset="0"/>
                <a:cs typeface="Arial" charset="0"/>
              </a:defRPr>
            </a:lvl1pPr>
          </a:lstStyle>
          <a:p>
            <a:pPr>
              <a:defRPr/>
            </a:pPr>
            <a:fld id="{D6704D63-D50B-40B9-85E9-7EF592578C3A}" type="datetimeFigureOut">
              <a:rPr lang="es-AR"/>
              <a:pPr>
                <a:defRPr/>
              </a:pPr>
              <a:t>06/11/2018</a:t>
            </a:fld>
            <a:endParaRPr lang="es-AR" dirty="0"/>
          </a:p>
        </p:txBody>
      </p:sp>
      <p:sp>
        <p:nvSpPr>
          <p:cNvPr id="4" name="3 Marcador de imagen de diapositiva"/>
          <p:cNvSpPr>
            <a:spLocks noGrp="1" noRot="1" noChangeAspect="1"/>
          </p:cNvSpPr>
          <p:nvPr>
            <p:ph type="sldImg" idx="2"/>
          </p:nvPr>
        </p:nvSpPr>
        <p:spPr>
          <a:xfrm>
            <a:off x="3341688" y="533400"/>
            <a:ext cx="3549650" cy="2662238"/>
          </a:xfrm>
          <a:prstGeom prst="rect">
            <a:avLst/>
          </a:prstGeom>
          <a:noFill/>
          <a:ln w="12700">
            <a:solidFill>
              <a:prstClr val="black"/>
            </a:solidFill>
          </a:ln>
        </p:spPr>
        <p:txBody>
          <a:bodyPr vert="horz" lIns="99057" tIns="49528" rIns="99057" bIns="49528" rtlCol="0" anchor="ctr"/>
          <a:lstStyle/>
          <a:p>
            <a:pPr lvl="0"/>
            <a:endParaRPr lang="es-AR" noProof="0" dirty="0"/>
          </a:p>
        </p:txBody>
      </p:sp>
      <p:sp>
        <p:nvSpPr>
          <p:cNvPr id="5" name="4 Marcador de notas"/>
          <p:cNvSpPr>
            <a:spLocks noGrp="1"/>
          </p:cNvSpPr>
          <p:nvPr>
            <p:ph type="body" sz="quarter" idx="3"/>
          </p:nvPr>
        </p:nvSpPr>
        <p:spPr>
          <a:xfrm>
            <a:off x="1023303" y="3373676"/>
            <a:ext cx="8186420" cy="3196114"/>
          </a:xfrm>
          <a:prstGeom prst="rect">
            <a:avLst/>
          </a:prstGeom>
        </p:spPr>
        <p:txBody>
          <a:bodyPr vert="horz" lIns="99057" tIns="49528" rIns="99057" bIns="49528"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AR" noProof="0"/>
          </a:p>
        </p:txBody>
      </p:sp>
      <p:sp>
        <p:nvSpPr>
          <p:cNvPr id="6" name="5 Marcador de pie de página"/>
          <p:cNvSpPr>
            <a:spLocks noGrp="1"/>
          </p:cNvSpPr>
          <p:nvPr>
            <p:ph type="ftr" sz="quarter" idx="4"/>
          </p:nvPr>
        </p:nvSpPr>
        <p:spPr>
          <a:xfrm>
            <a:off x="0" y="6746119"/>
            <a:ext cx="4434311" cy="355124"/>
          </a:xfrm>
          <a:prstGeom prst="rect">
            <a:avLst/>
          </a:prstGeom>
        </p:spPr>
        <p:txBody>
          <a:bodyPr vert="horz" lIns="99057" tIns="49528" rIns="99057" bIns="49528" rtlCol="0" anchor="b"/>
          <a:lstStyle>
            <a:lvl1pPr algn="l" eaLnBrk="1" hangingPunct="1">
              <a:defRPr sz="1300">
                <a:latin typeface="Arial" charset="0"/>
                <a:cs typeface="Arial" charset="0"/>
              </a:defRPr>
            </a:lvl1pPr>
          </a:lstStyle>
          <a:p>
            <a:pPr>
              <a:defRPr/>
            </a:pPr>
            <a:endParaRPr lang="es-AR"/>
          </a:p>
        </p:txBody>
      </p:sp>
      <p:sp>
        <p:nvSpPr>
          <p:cNvPr id="7" name="6 Marcador de número de diapositiva"/>
          <p:cNvSpPr>
            <a:spLocks noGrp="1"/>
          </p:cNvSpPr>
          <p:nvPr>
            <p:ph type="sldNum" sz="quarter" idx="5"/>
          </p:nvPr>
        </p:nvSpPr>
        <p:spPr>
          <a:xfrm>
            <a:off x="5796346" y="6746119"/>
            <a:ext cx="4434311" cy="355124"/>
          </a:xfrm>
          <a:prstGeom prst="rect">
            <a:avLst/>
          </a:prstGeom>
        </p:spPr>
        <p:txBody>
          <a:bodyPr vert="horz" wrap="square" lIns="99057" tIns="49528" rIns="99057" bIns="49528" numCol="1" anchor="b" anchorCtr="0" compatLnSpc="1">
            <a:prstTxWarp prst="textNoShape">
              <a:avLst/>
            </a:prstTxWarp>
          </a:bodyPr>
          <a:lstStyle>
            <a:lvl1pPr algn="r" eaLnBrk="1" hangingPunct="1">
              <a:defRPr sz="1300"/>
            </a:lvl1pPr>
          </a:lstStyle>
          <a:p>
            <a:pPr>
              <a:defRPr/>
            </a:pPr>
            <a:fld id="{80678C15-7A7E-47EE-8F46-4C2F15787B20}" type="slidenum">
              <a:rPr lang="es-AR" altLang="es-AR"/>
              <a:pPr>
                <a:defRPr/>
              </a:pPr>
              <a:t>‹Nº›</a:t>
            </a:fld>
            <a:endParaRPr lang="es-AR" altLang="es-AR"/>
          </a:p>
        </p:txBody>
      </p:sp>
    </p:spTree>
    <p:extLst>
      <p:ext uri="{BB962C8B-B14F-4D97-AF65-F5344CB8AC3E}">
        <p14:creationId xmlns:p14="http://schemas.microsoft.com/office/powerpoint/2010/main" val="19956780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AR" altLang="es-AR"/>
          </a:p>
        </p:txBody>
      </p:sp>
      <p:sp>
        <p:nvSpPr>
          <p:cNvPr id="819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804838" indent="-309553">
              <a:spcBef>
                <a:spcPct val="30000"/>
              </a:spcBef>
              <a:defRPr sz="1300">
                <a:solidFill>
                  <a:schemeClr val="tx1"/>
                </a:solidFill>
                <a:latin typeface="Calibri" panose="020F0502020204030204" pitchFamily="34" charset="0"/>
              </a:defRPr>
            </a:lvl2pPr>
            <a:lvl3pPr marL="1238212" indent="-247642">
              <a:spcBef>
                <a:spcPct val="30000"/>
              </a:spcBef>
              <a:defRPr sz="1300">
                <a:solidFill>
                  <a:schemeClr val="tx1"/>
                </a:solidFill>
                <a:latin typeface="Calibri" panose="020F0502020204030204" pitchFamily="34" charset="0"/>
              </a:defRPr>
            </a:lvl3pPr>
            <a:lvl4pPr marL="1733497" indent="-247642">
              <a:spcBef>
                <a:spcPct val="30000"/>
              </a:spcBef>
              <a:defRPr sz="1300">
                <a:solidFill>
                  <a:schemeClr val="tx1"/>
                </a:solidFill>
                <a:latin typeface="Calibri" panose="020F0502020204030204" pitchFamily="34" charset="0"/>
              </a:defRPr>
            </a:lvl4pPr>
            <a:lvl5pPr marL="2228781" indent="-247642">
              <a:spcBef>
                <a:spcPct val="30000"/>
              </a:spcBef>
              <a:defRPr sz="1300">
                <a:solidFill>
                  <a:schemeClr val="tx1"/>
                </a:solidFill>
                <a:latin typeface="Calibri" panose="020F0502020204030204" pitchFamily="34" charset="0"/>
              </a:defRPr>
            </a:lvl5pPr>
            <a:lvl6pPr marL="2724066" indent="-247642" eaLnBrk="0" fontAlgn="base" hangingPunct="0">
              <a:spcBef>
                <a:spcPct val="30000"/>
              </a:spcBef>
              <a:spcAft>
                <a:spcPct val="0"/>
              </a:spcAft>
              <a:defRPr sz="1300">
                <a:solidFill>
                  <a:schemeClr val="tx1"/>
                </a:solidFill>
                <a:latin typeface="Calibri" panose="020F0502020204030204" pitchFamily="34" charset="0"/>
              </a:defRPr>
            </a:lvl6pPr>
            <a:lvl7pPr marL="3219351" indent="-247642" eaLnBrk="0" fontAlgn="base" hangingPunct="0">
              <a:spcBef>
                <a:spcPct val="30000"/>
              </a:spcBef>
              <a:spcAft>
                <a:spcPct val="0"/>
              </a:spcAft>
              <a:defRPr sz="1300">
                <a:solidFill>
                  <a:schemeClr val="tx1"/>
                </a:solidFill>
                <a:latin typeface="Calibri" panose="020F0502020204030204" pitchFamily="34" charset="0"/>
              </a:defRPr>
            </a:lvl7pPr>
            <a:lvl8pPr marL="3714636" indent="-247642" eaLnBrk="0" fontAlgn="base" hangingPunct="0">
              <a:spcBef>
                <a:spcPct val="30000"/>
              </a:spcBef>
              <a:spcAft>
                <a:spcPct val="0"/>
              </a:spcAft>
              <a:defRPr sz="1300">
                <a:solidFill>
                  <a:schemeClr val="tx1"/>
                </a:solidFill>
                <a:latin typeface="Calibri" panose="020F0502020204030204" pitchFamily="34" charset="0"/>
              </a:defRPr>
            </a:lvl8pPr>
            <a:lvl9pPr marL="4209920" indent="-247642"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6A61675F-0EAA-4277-8058-99A4061D9076}" type="slidenum">
              <a:rPr lang="es-AR" altLang="es-AR" smtClean="0">
                <a:latin typeface="Arial" panose="020B0604020202020204" pitchFamily="34" charset="0"/>
              </a:rPr>
              <a:pPr>
                <a:spcBef>
                  <a:spcPct val="0"/>
                </a:spcBef>
              </a:pPr>
              <a:t>1</a:t>
            </a:fld>
            <a:endParaRPr lang="es-AR" altLang="es-AR">
              <a:latin typeface="Arial" panose="020B0604020202020204" pitchFamily="34" charset="0"/>
            </a:endParaRPr>
          </a:p>
        </p:txBody>
      </p:sp>
    </p:spTree>
    <p:extLst>
      <p:ext uri="{BB962C8B-B14F-4D97-AF65-F5344CB8AC3E}">
        <p14:creationId xmlns:p14="http://schemas.microsoft.com/office/powerpoint/2010/main" val="17604809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s-ES"/>
              <a:t>Haga clic para modificar el estilo de título del patrón</a:t>
            </a:r>
            <a:endParaRPr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a:t>Haga clic para modificar el estilo de subtítulo del patrón</a:t>
            </a:r>
            <a:endParaRPr lang="en-US"/>
          </a:p>
        </p:txBody>
      </p:sp>
      <p:sp>
        <p:nvSpPr>
          <p:cNvPr id="4" name="29 Marcador de fecha"/>
          <p:cNvSpPr>
            <a:spLocks noGrp="1"/>
          </p:cNvSpPr>
          <p:nvPr>
            <p:ph type="dt" sz="half" idx="10"/>
          </p:nvPr>
        </p:nvSpPr>
        <p:spPr/>
        <p:txBody>
          <a:bodyPr/>
          <a:lstStyle>
            <a:lvl1pPr>
              <a:defRPr/>
            </a:lvl1pPr>
          </a:lstStyle>
          <a:p>
            <a:pPr>
              <a:defRPr/>
            </a:pPr>
            <a:fld id="{1984A915-45D5-4C3B-B3DF-B46CE31AB2D3}" type="datetimeFigureOut">
              <a:rPr lang="es-ES"/>
              <a:pPr>
                <a:defRPr/>
              </a:pPr>
              <a:t>06/11/2018</a:t>
            </a:fld>
            <a:endParaRPr lang="es-ES" dirty="0"/>
          </a:p>
        </p:txBody>
      </p:sp>
      <p:sp>
        <p:nvSpPr>
          <p:cNvPr id="5" name="18 Marcador de pie de página"/>
          <p:cNvSpPr>
            <a:spLocks noGrp="1"/>
          </p:cNvSpPr>
          <p:nvPr>
            <p:ph type="ftr" sz="quarter" idx="11"/>
          </p:nvPr>
        </p:nvSpPr>
        <p:spPr/>
        <p:txBody>
          <a:bodyPr/>
          <a:lstStyle>
            <a:lvl1pPr>
              <a:defRPr/>
            </a:lvl1pPr>
          </a:lstStyle>
          <a:p>
            <a:pPr>
              <a:defRPr/>
            </a:pPr>
            <a:endParaRPr lang="es-ES"/>
          </a:p>
        </p:txBody>
      </p:sp>
      <p:sp>
        <p:nvSpPr>
          <p:cNvPr id="6" name="26 Marcador de número de diapositiva"/>
          <p:cNvSpPr>
            <a:spLocks noGrp="1"/>
          </p:cNvSpPr>
          <p:nvPr>
            <p:ph type="sldNum" sz="quarter" idx="12"/>
          </p:nvPr>
        </p:nvSpPr>
        <p:spPr/>
        <p:txBody>
          <a:bodyPr/>
          <a:lstStyle>
            <a:lvl1pPr>
              <a:defRPr>
                <a:solidFill>
                  <a:srgbClr val="D1EAEE"/>
                </a:solidFill>
              </a:defRPr>
            </a:lvl1pPr>
          </a:lstStyle>
          <a:p>
            <a:pPr>
              <a:defRPr/>
            </a:pPr>
            <a:fld id="{66622AB3-116C-4B4E-B2F4-A1FCC844D282}" type="slidenum">
              <a:rPr lang="es-ES" altLang="es-AR"/>
              <a:pPr>
                <a:defRPr/>
              </a:pPr>
              <a:t>‹Nº›</a:t>
            </a:fld>
            <a:endParaRPr lang="es-ES" altLang="es-AR"/>
          </a:p>
        </p:txBody>
      </p:sp>
    </p:spTree>
    <p:extLst>
      <p:ext uri="{BB962C8B-B14F-4D97-AF65-F5344CB8AC3E}">
        <p14:creationId xmlns:p14="http://schemas.microsoft.com/office/powerpoint/2010/main" val="6620031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9 Marcador de fecha"/>
          <p:cNvSpPr>
            <a:spLocks noGrp="1"/>
          </p:cNvSpPr>
          <p:nvPr>
            <p:ph type="dt" sz="half" idx="10"/>
          </p:nvPr>
        </p:nvSpPr>
        <p:spPr/>
        <p:txBody>
          <a:bodyPr/>
          <a:lstStyle>
            <a:lvl1pPr>
              <a:defRPr/>
            </a:lvl1pPr>
          </a:lstStyle>
          <a:p>
            <a:pPr>
              <a:defRPr/>
            </a:pPr>
            <a:fld id="{F1922FC4-4F78-45ED-A078-E605C912C0FF}" type="datetimeFigureOut">
              <a:rPr lang="es-ES"/>
              <a:pPr>
                <a:defRPr/>
              </a:pPr>
              <a:t>06/11/2018</a:t>
            </a:fld>
            <a:endParaRPr lang="es-ES" dirty="0"/>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42AB4FD8-2EB4-4B80-B78D-A9DA62EE187A}" type="slidenum">
              <a:rPr lang="es-ES" altLang="es-AR"/>
              <a:pPr>
                <a:defRPr/>
              </a:pPr>
              <a:t>‹Nº›</a:t>
            </a:fld>
            <a:endParaRPr lang="es-ES" altLang="es-AR"/>
          </a:p>
        </p:txBody>
      </p:sp>
    </p:spTree>
    <p:extLst>
      <p:ext uri="{BB962C8B-B14F-4D97-AF65-F5344CB8AC3E}">
        <p14:creationId xmlns:p14="http://schemas.microsoft.com/office/powerpoint/2010/main" val="4094137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lang="es-ES"/>
              <a:t>Haga clic para modificar el estilo de título del patrón</a:t>
            </a:r>
            <a:endParaRPr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9 Marcador de fecha"/>
          <p:cNvSpPr>
            <a:spLocks noGrp="1"/>
          </p:cNvSpPr>
          <p:nvPr>
            <p:ph type="dt" sz="half" idx="10"/>
          </p:nvPr>
        </p:nvSpPr>
        <p:spPr/>
        <p:txBody>
          <a:bodyPr/>
          <a:lstStyle>
            <a:lvl1pPr>
              <a:defRPr/>
            </a:lvl1pPr>
          </a:lstStyle>
          <a:p>
            <a:pPr>
              <a:defRPr/>
            </a:pPr>
            <a:fld id="{19AB19B7-4D4E-40C9-BBE4-D1F09D8AB474}" type="datetimeFigureOut">
              <a:rPr lang="es-ES"/>
              <a:pPr>
                <a:defRPr/>
              </a:pPr>
              <a:t>06/11/2018</a:t>
            </a:fld>
            <a:endParaRPr lang="es-ES" dirty="0"/>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045BFC72-18CA-481F-9361-E15764C201CB}" type="slidenum">
              <a:rPr lang="es-ES" altLang="es-AR"/>
              <a:pPr>
                <a:defRPr/>
              </a:pPr>
              <a:t>‹Nº›</a:t>
            </a:fld>
            <a:endParaRPr lang="es-ES" altLang="es-AR"/>
          </a:p>
        </p:txBody>
      </p:sp>
    </p:spTree>
    <p:extLst>
      <p:ext uri="{BB962C8B-B14F-4D97-AF65-F5344CB8AC3E}">
        <p14:creationId xmlns:p14="http://schemas.microsoft.com/office/powerpoint/2010/main" val="3448602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9 Marcador de fecha"/>
          <p:cNvSpPr>
            <a:spLocks noGrp="1"/>
          </p:cNvSpPr>
          <p:nvPr>
            <p:ph type="dt" sz="half" idx="10"/>
          </p:nvPr>
        </p:nvSpPr>
        <p:spPr/>
        <p:txBody>
          <a:bodyPr/>
          <a:lstStyle>
            <a:lvl1pPr>
              <a:defRPr/>
            </a:lvl1pPr>
          </a:lstStyle>
          <a:p>
            <a:pPr>
              <a:defRPr/>
            </a:pPr>
            <a:fld id="{3A578849-7B41-452A-8B32-B2DBC9FF02D4}" type="datetimeFigureOut">
              <a:rPr lang="es-ES"/>
              <a:pPr>
                <a:defRPr/>
              </a:pPr>
              <a:t>06/11/2018</a:t>
            </a:fld>
            <a:endParaRPr lang="es-ES" dirty="0"/>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43BCA1FC-9C77-4447-B6F1-94AC81A0B366}" type="slidenum">
              <a:rPr lang="es-ES" altLang="es-AR"/>
              <a:pPr>
                <a:defRPr/>
              </a:pPr>
              <a:t>‹Nº›</a:t>
            </a:fld>
            <a:endParaRPr lang="es-ES" altLang="es-AR"/>
          </a:p>
        </p:txBody>
      </p:sp>
    </p:spTree>
    <p:extLst>
      <p:ext uri="{BB962C8B-B14F-4D97-AF65-F5344CB8AC3E}">
        <p14:creationId xmlns:p14="http://schemas.microsoft.com/office/powerpoint/2010/main" val="407562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s-ES"/>
              <a:t>Haga clic para modificar el estilo de título del patrón</a:t>
            </a:r>
            <a:endParaRPr lang="en-US"/>
          </a:p>
        </p:txBody>
      </p:sp>
      <p:sp>
        <p:nvSpPr>
          <p:cNvPr id="3" name="2 Marcador de texto"/>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D1E56A42-E914-4EAF-9760-1BC669D27834}" type="datetimeFigureOut">
              <a:rPr lang="es-ES"/>
              <a:pPr>
                <a:defRPr/>
              </a:pPr>
              <a:t>06/11/2018</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solidFill>
                  <a:srgbClr val="D1EAEE"/>
                </a:solidFill>
              </a:defRPr>
            </a:lvl1pPr>
          </a:lstStyle>
          <a:p>
            <a:pPr>
              <a:defRPr/>
            </a:pPr>
            <a:fld id="{6326F2E0-4709-4955-9BAB-9D3EC1F3C3A7}" type="slidenum">
              <a:rPr lang="es-ES" altLang="es-AR"/>
              <a:pPr>
                <a:defRPr/>
              </a:pPr>
              <a:t>‹Nº›</a:t>
            </a:fld>
            <a:endParaRPr lang="es-ES" altLang="es-AR"/>
          </a:p>
        </p:txBody>
      </p:sp>
    </p:spTree>
    <p:extLst>
      <p:ext uri="{BB962C8B-B14F-4D97-AF65-F5344CB8AC3E}">
        <p14:creationId xmlns:p14="http://schemas.microsoft.com/office/powerpoint/2010/main" val="37378704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lang="es-ES"/>
              <a:t>Haga clic para modificar el estilo de título del patrón</a:t>
            </a:r>
            <a:endParaRPr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9 Marcador de fecha"/>
          <p:cNvSpPr>
            <a:spLocks noGrp="1"/>
          </p:cNvSpPr>
          <p:nvPr>
            <p:ph type="dt" sz="half" idx="10"/>
          </p:nvPr>
        </p:nvSpPr>
        <p:spPr/>
        <p:txBody>
          <a:bodyPr/>
          <a:lstStyle>
            <a:lvl1pPr>
              <a:defRPr/>
            </a:lvl1pPr>
          </a:lstStyle>
          <a:p>
            <a:pPr>
              <a:defRPr/>
            </a:pPr>
            <a:fld id="{5729BC19-EB84-4114-BEE4-4DED7450CB2A}" type="datetimeFigureOut">
              <a:rPr lang="es-ES"/>
              <a:pPr>
                <a:defRPr/>
              </a:pPr>
              <a:t>06/11/2018</a:t>
            </a:fld>
            <a:endParaRPr lang="es-ES" dirty="0"/>
          </a:p>
        </p:txBody>
      </p:sp>
      <p:sp>
        <p:nvSpPr>
          <p:cNvPr id="6" name="21 Marcador de pie de página"/>
          <p:cNvSpPr>
            <a:spLocks noGrp="1"/>
          </p:cNvSpPr>
          <p:nvPr>
            <p:ph type="ftr" sz="quarter" idx="11"/>
          </p:nvPr>
        </p:nvSpPr>
        <p:spPr/>
        <p:txBody>
          <a:bodyPr/>
          <a:lstStyle>
            <a:lvl1pPr>
              <a:defRPr/>
            </a:lvl1pPr>
          </a:lstStyle>
          <a:p>
            <a:pPr>
              <a:defRPr/>
            </a:pPr>
            <a:endParaRPr lang="es-ES"/>
          </a:p>
        </p:txBody>
      </p:sp>
      <p:sp>
        <p:nvSpPr>
          <p:cNvPr id="7" name="17 Marcador de número de diapositiva"/>
          <p:cNvSpPr>
            <a:spLocks noGrp="1"/>
          </p:cNvSpPr>
          <p:nvPr>
            <p:ph type="sldNum" sz="quarter" idx="12"/>
          </p:nvPr>
        </p:nvSpPr>
        <p:spPr/>
        <p:txBody>
          <a:bodyPr/>
          <a:lstStyle>
            <a:lvl1pPr>
              <a:defRPr/>
            </a:lvl1pPr>
          </a:lstStyle>
          <a:p>
            <a:pPr>
              <a:defRPr/>
            </a:pPr>
            <a:fld id="{0B682671-7A4A-47CD-90B5-156B16AE30F1}" type="slidenum">
              <a:rPr lang="es-ES" altLang="es-AR"/>
              <a:pPr>
                <a:defRPr/>
              </a:pPr>
              <a:t>‹Nº›</a:t>
            </a:fld>
            <a:endParaRPr lang="es-ES" altLang="es-AR"/>
          </a:p>
        </p:txBody>
      </p:sp>
    </p:spTree>
    <p:extLst>
      <p:ext uri="{BB962C8B-B14F-4D97-AF65-F5344CB8AC3E}">
        <p14:creationId xmlns:p14="http://schemas.microsoft.com/office/powerpoint/2010/main" val="3163788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lvl1pPr>
              <a:defRPr/>
            </a:lvl1pPr>
          </a:lstStyle>
          <a:p>
            <a:r>
              <a:rPr lang="es-ES"/>
              <a:t>Haga clic para modificar el estilo de título del patrón</a:t>
            </a:r>
            <a:endParaRPr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9 Marcador de fecha"/>
          <p:cNvSpPr>
            <a:spLocks noGrp="1"/>
          </p:cNvSpPr>
          <p:nvPr>
            <p:ph type="dt" sz="half" idx="10"/>
          </p:nvPr>
        </p:nvSpPr>
        <p:spPr/>
        <p:txBody>
          <a:bodyPr/>
          <a:lstStyle>
            <a:lvl1pPr>
              <a:defRPr/>
            </a:lvl1pPr>
          </a:lstStyle>
          <a:p>
            <a:pPr>
              <a:defRPr/>
            </a:pPr>
            <a:fld id="{776B6BBD-06E4-46BC-A7D3-CF8611FA7C59}" type="datetimeFigureOut">
              <a:rPr lang="es-ES"/>
              <a:pPr>
                <a:defRPr/>
              </a:pPr>
              <a:t>06/11/2018</a:t>
            </a:fld>
            <a:endParaRPr lang="es-ES" dirty="0"/>
          </a:p>
        </p:txBody>
      </p:sp>
      <p:sp>
        <p:nvSpPr>
          <p:cNvPr id="8" name="21 Marcador de pie de página"/>
          <p:cNvSpPr>
            <a:spLocks noGrp="1"/>
          </p:cNvSpPr>
          <p:nvPr>
            <p:ph type="ftr" sz="quarter" idx="11"/>
          </p:nvPr>
        </p:nvSpPr>
        <p:spPr/>
        <p:txBody>
          <a:bodyPr/>
          <a:lstStyle>
            <a:lvl1pPr>
              <a:defRPr/>
            </a:lvl1pPr>
          </a:lstStyle>
          <a:p>
            <a:pPr>
              <a:defRPr/>
            </a:pPr>
            <a:endParaRPr lang="es-ES"/>
          </a:p>
        </p:txBody>
      </p:sp>
      <p:sp>
        <p:nvSpPr>
          <p:cNvPr id="9" name="17 Marcador de número de diapositiva"/>
          <p:cNvSpPr>
            <a:spLocks noGrp="1"/>
          </p:cNvSpPr>
          <p:nvPr>
            <p:ph type="sldNum" sz="quarter" idx="12"/>
          </p:nvPr>
        </p:nvSpPr>
        <p:spPr/>
        <p:txBody>
          <a:bodyPr/>
          <a:lstStyle>
            <a:lvl1pPr>
              <a:defRPr/>
            </a:lvl1pPr>
          </a:lstStyle>
          <a:p>
            <a:pPr>
              <a:defRPr/>
            </a:pPr>
            <a:fld id="{670E7F23-71FE-45AD-BAEB-A82015A46C15}" type="slidenum">
              <a:rPr lang="es-ES" altLang="es-AR"/>
              <a:pPr>
                <a:defRPr/>
              </a:pPr>
              <a:t>‹Nº›</a:t>
            </a:fld>
            <a:endParaRPr lang="es-ES" altLang="es-AR"/>
          </a:p>
        </p:txBody>
      </p:sp>
    </p:spTree>
    <p:extLst>
      <p:ext uri="{BB962C8B-B14F-4D97-AF65-F5344CB8AC3E}">
        <p14:creationId xmlns:p14="http://schemas.microsoft.com/office/powerpoint/2010/main" val="2191814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s-ES" dirty="0"/>
              <a:t>Haga clic para modificar el estilo de título del patrón</a:t>
            </a:r>
            <a:endParaRPr lang="en-US" dirty="0"/>
          </a:p>
        </p:txBody>
      </p:sp>
      <p:sp>
        <p:nvSpPr>
          <p:cNvPr id="3" name="9 Marcador de fecha"/>
          <p:cNvSpPr>
            <a:spLocks noGrp="1"/>
          </p:cNvSpPr>
          <p:nvPr>
            <p:ph type="dt" sz="half" idx="10"/>
          </p:nvPr>
        </p:nvSpPr>
        <p:spPr/>
        <p:txBody>
          <a:bodyPr/>
          <a:lstStyle>
            <a:lvl1pPr>
              <a:defRPr/>
            </a:lvl1pPr>
          </a:lstStyle>
          <a:p>
            <a:pPr>
              <a:defRPr/>
            </a:pPr>
            <a:fld id="{F51C0DD8-45ED-4BFC-896E-C1B40005A562}" type="datetimeFigureOut">
              <a:rPr lang="es-ES"/>
              <a:pPr>
                <a:defRPr/>
              </a:pPr>
              <a:t>06/11/2018</a:t>
            </a:fld>
            <a:endParaRPr lang="es-ES" dirty="0"/>
          </a:p>
        </p:txBody>
      </p:sp>
      <p:sp>
        <p:nvSpPr>
          <p:cNvPr id="4" name="21 Marcador de pie de página"/>
          <p:cNvSpPr>
            <a:spLocks noGrp="1"/>
          </p:cNvSpPr>
          <p:nvPr>
            <p:ph type="ftr" sz="quarter" idx="11"/>
          </p:nvPr>
        </p:nvSpPr>
        <p:spPr/>
        <p:txBody>
          <a:bodyPr/>
          <a:lstStyle>
            <a:lvl1pPr>
              <a:defRPr/>
            </a:lvl1pPr>
          </a:lstStyle>
          <a:p>
            <a:pPr>
              <a:defRPr/>
            </a:pPr>
            <a:endParaRPr lang="es-ES"/>
          </a:p>
        </p:txBody>
      </p:sp>
      <p:sp>
        <p:nvSpPr>
          <p:cNvPr id="5" name="17 Marcador de número de diapositiva"/>
          <p:cNvSpPr>
            <a:spLocks noGrp="1"/>
          </p:cNvSpPr>
          <p:nvPr>
            <p:ph type="sldNum" sz="quarter" idx="12"/>
          </p:nvPr>
        </p:nvSpPr>
        <p:spPr/>
        <p:txBody>
          <a:bodyPr/>
          <a:lstStyle>
            <a:lvl1pPr>
              <a:defRPr/>
            </a:lvl1pPr>
          </a:lstStyle>
          <a:p>
            <a:pPr>
              <a:defRPr/>
            </a:pPr>
            <a:fld id="{CAE5E859-DF45-473C-A149-9382C9E07491}" type="slidenum">
              <a:rPr lang="es-ES" altLang="es-AR"/>
              <a:pPr>
                <a:defRPr/>
              </a:pPr>
              <a:t>‹Nº›</a:t>
            </a:fld>
            <a:endParaRPr lang="es-ES" altLang="es-AR"/>
          </a:p>
        </p:txBody>
      </p:sp>
    </p:spTree>
    <p:extLst>
      <p:ext uri="{BB962C8B-B14F-4D97-AF65-F5344CB8AC3E}">
        <p14:creationId xmlns:p14="http://schemas.microsoft.com/office/powerpoint/2010/main" val="16011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fld id="{7A6B297D-D925-4D3E-8C15-BE744AF1C969}" type="datetimeFigureOut">
              <a:rPr lang="es-ES"/>
              <a:pPr>
                <a:defRPr/>
              </a:pPr>
              <a:t>06/11/2018</a:t>
            </a:fld>
            <a:endParaRPr lang="es-ES" dirty="0"/>
          </a:p>
        </p:txBody>
      </p:sp>
      <p:sp>
        <p:nvSpPr>
          <p:cNvPr id="3" name="21 Marcador de pie de página"/>
          <p:cNvSpPr>
            <a:spLocks noGrp="1"/>
          </p:cNvSpPr>
          <p:nvPr>
            <p:ph type="ftr" sz="quarter" idx="11"/>
          </p:nvPr>
        </p:nvSpPr>
        <p:spPr/>
        <p:txBody>
          <a:bodyPr/>
          <a:lstStyle>
            <a:lvl1pPr>
              <a:defRPr/>
            </a:lvl1pPr>
          </a:lstStyle>
          <a:p>
            <a:pPr>
              <a:defRPr/>
            </a:pPr>
            <a:endParaRPr lang="es-ES"/>
          </a:p>
        </p:txBody>
      </p:sp>
      <p:sp>
        <p:nvSpPr>
          <p:cNvPr id="4" name="17 Marcador de número de diapositiva"/>
          <p:cNvSpPr>
            <a:spLocks noGrp="1"/>
          </p:cNvSpPr>
          <p:nvPr>
            <p:ph type="sldNum" sz="quarter" idx="12"/>
          </p:nvPr>
        </p:nvSpPr>
        <p:spPr/>
        <p:txBody>
          <a:bodyPr/>
          <a:lstStyle>
            <a:lvl1pPr>
              <a:defRPr/>
            </a:lvl1pPr>
          </a:lstStyle>
          <a:p>
            <a:pPr>
              <a:defRPr/>
            </a:pPr>
            <a:fld id="{B1352EA0-340D-4824-9EC2-7B0983CB363D}" type="slidenum">
              <a:rPr lang="es-ES" altLang="es-AR"/>
              <a:pPr>
                <a:defRPr/>
              </a:pPr>
              <a:t>‹Nº›</a:t>
            </a:fld>
            <a:endParaRPr lang="es-ES" altLang="es-AR"/>
          </a:p>
        </p:txBody>
      </p:sp>
    </p:spTree>
    <p:extLst>
      <p:ext uri="{BB962C8B-B14F-4D97-AF65-F5344CB8AC3E}">
        <p14:creationId xmlns:p14="http://schemas.microsoft.com/office/powerpoint/2010/main" val="1436745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s-ES"/>
              <a:t>Haga clic para modificar el estilo de título del patrón</a:t>
            </a:r>
            <a:endParaRPr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s-ES"/>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9 Marcador de fecha"/>
          <p:cNvSpPr>
            <a:spLocks noGrp="1"/>
          </p:cNvSpPr>
          <p:nvPr>
            <p:ph type="dt" sz="half" idx="10"/>
          </p:nvPr>
        </p:nvSpPr>
        <p:spPr/>
        <p:txBody>
          <a:bodyPr/>
          <a:lstStyle>
            <a:lvl1pPr>
              <a:defRPr/>
            </a:lvl1pPr>
          </a:lstStyle>
          <a:p>
            <a:pPr>
              <a:defRPr/>
            </a:pPr>
            <a:fld id="{AC87C866-6C05-4F99-989E-5DBAB1FD0C0A}" type="datetimeFigureOut">
              <a:rPr lang="es-ES"/>
              <a:pPr>
                <a:defRPr/>
              </a:pPr>
              <a:t>06/11/2018</a:t>
            </a:fld>
            <a:endParaRPr lang="es-ES" dirty="0"/>
          </a:p>
        </p:txBody>
      </p:sp>
      <p:sp>
        <p:nvSpPr>
          <p:cNvPr id="6" name="21 Marcador de pie de página"/>
          <p:cNvSpPr>
            <a:spLocks noGrp="1"/>
          </p:cNvSpPr>
          <p:nvPr>
            <p:ph type="ftr" sz="quarter" idx="11"/>
          </p:nvPr>
        </p:nvSpPr>
        <p:spPr/>
        <p:txBody>
          <a:bodyPr/>
          <a:lstStyle>
            <a:lvl1pPr>
              <a:defRPr/>
            </a:lvl1pPr>
          </a:lstStyle>
          <a:p>
            <a:pPr>
              <a:defRPr/>
            </a:pPr>
            <a:endParaRPr lang="es-ES"/>
          </a:p>
        </p:txBody>
      </p:sp>
      <p:sp>
        <p:nvSpPr>
          <p:cNvPr id="7" name="17 Marcador de número de diapositiva"/>
          <p:cNvSpPr>
            <a:spLocks noGrp="1"/>
          </p:cNvSpPr>
          <p:nvPr>
            <p:ph type="sldNum" sz="quarter" idx="12"/>
          </p:nvPr>
        </p:nvSpPr>
        <p:spPr/>
        <p:txBody>
          <a:bodyPr/>
          <a:lstStyle>
            <a:lvl1pPr>
              <a:defRPr/>
            </a:lvl1pPr>
          </a:lstStyle>
          <a:p>
            <a:pPr>
              <a:defRPr/>
            </a:pPr>
            <a:fld id="{6323335B-F634-47A0-AD30-94E808C682B6}" type="slidenum">
              <a:rPr lang="es-ES" altLang="es-AR"/>
              <a:pPr>
                <a:defRPr/>
              </a:pPr>
              <a:t>‹Nº›</a:t>
            </a:fld>
            <a:endParaRPr lang="es-ES" altLang="es-AR"/>
          </a:p>
        </p:txBody>
      </p:sp>
    </p:spTree>
    <p:extLst>
      <p:ext uri="{BB962C8B-B14F-4D97-AF65-F5344CB8AC3E}">
        <p14:creationId xmlns:p14="http://schemas.microsoft.com/office/powerpoint/2010/main" val="982877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5" name="13 Recortar y redondear rectángulo de esquina sencilla"/>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6" name="14 Triángulo rectángulo"/>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7" name="15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cs typeface="+mn-cs"/>
            </a:endParaRPr>
          </a:p>
        </p:txBody>
      </p:sp>
      <p:sp>
        <p:nvSpPr>
          <p:cNvPr id="8" name="16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cs typeface="+mn-cs"/>
            </a:endParaRPr>
          </a:p>
        </p:txBody>
      </p:sp>
      <p:sp>
        <p:nvSpPr>
          <p:cNvPr id="2" name="1 Título"/>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s-ES"/>
              <a:t>Haga clic para modificar el estilo de título del patrón</a:t>
            </a:r>
            <a:endParaRPr lang="en-US"/>
          </a:p>
        </p:txBody>
      </p:sp>
      <p:sp>
        <p:nvSpPr>
          <p:cNvPr id="4" name="3 Marcador de texto"/>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s-ES"/>
              <a:t>Haga clic para modificar el estilo de texto del patrón</a:t>
            </a:r>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s-ES" noProof="0" dirty="0"/>
              <a:t>Haga clic en el icono para agregar una imagen</a:t>
            </a:r>
            <a:endParaRPr lang="en-US" noProof="0" dirty="0"/>
          </a:p>
        </p:txBody>
      </p:sp>
      <p:sp>
        <p:nvSpPr>
          <p:cNvPr id="9" name="4 Marcador de fecha"/>
          <p:cNvSpPr>
            <a:spLocks noGrp="1"/>
          </p:cNvSpPr>
          <p:nvPr>
            <p:ph type="dt" sz="half" idx="10"/>
          </p:nvPr>
        </p:nvSpPr>
        <p:spPr/>
        <p:txBody>
          <a:bodyPr/>
          <a:lstStyle>
            <a:lvl1pPr>
              <a:defRPr/>
            </a:lvl1pPr>
          </a:lstStyle>
          <a:p>
            <a:pPr>
              <a:defRPr/>
            </a:pPr>
            <a:fld id="{F8963777-31AB-4951-A8BE-2FF77383AFC3}" type="datetimeFigureOut">
              <a:rPr lang="es-ES"/>
              <a:pPr>
                <a:defRPr/>
              </a:pPr>
              <a:t>06/11/2018</a:t>
            </a:fld>
            <a:endParaRPr lang="es-ES" dirty="0"/>
          </a:p>
        </p:txBody>
      </p:sp>
      <p:sp>
        <p:nvSpPr>
          <p:cNvPr id="10" name="5 Marcador de pie de página"/>
          <p:cNvSpPr>
            <a:spLocks noGrp="1"/>
          </p:cNvSpPr>
          <p:nvPr>
            <p:ph type="ftr" sz="quarter" idx="11"/>
          </p:nvPr>
        </p:nvSpPr>
        <p:spPr/>
        <p:txBody>
          <a:bodyPr/>
          <a:lstStyle>
            <a:lvl1pPr>
              <a:defRPr/>
            </a:lvl1pPr>
          </a:lstStyle>
          <a:p>
            <a:pPr>
              <a:defRPr/>
            </a:pPr>
            <a:endParaRPr lang="es-ES"/>
          </a:p>
        </p:txBody>
      </p:sp>
      <p:sp>
        <p:nvSpPr>
          <p:cNvPr id="11" name="6 Marcador de número de diapositiva"/>
          <p:cNvSpPr>
            <a:spLocks noGrp="1"/>
          </p:cNvSpPr>
          <p:nvPr>
            <p:ph type="sldNum" sz="quarter" idx="12"/>
          </p:nvPr>
        </p:nvSpPr>
        <p:spPr>
          <a:xfrm>
            <a:off x="8077200" y="6356350"/>
            <a:ext cx="609600" cy="365125"/>
          </a:xfrm>
        </p:spPr>
        <p:txBody>
          <a:bodyPr/>
          <a:lstStyle>
            <a:lvl1pPr>
              <a:defRPr/>
            </a:lvl1pPr>
          </a:lstStyle>
          <a:p>
            <a:pPr>
              <a:defRPr/>
            </a:pPr>
            <a:fld id="{DF50781C-C76A-4847-A523-1B94368A96EA}" type="slidenum">
              <a:rPr lang="es-ES" altLang="es-AR"/>
              <a:pPr>
                <a:defRPr/>
              </a:pPr>
              <a:t>‹Nº›</a:t>
            </a:fld>
            <a:endParaRPr lang="es-ES" altLang="es-AR"/>
          </a:p>
        </p:txBody>
      </p:sp>
    </p:spTree>
    <p:extLst>
      <p:ext uri="{BB962C8B-B14F-4D97-AF65-F5344CB8AC3E}">
        <p14:creationId xmlns:p14="http://schemas.microsoft.com/office/powerpoint/2010/main" val="3073162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Forma libre"/>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cs typeface="+mn-cs"/>
            </a:endParaRPr>
          </a:p>
        </p:txBody>
      </p:sp>
      <p:sp>
        <p:nvSpPr>
          <p:cNvPr id="8" name="7 Forma libre"/>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cs typeface="+mn-cs"/>
            </a:endParaRPr>
          </a:p>
        </p:txBody>
      </p:sp>
      <p:sp>
        <p:nvSpPr>
          <p:cNvPr id="1028" name="8 Marcador de título"/>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s-ES" altLang="es-AR"/>
              <a:t>Haga clic para modificar el estilo de título del patrón</a:t>
            </a:r>
            <a:endParaRPr lang="en-US" altLang="es-AR"/>
          </a:p>
        </p:txBody>
      </p:sp>
      <p:sp>
        <p:nvSpPr>
          <p:cNvPr id="1029" name="29 Marcador de texto"/>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AR"/>
              <a:t>Haga clic para modificar el estilo de texto del patrón</a:t>
            </a:r>
          </a:p>
          <a:p>
            <a:pPr lvl="1"/>
            <a:r>
              <a:rPr lang="es-ES" altLang="es-AR"/>
              <a:t>Segundo nivel</a:t>
            </a:r>
          </a:p>
          <a:p>
            <a:pPr lvl="2"/>
            <a:r>
              <a:rPr lang="es-ES" altLang="es-AR"/>
              <a:t>Tercer nivel</a:t>
            </a:r>
          </a:p>
          <a:p>
            <a:pPr lvl="3"/>
            <a:r>
              <a:rPr lang="es-ES" altLang="es-AR"/>
              <a:t>Cuarto nivel</a:t>
            </a:r>
          </a:p>
          <a:p>
            <a:pPr lvl="4"/>
            <a:r>
              <a:rPr lang="es-ES" altLang="es-AR"/>
              <a:t>Quinto nivel</a:t>
            </a:r>
            <a:endParaRPr lang="en-US" altLang="es-AR"/>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mn-cs"/>
              </a:defRPr>
            </a:lvl1pPr>
          </a:lstStyle>
          <a:p>
            <a:pPr>
              <a:defRPr/>
            </a:pPr>
            <a:fld id="{F0FBFD62-7182-454D-879F-FB1780A00DAE}" type="datetimeFigureOut">
              <a:rPr lang="es-ES"/>
              <a:pPr>
                <a:defRPr/>
              </a:pPr>
              <a:t>06/11/2018</a:t>
            </a:fld>
            <a:endParaRPr lang="es-ES"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mn-cs"/>
              </a:defRPr>
            </a:lvl1pPr>
          </a:lstStyle>
          <a:p>
            <a:pPr>
              <a:defRPr/>
            </a:pPr>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pPr>
              <a:defRPr/>
            </a:pPr>
            <a:fld id="{AB9D54BA-9CA6-4033-8A19-D2986FDD38D7}" type="slidenum">
              <a:rPr lang="es-ES" altLang="es-AR"/>
              <a:pPr>
                <a:defRPr/>
              </a:pPr>
              <a:t>‹Nº›</a:t>
            </a:fld>
            <a:endParaRPr lang="es-ES" altLang="es-AR"/>
          </a:p>
        </p:txBody>
      </p:sp>
      <p:grpSp>
        <p:nvGrpSpPr>
          <p:cNvPr id="1033" name="1 Grupo"/>
          <p:cNvGrpSpPr>
            <a:grpSpLocks/>
          </p:cNvGrpSpPr>
          <p:nvPr/>
        </p:nvGrpSpPr>
        <p:grpSpPr bwMode="auto">
          <a:xfrm>
            <a:off x="-19050" y="203200"/>
            <a:ext cx="9180513" cy="647700"/>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hangingPunct="1">
                <a:defRPr/>
              </a:pPr>
              <a:endParaRPr lang="en-US" dirty="0">
                <a:latin typeface="Arial" charset="0"/>
                <a:cs typeface="+mn-cs"/>
              </a:endParaRPr>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hangingPunct="1">
                <a:defRPr/>
              </a:pPr>
              <a:endParaRPr lang="en-US" dirty="0">
                <a:latin typeface="Arial" charset="0"/>
                <a:cs typeface="+mn-cs"/>
              </a:endParaRPr>
            </a:p>
          </p:txBody>
        </p:sp>
      </p:grpSp>
    </p:spTree>
  </p:cSld>
  <p:clrMap bg1="lt1" tx1="dk1" bg2="lt2" tx2="dk2" accent1="accent1" accent2="accent2" accent3="accent3" accent4="accent4" accent5="accent5" accent6="accent6" hlink="hlink" folHlink="folHlink"/>
  <p:sldLayoutIdLst>
    <p:sldLayoutId id="2147484449" r:id="rId1"/>
    <p:sldLayoutId id="2147484441" r:id="rId2"/>
    <p:sldLayoutId id="2147484450" r:id="rId3"/>
    <p:sldLayoutId id="2147484442" r:id="rId4"/>
    <p:sldLayoutId id="2147484443" r:id="rId5"/>
    <p:sldLayoutId id="2147484444" r:id="rId6"/>
    <p:sldLayoutId id="2147484445" r:id="rId7"/>
    <p:sldLayoutId id="2147484446" r:id="rId8"/>
    <p:sldLayoutId id="2147484451" r:id="rId9"/>
    <p:sldLayoutId id="2147484447" r:id="rId10"/>
    <p:sldLayoutId id="2147484448"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4 CuadroTexto"/>
          <p:cNvSpPr txBox="1">
            <a:spLocks noChangeArrowheads="1"/>
          </p:cNvSpPr>
          <p:nvPr/>
        </p:nvSpPr>
        <p:spPr bwMode="auto">
          <a:xfrm>
            <a:off x="1500188" y="1071563"/>
            <a:ext cx="6153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27305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endParaRPr lang="es-AR" altLang="es-AR" sz="1800">
              <a:latin typeface="Calibri" panose="020F0502020204030204" pitchFamily="34" charset="0"/>
            </a:endParaRPr>
          </a:p>
        </p:txBody>
      </p:sp>
      <p:sp>
        <p:nvSpPr>
          <p:cNvPr id="3075" name="Rectangle 2"/>
          <p:cNvSpPr>
            <a:spLocks noChangeArrowheads="1"/>
          </p:cNvSpPr>
          <p:nvPr/>
        </p:nvSpPr>
        <p:spPr bwMode="auto">
          <a:xfrm>
            <a:off x="357158" y="1041703"/>
            <a:ext cx="8462744" cy="1754326"/>
          </a:xfrm>
          <a:prstGeom prst="rect">
            <a:avLst/>
          </a:prstGeom>
          <a:noFill/>
          <a:ln>
            <a:headEnd/>
            <a:tailEnd/>
          </a:ln>
          <a:effectLst/>
        </p:spPr>
        <p:style>
          <a:lnRef idx="3">
            <a:schemeClr val="lt1"/>
          </a:lnRef>
          <a:fillRef idx="1">
            <a:schemeClr val="accent2"/>
          </a:fillRef>
          <a:effectRef idx="1">
            <a:schemeClr val="accent2"/>
          </a:effectRef>
          <a:fontRef idx="minor">
            <a:schemeClr val="lt1"/>
          </a:fontRef>
        </p:style>
        <p:txBody>
          <a:bodyPr anchor="ctr">
            <a:spAutoFit/>
          </a:bodyPr>
          <a:lstStyle/>
          <a:p>
            <a:pPr algn="ctr" eaLnBrk="1" hangingPunct="1">
              <a:defRPr/>
            </a:pPr>
            <a:r>
              <a:rPr lang="es-AR" sz="3600" b="1" dirty="0">
                <a:solidFill>
                  <a:schemeClr val="accent1">
                    <a:lumMod val="75000"/>
                  </a:schemeClr>
                </a:solidFill>
                <a:effectLst>
                  <a:reflection blurRad="6350" stA="55000" endA="300" endPos="45500" dir="5400000" sy="-100000" algn="bl" rotWithShape="0"/>
                </a:effectLst>
                <a:cs typeface="Arial" charset="0"/>
              </a:rPr>
              <a:t>“Posibles escenarios en el análisis del </a:t>
            </a:r>
            <a:r>
              <a:rPr lang="es-AR" sz="3600" b="1" dirty="0" err="1">
                <a:solidFill>
                  <a:schemeClr val="accent1">
                    <a:lumMod val="75000"/>
                  </a:schemeClr>
                </a:solidFill>
                <a:effectLst>
                  <a:reflection blurRad="6350" stA="55000" endA="300" endPos="45500" dir="5400000" sy="-100000" algn="bl" rotWithShape="0"/>
                </a:effectLst>
                <a:cs typeface="Arial" charset="0"/>
              </a:rPr>
              <a:t>Upgrading</a:t>
            </a:r>
            <a:r>
              <a:rPr lang="es-AR" sz="3600" b="1" dirty="0">
                <a:solidFill>
                  <a:schemeClr val="accent1">
                    <a:lumMod val="75000"/>
                  </a:schemeClr>
                </a:solidFill>
                <a:effectLst>
                  <a:reflection blurRad="6350" stA="55000" endA="300" endPos="45500" dir="5400000" sy="-100000" algn="bl" rotWithShape="0"/>
                </a:effectLst>
                <a:cs typeface="Arial" charset="0"/>
              </a:rPr>
              <a:t> y </a:t>
            </a:r>
            <a:r>
              <a:rPr lang="es-AR" sz="3600" b="1" dirty="0" err="1">
                <a:solidFill>
                  <a:schemeClr val="accent1">
                    <a:lumMod val="75000"/>
                  </a:schemeClr>
                </a:solidFill>
                <a:effectLst>
                  <a:reflection blurRad="6350" stA="55000" endA="300" endPos="45500" dir="5400000" sy="-100000" algn="bl" rotWithShape="0"/>
                </a:effectLst>
                <a:cs typeface="Arial" charset="0"/>
              </a:rPr>
              <a:t>governance</a:t>
            </a:r>
            <a:r>
              <a:rPr lang="es-AR" sz="3600" b="1" dirty="0">
                <a:solidFill>
                  <a:schemeClr val="accent1">
                    <a:lumMod val="75000"/>
                  </a:schemeClr>
                </a:solidFill>
                <a:effectLst>
                  <a:reflection blurRad="6350" stA="55000" endA="300" endPos="45500" dir="5400000" sy="-100000" algn="bl" rotWithShape="0"/>
                </a:effectLst>
                <a:cs typeface="Arial" charset="0"/>
              </a:rPr>
              <a:t> de la cadena de soja</a:t>
            </a:r>
            <a:r>
              <a:rPr lang="es-AR" sz="3600" b="1" dirty="0">
                <a:solidFill>
                  <a:schemeClr val="accent1">
                    <a:lumMod val="75000"/>
                  </a:schemeClr>
                </a:solidFill>
                <a:effectLst>
                  <a:reflection blurRad="6350" stA="55000" endA="300" endPos="45500" dir="5400000" sy="-100000" algn="bl" rotWithShape="0"/>
                </a:effectLst>
                <a:ea typeface="Calibri" pitchFamily="34" charset="0"/>
                <a:cs typeface="Arial" charset="0"/>
              </a:rPr>
              <a:t>.”</a:t>
            </a:r>
            <a:endParaRPr lang="es-ES" sz="3600" b="1" dirty="0">
              <a:solidFill>
                <a:schemeClr val="accent1">
                  <a:lumMod val="75000"/>
                </a:schemeClr>
              </a:solidFill>
              <a:effectLst>
                <a:reflection blurRad="6350" stA="55000" endA="300" endPos="45500" dir="5400000" sy="-100000" algn="bl" rotWithShape="0"/>
              </a:effectLst>
              <a:ea typeface="Calibri" pitchFamily="34" charset="0"/>
              <a:cs typeface="Arial" charset="0"/>
            </a:endParaRPr>
          </a:p>
        </p:txBody>
      </p:sp>
      <p:sp>
        <p:nvSpPr>
          <p:cNvPr id="8" name="7 CuadroTexto"/>
          <p:cNvSpPr txBox="1"/>
          <p:nvPr/>
        </p:nvSpPr>
        <p:spPr>
          <a:xfrm>
            <a:off x="2123728" y="3413547"/>
            <a:ext cx="4500563" cy="1801391"/>
          </a:xfrm>
          <a:prstGeom prst="rect">
            <a:avLst/>
          </a:prstGeom>
          <a:noFill/>
        </p:spPr>
        <p:txBody>
          <a:bodyPr>
            <a:spAutoFit/>
          </a:bodyPr>
          <a:lstStyle/>
          <a:p>
            <a:pPr algn="ctr">
              <a:lnSpc>
                <a:spcPct val="150000"/>
              </a:lnSpc>
              <a:defRPr/>
            </a:pPr>
            <a:r>
              <a:rPr lang="es-AR" sz="1900" dirty="0" err="1">
                <a:latin typeface="+mj-lt"/>
                <a:cs typeface="Arial" charset="0"/>
              </a:rPr>
              <a:t>Asis</a:t>
            </a:r>
            <a:r>
              <a:rPr lang="es-AR" sz="1900" dirty="0">
                <a:latin typeface="+mj-lt"/>
                <a:cs typeface="Arial" charset="0"/>
              </a:rPr>
              <a:t>, Inés del Valle</a:t>
            </a:r>
            <a:endParaRPr lang="es-ES" sz="1900" dirty="0">
              <a:latin typeface="+mj-lt"/>
              <a:cs typeface="Arial" charset="0"/>
            </a:endParaRPr>
          </a:p>
          <a:p>
            <a:pPr algn="ctr">
              <a:lnSpc>
                <a:spcPct val="150000"/>
              </a:lnSpc>
              <a:defRPr/>
            </a:pPr>
            <a:r>
              <a:rPr lang="es-ES" sz="1900" dirty="0">
                <a:latin typeface="+mj-lt"/>
                <a:ea typeface="Calibri" pitchFamily="34" charset="0"/>
                <a:cs typeface="Arial" charset="0"/>
              </a:rPr>
              <a:t>Sattler, Silvana Andrea</a:t>
            </a:r>
          </a:p>
          <a:p>
            <a:pPr algn="ctr">
              <a:lnSpc>
                <a:spcPct val="150000"/>
              </a:lnSpc>
              <a:defRPr/>
            </a:pPr>
            <a:r>
              <a:rPr lang="es-ES" sz="1900" dirty="0">
                <a:latin typeface="+mj-lt"/>
                <a:ea typeface="Calibri" pitchFamily="34" charset="0"/>
                <a:cs typeface="Arial" charset="0"/>
              </a:rPr>
              <a:t>Castro González, Enrique L.</a:t>
            </a:r>
          </a:p>
          <a:p>
            <a:pPr algn="ctr">
              <a:lnSpc>
                <a:spcPct val="150000"/>
              </a:lnSpc>
              <a:defRPr/>
            </a:pPr>
            <a:endParaRPr lang="es-ES" sz="1900" dirty="0">
              <a:latin typeface="+mj-lt"/>
              <a:ea typeface="Calibri" pitchFamily="34" charset="0"/>
              <a:cs typeface="Arial" charset="0"/>
            </a:endParaRPr>
          </a:p>
        </p:txBody>
      </p:sp>
      <p:sp>
        <p:nvSpPr>
          <p:cNvPr id="7174" name="6 Rectángulo"/>
          <p:cNvSpPr>
            <a:spLocks noChangeArrowheads="1"/>
          </p:cNvSpPr>
          <p:nvPr/>
        </p:nvSpPr>
        <p:spPr bwMode="auto">
          <a:xfrm>
            <a:off x="683568" y="2875137"/>
            <a:ext cx="8001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27305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es-AR" altLang="es-AR" sz="1800" dirty="0">
                <a:latin typeface="Times New Roman" panose="02020603050405020304" pitchFamily="18" charset="0"/>
                <a:cs typeface="Times New Roman" panose="02020603050405020304" pitchFamily="18" charset="0"/>
              </a:rPr>
              <a:t>INSTITUTO DE ECONOMÍA Y FINANZAS (FCE - UNC)</a:t>
            </a:r>
            <a:br>
              <a:rPr lang="es-AR" altLang="es-AR" sz="1800" dirty="0">
                <a:latin typeface="Times New Roman" panose="02020603050405020304" pitchFamily="18" charset="0"/>
                <a:cs typeface="Times New Roman" panose="02020603050405020304" pitchFamily="18" charset="0"/>
              </a:rPr>
            </a:br>
            <a:endParaRPr lang="es-AR" altLang="es-AR" sz="1800" dirty="0">
              <a:latin typeface="Times New Roman" panose="02020603050405020304" pitchFamily="18" charset="0"/>
              <a:cs typeface="Times New Roman" panose="02020603050405020304" pitchFamily="18" charset="0"/>
            </a:endParaRPr>
          </a:p>
        </p:txBody>
      </p:sp>
      <p:sp>
        <p:nvSpPr>
          <p:cNvPr id="2" name="AutoShape 2" descr="Resultado de imagen para logo centenario de la reforma universitaria"/>
          <p:cNvSpPr>
            <a:spLocks noChangeAspect="1" noChangeArrowheads="1"/>
          </p:cNvSpPr>
          <p:nvPr/>
        </p:nvSpPr>
        <p:spPr bwMode="auto">
          <a:xfrm>
            <a:off x="683568" y="4957932"/>
            <a:ext cx="1584176" cy="158418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dirty="0"/>
          </a:p>
        </p:txBody>
      </p:sp>
      <p:sp>
        <p:nvSpPr>
          <p:cNvPr id="3" name="AutoShape 4" descr="Resultado de imagen para logo centenario de la reforma universitari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sp>
        <p:nvSpPr>
          <p:cNvPr id="4" name="AutoShape 6" descr="Resultado de imagen para logo centenario de la reforma universitaria"/>
          <p:cNvSpPr>
            <a:spLocks noChangeAspect="1" noChangeArrowheads="1"/>
          </p:cNvSpPr>
          <p:nvPr/>
        </p:nvSpPr>
        <p:spPr bwMode="auto">
          <a:xfrm>
            <a:off x="1098848" y="479298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pic>
        <p:nvPicPr>
          <p:cNvPr id="1032" name="Picture 8" descr="https://centenariodelareforma.unc.edu.ar/wp-content/uploads/sites/4/2018/04/centenario_201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8275" y="5688233"/>
            <a:ext cx="3502297" cy="116976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http://www.unc.edu.ar/novedades/logo_unc.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0414" y="5688233"/>
            <a:ext cx="2355183" cy="1177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5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05025" y="476672"/>
            <a:ext cx="6786610" cy="400110"/>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Producción y exportaciones de aceite de soja</a:t>
            </a:r>
          </a:p>
        </p:txBody>
      </p:sp>
      <p:sp>
        <p:nvSpPr>
          <p:cNvPr id="14342" name="Rectangle 5"/>
          <p:cNvSpPr>
            <a:spLocks noChangeArrowheads="1"/>
          </p:cNvSpPr>
          <p:nvPr/>
        </p:nvSpPr>
        <p:spPr bwMode="auto">
          <a:xfrm>
            <a:off x="785813" y="6357938"/>
            <a:ext cx="7286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73050" indent="-27305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Fuente: Elaboración propia en base a datos del Minagri y CIARA.</a:t>
            </a:r>
            <a:endParaRPr lang="es-ES" altLang="es-AR" sz="1600" i="1" dirty="0">
              <a:latin typeface="Times New Roman" panose="02020603050405020304" pitchFamily="18" charset="0"/>
              <a:ea typeface="Calibri" panose="020F0502020204030204" pitchFamily="34" charset="0"/>
              <a:cs typeface="Times New Roman" panose="02020603050405020304" pitchFamily="18" charset="0"/>
            </a:endParaRPr>
          </a:p>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a:t>
            </a:r>
            <a:endParaRPr lang="es-AR" altLang="es-AR" sz="1600" dirty="0">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7" name="Gráfico 6">
            <a:extLst>
              <a:ext uri="{FF2B5EF4-FFF2-40B4-BE49-F238E27FC236}">
                <a16:creationId xmlns:a16="http://schemas.microsoft.com/office/drawing/2014/main" xmlns="" id="{5421E006-E863-49BC-9187-BC2560823DD0}"/>
              </a:ext>
            </a:extLst>
          </p:cNvPr>
          <p:cNvGraphicFramePr>
            <a:graphicFrameLocks/>
          </p:cNvGraphicFramePr>
          <p:nvPr>
            <p:extLst/>
          </p:nvPr>
        </p:nvGraphicFramePr>
        <p:xfrm>
          <a:off x="785813" y="1529185"/>
          <a:ext cx="7890643" cy="46530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43523704"/>
      </p:ext>
    </p:extLst>
  </p:cSld>
  <p:clrMapOvr>
    <a:masterClrMapping/>
  </p:clrMapOvr>
  <p:transition spd="slow">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43108" y="357166"/>
            <a:ext cx="7000892" cy="430887"/>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200" b="1" dirty="0"/>
              <a:t>Subproductos de la obtención de aceite de soja</a:t>
            </a:r>
          </a:p>
        </p:txBody>
      </p:sp>
      <p:sp>
        <p:nvSpPr>
          <p:cNvPr id="30726" name="8 Marcador de contenido"/>
          <p:cNvSpPr>
            <a:spLocks noGrp="1"/>
          </p:cNvSpPr>
          <p:nvPr>
            <p:ph idx="1"/>
          </p:nvPr>
        </p:nvSpPr>
        <p:spPr>
          <a:xfrm>
            <a:off x="0" y="1196752"/>
            <a:ext cx="9144000" cy="5661248"/>
          </a:xfrm>
        </p:spPr>
        <p:txBody>
          <a:bodyPr/>
          <a:lstStyle/>
          <a:p>
            <a:pPr marL="0" indent="0">
              <a:buNone/>
            </a:pPr>
            <a:r>
              <a:rPr lang="es-AR" sz="2400" dirty="0"/>
              <a:t>Del proceso de industrialización de la soja se obtienen los siguientes subproductos del aceite</a:t>
            </a:r>
            <a:r>
              <a:rPr lang="es-AR" sz="2400" dirty="0" smtClean="0"/>
              <a:t>:</a:t>
            </a:r>
          </a:p>
          <a:p>
            <a:pPr marL="0" indent="0">
              <a:buNone/>
            </a:pPr>
            <a:endParaRPr lang="es-AR" sz="2400" dirty="0"/>
          </a:p>
          <a:p>
            <a:r>
              <a:rPr lang="es-AR" sz="2400" dirty="0" err="1" smtClean="0"/>
              <a:t>Expellers</a:t>
            </a:r>
            <a:r>
              <a:rPr lang="es-AR" sz="2400" dirty="0"/>
              <a:t>: son residuos de elaboración por el proceso de </a:t>
            </a:r>
            <a:r>
              <a:rPr lang="es-AR" sz="2400" dirty="0" err="1"/>
              <a:t>extrusado</a:t>
            </a:r>
            <a:r>
              <a:rPr lang="es-AR" sz="2400" dirty="0"/>
              <a:t>-prensado. </a:t>
            </a:r>
          </a:p>
          <a:p>
            <a:r>
              <a:rPr lang="es-AR" sz="2400" dirty="0" smtClean="0"/>
              <a:t>Harina </a:t>
            </a:r>
            <a:r>
              <a:rPr lang="es-AR" sz="2400" dirty="0"/>
              <a:t>de extracción: residuos de la elaboración por el método disolvente. </a:t>
            </a:r>
          </a:p>
          <a:p>
            <a:r>
              <a:rPr lang="es-AR" sz="2400" dirty="0" smtClean="0"/>
              <a:t>Pellets</a:t>
            </a:r>
            <a:r>
              <a:rPr lang="es-AR" sz="2400" dirty="0"/>
              <a:t>: comprimidos provenientes de </a:t>
            </a:r>
            <a:r>
              <a:rPr lang="es-AR" sz="2400" dirty="0" err="1"/>
              <a:t>expeller</a:t>
            </a:r>
            <a:r>
              <a:rPr lang="es-AR" sz="2400" dirty="0"/>
              <a:t> o harinas. </a:t>
            </a:r>
          </a:p>
          <a:p>
            <a:r>
              <a:rPr lang="es-AR" sz="2400" dirty="0" smtClean="0"/>
              <a:t>Gomas</a:t>
            </a:r>
            <a:r>
              <a:rPr lang="es-AR" sz="2400" dirty="0"/>
              <a:t>: presentes en el aceite, y deben ser eliminados para su refinamiento.</a:t>
            </a:r>
          </a:p>
          <a:p>
            <a:r>
              <a:rPr lang="es-AR" sz="2400" dirty="0" smtClean="0"/>
              <a:t>Lecitinas</a:t>
            </a:r>
            <a:r>
              <a:rPr lang="es-AR" sz="2400" dirty="0"/>
              <a:t>: se obtienen a partir de las gomas crudas, por un proceso de secado-deshidratado y enfriamiento. </a:t>
            </a:r>
          </a:p>
          <a:p>
            <a:endParaRPr lang="es-ES" altLang="es-AR" sz="2400" dirty="0"/>
          </a:p>
        </p:txBody>
      </p:sp>
    </p:spTree>
    <p:extLst>
      <p:ext uri="{BB962C8B-B14F-4D97-AF65-F5344CB8AC3E}">
        <p14:creationId xmlns:p14="http://schemas.microsoft.com/office/powerpoint/2010/main" val="2035031987"/>
      </p:ext>
    </p:extLst>
  </p:cSld>
  <p:clrMapOvr>
    <a:masterClrMapping/>
  </p:clrMapOvr>
  <p:transition spd="slow" advTm="247081">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05025" y="476672"/>
            <a:ext cx="6786610" cy="400110"/>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Producción de </a:t>
            </a:r>
            <a:r>
              <a:rPr lang="es-AR" sz="2000" b="1" dirty="0" err="1"/>
              <a:t>Expeller</a:t>
            </a:r>
            <a:endParaRPr lang="es-AR" sz="2000" b="1" dirty="0"/>
          </a:p>
        </p:txBody>
      </p:sp>
      <p:sp>
        <p:nvSpPr>
          <p:cNvPr id="14342" name="Rectangle 5"/>
          <p:cNvSpPr>
            <a:spLocks noChangeArrowheads="1"/>
          </p:cNvSpPr>
          <p:nvPr/>
        </p:nvSpPr>
        <p:spPr bwMode="auto">
          <a:xfrm>
            <a:off x="785813" y="6357938"/>
            <a:ext cx="7286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73050" indent="-27305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Fuente: Elaboración propia en base a datos de CIARA.</a:t>
            </a:r>
            <a:endParaRPr lang="es-ES" altLang="es-AR" sz="1600" i="1" dirty="0">
              <a:latin typeface="Times New Roman" panose="02020603050405020304" pitchFamily="18" charset="0"/>
              <a:ea typeface="Calibri" panose="020F0502020204030204" pitchFamily="34" charset="0"/>
              <a:cs typeface="Times New Roman" panose="02020603050405020304" pitchFamily="18" charset="0"/>
            </a:endParaRPr>
          </a:p>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a:t>
            </a:r>
            <a:endParaRPr lang="es-AR" altLang="es-AR" sz="1600" dirty="0">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6" name="Gráfico 5">
            <a:extLst>
              <a:ext uri="{FF2B5EF4-FFF2-40B4-BE49-F238E27FC236}">
                <a16:creationId xmlns="" xmlns:a16="http://schemas.microsoft.com/office/drawing/2014/main" id="{1B89E0CA-F39D-4FBF-88D9-27BD8B5EC70F}"/>
              </a:ext>
            </a:extLst>
          </p:cNvPr>
          <p:cNvGraphicFramePr>
            <a:graphicFrameLocks/>
          </p:cNvGraphicFramePr>
          <p:nvPr>
            <p:extLst>
              <p:ext uri="{D42A27DB-BD31-4B8C-83A1-F6EECF244321}">
                <p14:modId xmlns:p14="http://schemas.microsoft.com/office/powerpoint/2010/main" val="4115663723"/>
              </p:ext>
            </p:extLst>
          </p:nvPr>
        </p:nvGraphicFramePr>
        <p:xfrm>
          <a:off x="467544" y="1353455"/>
          <a:ext cx="8280920" cy="48287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6218560"/>
      </p:ext>
    </p:extLst>
  </p:cSld>
  <p:clrMapOvr>
    <a:masterClrMapping/>
  </p:clrMapOvr>
  <p:transition spd="slow">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05025" y="476672"/>
            <a:ext cx="6786610" cy="400110"/>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Producción </a:t>
            </a:r>
            <a:r>
              <a:rPr lang="es-AR" sz="2000" b="1" dirty="0" smtClean="0"/>
              <a:t>de Harina /Pellets</a:t>
            </a:r>
            <a:endParaRPr lang="es-AR" sz="2000" b="1" dirty="0"/>
          </a:p>
        </p:txBody>
      </p:sp>
      <p:sp>
        <p:nvSpPr>
          <p:cNvPr id="14342" name="Rectangle 5"/>
          <p:cNvSpPr>
            <a:spLocks noChangeArrowheads="1"/>
          </p:cNvSpPr>
          <p:nvPr/>
        </p:nvSpPr>
        <p:spPr bwMode="auto">
          <a:xfrm>
            <a:off x="785813" y="6357938"/>
            <a:ext cx="7286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73050" indent="-27305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Fuente: Elaboración propia en base a datos del Minagri y CIARA.</a:t>
            </a:r>
            <a:endParaRPr lang="es-ES" altLang="es-AR" sz="1600" i="1" dirty="0">
              <a:latin typeface="Times New Roman" panose="02020603050405020304" pitchFamily="18" charset="0"/>
              <a:ea typeface="Calibri" panose="020F0502020204030204" pitchFamily="34" charset="0"/>
              <a:cs typeface="Times New Roman" panose="02020603050405020304" pitchFamily="18" charset="0"/>
            </a:endParaRPr>
          </a:p>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a:t>
            </a:r>
            <a:endParaRPr lang="es-AR" altLang="es-AR" sz="1600" dirty="0">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6" name="Gráfico 5">
            <a:extLst>
              <a:ext uri="{FF2B5EF4-FFF2-40B4-BE49-F238E27FC236}">
                <a16:creationId xmlns="" xmlns:a16="http://schemas.microsoft.com/office/drawing/2014/main" id="{473258DA-9140-461F-BC99-D68F898EAC2A}"/>
              </a:ext>
            </a:extLst>
          </p:cNvPr>
          <p:cNvGraphicFramePr>
            <a:graphicFrameLocks/>
          </p:cNvGraphicFramePr>
          <p:nvPr>
            <p:extLst>
              <p:ext uri="{D42A27DB-BD31-4B8C-83A1-F6EECF244321}">
                <p14:modId xmlns:p14="http://schemas.microsoft.com/office/powerpoint/2010/main" val="788977224"/>
              </p:ext>
            </p:extLst>
          </p:nvPr>
        </p:nvGraphicFramePr>
        <p:xfrm>
          <a:off x="467544" y="1196753"/>
          <a:ext cx="8280920" cy="49854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23728549"/>
      </p:ext>
    </p:extLst>
  </p:cSld>
  <p:clrMapOvr>
    <a:masterClrMapping/>
  </p:clrMapOvr>
  <p:transition spd="slow">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326201"/>
            <a:ext cx="6786610" cy="400110"/>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smtClean="0"/>
              <a:t>Exportación </a:t>
            </a:r>
            <a:r>
              <a:rPr lang="es-AR" sz="2000" b="1" dirty="0"/>
              <a:t>Harina/Pellets</a:t>
            </a:r>
          </a:p>
        </p:txBody>
      </p:sp>
      <p:sp>
        <p:nvSpPr>
          <p:cNvPr id="14342" name="Rectangle 5"/>
          <p:cNvSpPr>
            <a:spLocks noChangeArrowheads="1"/>
          </p:cNvSpPr>
          <p:nvPr/>
        </p:nvSpPr>
        <p:spPr bwMode="auto">
          <a:xfrm>
            <a:off x="785813" y="6357938"/>
            <a:ext cx="7286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73050" indent="-27305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Fuente: Elaboración propia en base a datos del Minagri y CIARA.</a:t>
            </a:r>
            <a:endParaRPr lang="es-ES" altLang="es-AR" sz="1600" i="1" dirty="0">
              <a:latin typeface="Times New Roman" panose="02020603050405020304" pitchFamily="18" charset="0"/>
              <a:ea typeface="Calibri" panose="020F0502020204030204" pitchFamily="34" charset="0"/>
              <a:cs typeface="Times New Roman" panose="02020603050405020304" pitchFamily="18" charset="0"/>
            </a:endParaRPr>
          </a:p>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a:t>
            </a:r>
            <a:endParaRPr lang="es-AR" altLang="es-AR" sz="1600" dirty="0">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6" name="Gráfico 5">
            <a:extLst>
              <a:ext uri="{FF2B5EF4-FFF2-40B4-BE49-F238E27FC236}">
                <a16:creationId xmlns="" xmlns:a16="http://schemas.microsoft.com/office/drawing/2014/main" id="{243FAF05-9460-4D39-A8E1-02EE420A4EAD}"/>
              </a:ext>
            </a:extLst>
          </p:cNvPr>
          <p:cNvGraphicFramePr>
            <a:graphicFrameLocks/>
          </p:cNvGraphicFramePr>
          <p:nvPr>
            <p:extLst>
              <p:ext uri="{D42A27DB-BD31-4B8C-83A1-F6EECF244321}">
                <p14:modId xmlns:p14="http://schemas.microsoft.com/office/powerpoint/2010/main" val="1582556990"/>
              </p:ext>
            </p:extLst>
          </p:nvPr>
        </p:nvGraphicFramePr>
        <p:xfrm>
          <a:off x="611560" y="1196752"/>
          <a:ext cx="8136904" cy="49685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68811094"/>
      </p:ext>
    </p:extLst>
  </p:cSld>
  <p:clrMapOvr>
    <a:masterClrMapping/>
  </p:clrMapOvr>
  <p:transition spd="slow">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326201"/>
            <a:ext cx="6786610" cy="707886"/>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Precios FOB promedios en dólares de grano y subproductos de Soja</a:t>
            </a:r>
          </a:p>
        </p:txBody>
      </p:sp>
      <p:sp>
        <p:nvSpPr>
          <p:cNvPr id="14342" name="Rectangle 5"/>
          <p:cNvSpPr>
            <a:spLocks noChangeArrowheads="1"/>
          </p:cNvSpPr>
          <p:nvPr/>
        </p:nvSpPr>
        <p:spPr bwMode="auto">
          <a:xfrm>
            <a:off x="785813" y="6357650"/>
            <a:ext cx="72866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73050" indent="-27305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Fuente: Elaboración propia en base a datos de </a:t>
            </a:r>
            <a:r>
              <a:rPr lang="es-AR" sz="1600" i="1" dirty="0" err="1">
                <a:latin typeface="Times New Roman" panose="02020603050405020304" pitchFamily="18" charset="0"/>
                <a:cs typeface="Times New Roman" panose="02020603050405020304" pitchFamily="18" charset="0"/>
              </a:rPr>
              <a:t>SAGPyA</a:t>
            </a:r>
            <a:r>
              <a:rPr lang="es-AR" sz="1600" i="1" dirty="0">
                <a:latin typeface="Times New Roman" panose="02020603050405020304" pitchFamily="18" charset="0"/>
                <a:cs typeface="Times New Roman" panose="02020603050405020304" pitchFamily="18" charset="0"/>
              </a:rPr>
              <a:t> </a:t>
            </a:r>
            <a:r>
              <a:rPr lang="es-AR" altLang="es-AR" sz="1600" i="1" dirty="0">
                <a:latin typeface="Times New Roman" panose="02020603050405020304" pitchFamily="18" charset="0"/>
                <a:cs typeface="Times New Roman" panose="02020603050405020304" pitchFamily="18" charset="0"/>
              </a:rPr>
              <a:t>y CIARA</a:t>
            </a: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a:t>
            </a:r>
            <a:endParaRPr lang="es-ES" altLang="es-AR" sz="1600" i="1" dirty="0">
              <a:latin typeface="Times New Roman" panose="02020603050405020304" pitchFamily="18" charset="0"/>
              <a:ea typeface="Calibri" panose="020F0502020204030204" pitchFamily="34" charset="0"/>
              <a:cs typeface="Times New Roman" panose="02020603050405020304" pitchFamily="18" charset="0"/>
            </a:endParaRPr>
          </a:p>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a:t>
            </a:r>
            <a:endParaRPr lang="es-AR" altLang="es-AR" sz="1600" dirty="0">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6" name="Gráfico 5">
            <a:extLst>
              <a:ext uri="{FF2B5EF4-FFF2-40B4-BE49-F238E27FC236}">
                <a16:creationId xmlns:a16="http://schemas.microsoft.com/office/drawing/2014/main" xmlns="" id="{579BEC32-EDB4-45EF-AA0E-B26E05268B58}"/>
              </a:ext>
            </a:extLst>
          </p:cNvPr>
          <p:cNvGraphicFramePr>
            <a:graphicFrameLocks/>
          </p:cNvGraphicFramePr>
          <p:nvPr>
            <p:extLst/>
          </p:nvPr>
        </p:nvGraphicFramePr>
        <p:xfrm>
          <a:off x="539552" y="1628800"/>
          <a:ext cx="7776864" cy="42484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52339094"/>
      </p:ext>
    </p:extLst>
  </p:cSld>
  <p:clrMapOvr>
    <a:masterClrMapping/>
  </p:clrMapOvr>
  <p:transition spd="slow">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326201"/>
            <a:ext cx="6786610" cy="707886"/>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Biodiesel: Producción, exportación y demanda en el mercado interno en toneladas anuales</a:t>
            </a:r>
          </a:p>
        </p:txBody>
      </p:sp>
      <p:sp>
        <p:nvSpPr>
          <p:cNvPr id="14342" name="Rectangle 5"/>
          <p:cNvSpPr>
            <a:spLocks noChangeArrowheads="1"/>
          </p:cNvSpPr>
          <p:nvPr/>
        </p:nvSpPr>
        <p:spPr bwMode="auto">
          <a:xfrm>
            <a:off x="785813" y="6357650"/>
            <a:ext cx="72866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73050" indent="-27305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Fuente: Elaboración propia en base a datos de </a:t>
            </a:r>
            <a:r>
              <a:rPr lang="es-AR" sz="1600" i="1" dirty="0">
                <a:latin typeface="Times New Roman" panose="02020603050405020304" pitchFamily="18" charset="0"/>
                <a:cs typeface="Times New Roman" panose="02020603050405020304" pitchFamily="18" charset="0"/>
              </a:rPr>
              <a:t>INDEC</a:t>
            </a: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a:t>
            </a:r>
            <a:endParaRPr lang="es-ES" altLang="es-AR" sz="1600" i="1" dirty="0">
              <a:latin typeface="Times New Roman" panose="02020603050405020304" pitchFamily="18" charset="0"/>
              <a:ea typeface="Calibri" panose="020F0502020204030204" pitchFamily="34" charset="0"/>
              <a:cs typeface="Times New Roman" panose="02020603050405020304" pitchFamily="18" charset="0"/>
            </a:endParaRPr>
          </a:p>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a:t>
            </a:r>
            <a:endParaRPr lang="es-AR" altLang="es-AR" sz="1600" dirty="0">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6" name="Gráfico 5">
            <a:extLst>
              <a:ext uri="{FF2B5EF4-FFF2-40B4-BE49-F238E27FC236}">
                <a16:creationId xmlns:a16="http://schemas.microsoft.com/office/drawing/2014/main" xmlns="" id="{0F4B6DC9-E692-478D-B586-D18C94BB8697}"/>
              </a:ext>
            </a:extLst>
          </p:cNvPr>
          <p:cNvGraphicFramePr>
            <a:graphicFrameLocks/>
          </p:cNvGraphicFramePr>
          <p:nvPr>
            <p:extLst/>
          </p:nvPr>
        </p:nvGraphicFramePr>
        <p:xfrm>
          <a:off x="611560" y="1484784"/>
          <a:ext cx="7848872" cy="46805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76969982"/>
      </p:ext>
    </p:extLst>
  </p:cSld>
  <p:clrMapOvr>
    <a:masterClrMapping/>
  </p:clrMapOvr>
  <p:transition spd="slow">
    <p:wedg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326201"/>
            <a:ext cx="6786610" cy="707886"/>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Evolución de la Capacidad promedio de las </a:t>
            </a:r>
            <a:r>
              <a:rPr lang="es-AR" sz="2000" b="1" dirty="0" smtClean="0"/>
              <a:t>plantas</a:t>
            </a:r>
          </a:p>
          <a:p>
            <a:pPr algn="ctr" eaLnBrk="1" hangingPunct="1">
              <a:defRPr/>
            </a:pPr>
            <a:endParaRPr lang="es-AR" sz="2000" b="1" dirty="0"/>
          </a:p>
        </p:txBody>
      </p:sp>
      <p:sp>
        <p:nvSpPr>
          <p:cNvPr id="14342" name="Rectangle 5"/>
          <p:cNvSpPr>
            <a:spLocks noChangeArrowheads="1"/>
          </p:cNvSpPr>
          <p:nvPr/>
        </p:nvSpPr>
        <p:spPr bwMode="auto">
          <a:xfrm>
            <a:off x="785813" y="5877272"/>
            <a:ext cx="7746627" cy="88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273050" indent="-27305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r>
              <a:rPr lang="es-AR" altLang="es-AR" sz="1600" i="1" dirty="0">
                <a:latin typeface="Times New Roman" panose="02020603050405020304" pitchFamily="18" charset="0"/>
                <a:cs typeface="Times New Roman" panose="02020603050405020304" pitchFamily="18" charset="0"/>
              </a:rPr>
              <a:t>Fuente: Elaboración propia en base a </a:t>
            </a:r>
            <a:r>
              <a:rPr lang="es-AR" sz="1600" i="1" dirty="0">
                <a:latin typeface="Times New Roman" panose="02020603050405020304" pitchFamily="18" charset="0"/>
                <a:cs typeface="Times New Roman" panose="02020603050405020304" pitchFamily="18" charset="0"/>
              </a:rPr>
              <a:t>CADER, Asociación Argentina de Biocombustibles e Hidrógeno (ABH) y Secretaría de Energía de la Nación.</a:t>
            </a:r>
          </a:p>
          <a:p>
            <a:r>
              <a:rPr lang="es-AR" sz="1600" i="1" dirty="0">
                <a:latin typeface="Times New Roman" panose="02020603050405020304" pitchFamily="18" charset="0"/>
                <a:cs typeface="Times New Roman" panose="02020603050405020304" pitchFamily="18" charset="0"/>
              </a:rPr>
              <a:t>Nota: Información años 2013, 2014 y 2015 no disponible</a:t>
            </a:r>
            <a:r>
              <a:rPr lang="es-AR" altLang="es-AR" sz="1600" i="1" dirty="0">
                <a:latin typeface="Times New Roman" panose="02020603050405020304" pitchFamily="18" charset="0"/>
                <a:cs typeface="Times New Roman" panose="02020603050405020304" pitchFamily="18" charset="0"/>
              </a:rPr>
              <a:t>.</a:t>
            </a:r>
          </a:p>
        </p:txBody>
      </p:sp>
      <p:graphicFrame>
        <p:nvGraphicFramePr>
          <p:cNvPr id="6" name="Gráfico 5">
            <a:extLst>
              <a:ext uri="{FF2B5EF4-FFF2-40B4-BE49-F238E27FC236}">
                <a16:creationId xmlns="" xmlns:a16="http://schemas.microsoft.com/office/drawing/2014/main" id="{0444ADE7-C2D6-4A28-9BEE-80A84A8841A4}"/>
              </a:ext>
            </a:extLst>
          </p:cNvPr>
          <p:cNvGraphicFramePr>
            <a:graphicFrameLocks/>
          </p:cNvGraphicFramePr>
          <p:nvPr>
            <p:extLst>
              <p:ext uri="{D42A27DB-BD31-4B8C-83A1-F6EECF244321}">
                <p14:modId xmlns:p14="http://schemas.microsoft.com/office/powerpoint/2010/main" val="1459750344"/>
              </p:ext>
            </p:extLst>
          </p:nvPr>
        </p:nvGraphicFramePr>
        <p:xfrm>
          <a:off x="395537" y="1196752"/>
          <a:ext cx="8352928" cy="44746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50934658"/>
      </p:ext>
    </p:extLst>
  </p:cSld>
  <p:clrMapOvr>
    <a:masterClrMapping/>
  </p:clrMapOvr>
  <p:transition spd="slow">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326201"/>
            <a:ext cx="6786610" cy="707886"/>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Glicerol: Exportación en miles de toneladas y miles de dólares, y precio en dólares por tonelada</a:t>
            </a:r>
          </a:p>
        </p:txBody>
      </p:sp>
      <p:sp>
        <p:nvSpPr>
          <p:cNvPr id="14342" name="Rectangle 5"/>
          <p:cNvSpPr>
            <a:spLocks noChangeArrowheads="1"/>
          </p:cNvSpPr>
          <p:nvPr/>
        </p:nvSpPr>
        <p:spPr bwMode="auto">
          <a:xfrm>
            <a:off x="785813" y="6357650"/>
            <a:ext cx="72866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73050" indent="-27305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Fuente: Elaboración propia en base a datos de </a:t>
            </a:r>
            <a:r>
              <a:rPr lang="es-AR" sz="1600" i="1" dirty="0">
                <a:latin typeface="Times New Roman" panose="02020603050405020304" pitchFamily="18" charset="0"/>
                <a:cs typeface="Times New Roman" panose="02020603050405020304" pitchFamily="18" charset="0"/>
              </a:rPr>
              <a:t>INDEC</a:t>
            </a: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a:t>
            </a:r>
            <a:endParaRPr lang="es-ES" altLang="es-AR" sz="1600" i="1" dirty="0">
              <a:latin typeface="Times New Roman" panose="02020603050405020304" pitchFamily="18" charset="0"/>
              <a:ea typeface="Calibri" panose="020F0502020204030204" pitchFamily="34" charset="0"/>
              <a:cs typeface="Times New Roman" panose="02020603050405020304" pitchFamily="18" charset="0"/>
            </a:endParaRPr>
          </a:p>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a:t>
            </a:r>
            <a:endParaRPr lang="es-AR" altLang="es-AR" sz="1600" dirty="0">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2" name="Tabla 1">
            <a:extLst>
              <a:ext uri="{FF2B5EF4-FFF2-40B4-BE49-F238E27FC236}">
                <a16:creationId xmlns="" xmlns:a16="http://schemas.microsoft.com/office/drawing/2014/main" id="{AA0EF246-3E28-4236-91CE-21A6F3DA57E5}"/>
              </a:ext>
            </a:extLst>
          </p:cNvPr>
          <p:cNvGraphicFramePr>
            <a:graphicFrameLocks noGrp="1"/>
          </p:cNvGraphicFramePr>
          <p:nvPr>
            <p:extLst>
              <p:ext uri="{D42A27DB-BD31-4B8C-83A1-F6EECF244321}">
                <p14:modId xmlns:p14="http://schemas.microsoft.com/office/powerpoint/2010/main" val="3923105228"/>
              </p:ext>
            </p:extLst>
          </p:nvPr>
        </p:nvGraphicFramePr>
        <p:xfrm>
          <a:off x="0" y="1988840"/>
          <a:ext cx="9143999" cy="1997964"/>
        </p:xfrm>
        <a:graphic>
          <a:graphicData uri="http://schemas.openxmlformats.org/drawingml/2006/table">
            <a:tbl>
              <a:tblPr firstRow="1" firstCol="1" bandRow="1">
                <a:tableStyleId>{5C22544A-7EE6-4342-B048-85BDC9FD1C3A}</a:tableStyleId>
              </a:tblPr>
              <a:tblGrid>
                <a:gridCol w="1170221">
                  <a:extLst>
                    <a:ext uri="{9D8B030D-6E8A-4147-A177-3AD203B41FA5}">
                      <a16:colId xmlns="" xmlns:a16="http://schemas.microsoft.com/office/drawing/2014/main" val="1099484667"/>
                    </a:ext>
                  </a:extLst>
                </a:gridCol>
                <a:gridCol w="1328963">
                  <a:extLst>
                    <a:ext uri="{9D8B030D-6E8A-4147-A177-3AD203B41FA5}">
                      <a16:colId xmlns="" xmlns:a16="http://schemas.microsoft.com/office/drawing/2014/main" val="1941427771"/>
                    </a:ext>
                  </a:extLst>
                </a:gridCol>
                <a:gridCol w="1328963">
                  <a:extLst>
                    <a:ext uri="{9D8B030D-6E8A-4147-A177-3AD203B41FA5}">
                      <a16:colId xmlns="" xmlns:a16="http://schemas.microsoft.com/office/drawing/2014/main" val="13770939"/>
                    </a:ext>
                  </a:extLst>
                </a:gridCol>
                <a:gridCol w="1328963">
                  <a:extLst>
                    <a:ext uri="{9D8B030D-6E8A-4147-A177-3AD203B41FA5}">
                      <a16:colId xmlns="" xmlns:a16="http://schemas.microsoft.com/office/drawing/2014/main" val="4251361287"/>
                    </a:ext>
                  </a:extLst>
                </a:gridCol>
                <a:gridCol w="1328963">
                  <a:extLst>
                    <a:ext uri="{9D8B030D-6E8A-4147-A177-3AD203B41FA5}">
                      <a16:colId xmlns="" xmlns:a16="http://schemas.microsoft.com/office/drawing/2014/main" val="1042882785"/>
                    </a:ext>
                  </a:extLst>
                </a:gridCol>
                <a:gridCol w="1328963">
                  <a:extLst>
                    <a:ext uri="{9D8B030D-6E8A-4147-A177-3AD203B41FA5}">
                      <a16:colId xmlns="" xmlns:a16="http://schemas.microsoft.com/office/drawing/2014/main" val="299521686"/>
                    </a:ext>
                  </a:extLst>
                </a:gridCol>
                <a:gridCol w="1328963">
                  <a:extLst>
                    <a:ext uri="{9D8B030D-6E8A-4147-A177-3AD203B41FA5}">
                      <a16:colId xmlns="" xmlns:a16="http://schemas.microsoft.com/office/drawing/2014/main" val="4072890828"/>
                    </a:ext>
                  </a:extLst>
                </a:gridCol>
              </a:tblGrid>
              <a:tr h="190500">
                <a:tc>
                  <a:txBody>
                    <a:bodyPr/>
                    <a:lstStyle/>
                    <a:p>
                      <a:pPr algn="just">
                        <a:lnSpc>
                          <a:spcPct val="115000"/>
                        </a:lnSpc>
                        <a:spcAft>
                          <a:spcPts val="600"/>
                        </a:spcAft>
                      </a:pPr>
                      <a:r>
                        <a:rPr lang="es-AR" sz="1900" dirty="0">
                          <a:effectLst/>
                          <a:latin typeface="+mj-lt"/>
                        </a:rPr>
                        <a:t> </a:t>
                      </a:r>
                      <a:endParaRPr lang="es-AR" sz="19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900">
                          <a:effectLst/>
                          <a:latin typeface="+mj-lt"/>
                        </a:rPr>
                        <a:t>2011</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900">
                          <a:effectLst/>
                          <a:latin typeface="+mj-lt"/>
                        </a:rPr>
                        <a:t>2012</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900">
                          <a:effectLst/>
                          <a:latin typeface="+mj-lt"/>
                        </a:rPr>
                        <a:t>2013</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900">
                          <a:effectLst/>
                          <a:latin typeface="+mj-lt"/>
                        </a:rPr>
                        <a:t>2014</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900">
                          <a:effectLst/>
                          <a:latin typeface="+mj-lt"/>
                        </a:rPr>
                        <a:t>2015</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900">
                          <a:effectLst/>
                          <a:latin typeface="+mj-lt"/>
                        </a:rPr>
                        <a:t>2016</a:t>
                      </a:r>
                      <a:endParaRPr lang="es-AR" sz="19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249798980"/>
                  </a:ext>
                </a:extLst>
              </a:tr>
              <a:tr h="190500">
                <a:tc>
                  <a:txBody>
                    <a:bodyPr/>
                    <a:lstStyle/>
                    <a:p>
                      <a:pPr algn="just">
                        <a:lnSpc>
                          <a:spcPct val="115000"/>
                        </a:lnSpc>
                        <a:spcAft>
                          <a:spcPts val="600"/>
                        </a:spcAft>
                      </a:pPr>
                      <a:r>
                        <a:rPr lang="es-AR" sz="1900">
                          <a:effectLst/>
                          <a:latin typeface="+mj-lt"/>
                        </a:rPr>
                        <a:t>Miles de Toneladas</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indent="114300" algn="ctr">
                        <a:lnSpc>
                          <a:spcPct val="115000"/>
                        </a:lnSpc>
                        <a:spcAft>
                          <a:spcPts val="600"/>
                        </a:spcAft>
                      </a:pPr>
                      <a:r>
                        <a:rPr lang="es-AR" sz="1900">
                          <a:effectLst/>
                          <a:latin typeface="+mj-lt"/>
                        </a:rPr>
                        <a:t>143,75</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indent="114300" algn="ctr">
                        <a:lnSpc>
                          <a:spcPct val="115000"/>
                        </a:lnSpc>
                        <a:spcAft>
                          <a:spcPts val="600"/>
                        </a:spcAft>
                      </a:pPr>
                      <a:r>
                        <a:rPr lang="es-AR" sz="1900">
                          <a:effectLst/>
                          <a:latin typeface="+mj-lt"/>
                        </a:rPr>
                        <a:t>167,11</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indent="114300" algn="ctr">
                        <a:lnSpc>
                          <a:spcPct val="115000"/>
                        </a:lnSpc>
                        <a:spcAft>
                          <a:spcPts val="600"/>
                        </a:spcAft>
                      </a:pPr>
                      <a:r>
                        <a:rPr lang="es-AR" sz="1900">
                          <a:effectLst/>
                          <a:latin typeface="+mj-lt"/>
                        </a:rPr>
                        <a:t>75,30</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indent="114300" algn="ctr">
                        <a:lnSpc>
                          <a:spcPct val="115000"/>
                        </a:lnSpc>
                        <a:spcAft>
                          <a:spcPts val="600"/>
                        </a:spcAft>
                      </a:pPr>
                      <a:r>
                        <a:rPr lang="es-AR" sz="1900">
                          <a:effectLst/>
                          <a:latin typeface="+mj-lt"/>
                        </a:rPr>
                        <a:t>159,21</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indent="114300" algn="ctr">
                        <a:lnSpc>
                          <a:spcPct val="115000"/>
                        </a:lnSpc>
                        <a:spcAft>
                          <a:spcPts val="600"/>
                        </a:spcAft>
                      </a:pPr>
                      <a:r>
                        <a:rPr lang="es-AR" sz="1900">
                          <a:effectLst/>
                          <a:latin typeface="+mj-lt"/>
                        </a:rPr>
                        <a:t>78,70</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indent="114300" algn="ctr">
                        <a:lnSpc>
                          <a:spcPct val="115000"/>
                        </a:lnSpc>
                        <a:spcAft>
                          <a:spcPts val="600"/>
                        </a:spcAft>
                      </a:pPr>
                      <a:r>
                        <a:rPr lang="es-AR" sz="1900">
                          <a:effectLst/>
                          <a:latin typeface="+mj-lt"/>
                        </a:rPr>
                        <a:t>173,49</a:t>
                      </a:r>
                      <a:endParaRPr lang="es-AR" sz="19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287559644"/>
                  </a:ext>
                </a:extLst>
              </a:tr>
              <a:tr h="188595">
                <a:tc>
                  <a:txBody>
                    <a:bodyPr/>
                    <a:lstStyle/>
                    <a:p>
                      <a:pPr algn="just">
                        <a:lnSpc>
                          <a:spcPct val="115000"/>
                        </a:lnSpc>
                        <a:spcAft>
                          <a:spcPts val="600"/>
                        </a:spcAft>
                      </a:pPr>
                      <a:r>
                        <a:rPr lang="es-AR" sz="1900">
                          <a:effectLst/>
                          <a:latin typeface="+mj-lt"/>
                        </a:rPr>
                        <a:t>Miles de U$S</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indent="114300">
                        <a:lnSpc>
                          <a:spcPct val="115000"/>
                        </a:lnSpc>
                        <a:spcAft>
                          <a:spcPts val="600"/>
                        </a:spcAft>
                      </a:pPr>
                      <a:r>
                        <a:rPr lang="es-AR" sz="1900" dirty="0">
                          <a:effectLst/>
                          <a:latin typeface="+mj-lt"/>
                        </a:rPr>
                        <a:t>43.703,31</a:t>
                      </a:r>
                      <a:endParaRPr lang="es-AR" sz="19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indent="114300">
                        <a:lnSpc>
                          <a:spcPct val="115000"/>
                        </a:lnSpc>
                        <a:spcAft>
                          <a:spcPts val="600"/>
                        </a:spcAft>
                      </a:pPr>
                      <a:r>
                        <a:rPr lang="es-AR" sz="1900">
                          <a:effectLst/>
                          <a:latin typeface="+mj-lt"/>
                        </a:rPr>
                        <a:t>44.164,47</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indent="114300">
                        <a:lnSpc>
                          <a:spcPct val="115000"/>
                        </a:lnSpc>
                        <a:spcAft>
                          <a:spcPts val="600"/>
                        </a:spcAft>
                      </a:pPr>
                      <a:r>
                        <a:rPr lang="es-AR" sz="1900">
                          <a:effectLst/>
                          <a:latin typeface="+mj-lt"/>
                        </a:rPr>
                        <a:t>23.366,52</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indent="114300">
                        <a:lnSpc>
                          <a:spcPct val="115000"/>
                        </a:lnSpc>
                        <a:spcAft>
                          <a:spcPts val="600"/>
                        </a:spcAft>
                      </a:pPr>
                      <a:r>
                        <a:rPr lang="es-AR" sz="1900">
                          <a:effectLst/>
                          <a:latin typeface="+mj-lt"/>
                        </a:rPr>
                        <a:t>32.322,83</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indent="114300">
                        <a:lnSpc>
                          <a:spcPct val="115000"/>
                        </a:lnSpc>
                        <a:spcAft>
                          <a:spcPts val="600"/>
                        </a:spcAft>
                      </a:pPr>
                      <a:r>
                        <a:rPr lang="es-AR" sz="1900">
                          <a:effectLst/>
                          <a:latin typeface="+mj-lt"/>
                        </a:rPr>
                        <a:t>11.700,79</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indent="114300">
                        <a:lnSpc>
                          <a:spcPct val="115000"/>
                        </a:lnSpc>
                        <a:spcAft>
                          <a:spcPts val="600"/>
                        </a:spcAft>
                      </a:pPr>
                      <a:r>
                        <a:rPr lang="es-AR" sz="1900">
                          <a:effectLst/>
                          <a:latin typeface="+mj-lt"/>
                        </a:rPr>
                        <a:t>18.672,82</a:t>
                      </a:r>
                      <a:endParaRPr lang="es-AR" sz="19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576120678"/>
                  </a:ext>
                </a:extLst>
              </a:tr>
              <a:tr h="211455">
                <a:tc>
                  <a:txBody>
                    <a:bodyPr/>
                    <a:lstStyle/>
                    <a:p>
                      <a:pPr algn="just">
                        <a:lnSpc>
                          <a:spcPct val="115000"/>
                        </a:lnSpc>
                        <a:spcAft>
                          <a:spcPts val="600"/>
                        </a:spcAft>
                      </a:pPr>
                      <a:r>
                        <a:rPr lang="es-AR" sz="1900">
                          <a:effectLst/>
                          <a:latin typeface="+mj-lt"/>
                        </a:rPr>
                        <a:t>U$S/Tn</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indent="114300" algn="ctr">
                        <a:lnSpc>
                          <a:spcPct val="115000"/>
                        </a:lnSpc>
                        <a:spcAft>
                          <a:spcPts val="600"/>
                        </a:spcAft>
                      </a:pPr>
                      <a:r>
                        <a:rPr lang="es-AR" sz="1900">
                          <a:effectLst/>
                          <a:latin typeface="+mj-lt"/>
                        </a:rPr>
                        <a:t>304,03</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indent="114300" algn="ctr">
                        <a:lnSpc>
                          <a:spcPct val="115000"/>
                        </a:lnSpc>
                        <a:spcAft>
                          <a:spcPts val="600"/>
                        </a:spcAft>
                      </a:pPr>
                      <a:r>
                        <a:rPr lang="es-AR" sz="1900">
                          <a:effectLst/>
                          <a:latin typeface="+mj-lt"/>
                        </a:rPr>
                        <a:t>264,29</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900">
                          <a:effectLst/>
                          <a:latin typeface="+mj-lt"/>
                        </a:rPr>
                        <a:t>310,30</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900">
                          <a:effectLst/>
                          <a:latin typeface="+mj-lt"/>
                        </a:rPr>
                        <a:t>203,02</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900">
                          <a:effectLst/>
                          <a:latin typeface="+mj-lt"/>
                        </a:rPr>
                        <a:t>148,67</a:t>
                      </a:r>
                      <a:endParaRPr lang="es-AR" sz="19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900" dirty="0">
                          <a:effectLst/>
                          <a:latin typeface="+mj-lt"/>
                        </a:rPr>
                        <a:t>107,63</a:t>
                      </a:r>
                      <a:endParaRPr lang="es-AR" sz="19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693904112"/>
                  </a:ext>
                </a:extLst>
              </a:tr>
            </a:tbl>
          </a:graphicData>
        </a:graphic>
      </p:graphicFrame>
    </p:spTree>
    <p:extLst>
      <p:ext uri="{BB962C8B-B14F-4D97-AF65-F5344CB8AC3E}">
        <p14:creationId xmlns:p14="http://schemas.microsoft.com/office/powerpoint/2010/main" val="2709442004"/>
      </p:ext>
    </p:extLst>
  </p:cSld>
  <p:clrMapOvr>
    <a:masterClrMapping/>
  </p:clrMapOvr>
  <p:transition spd="slow">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326201"/>
            <a:ext cx="6786610" cy="707886"/>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Exportaciones de Aceite de soja para empresas seleccionadas (En </a:t>
            </a:r>
            <a:r>
              <a:rPr lang="es-AR" sz="2000" b="1" dirty="0" err="1"/>
              <a:t>tn</a:t>
            </a:r>
            <a:r>
              <a:rPr lang="es-AR" sz="2000" b="1" dirty="0"/>
              <a:t>.)</a:t>
            </a:r>
          </a:p>
        </p:txBody>
      </p:sp>
      <p:sp>
        <p:nvSpPr>
          <p:cNvPr id="14342" name="Rectangle 5"/>
          <p:cNvSpPr>
            <a:spLocks noChangeArrowheads="1"/>
          </p:cNvSpPr>
          <p:nvPr/>
        </p:nvSpPr>
        <p:spPr bwMode="auto">
          <a:xfrm>
            <a:off x="785813" y="6357650"/>
            <a:ext cx="72866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73050" indent="-27305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Fuente: Elaboración propia en base a datos de </a:t>
            </a:r>
            <a:r>
              <a:rPr lang="es-AR" altLang="es-AR" sz="1600" i="1" dirty="0">
                <a:latin typeface="Times New Roman" panose="02020603050405020304" pitchFamily="18" charset="0"/>
                <a:cs typeface="Times New Roman" panose="02020603050405020304" pitchFamily="18" charset="0"/>
              </a:rPr>
              <a:t>CIARA</a:t>
            </a: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a:t>
            </a:r>
            <a:endParaRPr lang="es-ES" altLang="es-AR" sz="1600" i="1" dirty="0">
              <a:latin typeface="Times New Roman" panose="02020603050405020304" pitchFamily="18" charset="0"/>
              <a:ea typeface="Calibri" panose="020F0502020204030204" pitchFamily="34" charset="0"/>
              <a:cs typeface="Times New Roman" panose="02020603050405020304" pitchFamily="18" charset="0"/>
            </a:endParaRPr>
          </a:p>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a:t>
            </a:r>
            <a:endParaRPr lang="es-AR" altLang="es-AR" sz="1600" dirty="0">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3" name="Tabla 2">
            <a:extLst>
              <a:ext uri="{FF2B5EF4-FFF2-40B4-BE49-F238E27FC236}">
                <a16:creationId xmlns="" xmlns:a16="http://schemas.microsoft.com/office/drawing/2014/main" id="{6ECFEAC2-ABDF-47F3-8AF9-638A906539AD}"/>
              </a:ext>
            </a:extLst>
          </p:cNvPr>
          <p:cNvGraphicFramePr>
            <a:graphicFrameLocks noGrp="1"/>
          </p:cNvGraphicFramePr>
          <p:nvPr>
            <p:extLst>
              <p:ext uri="{D42A27DB-BD31-4B8C-83A1-F6EECF244321}">
                <p14:modId xmlns:p14="http://schemas.microsoft.com/office/powerpoint/2010/main" val="4012615509"/>
              </p:ext>
            </p:extLst>
          </p:nvPr>
        </p:nvGraphicFramePr>
        <p:xfrm>
          <a:off x="323527" y="1124743"/>
          <a:ext cx="8658819" cy="5214481"/>
        </p:xfrm>
        <a:graphic>
          <a:graphicData uri="http://schemas.openxmlformats.org/drawingml/2006/table">
            <a:tbl>
              <a:tblPr firstRow="1" firstCol="1">
                <a:tableStyleId>{5C22544A-7EE6-4342-B048-85BDC9FD1C3A}</a:tableStyleId>
              </a:tblPr>
              <a:tblGrid>
                <a:gridCol w="1707853">
                  <a:extLst>
                    <a:ext uri="{9D8B030D-6E8A-4147-A177-3AD203B41FA5}">
                      <a16:colId xmlns="" xmlns:a16="http://schemas.microsoft.com/office/drawing/2014/main" val="1614764558"/>
                    </a:ext>
                  </a:extLst>
                </a:gridCol>
                <a:gridCol w="1519989">
                  <a:extLst>
                    <a:ext uri="{9D8B030D-6E8A-4147-A177-3AD203B41FA5}">
                      <a16:colId xmlns="" xmlns:a16="http://schemas.microsoft.com/office/drawing/2014/main" val="840053041"/>
                    </a:ext>
                  </a:extLst>
                </a:gridCol>
                <a:gridCol w="1742011">
                  <a:extLst>
                    <a:ext uri="{9D8B030D-6E8A-4147-A177-3AD203B41FA5}">
                      <a16:colId xmlns="" xmlns:a16="http://schemas.microsoft.com/office/drawing/2014/main" val="3102060243"/>
                    </a:ext>
                  </a:extLst>
                </a:gridCol>
                <a:gridCol w="1332126">
                  <a:extLst>
                    <a:ext uri="{9D8B030D-6E8A-4147-A177-3AD203B41FA5}">
                      <a16:colId xmlns="" xmlns:a16="http://schemas.microsoft.com/office/drawing/2014/main" val="3536432493"/>
                    </a:ext>
                  </a:extLst>
                </a:gridCol>
                <a:gridCol w="1178420">
                  <a:extLst>
                    <a:ext uri="{9D8B030D-6E8A-4147-A177-3AD203B41FA5}">
                      <a16:colId xmlns="" xmlns:a16="http://schemas.microsoft.com/office/drawing/2014/main" val="3395200010"/>
                    </a:ext>
                  </a:extLst>
                </a:gridCol>
                <a:gridCol w="1178420">
                  <a:extLst>
                    <a:ext uri="{9D8B030D-6E8A-4147-A177-3AD203B41FA5}">
                      <a16:colId xmlns="" xmlns:a16="http://schemas.microsoft.com/office/drawing/2014/main" val="102115390"/>
                    </a:ext>
                  </a:extLst>
                </a:gridCol>
              </a:tblGrid>
              <a:tr h="1027590">
                <a:tc>
                  <a:txBody>
                    <a:bodyPr/>
                    <a:lstStyle/>
                    <a:p>
                      <a:pPr algn="ctr" rtl="0" fontAlgn="ctr"/>
                      <a:r>
                        <a:rPr lang="es-AR" sz="1700" u="none" strike="noStrike" dirty="0">
                          <a:effectLst/>
                        </a:rPr>
                        <a:t>Empresa</a:t>
                      </a:r>
                      <a:endParaRPr lang="es-AR" sz="1700" b="1" i="0" u="none" strike="noStrike" dirty="0">
                        <a:solidFill>
                          <a:srgbClr val="FFFFFF"/>
                        </a:solidFill>
                        <a:effectLst/>
                        <a:latin typeface="+mj-lt"/>
                      </a:endParaRPr>
                    </a:p>
                  </a:txBody>
                  <a:tcPr marL="9202" marR="9202" marT="9202" marB="0" anchor="ctr"/>
                </a:tc>
                <a:tc>
                  <a:txBody>
                    <a:bodyPr/>
                    <a:lstStyle/>
                    <a:p>
                      <a:pPr algn="ctr" rtl="0" fontAlgn="ctr"/>
                      <a:r>
                        <a:rPr lang="es-AR" sz="1700" u="none" strike="noStrike" dirty="0">
                          <a:effectLst/>
                        </a:rPr>
                        <a:t>Total 2005</a:t>
                      </a:r>
                      <a:endParaRPr lang="es-AR" sz="1700" b="1" i="0" u="none" strike="noStrike" dirty="0">
                        <a:solidFill>
                          <a:srgbClr val="FFFFFF"/>
                        </a:solidFill>
                        <a:effectLst/>
                        <a:latin typeface="+mj-lt"/>
                      </a:endParaRPr>
                    </a:p>
                  </a:txBody>
                  <a:tcPr marL="9202" marR="9202" marT="9202" marB="0" anchor="ctr"/>
                </a:tc>
                <a:tc>
                  <a:txBody>
                    <a:bodyPr/>
                    <a:lstStyle/>
                    <a:p>
                      <a:pPr algn="ctr" rtl="0" fontAlgn="ctr"/>
                      <a:r>
                        <a:rPr lang="es-AR" sz="1700" u="none" strike="noStrike" dirty="0">
                          <a:effectLst/>
                        </a:rPr>
                        <a:t>Total 2016</a:t>
                      </a:r>
                      <a:endParaRPr lang="es-AR" sz="1700" b="1" i="0" u="none" strike="noStrike" dirty="0">
                        <a:solidFill>
                          <a:srgbClr val="FFFFFF"/>
                        </a:solidFill>
                        <a:effectLst/>
                        <a:latin typeface="+mj-lt"/>
                      </a:endParaRPr>
                    </a:p>
                  </a:txBody>
                  <a:tcPr marL="9202" marR="9202" marT="9202" marB="0" anchor="ctr"/>
                </a:tc>
                <a:tc>
                  <a:txBody>
                    <a:bodyPr/>
                    <a:lstStyle/>
                    <a:p>
                      <a:pPr algn="ctr" rtl="0" fontAlgn="ctr"/>
                      <a:r>
                        <a:rPr lang="es-AR" sz="1700" u="none" strike="noStrike" dirty="0">
                          <a:effectLst/>
                        </a:rPr>
                        <a:t>Var. 2005/2016</a:t>
                      </a:r>
                      <a:endParaRPr lang="es-AR" sz="1700" b="1" i="0" u="none" strike="noStrike" dirty="0">
                        <a:solidFill>
                          <a:srgbClr val="FFFFFF"/>
                        </a:solidFill>
                        <a:effectLst/>
                        <a:latin typeface="+mj-lt"/>
                      </a:endParaRPr>
                    </a:p>
                  </a:txBody>
                  <a:tcPr marL="9202" marR="9202" marT="9202" marB="0" anchor="ctr"/>
                </a:tc>
                <a:tc>
                  <a:txBody>
                    <a:bodyPr/>
                    <a:lstStyle/>
                    <a:p>
                      <a:pPr algn="ctr" rtl="0" fontAlgn="ctr"/>
                      <a:r>
                        <a:rPr lang="es-AR" sz="1700" u="none" strike="noStrike" dirty="0">
                          <a:effectLst/>
                        </a:rPr>
                        <a:t>Participación 2005</a:t>
                      </a:r>
                      <a:endParaRPr lang="es-AR" sz="1700" b="1" i="0" u="none" strike="noStrike" dirty="0">
                        <a:solidFill>
                          <a:srgbClr val="FFFFFF"/>
                        </a:solidFill>
                        <a:effectLst/>
                        <a:latin typeface="+mj-lt"/>
                      </a:endParaRPr>
                    </a:p>
                  </a:txBody>
                  <a:tcPr marL="9202" marR="9202" marT="9202" marB="0" anchor="ctr"/>
                </a:tc>
                <a:tc>
                  <a:txBody>
                    <a:bodyPr/>
                    <a:lstStyle/>
                    <a:p>
                      <a:pPr algn="ctr" rtl="0" fontAlgn="ctr"/>
                      <a:r>
                        <a:rPr lang="es-AR" sz="1700" u="none" strike="noStrike" dirty="0">
                          <a:effectLst/>
                        </a:rPr>
                        <a:t>Participación 2016</a:t>
                      </a:r>
                      <a:endParaRPr lang="es-AR" sz="1700" b="1" i="0" u="none" strike="noStrike" dirty="0">
                        <a:solidFill>
                          <a:srgbClr val="FFFFFF"/>
                        </a:solidFill>
                        <a:effectLst/>
                        <a:latin typeface="+mj-lt"/>
                      </a:endParaRPr>
                    </a:p>
                  </a:txBody>
                  <a:tcPr marL="9202" marR="9202" marT="9202" marB="0" anchor="ctr"/>
                </a:tc>
                <a:extLst>
                  <a:ext uri="{0D108BD9-81ED-4DB2-BD59-A6C34878D82A}">
                    <a16:rowId xmlns="" xmlns:a16="http://schemas.microsoft.com/office/drawing/2014/main" val="82296377"/>
                  </a:ext>
                </a:extLst>
              </a:tr>
              <a:tr h="360751">
                <a:tc>
                  <a:txBody>
                    <a:bodyPr/>
                    <a:lstStyle/>
                    <a:p>
                      <a:pPr algn="just" rtl="0" fontAlgn="ctr"/>
                      <a:r>
                        <a:rPr lang="es-AR" sz="1700" u="none" strike="noStrike">
                          <a:effectLst/>
                        </a:rPr>
                        <a:t>Vicentin</a:t>
                      </a:r>
                      <a:endParaRPr lang="es-AR" sz="1700" b="1" i="0" u="none" strike="noStrike">
                        <a:solidFill>
                          <a:srgbClr val="FFFFFF"/>
                        </a:solidFill>
                        <a:effectLst/>
                        <a:latin typeface="+mj-lt"/>
                      </a:endParaRPr>
                    </a:p>
                  </a:txBody>
                  <a:tcPr marL="9202" marR="9202" marT="9202" marB="0" anchor="ctr"/>
                </a:tc>
                <a:tc>
                  <a:txBody>
                    <a:bodyPr/>
                    <a:lstStyle/>
                    <a:p>
                      <a:pPr algn="ctr" rtl="0" fontAlgn="ctr"/>
                      <a:r>
                        <a:rPr lang="es-AR" sz="1700" u="none" strike="noStrike" dirty="0">
                          <a:effectLst/>
                          <a:latin typeface="+mj-lt"/>
                        </a:rPr>
                        <a:t>627.556,00</a:t>
                      </a:r>
                      <a:endParaRPr lang="es-AR" sz="1700" b="0" i="0" u="none" strike="noStrike" dirty="0">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887.901,00</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41,49%</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12,64%</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14,50%</a:t>
                      </a:r>
                      <a:endParaRPr lang="es-AR" sz="1700" b="0" i="0" u="none" strike="noStrike">
                        <a:solidFill>
                          <a:srgbClr val="000000"/>
                        </a:solidFill>
                        <a:effectLst/>
                        <a:latin typeface="+mj-lt"/>
                      </a:endParaRPr>
                    </a:p>
                  </a:txBody>
                  <a:tcPr marL="9202" marR="9202" marT="9202" marB="0" anchor="ctr"/>
                </a:tc>
                <a:extLst>
                  <a:ext uri="{0D108BD9-81ED-4DB2-BD59-A6C34878D82A}">
                    <a16:rowId xmlns="" xmlns:a16="http://schemas.microsoft.com/office/drawing/2014/main" val="1421971738"/>
                  </a:ext>
                </a:extLst>
              </a:tr>
              <a:tr h="349819">
                <a:tc>
                  <a:txBody>
                    <a:bodyPr/>
                    <a:lstStyle/>
                    <a:p>
                      <a:pPr algn="just" rtl="0" fontAlgn="ctr"/>
                      <a:r>
                        <a:rPr lang="es-AR" sz="1700" u="none" strike="noStrike">
                          <a:effectLst/>
                        </a:rPr>
                        <a:t>Cargill</a:t>
                      </a:r>
                      <a:endParaRPr lang="es-AR" sz="1700" b="1" i="0" u="none" strike="noStrike">
                        <a:solidFill>
                          <a:srgbClr val="FFFFFF"/>
                        </a:solidFill>
                        <a:effectLst/>
                        <a:latin typeface="+mj-lt"/>
                      </a:endParaRPr>
                    </a:p>
                  </a:txBody>
                  <a:tcPr marL="9202" marR="9202" marT="9202" marB="0" anchor="ctr"/>
                </a:tc>
                <a:tc>
                  <a:txBody>
                    <a:bodyPr/>
                    <a:lstStyle/>
                    <a:p>
                      <a:pPr algn="ctr" rtl="0" fontAlgn="ctr"/>
                      <a:r>
                        <a:rPr lang="es-AR" sz="1700" u="none" strike="noStrike" dirty="0">
                          <a:effectLst/>
                          <a:latin typeface="+mj-lt"/>
                        </a:rPr>
                        <a:t>984.749,00</a:t>
                      </a:r>
                      <a:endParaRPr lang="es-AR" sz="1700" b="0" i="0" u="none" strike="noStrike" dirty="0">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772.076,00</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-21,60%</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19,84%</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12,61%</a:t>
                      </a:r>
                      <a:endParaRPr lang="es-AR" sz="1700" b="0" i="0" u="none" strike="noStrike">
                        <a:solidFill>
                          <a:srgbClr val="000000"/>
                        </a:solidFill>
                        <a:effectLst/>
                        <a:latin typeface="+mj-lt"/>
                      </a:endParaRPr>
                    </a:p>
                  </a:txBody>
                  <a:tcPr marL="9202" marR="9202" marT="9202" marB="0" anchor="ctr"/>
                </a:tc>
                <a:extLst>
                  <a:ext uri="{0D108BD9-81ED-4DB2-BD59-A6C34878D82A}">
                    <a16:rowId xmlns="" xmlns:a16="http://schemas.microsoft.com/office/drawing/2014/main" val="944478599"/>
                  </a:ext>
                </a:extLst>
              </a:tr>
              <a:tr h="1038523">
                <a:tc>
                  <a:txBody>
                    <a:bodyPr/>
                    <a:lstStyle/>
                    <a:p>
                      <a:pPr algn="just" rtl="0" fontAlgn="ctr"/>
                      <a:r>
                        <a:rPr lang="es-AR" sz="1700" u="none" strike="noStrike" dirty="0">
                          <a:effectLst/>
                        </a:rPr>
                        <a:t>Aceitera Gral. </a:t>
                      </a:r>
                      <a:r>
                        <a:rPr lang="es-AR" sz="1700" u="none" strike="noStrike" dirty="0" err="1">
                          <a:effectLst/>
                        </a:rPr>
                        <a:t>Deheza</a:t>
                      </a:r>
                      <a:endParaRPr lang="es-AR" sz="1700" b="1" i="0" u="none" strike="noStrike" dirty="0">
                        <a:solidFill>
                          <a:srgbClr val="FFFFFF"/>
                        </a:solidFill>
                        <a:effectLst/>
                        <a:latin typeface="+mj-lt"/>
                      </a:endParaRPr>
                    </a:p>
                  </a:txBody>
                  <a:tcPr marL="9202" marR="9202" marT="9202" marB="0" anchor="ctr"/>
                </a:tc>
                <a:tc>
                  <a:txBody>
                    <a:bodyPr/>
                    <a:lstStyle/>
                    <a:p>
                      <a:pPr algn="ctr" rtl="0" fontAlgn="ctr"/>
                      <a:r>
                        <a:rPr lang="es-AR" sz="1700" u="none" strike="noStrike" dirty="0">
                          <a:effectLst/>
                          <a:latin typeface="+mj-lt"/>
                        </a:rPr>
                        <a:t>716.032,00</a:t>
                      </a:r>
                      <a:endParaRPr lang="es-AR" sz="1700" b="0" i="0" u="none" strike="noStrike" dirty="0">
                        <a:solidFill>
                          <a:srgbClr val="000000"/>
                        </a:solidFill>
                        <a:effectLst/>
                        <a:latin typeface="+mj-lt"/>
                      </a:endParaRPr>
                    </a:p>
                  </a:txBody>
                  <a:tcPr marL="9202" marR="9202" marT="9202" marB="0" anchor="ctr"/>
                </a:tc>
                <a:tc>
                  <a:txBody>
                    <a:bodyPr/>
                    <a:lstStyle/>
                    <a:p>
                      <a:pPr algn="ctr" rtl="0" fontAlgn="ctr"/>
                      <a:r>
                        <a:rPr lang="es-AR" sz="1700" u="none" strike="noStrike" dirty="0">
                          <a:effectLst/>
                          <a:latin typeface="+mj-lt"/>
                        </a:rPr>
                        <a:t>850.392,00</a:t>
                      </a:r>
                      <a:endParaRPr lang="es-AR" sz="1700" b="0" i="0" u="none" strike="noStrike" dirty="0">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18,76%</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14,43%</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13,89%</a:t>
                      </a:r>
                      <a:endParaRPr lang="es-AR" sz="1700" b="0" i="0" u="none" strike="noStrike">
                        <a:solidFill>
                          <a:srgbClr val="000000"/>
                        </a:solidFill>
                        <a:effectLst/>
                        <a:latin typeface="+mj-lt"/>
                      </a:endParaRPr>
                    </a:p>
                  </a:txBody>
                  <a:tcPr marL="9202" marR="9202" marT="9202" marB="0" anchor="ctr"/>
                </a:tc>
                <a:extLst>
                  <a:ext uri="{0D108BD9-81ED-4DB2-BD59-A6C34878D82A}">
                    <a16:rowId xmlns="" xmlns:a16="http://schemas.microsoft.com/office/drawing/2014/main" val="4197256273"/>
                  </a:ext>
                </a:extLst>
              </a:tr>
              <a:tr h="688705">
                <a:tc>
                  <a:txBody>
                    <a:bodyPr/>
                    <a:lstStyle/>
                    <a:p>
                      <a:pPr algn="just" rtl="0" fontAlgn="ctr"/>
                      <a:r>
                        <a:rPr lang="es-AR" sz="1700" u="none" strike="noStrike">
                          <a:effectLst/>
                        </a:rPr>
                        <a:t>Oleag. Moreno</a:t>
                      </a:r>
                      <a:endParaRPr lang="es-AR" sz="1700" b="1" i="0" u="none" strike="noStrike">
                        <a:solidFill>
                          <a:srgbClr val="FFFFFF"/>
                        </a:solidFill>
                        <a:effectLst/>
                        <a:latin typeface="+mj-lt"/>
                      </a:endParaRPr>
                    </a:p>
                  </a:txBody>
                  <a:tcPr marL="9202" marR="9202" marT="9202" marB="0" anchor="ctr"/>
                </a:tc>
                <a:tc>
                  <a:txBody>
                    <a:bodyPr/>
                    <a:lstStyle/>
                    <a:p>
                      <a:pPr algn="ctr" rtl="0" fontAlgn="ctr"/>
                      <a:r>
                        <a:rPr lang="es-AR" sz="1700" u="none" strike="noStrike">
                          <a:effectLst/>
                          <a:latin typeface="+mj-lt"/>
                        </a:rPr>
                        <a:t>19.250,00</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dirty="0">
                          <a:effectLst/>
                          <a:latin typeface="+mj-lt"/>
                        </a:rPr>
                        <a:t>627.242,00</a:t>
                      </a:r>
                      <a:endParaRPr lang="es-AR" sz="1700" b="0" i="0" u="none" strike="noStrike" dirty="0">
                        <a:solidFill>
                          <a:srgbClr val="000000"/>
                        </a:solidFill>
                        <a:effectLst/>
                        <a:latin typeface="+mj-lt"/>
                      </a:endParaRPr>
                    </a:p>
                  </a:txBody>
                  <a:tcPr marL="9202" marR="9202" marT="9202" marB="0" anchor="ctr"/>
                </a:tc>
                <a:tc>
                  <a:txBody>
                    <a:bodyPr/>
                    <a:lstStyle/>
                    <a:p>
                      <a:pPr algn="ctr" rtl="0" fontAlgn="ctr"/>
                      <a:r>
                        <a:rPr lang="es-AR" sz="1700" u="none" strike="noStrike" dirty="0">
                          <a:effectLst/>
                          <a:latin typeface="+mj-lt"/>
                        </a:rPr>
                        <a:t>3158,40%</a:t>
                      </a:r>
                      <a:endParaRPr lang="es-AR" sz="1700" b="0" i="0" u="none" strike="noStrike" dirty="0">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0,39%</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10,24%</a:t>
                      </a:r>
                      <a:endParaRPr lang="es-AR" sz="1700" b="0" i="0" u="none" strike="noStrike">
                        <a:solidFill>
                          <a:srgbClr val="000000"/>
                        </a:solidFill>
                        <a:effectLst/>
                        <a:latin typeface="+mj-lt"/>
                      </a:endParaRPr>
                    </a:p>
                  </a:txBody>
                  <a:tcPr marL="9202" marR="9202" marT="9202" marB="0" anchor="ctr"/>
                </a:tc>
                <a:extLst>
                  <a:ext uri="{0D108BD9-81ED-4DB2-BD59-A6C34878D82A}">
                    <a16:rowId xmlns="" xmlns:a16="http://schemas.microsoft.com/office/drawing/2014/main" val="907436693"/>
                  </a:ext>
                </a:extLst>
              </a:tr>
              <a:tr h="699637">
                <a:tc>
                  <a:txBody>
                    <a:bodyPr/>
                    <a:lstStyle/>
                    <a:p>
                      <a:pPr algn="just" rtl="0" fontAlgn="ctr"/>
                      <a:r>
                        <a:rPr lang="es-AR" sz="1700" u="none" strike="noStrike">
                          <a:effectLst/>
                        </a:rPr>
                        <a:t>Mol. Río de la Plata</a:t>
                      </a:r>
                      <a:endParaRPr lang="es-AR" sz="1700" b="1" i="0" u="none" strike="noStrike">
                        <a:solidFill>
                          <a:srgbClr val="FFFFFF"/>
                        </a:solidFill>
                        <a:effectLst/>
                        <a:latin typeface="+mj-lt"/>
                      </a:endParaRPr>
                    </a:p>
                  </a:txBody>
                  <a:tcPr marL="9202" marR="9202" marT="9202" marB="0" anchor="ctr"/>
                </a:tc>
                <a:tc>
                  <a:txBody>
                    <a:bodyPr/>
                    <a:lstStyle/>
                    <a:p>
                      <a:pPr algn="ctr" rtl="0" fontAlgn="ctr"/>
                      <a:r>
                        <a:rPr lang="es-AR" sz="1700" u="none" strike="noStrike">
                          <a:effectLst/>
                          <a:latin typeface="+mj-lt"/>
                        </a:rPr>
                        <a:t>365.702,00</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400.863,00</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dirty="0">
                          <a:effectLst/>
                          <a:latin typeface="+mj-lt"/>
                        </a:rPr>
                        <a:t>9,61%</a:t>
                      </a:r>
                      <a:endParaRPr lang="es-AR" sz="1700" b="0" i="0" u="none" strike="noStrike" dirty="0">
                        <a:solidFill>
                          <a:srgbClr val="000000"/>
                        </a:solidFill>
                        <a:effectLst/>
                        <a:latin typeface="+mj-lt"/>
                      </a:endParaRPr>
                    </a:p>
                  </a:txBody>
                  <a:tcPr marL="9202" marR="9202" marT="9202" marB="0" anchor="ctr"/>
                </a:tc>
                <a:tc>
                  <a:txBody>
                    <a:bodyPr/>
                    <a:lstStyle/>
                    <a:p>
                      <a:pPr algn="ctr" rtl="0" fontAlgn="ctr"/>
                      <a:r>
                        <a:rPr lang="es-AR" sz="1700" u="none" strike="noStrike" dirty="0">
                          <a:effectLst/>
                          <a:latin typeface="+mj-lt"/>
                        </a:rPr>
                        <a:t>7,37%</a:t>
                      </a:r>
                      <a:endParaRPr lang="es-AR" sz="1700" b="0" i="0" u="none" strike="noStrike" dirty="0">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6,55%</a:t>
                      </a:r>
                      <a:endParaRPr lang="es-AR" sz="1700" b="0" i="0" u="none" strike="noStrike">
                        <a:solidFill>
                          <a:srgbClr val="000000"/>
                        </a:solidFill>
                        <a:effectLst/>
                        <a:latin typeface="+mj-lt"/>
                      </a:endParaRPr>
                    </a:p>
                  </a:txBody>
                  <a:tcPr marL="9202" marR="9202" marT="9202" marB="0" anchor="ctr"/>
                </a:tc>
                <a:extLst>
                  <a:ext uri="{0D108BD9-81ED-4DB2-BD59-A6C34878D82A}">
                    <a16:rowId xmlns="" xmlns:a16="http://schemas.microsoft.com/office/drawing/2014/main" val="202618337"/>
                  </a:ext>
                </a:extLst>
              </a:tr>
              <a:tr h="349819">
                <a:tc>
                  <a:txBody>
                    <a:bodyPr/>
                    <a:lstStyle/>
                    <a:p>
                      <a:pPr algn="just" rtl="0" fontAlgn="ctr"/>
                      <a:r>
                        <a:rPr lang="es-AR" sz="1700" u="none" strike="noStrike">
                          <a:effectLst/>
                        </a:rPr>
                        <a:t>Nidera Arg.</a:t>
                      </a:r>
                      <a:endParaRPr lang="es-AR" sz="1700" b="1" i="0" u="none" strike="noStrike">
                        <a:solidFill>
                          <a:srgbClr val="FFFFFF"/>
                        </a:solidFill>
                        <a:effectLst/>
                        <a:latin typeface="+mj-lt"/>
                      </a:endParaRPr>
                    </a:p>
                  </a:txBody>
                  <a:tcPr marL="9202" marR="9202" marT="9202" marB="0" anchor="ctr"/>
                </a:tc>
                <a:tc>
                  <a:txBody>
                    <a:bodyPr/>
                    <a:lstStyle/>
                    <a:p>
                      <a:pPr algn="ctr" rtl="0" fontAlgn="ctr"/>
                      <a:r>
                        <a:rPr lang="es-AR" sz="1700" u="none" strike="noStrike">
                          <a:effectLst/>
                          <a:latin typeface="+mj-lt"/>
                        </a:rPr>
                        <a:t>108.900,00</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451.516,00</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314,62%</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dirty="0">
                          <a:effectLst/>
                          <a:latin typeface="+mj-lt"/>
                        </a:rPr>
                        <a:t>2,19%</a:t>
                      </a:r>
                      <a:endParaRPr lang="es-AR" sz="1700" b="0" i="0" u="none" strike="noStrike" dirty="0">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7,37%</a:t>
                      </a:r>
                      <a:endParaRPr lang="es-AR" sz="1700" b="0" i="0" u="none" strike="noStrike">
                        <a:solidFill>
                          <a:srgbClr val="000000"/>
                        </a:solidFill>
                        <a:effectLst/>
                        <a:latin typeface="+mj-lt"/>
                      </a:endParaRPr>
                    </a:p>
                  </a:txBody>
                  <a:tcPr marL="9202" marR="9202" marT="9202" marB="0" anchor="ctr"/>
                </a:tc>
                <a:extLst>
                  <a:ext uri="{0D108BD9-81ED-4DB2-BD59-A6C34878D82A}">
                    <a16:rowId xmlns="" xmlns:a16="http://schemas.microsoft.com/office/drawing/2014/main" val="1962089589"/>
                  </a:ext>
                </a:extLst>
              </a:tr>
              <a:tr h="699637">
                <a:tc>
                  <a:txBody>
                    <a:bodyPr/>
                    <a:lstStyle/>
                    <a:p>
                      <a:pPr algn="just" rtl="0" fontAlgn="ctr"/>
                      <a:r>
                        <a:rPr lang="es-AR" sz="1700" u="none" strike="noStrike" dirty="0">
                          <a:effectLst/>
                        </a:rPr>
                        <a:t>Total Industria</a:t>
                      </a:r>
                      <a:endParaRPr lang="es-AR" sz="1700" b="1" i="0" u="none" strike="noStrike" dirty="0">
                        <a:solidFill>
                          <a:srgbClr val="FFFFFF"/>
                        </a:solidFill>
                        <a:effectLst/>
                        <a:latin typeface="+mj-lt"/>
                      </a:endParaRPr>
                    </a:p>
                  </a:txBody>
                  <a:tcPr marL="9202" marR="9202" marT="9202" marB="0" anchor="ctr"/>
                </a:tc>
                <a:tc>
                  <a:txBody>
                    <a:bodyPr/>
                    <a:lstStyle/>
                    <a:p>
                      <a:pPr algn="ctr" rtl="0" fontAlgn="ctr"/>
                      <a:r>
                        <a:rPr lang="es-AR" sz="1700" u="none" strike="noStrike">
                          <a:effectLst/>
                          <a:latin typeface="+mj-lt"/>
                        </a:rPr>
                        <a:t>4.963.741</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6.123.116</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a:effectLst/>
                          <a:latin typeface="+mj-lt"/>
                        </a:rPr>
                        <a:t>23,36%</a:t>
                      </a:r>
                      <a:endParaRPr lang="es-AR" sz="1700" b="0" i="0" u="none" strike="noStrike">
                        <a:solidFill>
                          <a:srgbClr val="000000"/>
                        </a:solidFill>
                        <a:effectLst/>
                        <a:latin typeface="+mj-lt"/>
                      </a:endParaRPr>
                    </a:p>
                  </a:txBody>
                  <a:tcPr marL="9202" marR="9202" marT="9202" marB="0" anchor="ctr"/>
                </a:tc>
                <a:tc>
                  <a:txBody>
                    <a:bodyPr/>
                    <a:lstStyle/>
                    <a:p>
                      <a:pPr algn="ctr" rtl="0" fontAlgn="ctr"/>
                      <a:r>
                        <a:rPr lang="es-AR" sz="1700" u="none" strike="noStrike" dirty="0">
                          <a:effectLst/>
                          <a:latin typeface="+mj-lt"/>
                        </a:rPr>
                        <a:t>100,00%</a:t>
                      </a:r>
                      <a:endParaRPr lang="es-AR" sz="1700" b="0" i="0" u="none" strike="noStrike" dirty="0">
                        <a:solidFill>
                          <a:srgbClr val="000000"/>
                        </a:solidFill>
                        <a:effectLst/>
                        <a:latin typeface="+mj-lt"/>
                      </a:endParaRPr>
                    </a:p>
                  </a:txBody>
                  <a:tcPr marL="9202" marR="9202" marT="9202" marB="0" anchor="ctr"/>
                </a:tc>
                <a:tc>
                  <a:txBody>
                    <a:bodyPr/>
                    <a:lstStyle/>
                    <a:p>
                      <a:pPr algn="ctr" rtl="0" fontAlgn="ctr"/>
                      <a:r>
                        <a:rPr lang="es-AR" sz="1700" u="none" strike="noStrike" dirty="0">
                          <a:effectLst/>
                          <a:latin typeface="+mj-lt"/>
                        </a:rPr>
                        <a:t>100,00%</a:t>
                      </a:r>
                      <a:endParaRPr lang="es-AR" sz="1700" b="0" i="0" u="none" strike="noStrike" dirty="0">
                        <a:solidFill>
                          <a:srgbClr val="000000"/>
                        </a:solidFill>
                        <a:effectLst/>
                        <a:latin typeface="+mj-lt"/>
                      </a:endParaRPr>
                    </a:p>
                  </a:txBody>
                  <a:tcPr marL="9202" marR="9202" marT="9202" marB="0" anchor="ctr"/>
                </a:tc>
                <a:extLst>
                  <a:ext uri="{0D108BD9-81ED-4DB2-BD59-A6C34878D82A}">
                    <a16:rowId xmlns="" xmlns:a16="http://schemas.microsoft.com/office/drawing/2014/main" val="1679504909"/>
                  </a:ext>
                </a:extLst>
              </a:tr>
            </a:tbl>
          </a:graphicData>
        </a:graphic>
      </p:graphicFrame>
    </p:spTree>
    <p:extLst>
      <p:ext uri="{BB962C8B-B14F-4D97-AF65-F5344CB8AC3E}">
        <p14:creationId xmlns:p14="http://schemas.microsoft.com/office/powerpoint/2010/main" val="2489666833"/>
      </p:ext>
    </p:extLst>
  </p:cSld>
  <p:clrMapOvr>
    <a:masterClrMapping/>
  </p:clrMapOvr>
  <p:transition spd="slow">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483768" y="0"/>
            <a:ext cx="4286280" cy="830997"/>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fontAlgn="auto" hangingPunct="1">
              <a:spcBef>
                <a:spcPts val="0"/>
              </a:spcBef>
              <a:spcAft>
                <a:spcPts val="0"/>
              </a:spcAft>
              <a:defRPr/>
            </a:pPr>
            <a:r>
              <a:rPr lang="es-ES" sz="2400" dirty="0"/>
              <a:t>PRESENTACIÓN DEL EQUIPO DE TRABAJO</a:t>
            </a:r>
          </a:p>
        </p:txBody>
      </p:sp>
      <p:sp>
        <p:nvSpPr>
          <p:cNvPr id="10245" name="8 Marcador de contenido"/>
          <p:cNvSpPr>
            <a:spLocks noGrp="1"/>
          </p:cNvSpPr>
          <p:nvPr>
            <p:ph idx="1"/>
          </p:nvPr>
        </p:nvSpPr>
        <p:spPr>
          <a:xfrm>
            <a:off x="-1" y="620713"/>
            <a:ext cx="9144001" cy="6237287"/>
          </a:xfrm>
        </p:spPr>
        <p:txBody>
          <a:bodyPr/>
          <a:lstStyle/>
          <a:p>
            <a:pPr algn="just">
              <a:spcBef>
                <a:spcPts val="600"/>
              </a:spcBef>
              <a:spcAft>
                <a:spcPts val="600"/>
              </a:spcAft>
              <a:buFont typeface="Wingdings 2" panose="05020102010507070707" pitchFamily="18" charset="2"/>
              <a:buNone/>
            </a:pPr>
            <a:endParaRPr lang="es-ES" altLang="es-AR" sz="2000" dirty="0">
              <a:cs typeface="Times New Roman" panose="02020603050405020304" pitchFamily="18" charset="0"/>
            </a:endParaRPr>
          </a:p>
          <a:p>
            <a:endParaRPr lang="es-AR" sz="1800" b="1" dirty="0" smtClean="0"/>
          </a:p>
          <a:p>
            <a:endParaRPr lang="es-AR" sz="1800" b="1" dirty="0"/>
          </a:p>
          <a:p>
            <a:r>
              <a:rPr lang="es-AR" sz="1800" b="1" dirty="0" smtClean="0"/>
              <a:t>“Análisis </a:t>
            </a:r>
            <a:r>
              <a:rPr lang="es-AR" sz="1800" b="1" dirty="0"/>
              <a:t>y Perspectivas de la industria de los biocombustibles en </a:t>
            </a:r>
            <a:r>
              <a:rPr lang="es-AR" sz="1800" b="1" dirty="0" smtClean="0"/>
              <a:t>Argentina”, </a:t>
            </a:r>
            <a:r>
              <a:rPr lang="es-AR" sz="1800" dirty="0" smtClean="0"/>
              <a:t>presentado en ASAUEE.</a:t>
            </a:r>
            <a:endParaRPr lang="es-AR" sz="1800" dirty="0"/>
          </a:p>
          <a:p>
            <a:pPr algn="just">
              <a:spcBef>
                <a:spcPts val="600"/>
              </a:spcBef>
              <a:spcAft>
                <a:spcPts val="600"/>
              </a:spcAft>
            </a:pPr>
            <a:r>
              <a:rPr lang="es-ES" altLang="es-AR" sz="1800" b="1" dirty="0" smtClean="0">
                <a:latin typeface="Times New Roman" panose="02020603050405020304" pitchFamily="18" charset="0"/>
                <a:cs typeface="Times New Roman" panose="02020603050405020304" pitchFamily="18" charset="0"/>
              </a:rPr>
              <a:t>“</a:t>
            </a:r>
            <a:r>
              <a:rPr lang="es-ES" altLang="es-AR" sz="1800" b="1" dirty="0">
                <a:latin typeface="Times New Roman" panose="02020603050405020304" pitchFamily="18" charset="0"/>
                <a:cs typeface="Times New Roman" panose="02020603050405020304" pitchFamily="18" charset="0"/>
              </a:rPr>
              <a:t>Análisis del mercado y de las controversias frente al biocombustible”, </a:t>
            </a:r>
            <a:r>
              <a:rPr lang="es-ES" altLang="es-AR" sz="1800" dirty="0">
                <a:latin typeface="Times New Roman" panose="02020603050405020304" pitchFamily="18" charset="0"/>
                <a:cs typeface="Times New Roman" panose="02020603050405020304" pitchFamily="18" charset="0"/>
              </a:rPr>
              <a:t>presentado en </a:t>
            </a:r>
            <a:r>
              <a:rPr lang="es-AR" altLang="es-AR" sz="1800" dirty="0">
                <a:latin typeface="Times New Roman" panose="02020603050405020304" pitchFamily="18" charset="0"/>
                <a:cs typeface="Times New Roman" panose="02020603050405020304" pitchFamily="18" charset="0"/>
              </a:rPr>
              <a:t>VII Jornadas Interdisciplinarias de Estudios Agrarios y </a:t>
            </a:r>
            <a:r>
              <a:rPr lang="es-AR" altLang="es-AR" sz="1800" dirty="0" smtClean="0">
                <a:latin typeface="Times New Roman" panose="02020603050405020304" pitchFamily="18" charset="0"/>
                <a:cs typeface="Times New Roman" panose="02020603050405020304" pitchFamily="18" charset="0"/>
              </a:rPr>
              <a:t>Agroindustriales-UBA.</a:t>
            </a:r>
            <a:endParaRPr lang="es-AR" altLang="es-AR" sz="1800" dirty="0">
              <a:latin typeface="Times New Roman" panose="02020603050405020304" pitchFamily="18" charset="0"/>
              <a:cs typeface="Times New Roman" panose="02020603050405020304" pitchFamily="18" charset="0"/>
            </a:endParaRPr>
          </a:p>
          <a:p>
            <a:pPr algn="just">
              <a:spcBef>
                <a:spcPts val="600"/>
              </a:spcBef>
              <a:spcAft>
                <a:spcPts val="600"/>
              </a:spcAft>
            </a:pPr>
            <a:r>
              <a:rPr lang="es-ES" altLang="es-AR" sz="1800" b="1" dirty="0">
                <a:latin typeface="Times New Roman" panose="02020603050405020304" pitchFamily="18" charset="0"/>
                <a:cs typeface="Times New Roman" panose="02020603050405020304" pitchFamily="18" charset="0"/>
              </a:rPr>
              <a:t>“El impacto del biodiesel sobre los recursos y la disponibilidad de materias primas del agro: un modelo con aproximación empírica”, </a:t>
            </a:r>
            <a:r>
              <a:rPr lang="es-AR" altLang="es-AR" sz="1800" dirty="0">
                <a:latin typeface="Times New Roman" panose="02020603050405020304" pitchFamily="18" charset="0"/>
                <a:cs typeface="Times New Roman" panose="02020603050405020304" pitchFamily="18" charset="0"/>
              </a:rPr>
              <a:t>presentado en la AAEA.</a:t>
            </a:r>
          </a:p>
          <a:p>
            <a:pPr algn="just">
              <a:spcBef>
                <a:spcPts val="600"/>
              </a:spcBef>
              <a:spcAft>
                <a:spcPts val="600"/>
              </a:spcAft>
            </a:pPr>
            <a:r>
              <a:rPr lang="es-AR" altLang="es-AR" sz="1800" b="1" dirty="0">
                <a:latin typeface="Times New Roman" panose="02020603050405020304" pitchFamily="18" charset="0"/>
                <a:cs typeface="Times New Roman" panose="02020603050405020304" pitchFamily="18" charset="0"/>
              </a:rPr>
              <a:t>“Biodiesel en Argentina: Aplicación del Modelo </a:t>
            </a:r>
            <a:r>
              <a:rPr lang="es-AR" altLang="es-AR" sz="1800" b="1" dirty="0" err="1">
                <a:latin typeface="Times New Roman" panose="02020603050405020304" pitchFamily="18" charset="0"/>
                <a:cs typeface="Times New Roman" panose="02020603050405020304" pitchFamily="18" charset="0"/>
              </a:rPr>
              <a:t>Impact</a:t>
            </a:r>
            <a:r>
              <a:rPr lang="es-AR" altLang="es-AR" sz="1800" b="1" dirty="0">
                <a:latin typeface="Times New Roman" panose="02020603050405020304" pitchFamily="18" charset="0"/>
                <a:cs typeface="Times New Roman" panose="02020603050405020304" pitchFamily="18" charset="0"/>
              </a:rPr>
              <a:t>”,</a:t>
            </a:r>
            <a:r>
              <a:rPr lang="es-AR" altLang="es-AR" sz="1800" dirty="0">
                <a:latin typeface="Times New Roman" panose="02020603050405020304" pitchFamily="18" charset="0"/>
                <a:cs typeface="Times New Roman" panose="02020603050405020304" pitchFamily="18" charset="0"/>
              </a:rPr>
              <a:t> presentado en la AAEP.</a:t>
            </a:r>
          </a:p>
          <a:p>
            <a:pPr algn="just">
              <a:spcBef>
                <a:spcPts val="600"/>
              </a:spcBef>
              <a:spcAft>
                <a:spcPts val="600"/>
              </a:spcAft>
            </a:pPr>
            <a:r>
              <a:rPr lang="es-AR" altLang="es-AR" sz="1800" b="1" dirty="0">
                <a:latin typeface="Times New Roman" panose="02020603050405020304" pitchFamily="18" charset="0"/>
                <a:cs typeface="Times New Roman" panose="02020603050405020304" pitchFamily="18" charset="0"/>
              </a:rPr>
              <a:t>“Biodiesel en Argentina: auge de la producción y concentración de la industria”, </a:t>
            </a:r>
            <a:r>
              <a:rPr lang="es-AR" altLang="es-AR" sz="1800" dirty="0">
                <a:latin typeface="Times New Roman" panose="02020603050405020304" pitchFamily="18" charset="0"/>
                <a:cs typeface="Times New Roman" panose="02020603050405020304" pitchFamily="18" charset="0"/>
              </a:rPr>
              <a:t>presentado en el </a:t>
            </a:r>
            <a:r>
              <a:rPr lang="es-ES" altLang="es-AR" sz="1800" dirty="0" smtClean="0">
                <a:latin typeface="Times New Roman" panose="02020603050405020304" pitchFamily="18" charset="0"/>
                <a:cs typeface="Times New Roman" panose="02020603050405020304" pitchFamily="18" charset="0"/>
              </a:rPr>
              <a:t>VI</a:t>
            </a:r>
            <a:r>
              <a:rPr lang="es-ES" altLang="es-AR" sz="1800" dirty="0">
                <a:latin typeface="Times New Roman" panose="02020603050405020304" pitchFamily="18" charset="0"/>
                <a:cs typeface="Times New Roman" panose="02020603050405020304" pitchFamily="18" charset="0"/>
              </a:rPr>
              <a:t> Encuentro Internacional de Economía Política y Derechos Humanos.</a:t>
            </a:r>
          </a:p>
          <a:p>
            <a:pPr algn="just">
              <a:spcBef>
                <a:spcPts val="600"/>
              </a:spcBef>
              <a:spcAft>
                <a:spcPts val="600"/>
              </a:spcAft>
            </a:pPr>
            <a:r>
              <a:rPr lang="es-AR" altLang="es-AR" sz="1800" b="1" dirty="0">
                <a:latin typeface="Times New Roman" panose="02020603050405020304" pitchFamily="18" charset="0"/>
                <a:cs typeface="Times New Roman" panose="02020603050405020304" pitchFamily="18" charset="0"/>
              </a:rPr>
              <a:t>“Concentración y economías de escala en la industria del biodiesel”, </a:t>
            </a:r>
            <a:r>
              <a:rPr lang="es-AR" altLang="es-AR" sz="1800" dirty="0">
                <a:latin typeface="Times New Roman" panose="02020603050405020304" pitchFamily="18" charset="0"/>
                <a:cs typeface="Times New Roman" panose="02020603050405020304" pitchFamily="18" charset="0"/>
              </a:rPr>
              <a:t>presentado en la AAEA.</a:t>
            </a:r>
          </a:p>
          <a:p>
            <a:pPr algn="just">
              <a:spcBef>
                <a:spcPts val="600"/>
              </a:spcBef>
              <a:spcAft>
                <a:spcPts val="600"/>
              </a:spcAft>
            </a:pPr>
            <a:r>
              <a:rPr lang="es-AR" altLang="es-AR" sz="1800" b="1" dirty="0">
                <a:latin typeface="Times New Roman" panose="02020603050405020304" pitchFamily="18" charset="0"/>
                <a:cs typeface="Times New Roman" panose="02020603050405020304" pitchFamily="18" charset="0"/>
              </a:rPr>
              <a:t>“La industria de Biocombustibles: Análisis económico, concentración y regulación”, </a:t>
            </a:r>
            <a:r>
              <a:rPr lang="es-AR" altLang="es-AR" sz="1800" dirty="0">
                <a:latin typeface="Times New Roman" panose="02020603050405020304" pitchFamily="18" charset="0"/>
                <a:cs typeface="Times New Roman" panose="02020603050405020304" pitchFamily="18" charset="0"/>
              </a:rPr>
              <a:t>presentado en la AAEP</a:t>
            </a:r>
            <a:r>
              <a:rPr lang="es-AR" altLang="es-AR" sz="1800"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s-AR" sz="1800" b="1" dirty="0" smtClean="0"/>
              <a:t>“</a:t>
            </a:r>
            <a:r>
              <a:rPr lang="es-AR" sz="1800" b="1" dirty="0" smtClean="0">
                <a:latin typeface="Times New Roman" panose="02020603050405020304" pitchFamily="18" charset="0"/>
                <a:cs typeface="Times New Roman" panose="02020603050405020304" pitchFamily="18" charset="0"/>
              </a:rPr>
              <a:t>Biocombustibles: su impacto social y económico”, </a:t>
            </a:r>
            <a:r>
              <a:rPr lang="es-AR" sz="1800" dirty="0" smtClean="0">
                <a:latin typeface="Times New Roman" panose="02020603050405020304" pitchFamily="18" charset="0"/>
                <a:cs typeface="Times New Roman" panose="02020603050405020304" pitchFamily="18" charset="0"/>
              </a:rPr>
              <a:t>publicado en Argentina investiga.</a:t>
            </a:r>
            <a:endParaRPr lang="es-AR" sz="1800" dirty="0">
              <a:latin typeface="Times New Roman" panose="02020603050405020304" pitchFamily="18" charset="0"/>
              <a:cs typeface="Times New Roman" panose="02020603050405020304" pitchFamily="18" charset="0"/>
            </a:endParaRPr>
          </a:p>
          <a:p>
            <a:pPr algn="just">
              <a:spcBef>
                <a:spcPts val="600"/>
              </a:spcBef>
              <a:spcAft>
                <a:spcPts val="600"/>
              </a:spcAft>
            </a:pPr>
            <a:endParaRPr lang="es-AR" altLang="es-AR" sz="2000" dirty="0">
              <a:latin typeface="Times New Roman" panose="02020603050405020304" pitchFamily="18" charset="0"/>
              <a:cs typeface="Times New Roman" panose="02020603050405020304" pitchFamily="18" charset="0"/>
            </a:endParaRPr>
          </a:p>
          <a:p>
            <a:pPr algn="just">
              <a:spcBef>
                <a:spcPts val="600"/>
              </a:spcBef>
              <a:spcAft>
                <a:spcPts val="600"/>
              </a:spcAft>
            </a:pPr>
            <a:endParaRPr lang="es-AR" altLang="es-AR" sz="2000" dirty="0">
              <a:latin typeface="Times New Roman" panose="02020603050405020304" pitchFamily="18" charset="0"/>
              <a:cs typeface="Times New Roman" panose="02020603050405020304" pitchFamily="18" charset="0"/>
            </a:endParaRPr>
          </a:p>
        </p:txBody>
      </p:sp>
      <p:pic>
        <p:nvPicPr>
          <p:cNvPr id="10246"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326201"/>
            <a:ext cx="6786610" cy="707886"/>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Exportaciones de Harinas de soja para empresas seleccionadas (En </a:t>
            </a:r>
            <a:r>
              <a:rPr lang="es-AR" sz="2000" b="1" dirty="0" err="1"/>
              <a:t>tn</a:t>
            </a:r>
            <a:r>
              <a:rPr lang="es-AR" sz="2000" b="1" dirty="0"/>
              <a:t>.).</a:t>
            </a:r>
          </a:p>
        </p:txBody>
      </p:sp>
      <p:sp>
        <p:nvSpPr>
          <p:cNvPr id="14342" name="Rectangle 5"/>
          <p:cNvSpPr>
            <a:spLocks noChangeArrowheads="1"/>
          </p:cNvSpPr>
          <p:nvPr/>
        </p:nvSpPr>
        <p:spPr bwMode="auto">
          <a:xfrm>
            <a:off x="785813" y="6357650"/>
            <a:ext cx="72866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73050" indent="-27305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Fuente: Elaboración propia en base a datos de </a:t>
            </a:r>
            <a:r>
              <a:rPr lang="es-AR" altLang="es-AR" sz="1600" i="1" dirty="0">
                <a:latin typeface="Times New Roman" panose="02020603050405020304" pitchFamily="18" charset="0"/>
                <a:cs typeface="Times New Roman" panose="02020603050405020304" pitchFamily="18" charset="0"/>
              </a:rPr>
              <a:t>CIARA</a:t>
            </a: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a:t>
            </a:r>
            <a:endParaRPr lang="es-ES" altLang="es-AR" sz="1600" i="1" dirty="0">
              <a:latin typeface="Times New Roman" panose="02020603050405020304" pitchFamily="18" charset="0"/>
              <a:ea typeface="Calibri" panose="020F0502020204030204" pitchFamily="34" charset="0"/>
              <a:cs typeface="Times New Roman" panose="02020603050405020304" pitchFamily="18" charset="0"/>
            </a:endParaRPr>
          </a:p>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a:t>
            </a:r>
            <a:endParaRPr lang="es-AR" altLang="es-AR" sz="1600" dirty="0">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3" name="Tabla 2">
            <a:extLst>
              <a:ext uri="{FF2B5EF4-FFF2-40B4-BE49-F238E27FC236}">
                <a16:creationId xmlns="" xmlns:a16="http://schemas.microsoft.com/office/drawing/2014/main" id="{F7F72E00-B16B-4FA6-8198-6937757638E2}"/>
              </a:ext>
            </a:extLst>
          </p:cNvPr>
          <p:cNvGraphicFramePr>
            <a:graphicFrameLocks noGrp="1"/>
          </p:cNvGraphicFramePr>
          <p:nvPr>
            <p:extLst>
              <p:ext uri="{D42A27DB-BD31-4B8C-83A1-F6EECF244321}">
                <p14:modId xmlns:p14="http://schemas.microsoft.com/office/powerpoint/2010/main" val="3905115936"/>
              </p:ext>
            </p:extLst>
          </p:nvPr>
        </p:nvGraphicFramePr>
        <p:xfrm>
          <a:off x="161654" y="1034087"/>
          <a:ext cx="8820692" cy="5107316"/>
        </p:xfrm>
        <a:graphic>
          <a:graphicData uri="http://schemas.openxmlformats.org/drawingml/2006/table">
            <a:tbl>
              <a:tblPr firstRow="1" firstCol="1">
                <a:tableStyleId>{5C22544A-7EE6-4342-B048-85BDC9FD1C3A}</a:tableStyleId>
              </a:tblPr>
              <a:tblGrid>
                <a:gridCol w="1241994">
                  <a:extLst>
                    <a:ext uri="{9D8B030D-6E8A-4147-A177-3AD203B41FA5}">
                      <a16:colId xmlns="" xmlns:a16="http://schemas.microsoft.com/office/drawing/2014/main" val="2230757641"/>
                    </a:ext>
                  </a:extLst>
                </a:gridCol>
                <a:gridCol w="1537245">
                  <a:extLst>
                    <a:ext uri="{9D8B030D-6E8A-4147-A177-3AD203B41FA5}">
                      <a16:colId xmlns="" xmlns:a16="http://schemas.microsoft.com/office/drawing/2014/main" val="2141936989"/>
                    </a:ext>
                  </a:extLst>
                </a:gridCol>
                <a:gridCol w="1762445">
                  <a:extLst>
                    <a:ext uri="{9D8B030D-6E8A-4147-A177-3AD203B41FA5}">
                      <a16:colId xmlns="" xmlns:a16="http://schemas.microsoft.com/office/drawing/2014/main" val="2479592140"/>
                    </a:ext>
                  </a:extLst>
                </a:gridCol>
                <a:gridCol w="1559084">
                  <a:extLst>
                    <a:ext uri="{9D8B030D-6E8A-4147-A177-3AD203B41FA5}">
                      <a16:colId xmlns="" xmlns:a16="http://schemas.microsoft.com/office/drawing/2014/main" val="1046423313"/>
                    </a:ext>
                  </a:extLst>
                </a:gridCol>
                <a:gridCol w="1359962">
                  <a:extLst>
                    <a:ext uri="{9D8B030D-6E8A-4147-A177-3AD203B41FA5}">
                      <a16:colId xmlns="" xmlns:a16="http://schemas.microsoft.com/office/drawing/2014/main" val="1897141431"/>
                    </a:ext>
                  </a:extLst>
                </a:gridCol>
                <a:gridCol w="1359962">
                  <a:extLst>
                    <a:ext uri="{9D8B030D-6E8A-4147-A177-3AD203B41FA5}">
                      <a16:colId xmlns="" xmlns:a16="http://schemas.microsoft.com/office/drawing/2014/main" val="1695096064"/>
                    </a:ext>
                  </a:extLst>
                </a:gridCol>
              </a:tblGrid>
              <a:tr h="563933">
                <a:tc>
                  <a:txBody>
                    <a:bodyPr/>
                    <a:lstStyle/>
                    <a:p>
                      <a:pPr algn="just" rtl="0" fontAlgn="ctr"/>
                      <a:r>
                        <a:rPr lang="es-AR" sz="1700" u="none" strike="noStrike" dirty="0">
                          <a:effectLst/>
                        </a:rPr>
                        <a:t>Empresa</a:t>
                      </a:r>
                      <a:endParaRPr lang="es-AR" sz="1700" b="1" i="0" u="none" strike="noStrike" dirty="0">
                        <a:solidFill>
                          <a:srgbClr val="FFFFFF"/>
                        </a:solidFill>
                        <a:effectLst/>
                        <a:latin typeface="Calibri" panose="020F0502020204030204" pitchFamily="34" charset="0"/>
                      </a:endParaRPr>
                    </a:p>
                  </a:txBody>
                  <a:tcPr marL="4572" marR="4572" marT="4572" marB="0" anchor="ctr"/>
                </a:tc>
                <a:tc>
                  <a:txBody>
                    <a:bodyPr/>
                    <a:lstStyle/>
                    <a:p>
                      <a:pPr algn="ctr" rtl="0" fontAlgn="ctr"/>
                      <a:r>
                        <a:rPr lang="es-AR" sz="1700" u="none" strike="noStrike">
                          <a:effectLst/>
                        </a:rPr>
                        <a:t>Total 2005</a:t>
                      </a:r>
                      <a:endParaRPr lang="es-AR" sz="1700" b="1" i="0" u="none" strike="noStrike">
                        <a:solidFill>
                          <a:srgbClr val="FFFFFF"/>
                        </a:solidFill>
                        <a:effectLst/>
                        <a:latin typeface="Calibri" panose="020F0502020204030204" pitchFamily="34" charset="0"/>
                      </a:endParaRPr>
                    </a:p>
                  </a:txBody>
                  <a:tcPr marL="4572" marR="4572" marT="4572" marB="0" anchor="ctr"/>
                </a:tc>
                <a:tc>
                  <a:txBody>
                    <a:bodyPr/>
                    <a:lstStyle/>
                    <a:p>
                      <a:pPr algn="ctr" rtl="0" fontAlgn="ctr"/>
                      <a:r>
                        <a:rPr lang="es-AR" sz="1700" u="none" strike="noStrike">
                          <a:effectLst/>
                        </a:rPr>
                        <a:t>Total 2016</a:t>
                      </a:r>
                      <a:endParaRPr lang="es-AR" sz="1700" b="1" i="0" u="none" strike="noStrike">
                        <a:solidFill>
                          <a:srgbClr val="FFFFFF"/>
                        </a:solidFill>
                        <a:effectLst/>
                        <a:latin typeface="Calibri" panose="020F0502020204030204" pitchFamily="34" charset="0"/>
                      </a:endParaRPr>
                    </a:p>
                  </a:txBody>
                  <a:tcPr marL="4572" marR="4572" marT="4572" marB="0" anchor="ctr"/>
                </a:tc>
                <a:tc>
                  <a:txBody>
                    <a:bodyPr/>
                    <a:lstStyle/>
                    <a:p>
                      <a:pPr algn="ctr" rtl="0" fontAlgn="ctr"/>
                      <a:r>
                        <a:rPr lang="es-AR" sz="1700" u="none" strike="noStrike">
                          <a:effectLst/>
                        </a:rPr>
                        <a:t>Var. 2005/2016</a:t>
                      </a:r>
                      <a:endParaRPr lang="es-AR" sz="1700" b="1" i="0" u="none" strike="noStrike">
                        <a:solidFill>
                          <a:srgbClr val="FFFFFF"/>
                        </a:solidFill>
                        <a:effectLst/>
                        <a:latin typeface="Calibri" panose="020F0502020204030204" pitchFamily="34" charset="0"/>
                      </a:endParaRPr>
                    </a:p>
                  </a:txBody>
                  <a:tcPr marL="4572" marR="4572" marT="4572" marB="0" anchor="ctr"/>
                </a:tc>
                <a:tc>
                  <a:txBody>
                    <a:bodyPr/>
                    <a:lstStyle/>
                    <a:p>
                      <a:pPr algn="ctr" rtl="0" fontAlgn="ctr"/>
                      <a:r>
                        <a:rPr lang="es-AR" sz="1700" u="none" strike="noStrike">
                          <a:effectLst/>
                        </a:rPr>
                        <a:t>Participación 2005</a:t>
                      </a:r>
                      <a:endParaRPr lang="es-AR" sz="1700" b="1" i="0" u="none" strike="noStrike">
                        <a:solidFill>
                          <a:srgbClr val="FFFFFF"/>
                        </a:solidFill>
                        <a:effectLst/>
                        <a:latin typeface="Calibri" panose="020F0502020204030204" pitchFamily="34" charset="0"/>
                      </a:endParaRPr>
                    </a:p>
                  </a:txBody>
                  <a:tcPr marL="4572" marR="4572" marT="4572" marB="0" anchor="ctr"/>
                </a:tc>
                <a:tc>
                  <a:txBody>
                    <a:bodyPr/>
                    <a:lstStyle/>
                    <a:p>
                      <a:pPr algn="ctr" rtl="0" fontAlgn="ctr"/>
                      <a:r>
                        <a:rPr lang="es-AR" sz="1700" u="none" strike="noStrike">
                          <a:effectLst/>
                        </a:rPr>
                        <a:t>Participación 2016</a:t>
                      </a:r>
                      <a:endParaRPr lang="es-AR" sz="1700" b="1" i="0" u="none" strike="noStrike">
                        <a:solidFill>
                          <a:srgbClr val="FFFFFF"/>
                        </a:solidFill>
                        <a:effectLst/>
                        <a:latin typeface="Calibri" panose="020F0502020204030204" pitchFamily="34" charset="0"/>
                      </a:endParaRPr>
                    </a:p>
                  </a:txBody>
                  <a:tcPr marL="4572" marR="4572" marT="4572" marB="0" anchor="ctr"/>
                </a:tc>
                <a:extLst>
                  <a:ext uri="{0D108BD9-81ED-4DB2-BD59-A6C34878D82A}">
                    <a16:rowId xmlns="" xmlns:a16="http://schemas.microsoft.com/office/drawing/2014/main" val="1227323800"/>
                  </a:ext>
                </a:extLst>
              </a:tr>
              <a:tr h="383049">
                <a:tc>
                  <a:txBody>
                    <a:bodyPr/>
                    <a:lstStyle/>
                    <a:p>
                      <a:pPr algn="just" rtl="0" fontAlgn="ctr"/>
                      <a:r>
                        <a:rPr lang="es-AR" sz="1700" u="none" strike="noStrike">
                          <a:effectLst/>
                        </a:rPr>
                        <a:t>Vicentin</a:t>
                      </a:r>
                      <a:endParaRPr lang="es-AR" sz="1700" b="1" i="0" u="none" strike="noStrike">
                        <a:solidFill>
                          <a:srgbClr val="FFFFFF"/>
                        </a:solidFill>
                        <a:effectLst/>
                        <a:latin typeface="Calibri" panose="020F0502020204030204" pitchFamily="34" charset="0"/>
                      </a:endParaRPr>
                    </a:p>
                  </a:txBody>
                  <a:tcPr marL="4572" marR="4572" marT="4572" marB="0" anchor="ctr"/>
                </a:tc>
                <a:tc>
                  <a:txBody>
                    <a:bodyPr/>
                    <a:lstStyle/>
                    <a:p>
                      <a:pPr algn="ctr" rtl="0" fontAlgn="ctr"/>
                      <a:r>
                        <a:rPr lang="es-AR" sz="1700" u="none" strike="noStrike" dirty="0">
                          <a:effectLst/>
                          <a:latin typeface="+mj-lt"/>
                        </a:rPr>
                        <a:t>2.895.768</a:t>
                      </a:r>
                      <a:endParaRPr lang="es-AR" sz="1700" b="0" i="0" u="none" strike="noStrike" dirty="0">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4.879.552</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68,51%</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12,81%</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15,39%</a:t>
                      </a:r>
                      <a:endParaRPr lang="es-AR" sz="1700" b="0" i="0" u="none" strike="noStrike">
                        <a:solidFill>
                          <a:srgbClr val="000000"/>
                        </a:solidFill>
                        <a:effectLst/>
                        <a:latin typeface="+mj-lt"/>
                      </a:endParaRPr>
                    </a:p>
                  </a:txBody>
                  <a:tcPr marL="4572" marR="4572" marT="4572" marB="0" anchor="ctr"/>
                </a:tc>
                <a:extLst>
                  <a:ext uri="{0D108BD9-81ED-4DB2-BD59-A6C34878D82A}">
                    <a16:rowId xmlns="" xmlns:a16="http://schemas.microsoft.com/office/drawing/2014/main" val="10068275"/>
                  </a:ext>
                </a:extLst>
              </a:tr>
              <a:tr h="941661">
                <a:tc>
                  <a:txBody>
                    <a:bodyPr/>
                    <a:lstStyle/>
                    <a:p>
                      <a:pPr algn="just" rtl="0" fontAlgn="ctr"/>
                      <a:r>
                        <a:rPr lang="es-AR" sz="1700" u="none" strike="noStrike">
                          <a:effectLst/>
                        </a:rPr>
                        <a:t>Aceitera Gral. Deheza</a:t>
                      </a:r>
                      <a:endParaRPr lang="es-AR" sz="1700" b="1" i="0" u="none" strike="noStrike">
                        <a:solidFill>
                          <a:srgbClr val="FFFFFF"/>
                        </a:solidFill>
                        <a:effectLst/>
                        <a:latin typeface="Calibri" panose="020F0502020204030204" pitchFamily="34" charset="0"/>
                      </a:endParaRPr>
                    </a:p>
                  </a:txBody>
                  <a:tcPr marL="4572" marR="4572" marT="4572" marB="0" anchor="ctr"/>
                </a:tc>
                <a:tc>
                  <a:txBody>
                    <a:bodyPr/>
                    <a:lstStyle/>
                    <a:p>
                      <a:pPr algn="ctr" rtl="0" fontAlgn="ctr"/>
                      <a:r>
                        <a:rPr lang="es-AR" sz="1700" u="none" strike="noStrike">
                          <a:effectLst/>
                          <a:latin typeface="+mj-lt"/>
                        </a:rPr>
                        <a:t>4.032.284</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dirty="0">
                          <a:effectLst/>
                          <a:latin typeface="+mj-lt"/>
                        </a:rPr>
                        <a:t>4.817.932</a:t>
                      </a:r>
                      <a:endParaRPr lang="es-AR" sz="1700" b="0" i="0" u="none" strike="noStrike" dirty="0">
                        <a:solidFill>
                          <a:srgbClr val="000000"/>
                        </a:solidFill>
                        <a:effectLst/>
                        <a:latin typeface="+mj-lt"/>
                      </a:endParaRPr>
                    </a:p>
                  </a:txBody>
                  <a:tcPr marL="4572" marR="4572" marT="4572" marB="0" anchor="ctr"/>
                </a:tc>
                <a:tc>
                  <a:txBody>
                    <a:bodyPr/>
                    <a:lstStyle/>
                    <a:p>
                      <a:pPr algn="ctr" rtl="0" fontAlgn="ctr"/>
                      <a:r>
                        <a:rPr lang="es-AR" sz="1700" u="none" strike="noStrike" dirty="0">
                          <a:effectLst/>
                          <a:latin typeface="+mj-lt"/>
                        </a:rPr>
                        <a:t>19,48%</a:t>
                      </a:r>
                      <a:endParaRPr lang="es-AR" sz="1700" b="0" i="0" u="none" strike="noStrike" dirty="0">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17,84%</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15,19%</a:t>
                      </a:r>
                      <a:endParaRPr lang="es-AR" sz="1700" b="0" i="0" u="none" strike="noStrike">
                        <a:solidFill>
                          <a:srgbClr val="000000"/>
                        </a:solidFill>
                        <a:effectLst/>
                        <a:latin typeface="+mj-lt"/>
                      </a:endParaRPr>
                    </a:p>
                  </a:txBody>
                  <a:tcPr marL="4572" marR="4572" marT="4572" marB="0" anchor="ctr"/>
                </a:tc>
                <a:extLst>
                  <a:ext uri="{0D108BD9-81ED-4DB2-BD59-A6C34878D82A}">
                    <a16:rowId xmlns="" xmlns:a16="http://schemas.microsoft.com/office/drawing/2014/main" val="1383181270"/>
                  </a:ext>
                </a:extLst>
              </a:tr>
              <a:tr h="383049">
                <a:tc>
                  <a:txBody>
                    <a:bodyPr/>
                    <a:lstStyle/>
                    <a:p>
                      <a:pPr algn="just" rtl="0" fontAlgn="ctr"/>
                      <a:r>
                        <a:rPr lang="es-AR" sz="1700" u="none" strike="noStrike">
                          <a:effectLst/>
                        </a:rPr>
                        <a:t>Cargill</a:t>
                      </a:r>
                      <a:endParaRPr lang="es-AR" sz="1700" b="1" i="0" u="none" strike="noStrike">
                        <a:solidFill>
                          <a:srgbClr val="FFFFFF"/>
                        </a:solidFill>
                        <a:effectLst/>
                        <a:latin typeface="Calibri" panose="020F0502020204030204" pitchFamily="34" charset="0"/>
                      </a:endParaRPr>
                    </a:p>
                  </a:txBody>
                  <a:tcPr marL="4572" marR="4572" marT="4572" marB="0" anchor="ctr"/>
                </a:tc>
                <a:tc>
                  <a:txBody>
                    <a:bodyPr/>
                    <a:lstStyle/>
                    <a:p>
                      <a:pPr algn="ctr" rtl="0" fontAlgn="ctr"/>
                      <a:r>
                        <a:rPr lang="es-AR" sz="1700" u="none" strike="noStrike">
                          <a:effectLst/>
                          <a:latin typeface="+mj-lt"/>
                        </a:rPr>
                        <a:t>4.033.756</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3.512.461</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-12,92%</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17,85%</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11,07%</a:t>
                      </a:r>
                      <a:endParaRPr lang="es-AR" sz="1700" b="0" i="0" u="none" strike="noStrike">
                        <a:solidFill>
                          <a:srgbClr val="000000"/>
                        </a:solidFill>
                        <a:effectLst/>
                        <a:latin typeface="+mj-lt"/>
                      </a:endParaRPr>
                    </a:p>
                  </a:txBody>
                  <a:tcPr marL="4572" marR="4572" marT="4572" marB="0" anchor="ctr"/>
                </a:tc>
                <a:extLst>
                  <a:ext uri="{0D108BD9-81ED-4DB2-BD59-A6C34878D82A}">
                    <a16:rowId xmlns="" xmlns:a16="http://schemas.microsoft.com/office/drawing/2014/main" val="4046425295"/>
                  </a:ext>
                </a:extLst>
              </a:tr>
              <a:tr h="755457">
                <a:tc>
                  <a:txBody>
                    <a:bodyPr/>
                    <a:lstStyle/>
                    <a:p>
                      <a:pPr algn="just" rtl="0" fontAlgn="ctr"/>
                      <a:r>
                        <a:rPr lang="es-AR" sz="1700" u="none" strike="noStrike">
                          <a:effectLst/>
                        </a:rPr>
                        <a:t>Bunge Argentina</a:t>
                      </a:r>
                      <a:endParaRPr lang="es-AR" sz="1700" b="1" i="0" u="none" strike="noStrike">
                        <a:solidFill>
                          <a:srgbClr val="FFFFFF"/>
                        </a:solidFill>
                        <a:effectLst/>
                        <a:latin typeface="Calibri" panose="020F0502020204030204" pitchFamily="34" charset="0"/>
                      </a:endParaRPr>
                    </a:p>
                  </a:txBody>
                  <a:tcPr marL="4572" marR="4572" marT="4572" marB="0" anchor="ctr"/>
                </a:tc>
                <a:tc>
                  <a:txBody>
                    <a:bodyPr/>
                    <a:lstStyle/>
                    <a:p>
                      <a:pPr algn="ctr" rtl="0" fontAlgn="ctr"/>
                      <a:r>
                        <a:rPr lang="es-AR" sz="1700" u="none" strike="noStrike">
                          <a:effectLst/>
                          <a:latin typeface="+mj-lt"/>
                        </a:rPr>
                        <a:t>4.604.087</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3.980.421</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-13,55%</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dirty="0">
                          <a:effectLst/>
                          <a:latin typeface="+mj-lt"/>
                        </a:rPr>
                        <a:t>20,37%</a:t>
                      </a:r>
                      <a:endParaRPr lang="es-AR" sz="1700" b="0" i="0" u="none" strike="noStrike" dirty="0">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12,55%</a:t>
                      </a:r>
                      <a:endParaRPr lang="es-AR" sz="1700" b="0" i="0" u="none" strike="noStrike">
                        <a:solidFill>
                          <a:srgbClr val="000000"/>
                        </a:solidFill>
                        <a:effectLst/>
                        <a:latin typeface="+mj-lt"/>
                      </a:endParaRPr>
                    </a:p>
                  </a:txBody>
                  <a:tcPr marL="4572" marR="4572" marT="4572" marB="0" anchor="ctr"/>
                </a:tc>
                <a:extLst>
                  <a:ext uri="{0D108BD9-81ED-4DB2-BD59-A6C34878D82A}">
                    <a16:rowId xmlns="" xmlns:a16="http://schemas.microsoft.com/office/drawing/2014/main" val="642364068"/>
                  </a:ext>
                </a:extLst>
              </a:tr>
              <a:tr h="755457">
                <a:tc>
                  <a:txBody>
                    <a:bodyPr/>
                    <a:lstStyle/>
                    <a:p>
                      <a:pPr algn="just" rtl="0" fontAlgn="ctr"/>
                      <a:r>
                        <a:rPr lang="es-AR" sz="1700" u="none" strike="noStrike">
                          <a:effectLst/>
                        </a:rPr>
                        <a:t>Oleag. Moreno</a:t>
                      </a:r>
                      <a:endParaRPr lang="es-AR" sz="1700" b="1" i="0" u="none" strike="noStrike">
                        <a:solidFill>
                          <a:srgbClr val="FFFFFF"/>
                        </a:solidFill>
                        <a:effectLst/>
                        <a:latin typeface="Calibri" panose="020F0502020204030204" pitchFamily="34" charset="0"/>
                      </a:endParaRPr>
                    </a:p>
                  </a:txBody>
                  <a:tcPr marL="4572" marR="4572" marT="4572" marB="0" anchor="ctr"/>
                </a:tc>
                <a:tc>
                  <a:txBody>
                    <a:bodyPr/>
                    <a:lstStyle/>
                    <a:p>
                      <a:pPr algn="ctr" rtl="0" fontAlgn="ctr"/>
                      <a:r>
                        <a:rPr lang="es-AR" sz="1700" u="none" strike="noStrike">
                          <a:effectLst/>
                          <a:latin typeface="+mj-lt"/>
                        </a:rPr>
                        <a:t>87.106</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3.137.167</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3501,55%</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0,39%</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dirty="0">
                          <a:effectLst/>
                          <a:latin typeface="+mj-lt"/>
                        </a:rPr>
                        <a:t>9,89%</a:t>
                      </a:r>
                      <a:endParaRPr lang="es-AR" sz="1700" b="0" i="0" u="none" strike="noStrike" dirty="0">
                        <a:solidFill>
                          <a:srgbClr val="000000"/>
                        </a:solidFill>
                        <a:effectLst/>
                        <a:latin typeface="+mj-lt"/>
                      </a:endParaRPr>
                    </a:p>
                  </a:txBody>
                  <a:tcPr marL="4572" marR="4572" marT="4572" marB="0" anchor="ctr"/>
                </a:tc>
                <a:extLst>
                  <a:ext uri="{0D108BD9-81ED-4DB2-BD59-A6C34878D82A}">
                    <a16:rowId xmlns="" xmlns:a16="http://schemas.microsoft.com/office/drawing/2014/main" val="2577422650"/>
                  </a:ext>
                </a:extLst>
              </a:tr>
              <a:tr h="755457">
                <a:tc>
                  <a:txBody>
                    <a:bodyPr/>
                    <a:lstStyle/>
                    <a:p>
                      <a:pPr algn="just" rtl="0" fontAlgn="ctr"/>
                      <a:r>
                        <a:rPr lang="es-AR" sz="1700" u="none" strike="noStrike">
                          <a:effectLst/>
                        </a:rPr>
                        <a:t>Mol. Río de la Plata</a:t>
                      </a:r>
                      <a:endParaRPr lang="es-AR" sz="1700" b="1" i="0" u="none" strike="noStrike">
                        <a:solidFill>
                          <a:srgbClr val="FFFFFF"/>
                        </a:solidFill>
                        <a:effectLst/>
                        <a:latin typeface="Calibri" panose="020F0502020204030204" pitchFamily="34" charset="0"/>
                      </a:endParaRPr>
                    </a:p>
                  </a:txBody>
                  <a:tcPr marL="4572" marR="4572" marT="4572" marB="0" anchor="ctr"/>
                </a:tc>
                <a:tc>
                  <a:txBody>
                    <a:bodyPr/>
                    <a:lstStyle/>
                    <a:p>
                      <a:pPr algn="ctr" rtl="0" fontAlgn="ctr"/>
                      <a:r>
                        <a:rPr lang="es-AR" sz="1700" u="none" strike="noStrike">
                          <a:effectLst/>
                          <a:latin typeface="+mj-lt"/>
                        </a:rPr>
                        <a:t>2.052.688</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1.796.208</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-12,49%</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9,08%</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dirty="0">
                          <a:effectLst/>
                          <a:latin typeface="+mj-lt"/>
                        </a:rPr>
                        <a:t>5,66%</a:t>
                      </a:r>
                      <a:endParaRPr lang="es-AR" sz="1700" b="0" i="0" u="none" strike="noStrike" dirty="0">
                        <a:solidFill>
                          <a:srgbClr val="000000"/>
                        </a:solidFill>
                        <a:effectLst/>
                        <a:latin typeface="+mj-lt"/>
                      </a:endParaRPr>
                    </a:p>
                  </a:txBody>
                  <a:tcPr marL="4572" marR="4572" marT="4572" marB="0" anchor="ctr"/>
                </a:tc>
                <a:extLst>
                  <a:ext uri="{0D108BD9-81ED-4DB2-BD59-A6C34878D82A}">
                    <a16:rowId xmlns="" xmlns:a16="http://schemas.microsoft.com/office/drawing/2014/main" val="481349186"/>
                  </a:ext>
                </a:extLst>
              </a:tr>
              <a:tr h="569253">
                <a:tc>
                  <a:txBody>
                    <a:bodyPr/>
                    <a:lstStyle/>
                    <a:p>
                      <a:pPr algn="just" rtl="0" fontAlgn="ctr"/>
                      <a:r>
                        <a:rPr lang="es-AR" sz="1700" u="none" strike="noStrike">
                          <a:effectLst/>
                        </a:rPr>
                        <a:t>Total Industria</a:t>
                      </a:r>
                      <a:endParaRPr lang="es-AR" sz="1700" b="1" i="0" u="none" strike="noStrike">
                        <a:solidFill>
                          <a:srgbClr val="FFFFFF"/>
                        </a:solidFill>
                        <a:effectLst/>
                        <a:latin typeface="Calibri" panose="020F0502020204030204" pitchFamily="34" charset="0"/>
                      </a:endParaRPr>
                    </a:p>
                  </a:txBody>
                  <a:tcPr marL="4572" marR="4572" marT="4572" marB="0" anchor="ctr"/>
                </a:tc>
                <a:tc>
                  <a:txBody>
                    <a:bodyPr/>
                    <a:lstStyle/>
                    <a:p>
                      <a:pPr algn="ctr" rtl="0" fontAlgn="ctr"/>
                      <a:r>
                        <a:rPr lang="es-AR" sz="1700" u="none" strike="noStrike">
                          <a:effectLst/>
                          <a:latin typeface="+mj-lt"/>
                        </a:rPr>
                        <a:t>22.597.510</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31.715.256</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40,35%</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a:effectLst/>
                          <a:latin typeface="+mj-lt"/>
                        </a:rPr>
                        <a:t>100,00%</a:t>
                      </a:r>
                      <a:endParaRPr lang="es-AR" sz="1700" b="0" i="0" u="none" strike="noStrike">
                        <a:solidFill>
                          <a:srgbClr val="000000"/>
                        </a:solidFill>
                        <a:effectLst/>
                        <a:latin typeface="+mj-lt"/>
                      </a:endParaRPr>
                    </a:p>
                  </a:txBody>
                  <a:tcPr marL="4572" marR="4572" marT="4572" marB="0" anchor="ctr"/>
                </a:tc>
                <a:tc>
                  <a:txBody>
                    <a:bodyPr/>
                    <a:lstStyle/>
                    <a:p>
                      <a:pPr algn="ctr" rtl="0" fontAlgn="ctr"/>
                      <a:r>
                        <a:rPr lang="es-AR" sz="1700" u="none" strike="noStrike" dirty="0">
                          <a:effectLst/>
                          <a:latin typeface="+mj-lt"/>
                        </a:rPr>
                        <a:t>100,00%</a:t>
                      </a:r>
                      <a:endParaRPr lang="es-AR" sz="1700" b="0" i="0" u="none" strike="noStrike" dirty="0">
                        <a:solidFill>
                          <a:srgbClr val="000000"/>
                        </a:solidFill>
                        <a:effectLst/>
                        <a:latin typeface="+mj-lt"/>
                      </a:endParaRPr>
                    </a:p>
                  </a:txBody>
                  <a:tcPr marL="4572" marR="4572" marT="4572" marB="0" anchor="ctr"/>
                </a:tc>
                <a:extLst>
                  <a:ext uri="{0D108BD9-81ED-4DB2-BD59-A6C34878D82A}">
                    <a16:rowId xmlns="" xmlns:a16="http://schemas.microsoft.com/office/drawing/2014/main" val="2172736003"/>
                  </a:ext>
                </a:extLst>
              </a:tr>
            </a:tbl>
          </a:graphicData>
        </a:graphic>
      </p:graphicFrame>
    </p:spTree>
    <p:extLst>
      <p:ext uri="{BB962C8B-B14F-4D97-AF65-F5344CB8AC3E}">
        <p14:creationId xmlns:p14="http://schemas.microsoft.com/office/powerpoint/2010/main" val="3122522202"/>
      </p:ext>
    </p:extLst>
  </p:cSld>
  <p:clrMapOvr>
    <a:masterClrMapping/>
  </p:clrMapOvr>
  <p:transition spd="slow">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326201"/>
            <a:ext cx="6786610" cy="400110"/>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Coeficientes técnicos de la cadena de soja</a:t>
            </a:r>
          </a:p>
        </p:txBody>
      </p:sp>
      <p:graphicFrame>
        <p:nvGraphicFramePr>
          <p:cNvPr id="2" name="Tabla 1">
            <a:extLst>
              <a:ext uri="{FF2B5EF4-FFF2-40B4-BE49-F238E27FC236}">
                <a16:creationId xmlns="" xmlns:a16="http://schemas.microsoft.com/office/drawing/2014/main" id="{14D207D6-D7D2-40D4-A38C-6A0177B9C4D1}"/>
              </a:ext>
            </a:extLst>
          </p:cNvPr>
          <p:cNvGraphicFramePr>
            <a:graphicFrameLocks noGrp="1"/>
          </p:cNvGraphicFramePr>
          <p:nvPr>
            <p:extLst>
              <p:ext uri="{D42A27DB-BD31-4B8C-83A1-F6EECF244321}">
                <p14:modId xmlns:p14="http://schemas.microsoft.com/office/powerpoint/2010/main" val="2305846799"/>
              </p:ext>
            </p:extLst>
          </p:nvPr>
        </p:nvGraphicFramePr>
        <p:xfrm>
          <a:off x="1619672" y="1052513"/>
          <a:ext cx="6264696" cy="2273808"/>
        </p:xfrm>
        <a:graphic>
          <a:graphicData uri="http://schemas.openxmlformats.org/drawingml/2006/table">
            <a:tbl>
              <a:tblPr firstRow="1" firstCol="1" bandRow="1">
                <a:tableStyleId>{5C22544A-7EE6-4342-B048-85BDC9FD1C3A}</a:tableStyleId>
              </a:tblPr>
              <a:tblGrid>
                <a:gridCol w="2271235">
                  <a:extLst>
                    <a:ext uri="{9D8B030D-6E8A-4147-A177-3AD203B41FA5}">
                      <a16:colId xmlns="" xmlns:a16="http://schemas.microsoft.com/office/drawing/2014/main" val="3331885166"/>
                    </a:ext>
                  </a:extLst>
                </a:gridCol>
                <a:gridCol w="2001744">
                  <a:extLst>
                    <a:ext uri="{9D8B030D-6E8A-4147-A177-3AD203B41FA5}">
                      <a16:colId xmlns="" xmlns:a16="http://schemas.microsoft.com/office/drawing/2014/main" val="1778532765"/>
                    </a:ext>
                  </a:extLst>
                </a:gridCol>
                <a:gridCol w="1991717">
                  <a:extLst>
                    <a:ext uri="{9D8B030D-6E8A-4147-A177-3AD203B41FA5}">
                      <a16:colId xmlns="" xmlns:a16="http://schemas.microsoft.com/office/drawing/2014/main" val="660252532"/>
                    </a:ext>
                  </a:extLst>
                </a:gridCol>
              </a:tblGrid>
              <a:tr h="190500">
                <a:tc rowSpan="2">
                  <a:txBody>
                    <a:bodyPr/>
                    <a:lstStyle/>
                    <a:p>
                      <a:pPr algn="just">
                        <a:lnSpc>
                          <a:spcPct val="115000"/>
                        </a:lnSpc>
                        <a:spcAft>
                          <a:spcPts val="600"/>
                        </a:spcAft>
                      </a:pPr>
                      <a:r>
                        <a:rPr lang="es-AR" sz="1800">
                          <a:effectLst/>
                          <a:latin typeface="+mj-lt"/>
                        </a:rPr>
                        <a:t>Subproducto</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15000"/>
                        </a:lnSpc>
                        <a:spcAft>
                          <a:spcPts val="600"/>
                        </a:spcAft>
                      </a:pPr>
                      <a:r>
                        <a:rPr lang="es-AR" sz="1800">
                          <a:effectLst/>
                          <a:latin typeface="+mj-lt"/>
                        </a:rPr>
                        <a:t>Método</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hMerge="1">
                  <a:txBody>
                    <a:bodyPr/>
                    <a:lstStyle/>
                    <a:p>
                      <a:endParaRPr lang="es-AR"/>
                    </a:p>
                  </a:txBody>
                  <a:tcPr/>
                </a:tc>
                <a:extLst>
                  <a:ext uri="{0D108BD9-81ED-4DB2-BD59-A6C34878D82A}">
                    <a16:rowId xmlns="" xmlns:a16="http://schemas.microsoft.com/office/drawing/2014/main" val="68306532"/>
                  </a:ext>
                </a:extLst>
              </a:tr>
              <a:tr h="381000">
                <a:tc vMerge="1">
                  <a:txBody>
                    <a:bodyPr/>
                    <a:lstStyle/>
                    <a:p>
                      <a:endParaRPr lang="es-AR"/>
                    </a:p>
                  </a:txBody>
                  <a:tcPr/>
                </a:tc>
                <a:tc>
                  <a:txBody>
                    <a:bodyPr/>
                    <a:lstStyle/>
                    <a:p>
                      <a:pPr algn="ctr">
                        <a:lnSpc>
                          <a:spcPct val="115000"/>
                        </a:lnSpc>
                        <a:spcAft>
                          <a:spcPts val="600"/>
                        </a:spcAft>
                      </a:pPr>
                      <a:r>
                        <a:rPr lang="es-AR" sz="1800">
                          <a:effectLst/>
                          <a:latin typeface="+mj-lt"/>
                        </a:rPr>
                        <a:t>Prensado extrusado</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Solvente</a:t>
                      </a:r>
                      <a:endParaRPr lang="es-AR"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269560253"/>
                  </a:ext>
                </a:extLst>
              </a:tr>
              <a:tr h="252730">
                <a:tc>
                  <a:txBody>
                    <a:bodyPr/>
                    <a:lstStyle/>
                    <a:p>
                      <a:pPr algn="just">
                        <a:lnSpc>
                          <a:spcPct val="115000"/>
                        </a:lnSpc>
                        <a:spcAft>
                          <a:spcPts val="600"/>
                        </a:spcAft>
                      </a:pPr>
                      <a:r>
                        <a:rPr lang="es-AR" sz="1800">
                          <a:effectLst/>
                          <a:latin typeface="+mj-lt"/>
                        </a:rPr>
                        <a:t>Aceite  de Soja</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14%</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19%</a:t>
                      </a:r>
                      <a:endParaRPr lang="es-AR"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04448345"/>
                  </a:ext>
                </a:extLst>
              </a:tr>
              <a:tr h="246380">
                <a:tc>
                  <a:txBody>
                    <a:bodyPr/>
                    <a:lstStyle/>
                    <a:p>
                      <a:pPr algn="just">
                        <a:lnSpc>
                          <a:spcPct val="115000"/>
                        </a:lnSpc>
                        <a:spcAft>
                          <a:spcPts val="600"/>
                        </a:spcAft>
                      </a:pPr>
                      <a:r>
                        <a:rPr lang="es-AR" sz="1800">
                          <a:effectLst/>
                          <a:latin typeface="+mj-lt"/>
                        </a:rPr>
                        <a:t>Harina</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No aplicable</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78%</a:t>
                      </a:r>
                      <a:endParaRPr lang="es-AR"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724315152"/>
                  </a:ext>
                </a:extLst>
              </a:tr>
              <a:tr h="259080">
                <a:tc>
                  <a:txBody>
                    <a:bodyPr/>
                    <a:lstStyle/>
                    <a:p>
                      <a:pPr algn="just">
                        <a:lnSpc>
                          <a:spcPct val="115000"/>
                        </a:lnSpc>
                        <a:spcAft>
                          <a:spcPts val="600"/>
                        </a:spcAft>
                      </a:pPr>
                      <a:r>
                        <a:rPr lang="es-AR" sz="1800">
                          <a:effectLst/>
                          <a:latin typeface="+mj-lt"/>
                        </a:rPr>
                        <a:t>Expeller</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77%</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No aplicable</a:t>
                      </a:r>
                      <a:endParaRPr lang="es-AR"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437485148"/>
                  </a:ext>
                </a:extLst>
              </a:tr>
              <a:tr h="190500">
                <a:tc>
                  <a:txBody>
                    <a:bodyPr/>
                    <a:lstStyle/>
                    <a:p>
                      <a:pPr algn="just">
                        <a:lnSpc>
                          <a:spcPct val="115000"/>
                        </a:lnSpc>
                        <a:spcAft>
                          <a:spcPts val="600"/>
                        </a:spcAft>
                      </a:pPr>
                      <a:r>
                        <a:rPr lang="es-AR" sz="1800">
                          <a:effectLst/>
                          <a:latin typeface="+mj-lt"/>
                        </a:rPr>
                        <a:t>Otros </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9%</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3%</a:t>
                      </a:r>
                      <a:endParaRPr lang="es-AR"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991303049"/>
                  </a:ext>
                </a:extLst>
              </a:tr>
              <a:tr h="190500">
                <a:tc>
                  <a:txBody>
                    <a:bodyPr/>
                    <a:lstStyle/>
                    <a:p>
                      <a:pPr algn="just">
                        <a:lnSpc>
                          <a:spcPct val="115000"/>
                        </a:lnSpc>
                        <a:spcAft>
                          <a:spcPts val="600"/>
                        </a:spcAft>
                      </a:pPr>
                      <a:r>
                        <a:rPr lang="es-AR" sz="1800">
                          <a:effectLst/>
                          <a:latin typeface="+mj-lt"/>
                        </a:rPr>
                        <a:t>Total</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100,00%</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dirty="0">
                          <a:effectLst/>
                          <a:latin typeface="+mj-lt"/>
                        </a:rPr>
                        <a:t>100,00%</a:t>
                      </a:r>
                      <a:endParaRPr lang="es-AR" sz="18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515138674"/>
                  </a:ext>
                </a:extLst>
              </a:tr>
            </a:tbl>
          </a:graphicData>
        </a:graphic>
      </p:graphicFrame>
      <p:graphicFrame>
        <p:nvGraphicFramePr>
          <p:cNvPr id="3" name="Tabla 2">
            <a:extLst>
              <a:ext uri="{FF2B5EF4-FFF2-40B4-BE49-F238E27FC236}">
                <a16:creationId xmlns="" xmlns:a16="http://schemas.microsoft.com/office/drawing/2014/main" id="{363EE63E-2F88-4AE6-9A55-674713D3D31C}"/>
              </a:ext>
            </a:extLst>
          </p:cNvPr>
          <p:cNvGraphicFramePr>
            <a:graphicFrameLocks noGrp="1"/>
          </p:cNvGraphicFramePr>
          <p:nvPr>
            <p:extLst>
              <p:ext uri="{D42A27DB-BD31-4B8C-83A1-F6EECF244321}">
                <p14:modId xmlns:p14="http://schemas.microsoft.com/office/powerpoint/2010/main" val="1910531594"/>
              </p:ext>
            </p:extLst>
          </p:nvPr>
        </p:nvGraphicFramePr>
        <p:xfrm>
          <a:off x="2529375" y="3684369"/>
          <a:ext cx="4445289" cy="630936"/>
        </p:xfrm>
        <a:graphic>
          <a:graphicData uri="http://schemas.openxmlformats.org/drawingml/2006/table">
            <a:tbl>
              <a:tblPr firstRow="1" firstCol="1" bandRow="1">
                <a:tableStyleId>{5C22544A-7EE6-4342-B048-85BDC9FD1C3A}</a:tableStyleId>
              </a:tblPr>
              <a:tblGrid>
                <a:gridCol w="1672617">
                  <a:extLst>
                    <a:ext uri="{9D8B030D-6E8A-4147-A177-3AD203B41FA5}">
                      <a16:colId xmlns="" xmlns:a16="http://schemas.microsoft.com/office/drawing/2014/main" val="10653921"/>
                    </a:ext>
                  </a:extLst>
                </a:gridCol>
                <a:gridCol w="1672617">
                  <a:extLst>
                    <a:ext uri="{9D8B030D-6E8A-4147-A177-3AD203B41FA5}">
                      <a16:colId xmlns="" xmlns:a16="http://schemas.microsoft.com/office/drawing/2014/main" val="3507319169"/>
                    </a:ext>
                  </a:extLst>
                </a:gridCol>
                <a:gridCol w="966580">
                  <a:extLst>
                    <a:ext uri="{9D8B030D-6E8A-4147-A177-3AD203B41FA5}">
                      <a16:colId xmlns="" xmlns:a16="http://schemas.microsoft.com/office/drawing/2014/main" val="1739898426"/>
                    </a:ext>
                  </a:extLst>
                </a:gridCol>
                <a:gridCol w="133475">
                  <a:extLst>
                    <a:ext uri="{9D8B030D-6E8A-4147-A177-3AD203B41FA5}">
                      <a16:colId xmlns="" xmlns:a16="http://schemas.microsoft.com/office/drawing/2014/main" val="246155792"/>
                    </a:ext>
                  </a:extLst>
                </a:gridCol>
              </a:tblGrid>
              <a:tr h="190500">
                <a:tc rowSpan="2">
                  <a:txBody>
                    <a:bodyPr/>
                    <a:lstStyle/>
                    <a:p>
                      <a:pPr algn="just">
                        <a:lnSpc>
                          <a:spcPct val="115000"/>
                        </a:lnSpc>
                        <a:spcAft>
                          <a:spcPts val="600"/>
                        </a:spcAft>
                      </a:pPr>
                      <a:r>
                        <a:rPr lang="es-AR" sz="1800">
                          <a:effectLst/>
                          <a:latin typeface="+mj-lt"/>
                        </a:rPr>
                        <a:t>Refinado del aceite</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600"/>
                        </a:spcAft>
                      </a:pPr>
                      <a:r>
                        <a:rPr lang="es-AR" sz="1800">
                          <a:effectLst/>
                          <a:latin typeface="+mj-lt"/>
                        </a:rPr>
                        <a:t>Gomas y borras</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600"/>
                        </a:spcAft>
                      </a:pPr>
                      <a:r>
                        <a:rPr lang="es-AR" sz="1800">
                          <a:effectLst/>
                          <a:latin typeface="+mj-lt"/>
                        </a:rPr>
                        <a:t> 2%</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AR" sz="1800">
                          <a:effectLst/>
                          <a:latin typeface="+mj-lt"/>
                        </a:rPr>
                        <a:t> </a:t>
                      </a:r>
                      <a:endParaRPr lang="es-AR" sz="1800">
                        <a:effectLst/>
                        <a:latin typeface="+mj-lt"/>
                        <a:ea typeface="Calibri" panose="020F0502020204030204" pitchFamily="34" charset="0"/>
                        <a:cs typeface="Times New Roman" panose="02020603050405020304" pitchFamily="18" charset="0"/>
                      </a:endParaRPr>
                    </a:p>
                  </a:txBody>
                  <a:tcPr marL="0" marR="0" marT="0" marB="0" anchor="ctr"/>
                </a:tc>
                <a:extLst>
                  <a:ext uri="{0D108BD9-81ED-4DB2-BD59-A6C34878D82A}">
                    <a16:rowId xmlns="" xmlns:a16="http://schemas.microsoft.com/office/drawing/2014/main" val="88485931"/>
                  </a:ext>
                </a:extLst>
              </a:tr>
              <a:tr h="190500">
                <a:tc vMerge="1">
                  <a:txBody>
                    <a:bodyPr/>
                    <a:lstStyle/>
                    <a:p>
                      <a:endParaRPr lang="es-AR"/>
                    </a:p>
                  </a:txBody>
                  <a:tcPr/>
                </a:tc>
                <a:tc>
                  <a:txBody>
                    <a:bodyPr/>
                    <a:lstStyle/>
                    <a:p>
                      <a:pPr algn="just">
                        <a:lnSpc>
                          <a:spcPct val="115000"/>
                        </a:lnSpc>
                        <a:spcAft>
                          <a:spcPts val="600"/>
                        </a:spcAft>
                      </a:pPr>
                      <a:r>
                        <a:rPr lang="es-AR" sz="1800">
                          <a:effectLst/>
                          <a:latin typeface="+mj-lt"/>
                        </a:rPr>
                        <a:t>Aceite refinado</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gridSpan="2">
                  <a:txBody>
                    <a:bodyPr/>
                    <a:lstStyle/>
                    <a:p>
                      <a:pPr algn="just">
                        <a:lnSpc>
                          <a:spcPct val="115000"/>
                        </a:lnSpc>
                        <a:spcAft>
                          <a:spcPts val="600"/>
                        </a:spcAft>
                      </a:pPr>
                      <a:r>
                        <a:rPr lang="es-AR" sz="1800" dirty="0">
                          <a:effectLst/>
                          <a:latin typeface="+mj-lt"/>
                        </a:rPr>
                        <a:t> 98%</a:t>
                      </a:r>
                      <a:endParaRPr lang="es-AR" sz="1800" dirty="0">
                        <a:effectLst/>
                        <a:latin typeface="+mj-lt"/>
                        <a:ea typeface="Calibri" panose="020F0502020204030204" pitchFamily="34" charset="0"/>
                        <a:cs typeface="Times New Roman" panose="02020603050405020304" pitchFamily="18" charset="0"/>
                      </a:endParaRPr>
                    </a:p>
                  </a:txBody>
                  <a:tcPr marL="68580" marR="68580" marT="0" marB="0"/>
                </a:tc>
                <a:tc hMerge="1">
                  <a:txBody>
                    <a:bodyPr/>
                    <a:lstStyle/>
                    <a:p>
                      <a:endParaRPr lang="es-AR"/>
                    </a:p>
                  </a:txBody>
                  <a:tcPr/>
                </a:tc>
                <a:extLst>
                  <a:ext uri="{0D108BD9-81ED-4DB2-BD59-A6C34878D82A}">
                    <a16:rowId xmlns="" xmlns:a16="http://schemas.microsoft.com/office/drawing/2014/main" val="2240790680"/>
                  </a:ext>
                </a:extLst>
              </a:tr>
            </a:tbl>
          </a:graphicData>
        </a:graphic>
      </p:graphicFrame>
      <p:graphicFrame>
        <p:nvGraphicFramePr>
          <p:cNvPr id="4" name="Tabla 3">
            <a:extLst>
              <a:ext uri="{FF2B5EF4-FFF2-40B4-BE49-F238E27FC236}">
                <a16:creationId xmlns="" xmlns:a16="http://schemas.microsoft.com/office/drawing/2014/main" id="{BB67FFB2-CA4C-49C0-8C6F-8244F3742FED}"/>
              </a:ext>
            </a:extLst>
          </p:cNvPr>
          <p:cNvGraphicFramePr>
            <a:graphicFrameLocks noGrp="1"/>
          </p:cNvGraphicFramePr>
          <p:nvPr>
            <p:extLst>
              <p:ext uri="{D42A27DB-BD31-4B8C-83A1-F6EECF244321}">
                <p14:modId xmlns:p14="http://schemas.microsoft.com/office/powerpoint/2010/main" val="559445424"/>
              </p:ext>
            </p:extLst>
          </p:nvPr>
        </p:nvGraphicFramePr>
        <p:xfrm>
          <a:off x="2759740" y="4758709"/>
          <a:ext cx="3338769" cy="946404"/>
        </p:xfrm>
        <a:graphic>
          <a:graphicData uri="http://schemas.openxmlformats.org/drawingml/2006/table">
            <a:tbl>
              <a:tblPr firstRow="1" firstCol="1" bandRow="1">
                <a:tableStyleId>{5C22544A-7EE6-4342-B048-85BDC9FD1C3A}</a:tableStyleId>
              </a:tblPr>
              <a:tblGrid>
                <a:gridCol w="2039637">
                  <a:extLst>
                    <a:ext uri="{9D8B030D-6E8A-4147-A177-3AD203B41FA5}">
                      <a16:colId xmlns="" xmlns:a16="http://schemas.microsoft.com/office/drawing/2014/main" val="2681999200"/>
                    </a:ext>
                  </a:extLst>
                </a:gridCol>
                <a:gridCol w="1299132">
                  <a:extLst>
                    <a:ext uri="{9D8B030D-6E8A-4147-A177-3AD203B41FA5}">
                      <a16:colId xmlns="" xmlns:a16="http://schemas.microsoft.com/office/drawing/2014/main" val="15816169"/>
                    </a:ext>
                  </a:extLst>
                </a:gridCol>
              </a:tblGrid>
              <a:tr h="190500">
                <a:tc>
                  <a:txBody>
                    <a:bodyPr/>
                    <a:lstStyle/>
                    <a:p>
                      <a:pPr algn="just">
                        <a:lnSpc>
                          <a:spcPct val="115000"/>
                        </a:lnSpc>
                        <a:spcAft>
                          <a:spcPts val="600"/>
                        </a:spcAft>
                      </a:pPr>
                      <a:r>
                        <a:rPr lang="es-AR" sz="1800">
                          <a:effectLst/>
                          <a:latin typeface="+mj-lt"/>
                        </a:rPr>
                        <a:t>Biodiesel</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600"/>
                        </a:spcAft>
                      </a:pPr>
                      <a:r>
                        <a:rPr lang="es-AR" sz="1800">
                          <a:effectLst/>
                          <a:latin typeface="+mj-lt"/>
                        </a:rPr>
                        <a:t>87,20%</a:t>
                      </a:r>
                      <a:endParaRPr lang="es-AR"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201596134"/>
                  </a:ext>
                </a:extLst>
              </a:tr>
              <a:tr h="190500">
                <a:tc>
                  <a:txBody>
                    <a:bodyPr/>
                    <a:lstStyle/>
                    <a:p>
                      <a:pPr algn="just">
                        <a:lnSpc>
                          <a:spcPct val="115000"/>
                        </a:lnSpc>
                        <a:spcAft>
                          <a:spcPts val="600"/>
                        </a:spcAft>
                      </a:pPr>
                      <a:r>
                        <a:rPr lang="es-AR" sz="1800">
                          <a:effectLst/>
                          <a:latin typeface="+mj-lt"/>
                        </a:rPr>
                        <a:t>Glicerina</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600"/>
                        </a:spcAft>
                      </a:pPr>
                      <a:r>
                        <a:rPr lang="es-AR" sz="1800">
                          <a:effectLst/>
                          <a:latin typeface="+mj-lt"/>
                        </a:rPr>
                        <a:t>12,67%</a:t>
                      </a:r>
                      <a:endParaRPr lang="es-AR"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144615690"/>
                  </a:ext>
                </a:extLst>
              </a:tr>
              <a:tr h="221615">
                <a:tc>
                  <a:txBody>
                    <a:bodyPr/>
                    <a:lstStyle/>
                    <a:p>
                      <a:pPr algn="just">
                        <a:lnSpc>
                          <a:spcPct val="115000"/>
                        </a:lnSpc>
                        <a:spcAft>
                          <a:spcPts val="600"/>
                        </a:spcAft>
                      </a:pPr>
                      <a:r>
                        <a:rPr lang="es-AR" sz="1800">
                          <a:effectLst/>
                          <a:latin typeface="+mj-lt"/>
                        </a:rPr>
                        <a:t>Ácidos grasos</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600"/>
                        </a:spcAft>
                      </a:pPr>
                      <a:r>
                        <a:rPr lang="es-AR" sz="1800" dirty="0">
                          <a:effectLst/>
                          <a:latin typeface="+mj-lt"/>
                        </a:rPr>
                        <a:t>0,13%</a:t>
                      </a:r>
                      <a:endParaRPr lang="es-AR" sz="18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507862464"/>
                  </a:ext>
                </a:extLst>
              </a:tr>
            </a:tbl>
          </a:graphicData>
        </a:graphic>
      </p:graphicFrame>
    </p:spTree>
    <p:extLst>
      <p:ext uri="{BB962C8B-B14F-4D97-AF65-F5344CB8AC3E}">
        <p14:creationId xmlns:p14="http://schemas.microsoft.com/office/powerpoint/2010/main" val="3218871842"/>
      </p:ext>
    </p:extLst>
  </p:cSld>
  <p:clrMapOvr>
    <a:masterClrMapping/>
  </p:clrMapOvr>
  <p:transition spd="slow">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326201"/>
            <a:ext cx="6786610" cy="400110"/>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Estimación de la producción en la cadena</a:t>
            </a:r>
          </a:p>
        </p:txBody>
      </p:sp>
      <p:graphicFrame>
        <p:nvGraphicFramePr>
          <p:cNvPr id="3" name="Tabla 2"/>
          <p:cNvGraphicFramePr>
            <a:graphicFrameLocks noGrp="1"/>
          </p:cNvGraphicFramePr>
          <p:nvPr>
            <p:extLst>
              <p:ext uri="{D42A27DB-BD31-4B8C-83A1-F6EECF244321}">
                <p14:modId xmlns:p14="http://schemas.microsoft.com/office/powerpoint/2010/main" val="3234907542"/>
              </p:ext>
            </p:extLst>
          </p:nvPr>
        </p:nvGraphicFramePr>
        <p:xfrm>
          <a:off x="-2" y="1196748"/>
          <a:ext cx="9144001" cy="5661249"/>
        </p:xfrm>
        <a:graphic>
          <a:graphicData uri="http://schemas.openxmlformats.org/drawingml/2006/table">
            <a:tbl>
              <a:tblPr firstRow="1" firstCol="1">
                <a:tableStyleId>{5C22544A-7EE6-4342-B048-85BDC9FD1C3A}</a:tableStyleId>
              </a:tblPr>
              <a:tblGrid>
                <a:gridCol w="1306286">
                  <a:extLst>
                    <a:ext uri="{9D8B030D-6E8A-4147-A177-3AD203B41FA5}">
                      <a16:colId xmlns="" xmlns:a16="http://schemas.microsoft.com/office/drawing/2014/main" val="2840408936"/>
                    </a:ext>
                  </a:extLst>
                </a:gridCol>
                <a:gridCol w="1306286">
                  <a:extLst>
                    <a:ext uri="{9D8B030D-6E8A-4147-A177-3AD203B41FA5}">
                      <a16:colId xmlns="" xmlns:a16="http://schemas.microsoft.com/office/drawing/2014/main" val="1900723213"/>
                    </a:ext>
                  </a:extLst>
                </a:gridCol>
                <a:gridCol w="1028846">
                  <a:extLst>
                    <a:ext uri="{9D8B030D-6E8A-4147-A177-3AD203B41FA5}">
                      <a16:colId xmlns="" xmlns:a16="http://schemas.microsoft.com/office/drawing/2014/main" val="330042247"/>
                    </a:ext>
                  </a:extLst>
                </a:gridCol>
                <a:gridCol w="1583725">
                  <a:extLst>
                    <a:ext uri="{9D8B030D-6E8A-4147-A177-3AD203B41FA5}">
                      <a16:colId xmlns="" xmlns:a16="http://schemas.microsoft.com/office/drawing/2014/main" val="210215312"/>
                    </a:ext>
                  </a:extLst>
                </a:gridCol>
                <a:gridCol w="1306286">
                  <a:extLst>
                    <a:ext uri="{9D8B030D-6E8A-4147-A177-3AD203B41FA5}">
                      <a16:colId xmlns="" xmlns:a16="http://schemas.microsoft.com/office/drawing/2014/main" val="1170395178"/>
                    </a:ext>
                  </a:extLst>
                </a:gridCol>
                <a:gridCol w="1306286">
                  <a:extLst>
                    <a:ext uri="{9D8B030D-6E8A-4147-A177-3AD203B41FA5}">
                      <a16:colId xmlns="" xmlns:a16="http://schemas.microsoft.com/office/drawing/2014/main" val="4017933481"/>
                    </a:ext>
                  </a:extLst>
                </a:gridCol>
                <a:gridCol w="1306286">
                  <a:extLst>
                    <a:ext uri="{9D8B030D-6E8A-4147-A177-3AD203B41FA5}">
                      <a16:colId xmlns="" xmlns:a16="http://schemas.microsoft.com/office/drawing/2014/main" val="2218542500"/>
                    </a:ext>
                  </a:extLst>
                </a:gridCol>
              </a:tblGrid>
              <a:tr h="404324">
                <a:tc rowSpan="2">
                  <a:txBody>
                    <a:bodyPr/>
                    <a:lstStyle/>
                    <a:p>
                      <a:pPr algn="just" fontAlgn="ctr"/>
                      <a:r>
                        <a:rPr lang="en-US" sz="2000" u="none" strike="noStrike" dirty="0" err="1">
                          <a:effectLst/>
                          <a:latin typeface="+mj-lt"/>
                        </a:rPr>
                        <a:t>Campaña</a:t>
                      </a:r>
                      <a:endParaRPr lang="en-US" sz="2000" b="0" i="1" u="none" strike="noStrike" dirty="0">
                        <a:solidFill>
                          <a:srgbClr val="000000"/>
                        </a:solidFill>
                        <a:effectLst/>
                        <a:latin typeface="+mj-lt"/>
                      </a:endParaRPr>
                    </a:p>
                  </a:txBody>
                  <a:tcPr marL="9525" marR="9525" marT="9525" marB="0" anchor="ctr"/>
                </a:tc>
                <a:tc rowSpan="2">
                  <a:txBody>
                    <a:bodyPr/>
                    <a:lstStyle/>
                    <a:p>
                      <a:pPr algn="just" fontAlgn="ctr"/>
                      <a:r>
                        <a:rPr lang="es-AR" sz="2000" u="none" strike="noStrike" dirty="0">
                          <a:effectLst/>
                          <a:latin typeface="+mj-lt"/>
                        </a:rPr>
                        <a:t>Producción total de soja (000 </a:t>
                      </a:r>
                      <a:r>
                        <a:rPr lang="es-AR" sz="2000" u="none" strike="noStrike" dirty="0" err="1">
                          <a:effectLst/>
                          <a:latin typeface="+mj-lt"/>
                        </a:rPr>
                        <a:t>Tn</a:t>
                      </a:r>
                      <a:r>
                        <a:rPr lang="es-AR" sz="2000" u="none" strike="noStrike" dirty="0">
                          <a:effectLst/>
                          <a:latin typeface="+mj-lt"/>
                        </a:rPr>
                        <a:t>)</a:t>
                      </a:r>
                      <a:endParaRPr lang="es-AR" sz="2000" b="0" i="0" u="none" strike="noStrike" dirty="0">
                        <a:solidFill>
                          <a:srgbClr val="000000"/>
                        </a:solidFill>
                        <a:effectLst/>
                        <a:latin typeface="+mj-lt"/>
                      </a:endParaRPr>
                    </a:p>
                  </a:txBody>
                  <a:tcPr marL="9525" marR="9525" marT="9525" marB="0" anchor="ctr"/>
                </a:tc>
                <a:tc gridSpan="3">
                  <a:txBody>
                    <a:bodyPr/>
                    <a:lstStyle/>
                    <a:p>
                      <a:pPr algn="just" fontAlgn="ctr"/>
                      <a:r>
                        <a:rPr lang="en-US" sz="2000" u="none" strike="noStrike">
                          <a:effectLst/>
                          <a:latin typeface="+mj-lt"/>
                        </a:rPr>
                        <a:t>Aceite de Soja</a:t>
                      </a:r>
                      <a:endParaRPr lang="en-US" sz="2000" b="0" i="1" u="none" strike="noStrike">
                        <a:solidFill>
                          <a:srgbClr val="222222"/>
                        </a:solidFill>
                        <a:effectLst/>
                        <a:latin typeface="+mj-lt"/>
                      </a:endParaRPr>
                    </a:p>
                  </a:txBody>
                  <a:tcPr marL="9525" marR="9525" marT="9525" marB="0" anchor="ctr"/>
                </a:tc>
                <a:tc hMerge="1">
                  <a:txBody>
                    <a:bodyPr/>
                    <a:lstStyle/>
                    <a:p>
                      <a:endParaRPr lang="en-US"/>
                    </a:p>
                  </a:txBody>
                  <a:tcPr/>
                </a:tc>
                <a:tc hMerge="1">
                  <a:txBody>
                    <a:bodyPr/>
                    <a:lstStyle/>
                    <a:p>
                      <a:endParaRPr lang="en-US"/>
                    </a:p>
                  </a:txBody>
                  <a:tcPr/>
                </a:tc>
                <a:tc rowSpan="2">
                  <a:txBody>
                    <a:bodyPr/>
                    <a:lstStyle/>
                    <a:p>
                      <a:pPr algn="just" fontAlgn="ctr"/>
                      <a:r>
                        <a:rPr lang="en-US" sz="2000" u="none" strike="noStrike">
                          <a:effectLst/>
                          <a:latin typeface="+mj-lt"/>
                        </a:rPr>
                        <a:t>Harina</a:t>
                      </a:r>
                      <a:endParaRPr lang="en-US" sz="2000" b="0" i="1" u="none" strike="noStrike">
                        <a:solidFill>
                          <a:srgbClr val="222222"/>
                        </a:solidFill>
                        <a:effectLst/>
                        <a:latin typeface="+mj-lt"/>
                      </a:endParaRPr>
                    </a:p>
                  </a:txBody>
                  <a:tcPr marL="9525" marR="9525" marT="9525" marB="0" anchor="ctr"/>
                </a:tc>
                <a:tc rowSpan="2">
                  <a:txBody>
                    <a:bodyPr/>
                    <a:lstStyle/>
                    <a:p>
                      <a:pPr algn="just" fontAlgn="ctr"/>
                      <a:r>
                        <a:rPr lang="en-US" sz="2000" u="none" strike="noStrike">
                          <a:effectLst/>
                          <a:latin typeface="+mj-lt"/>
                        </a:rPr>
                        <a:t>Otros</a:t>
                      </a:r>
                      <a:endParaRPr lang="en-US" sz="2000" b="0" i="1" u="none" strike="noStrike">
                        <a:solidFill>
                          <a:srgbClr val="222222"/>
                        </a:solidFill>
                        <a:effectLst/>
                        <a:latin typeface="+mj-lt"/>
                      </a:endParaRPr>
                    </a:p>
                  </a:txBody>
                  <a:tcPr marL="9525" marR="9525" marT="9525" marB="0" anchor="ctr"/>
                </a:tc>
                <a:extLst>
                  <a:ext uri="{0D108BD9-81ED-4DB2-BD59-A6C34878D82A}">
                    <a16:rowId xmlns="" xmlns:a16="http://schemas.microsoft.com/office/drawing/2014/main" val="3122848125"/>
                  </a:ext>
                </a:extLst>
              </a:tr>
              <a:tr h="2426657">
                <a:tc vMerge="1">
                  <a:txBody>
                    <a:bodyPr/>
                    <a:lstStyle/>
                    <a:p>
                      <a:endParaRPr lang="en-US"/>
                    </a:p>
                  </a:txBody>
                  <a:tcPr/>
                </a:tc>
                <a:tc vMerge="1">
                  <a:txBody>
                    <a:bodyPr/>
                    <a:lstStyle/>
                    <a:p>
                      <a:endParaRPr lang="en-US"/>
                    </a:p>
                  </a:txBody>
                  <a:tcPr/>
                </a:tc>
                <a:tc>
                  <a:txBody>
                    <a:bodyPr/>
                    <a:lstStyle/>
                    <a:p>
                      <a:pPr algn="just" fontAlgn="ctr"/>
                      <a:r>
                        <a:rPr lang="en-US" sz="2000" u="none" strike="noStrike">
                          <a:effectLst/>
                          <a:latin typeface="+mj-lt"/>
                        </a:rPr>
                        <a:t>Gomas y borras</a:t>
                      </a:r>
                      <a:endParaRPr lang="en-US" sz="2000" b="0" i="0" u="none" strike="noStrike">
                        <a:solidFill>
                          <a:srgbClr val="222222"/>
                        </a:solidFill>
                        <a:effectLst/>
                        <a:latin typeface="+mj-lt"/>
                      </a:endParaRPr>
                    </a:p>
                  </a:txBody>
                  <a:tcPr marL="9525" marR="9525" marT="9525" marB="0" anchor="ctr"/>
                </a:tc>
                <a:tc>
                  <a:txBody>
                    <a:bodyPr/>
                    <a:lstStyle/>
                    <a:p>
                      <a:pPr algn="just" fontAlgn="ctr"/>
                      <a:r>
                        <a:rPr lang="es-AR" sz="2000" u="none" strike="noStrike">
                          <a:effectLst/>
                          <a:latin typeface="+mj-lt"/>
                        </a:rPr>
                        <a:t>Total destinado para producción Biodiesel a plena capacidad</a:t>
                      </a:r>
                      <a:endParaRPr lang="es-AR" sz="2000" b="0" i="0" u="none" strike="noStrike">
                        <a:solidFill>
                          <a:srgbClr val="222222"/>
                        </a:solidFill>
                        <a:effectLst/>
                        <a:latin typeface="+mj-lt"/>
                      </a:endParaRPr>
                    </a:p>
                  </a:txBody>
                  <a:tcPr marL="9525" marR="9525" marT="9525" marB="0" anchor="ctr"/>
                </a:tc>
                <a:tc>
                  <a:txBody>
                    <a:bodyPr/>
                    <a:lstStyle/>
                    <a:p>
                      <a:pPr algn="just" fontAlgn="ctr"/>
                      <a:r>
                        <a:rPr lang="en-US" sz="2000" u="none" strike="noStrike">
                          <a:effectLst/>
                          <a:latin typeface="+mj-lt"/>
                        </a:rPr>
                        <a:t>Aceite no usado como materia prima para biodiesel</a:t>
                      </a:r>
                      <a:endParaRPr lang="en-US" sz="2000" b="0" i="0" u="none" strike="noStrike">
                        <a:solidFill>
                          <a:srgbClr val="222222"/>
                        </a:solidFill>
                        <a:effectLst/>
                        <a:latin typeface="+mj-lt"/>
                      </a:endParaRPr>
                    </a:p>
                  </a:txBody>
                  <a:tcPr marL="9525" marR="9525" marT="9525" marB="0" anchor="ctr"/>
                </a:tc>
                <a:tc vMerge="1">
                  <a:txBody>
                    <a:bodyPr/>
                    <a:lstStyle/>
                    <a:p>
                      <a:endParaRPr lang="en-US"/>
                    </a:p>
                  </a:txBody>
                  <a:tcPr/>
                </a:tc>
                <a:tc vMerge="1">
                  <a:txBody>
                    <a:bodyPr/>
                    <a:lstStyle/>
                    <a:p>
                      <a:endParaRPr lang="en-US"/>
                    </a:p>
                  </a:txBody>
                  <a:tcPr/>
                </a:tc>
                <a:extLst>
                  <a:ext uri="{0D108BD9-81ED-4DB2-BD59-A6C34878D82A}">
                    <a16:rowId xmlns="" xmlns:a16="http://schemas.microsoft.com/office/drawing/2014/main" val="1015716477"/>
                  </a:ext>
                </a:extLst>
              </a:tr>
              <a:tr h="404324">
                <a:tc>
                  <a:txBody>
                    <a:bodyPr/>
                    <a:lstStyle/>
                    <a:p>
                      <a:pPr algn="just" fontAlgn="ctr"/>
                      <a:r>
                        <a:rPr lang="en-US" sz="2000" u="none" strike="noStrike">
                          <a:effectLst/>
                          <a:latin typeface="+mj-lt"/>
                        </a:rPr>
                        <a:t>2010/11</a:t>
                      </a:r>
                      <a:endParaRPr lang="en-US" sz="2000" b="1" i="1"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48.888,54</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182,06</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3.536,70</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5.566,35</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38.133,06</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1.466,66</a:t>
                      </a:r>
                      <a:endParaRPr lang="en-US" sz="2000" b="0" i="0" u="none" strike="noStrike">
                        <a:solidFill>
                          <a:srgbClr val="000000"/>
                        </a:solidFill>
                        <a:effectLst/>
                        <a:latin typeface="+mj-lt"/>
                      </a:endParaRPr>
                    </a:p>
                  </a:txBody>
                  <a:tcPr marL="9525" marR="9525" marT="9525" marB="0" anchor="ctr"/>
                </a:tc>
                <a:extLst>
                  <a:ext uri="{0D108BD9-81ED-4DB2-BD59-A6C34878D82A}">
                    <a16:rowId xmlns="" xmlns:a16="http://schemas.microsoft.com/office/drawing/2014/main" val="1149425103"/>
                  </a:ext>
                </a:extLst>
              </a:tr>
              <a:tr h="404324">
                <a:tc>
                  <a:txBody>
                    <a:bodyPr/>
                    <a:lstStyle/>
                    <a:p>
                      <a:pPr algn="just" fontAlgn="ctr"/>
                      <a:r>
                        <a:rPr lang="en-US" sz="2000" u="none" strike="noStrike">
                          <a:effectLst/>
                          <a:latin typeface="+mj-lt"/>
                        </a:rPr>
                        <a:t>2011/12</a:t>
                      </a:r>
                      <a:endParaRPr lang="en-US" sz="2000" b="1" i="1"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40.100,20</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149,33</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4.158,49</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3.308,17</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31.278,16</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1.203,01</a:t>
                      </a:r>
                      <a:endParaRPr lang="en-US" sz="2000" b="0" i="0" u="none" strike="noStrike">
                        <a:solidFill>
                          <a:srgbClr val="000000"/>
                        </a:solidFill>
                        <a:effectLst/>
                        <a:latin typeface="+mj-lt"/>
                      </a:endParaRPr>
                    </a:p>
                  </a:txBody>
                  <a:tcPr marL="9525" marR="9525" marT="9525" marB="0" anchor="ctr"/>
                </a:tc>
                <a:extLst>
                  <a:ext uri="{0D108BD9-81ED-4DB2-BD59-A6C34878D82A}">
                    <a16:rowId xmlns="" xmlns:a16="http://schemas.microsoft.com/office/drawing/2014/main" val="3715183614"/>
                  </a:ext>
                </a:extLst>
              </a:tr>
              <a:tr h="404324">
                <a:tc>
                  <a:txBody>
                    <a:bodyPr/>
                    <a:lstStyle/>
                    <a:p>
                      <a:pPr algn="just" fontAlgn="ctr"/>
                      <a:r>
                        <a:rPr lang="en-US" sz="2000" u="none" strike="noStrike">
                          <a:effectLst/>
                          <a:latin typeface="+mj-lt"/>
                        </a:rPr>
                        <a:t>2012/13</a:t>
                      </a:r>
                      <a:endParaRPr lang="en-US" sz="2000" b="1" i="1"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49.306,20</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183,62</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5.034,96</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4.145,85</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38.458,84</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1.479,19</a:t>
                      </a:r>
                      <a:endParaRPr lang="en-US" sz="2000" b="0" i="0" u="none" strike="noStrike">
                        <a:solidFill>
                          <a:srgbClr val="000000"/>
                        </a:solidFill>
                        <a:effectLst/>
                        <a:latin typeface="+mj-lt"/>
                      </a:endParaRPr>
                    </a:p>
                  </a:txBody>
                  <a:tcPr marL="9525" marR="9525" marT="9525" marB="0" anchor="ctr"/>
                </a:tc>
                <a:extLst>
                  <a:ext uri="{0D108BD9-81ED-4DB2-BD59-A6C34878D82A}">
                    <a16:rowId xmlns="" xmlns:a16="http://schemas.microsoft.com/office/drawing/2014/main" val="2895884006"/>
                  </a:ext>
                </a:extLst>
              </a:tr>
              <a:tr h="404324">
                <a:tc>
                  <a:txBody>
                    <a:bodyPr/>
                    <a:lstStyle/>
                    <a:p>
                      <a:pPr algn="just" fontAlgn="ctr"/>
                      <a:r>
                        <a:rPr lang="en-US" sz="2000" u="none" strike="noStrike">
                          <a:effectLst/>
                          <a:latin typeface="+mj-lt"/>
                        </a:rPr>
                        <a:t>2013/14</a:t>
                      </a:r>
                      <a:endParaRPr lang="en-US" sz="2000" b="1" i="1"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53.397,72</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198,85</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5275,23</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4.667,43</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41.650,22</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1.601,93</a:t>
                      </a:r>
                      <a:endParaRPr lang="en-US" sz="2000" b="0" i="0" u="none" strike="noStrike">
                        <a:solidFill>
                          <a:srgbClr val="000000"/>
                        </a:solidFill>
                        <a:effectLst/>
                        <a:latin typeface="+mj-lt"/>
                      </a:endParaRPr>
                    </a:p>
                  </a:txBody>
                  <a:tcPr marL="9525" marR="9525" marT="9525" marB="0" anchor="ctr"/>
                </a:tc>
                <a:extLst>
                  <a:ext uri="{0D108BD9-81ED-4DB2-BD59-A6C34878D82A}">
                    <a16:rowId xmlns="" xmlns:a16="http://schemas.microsoft.com/office/drawing/2014/main" val="303682159"/>
                  </a:ext>
                </a:extLst>
              </a:tr>
              <a:tr h="404324">
                <a:tc>
                  <a:txBody>
                    <a:bodyPr/>
                    <a:lstStyle/>
                    <a:p>
                      <a:pPr algn="just" fontAlgn="ctr"/>
                      <a:r>
                        <a:rPr lang="en-US" sz="2000" u="none" strike="noStrike">
                          <a:effectLst/>
                          <a:latin typeface="+mj-lt"/>
                        </a:rPr>
                        <a:t>2014/15</a:t>
                      </a:r>
                      <a:endParaRPr lang="en-US" sz="2000" b="1" i="1"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61.398,27</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228,65</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5275,23</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6.157,13</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47.890,65</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1.841,95</a:t>
                      </a:r>
                      <a:endParaRPr lang="en-US" sz="2000" b="0" i="0" u="none" strike="noStrike">
                        <a:solidFill>
                          <a:srgbClr val="000000"/>
                        </a:solidFill>
                        <a:effectLst/>
                        <a:latin typeface="+mj-lt"/>
                      </a:endParaRPr>
                    </a:p>
                  </a:txBody>
                  <a:tcPr marL="9525" marR="9525" marT="9525" marB="0" anchor="ctr"/>
                </a:tc>
                <a:extLst>
                  <a:ext uri="{0D108BD9-81ED-4DB2-BD59-A6C34878D82A}">
                    <a16:rowId xmlns="" xmlns:a16="http://schemas.microsoft.com/office/drawing/2014/main" val="421275883"/>
                  </a:ext>
                </a:extLst>
              </a:tr>
              <a:tr h="404324">
                <a:tc>
                  <a:txBody>
                    <a:bodyPr/>
                    <a:lstStyle/>
                    <a:p>
                      <a:pPr algn="just" fontAlgn="ctr"/>
                      <a:r>
                        <a:rPr lang="en-US" sz="2000" u="none" strike="noStrike">
                          <a:effectLst/>
                          <a:latin typeface="+mj-lt"/>
                        </a:rPr>
                        <a:t>2015/16</a:t>
                      </a:r>
                      <a:endParaRPr lang="en-US" sz="2000" b="1" i="1"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58.799,26</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218,96</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5275,23</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5.673,19</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45.863,42</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1.763,98</a:t>
                      </a:r>
                      <a:endParaRPr lang="en-US" sz="2000" b="0" i="0" u="none" strike="noStrike">
                        <a:solidFill>
                          <a:srgbClr val="000000"/>
                        </a:solidFill>
                        <a:effectLst/>
                        <a:latin typeface="+mj-lt"/>
                      </a:endParaRPr>
                    </a:p>
                  </a:txBody>
                  <a:tcPr marL="9525" marR="9525" marT="9525" marB="0" anchor="ctr"/>
                </a:tc>
                <a:extLst>
                  <a:ext uri="{0D108BD9-81ED-4DB2-BD59-A6C34878D82A}">
                    <a16:rowId xmlns="" xmlns:a16="http://schemas.microsoft.com/office/drawing/2014/main" val="2907762386"/>
                  </a:ext>
                </a:extLst>
              </a:tr>
              <a:tr h="404324">
                <a:tc>
                  <a:txBody>
                    <a:bodyPr/>
                    <a:lstStyle/>
                    <a:p>
                      <a:pPr algn="just" fontAlgn="ctr"/>
                      <a:r>
                        <a:rPr lang="en-US" sz="2000" u="none" strike="noStrike">
                          <a:effectLst/>
                          <a:latin typeface="+mj-lt"/>
                        </a:rPr>
                        <a:t>2016/17</a:t>
                      </a:r>
                      <a:endParaRPr lang="en-US" sz="2000" b="1" i="1"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54.971,63</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204,71</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5275,23</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4.960,48</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a:effectLst/>
                          <a:latin typeface="+mj-lt"/>
                        </a:rPr>
                        <a:t>42.877,86</a:t>
                      </a:r>
                      <a:endParaRPr lang="en-US" sz="2000" b="0" i="0" u="none" strike="noStrike">
                        <a:solidFill>
                          <a:srgbClr val="000000"/>
                        </a:solidFill>
                        <a:effectLst/>
                        <a:latin typeface="+mj-lt"/>
                      </a:endParaRPr>
                    </a:p>
                  </a:txBody>
                  <a:tcPr marL="9525" marR="9525" marT="9525" marB="0" anchor="ctr"/>
                </a:tc>
                <a:tc>
                  <a:txBody>
                    <a:bodyPr/>
                    <a:lstStyle/>
                    <a:p>
                      <a:pPr algn="just" fontAlgn="ctr"/>
                      <a:r>
                        <a:rPr lang="en-US" sz="2000" u="none" strike="noStrike" dirty="0">
                          <a:effectLst/>
                          <a:latin typeface="+mj-lt"/>
                        </a:rPr>
                        <a:t>1.649,15</a:t>
                      </a:r>
                      <a:endParaRPr lang="en-US" sz="2000" b="0" i="0" u="none" strike="noStrike" dirty="0">
                        <a:solidFill>
                          <a:srgbClr val="000000"/>
                        </a:solidFill>
                        <a:effectLst/>
                        <a:latin typeface="+mj-lt"/>
                      </a:endParaRPr>
                    </a:p>
                  </a:txBody>
                  <a:tcPr marL="9525" marR="9525" marT="9525" marB="0" anchor="ctr"/>
                </a:tc>
                <a:extLst>
                  <a:ext uri="{0D108BD9-81ED-4DB2-BD59-A6C34878D82A}">
                    <a16:rowId xmlns="" xmlns:a16="http://schemas.microsoft.com/office/drawing/2014/main" val="2703521796"/>
                  </a:ext>
                </a:extLst>
              </a:tr>
            </a:tbl>
          </a:graphicData>
        </a:graphic>
      </p:graphicFrame>
    </p:spTree>
    <p:extLst>
      <p:ext uri="{BB962C8B-B14F-4D97-AF65-F5344CB8AC3E}">
        <p14:creationId xmlns:p14="http://schemas.microsoft.com/office/powerpoint/2010/main" val="963834919"/>
      </p:ext>
    </p:extLst>
  </p:cSld>
  <p:clrMapOvr>
    <a:masterClrMapping/>
  </p:clrMapOvr>
  <p:transition spd="slow">
    <p:wedg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326201"/>
            <a:ext cx="6786610" cy="400110"/>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Estimación de la producción de biodiesel</a:t>
            </a:r>
          </a:p>
        </p:txBody>
      </p:sp>
      <p:sp>
        <p:nvSpPr>
          <p:cNvPr id="7" name="Rectangle 5">
            <a:extLst>
              <a:ext uri="{FF2B5EF4-FFF2-40B4-BE49-F238E27FC236}">
                <a16:creationId xmlns="" xmlns:a16="http://schemas.microsoft.com/office/drawing/2014/main" id="{B8BED2D9-9C0F-4605-A6E0-EC747534AB61}"/>
              </a:ext>
            </a:extLst>
          </p:cNvPr>
          <p:cNvSpPr>
            <a:spLocks noChangeArrowheads="1"/>
          </p:cNvSpPr>
          <p:nvPr/>
        </p:nvSpPr>
        <p:spPr bwMode="auto">
          <a:xfrm>
            <a:off x="467544" y="6356392"/>
            <a:ext cx="770485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273050" indent="-27305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Fuente</a:t>
            </a:r>
            <a:r>
              <a:rPr lang="es-AR" altLang="es-AR" sz="1600" i="1" dirty="0">
                <a:latin typeface="Times New Roman" panose="02020603050405020304" pitchFamily="18" charset="0"/>
                <a:cs typeface="Times New Roman" panose="02020603050405020304" pitchFamily="18" charset="0"/>
              </a:rPr>
              <a:t>: </a:t>
            </a:r>
            <a:r>
              <a:rPr lang="es-AR" sz="1600" i="1" dirty="0">
                <a:latin typeface="Times New Roman" panose="02020603050405020304" pitchFamily="18" charset="0"/>
                <a:cs typeface="Times New Roman" panose="02020603050405020304" pitchFamily="18" charset="0"/>
              </a:rPr>
              <a:t>Elaboración propia en base a datos del Ministerio de Agricultura, Ganadería y Pesca de la Nación</a:t>
            </a:r>
            <a:r>
              <a:rPr lang="es-AR" altLang="es-AR" sz="1600" i="1" dirty="0">
                <a:latin typeface="Times New Roman" panose="02020603050405020304" pitchFamily="18" charset="0"/>
                <a:cs typeface="Times New Roman" panose="02020603050405020304" pitchFamily="18" charset="0"/>
              </a:rPr>
              <a:t>.</a:t>
            </a:r>
            <a:endParaRPr lang="es-ES" altLang="es-AR" sz="1600" i="1" dirty="0">
              <a:latin typeface="Times New Roman" panose="02020603050405020304" pitchFamily="18" charset="0"/>
              <a:cs typeface="Times New Roman" panose="02020603050405020304" pitchFamily="18" charset="0"/>
            </a:endParaRPr>
          </a:p>
          <a:p>
            <a:pPr algn="ctr">
              <a:spcBef>
                <a:spcPct val="0"/>
              </a:spcBef>
              <a:buClrTx/>
              <a:buSzTx/>
              <a:buFontTx/>
              <a:buNone/>
            </a:pPr>
            <a:r>
              <a:rPr lang="es-AR" altLang="es-AR" sz="1600" i="1" dirty="0">
                <a:latin typeface="Times New Roman" panose="02020603050405020304" pitchFamily="18" charset="0"/>
                <a:cs typeface="Times New Roman" panose="02020603050405020304" pitchFamily="18" charset="0"/>
              </a:rPr>
              <a:t>.</a:t>
            </a:r>
          </a:p>
        </p:txBody>
      </p:sp>
      <p:graphicFrame>
        <p:nvGraphicFramePr>
          <p:cNvPr id="2" name="Tabla 1"/>
          <p:cNvGraphicFramePr>
            <a:graphicFrameLocks noGrp="1"/>
          </p:cNvGraphicFramePr>
          <p:nvPr>
            <p:extLst>
              <p:ext uri="{D42A27DB-BD31-4B8C-83A1-F6EECF244321}">
                <p14:modId xmlns:p14="http://schemas.microsoft.com/office/powerpoint/2010/main" val="2078142639"/>
              </p:ext>
            </p:extLst>
          </p:nvPr>
        </p:nvGraphicFramePr>
        <p:xfrm>
          <a:off x="323528" y="836712"/>
          <a:ext cx="8496940" cy="5425732"/>
        </p:xfrm>
        <a:graphic>
          <a:graphicData uri="http://schemas.openxmlformats.org/drawingml/2006/table">
            <a:tbl>
              <a:tblPr firstRow="1" firstCol="1">
                <a:tableStyleId>{5C22544A-7EE6-4342-B048-85BDC9FD1C3A}</a:tableStyleId>
              </a:tblPr>
              <a:tblGrid>
                <a:gridCol w="1224136">
                  <a:extLst>
                    <a:ext uri="{9D8B030D-6E8A-4147-A177-3AD203B41FA5}">
                      <a16:colId xmlns="" xmlns:a16="http://schemas.microsoft.com/office/drawing/2014/main" val="721032042"/>
                    </a:ext>
                  </a:extLst>
                </a:gridCol>
                <a:gridCol w="1368152">
                  <a:extLst>
                    <a:ext uri="{9D8B030D-6E8A-4147-A177-3AD203B41FA5}">
                      <a16:colId xmlns="" xmlns:a16="http://schemas.microsoft.com/office/drawing/2014/main" val="232325890"/>
                    </a:ext>
                  </a:extLst>
                </a:gridCol>
                <a:gridCol w="1224136">
                  <a:extLst>
                    <a:ext uri="{9D8B030D-6E8A-4147-A177-3AD203B41FA5}">
                      <a16:colId xmlns="" xmlns:a16="http://schemas.microsoft.com/office/drawing/2014/main" val="2115053249"/>
                    </a:ext>
                  </a:extLst>
                </a:gridCol>
                <a:gridCol w="1368152">
                  <a:extLst>
                    <a:ext uri="{9D8B030D-6E8A-4147-A177-3AD203B41FA5}">
                      <a16:colId xmlns="" xmlns:a16="http://schemas.microsoft.com/office/drawing/2014/main" val="2431882304"/>
                    </a:ext>
                  </a:extLst>
                </a:gridCol>
                <a:gridCol w="3312364">
                  <a:extLst>
                    <a:ext uri="{9D8B030D-6E8A-4147-A177-3AD203B41FA5}">
                      <a16:colId xmlns="" xmlns:a16="http://schemas.microsoft.com/office/drawing/2014/main" val="874501906"/>
                    </a:ext>
                  </a:extLst>
                </a:gridCol>
              </a:tblGrid>
              <a:tr h="504279">
                <a:tc rowSpan="2">
                  <a:txBody>
                    <a:bodyPr/>
                    <a:lstStyle/>
                    <a:p>
                      <a:pPr algn="just" fontAlgn="ctr"/>
                      <a:r>
                        <a:rPr lang="en-US" sz="1700" u="none" strike="noStrike" dirty="0" err="1">
                          <a:effectLst/>
                        </a:rPr>
                        <a:t>Campaña</a:t>
                      </a:r>
                      <a:endParaRPr lang="en-US" sz="1700" b="0" i="1" u="none" strike="noStrike" dirty="0">
                        <a:solidFill>
                          <a:srgbClr val="222222"/>
                        </a:solidFill>
                        <a:effectLst/>
                        <a:latin typeface="Arial" panose="020B0604020202020204" pitchFamily="34" charset="0"/>
                      </a:endParaRPr>
                    </a:p>
                  </a:txBody>
                  <a:tcPr marL="9525" marR="9525" marT="9525" marB="0" anchor="ctr"/>
                </a:tc>
                <a:tc gridSpan="3">
                  <a:txBody>
                    <a:bodyPr/>
                    <a:lstStyle/>
                    <a:p>
                      <a:pPr algn="ctr" fontAlgn="ctr"/>
                      <a:r>
                        <a:rPr lang="en-US" sz="1700" u="none" strike="noStrike" dirty="0" err="1">
                          <a:effectLst/>
                        </a:rPr>
                        <a:t>Aceite</a:t>
                      </a:r>
                      <a:r>
                        <a:rPr lang="en-US" sz="1700" u="none" strike="noStrike" dirty="0">
                          <a:effectLst/>
                        </a:rPr>
                        <a:t> </a:t>
                      </a:r>
                      <a:r>
                        <a:rPr lang="en-US" sz="1700" u="none" strike="noStrike" dirty="0" err="1">
                          <a:effectLst/>
                        </a:rPr>
                        <a:t>refinado</a:t>
                      </a:r>
                      <a:r>
                        <a:rPr lang="en-US" sz="1700" u="none" strike="noStrike" dirty="0">
                          <a:effectLst/>
                        </a:rPr>
                        <a:t> para </a:t>
                      </a:r>
                      <a:r>
                        <a:rPr lang="en-US" sz="1700" u="none" strike="noStrike" dirty="0" err="1">
                          <a:effectLst/>
                        </a:rPr>
                        <a:t>destinar</a:t>
                      </a:r>
                      <a:r>
                        <a:rPr lang="en-US" sz="1700" u="none" strike="noStrike" dirty="0">
                          <a:effectLst/>
                        </a:rPr>
                        <a:t> a Biodiesel</a:t>
                      </a:r>
                      <a:endParaRPr lang="en-US" sz="1700" b="0" i="1" u="none" strike="noStrike" dirty="0">
                        <a:solidFill>
                          <a:srgbClr val="222222"/>
                        </a:solidFill>
                        <a:effectLst/>
                        <a:latin typeface="Arial" panose="020B0604020202020204" pitchFamily="34" charset="0"/>
                      </a:endParaRPr>
                    </a:p>
                  </a:txBody>
                  <a:tcPr marL="9525" marR="9525" marT="9525" marB="0" anchor="ctr"/>
                </a:tc>
                <a:tc hMerge="1">
                  <a:txBody>
                    <a:bodyPr/>
                    <a:lstStyle/>
                    <a:p>
                      <a:endParaRPr lang="en-US"/>
                    </a:p>
                  </a:txBody>
                  <a:tcPr/>
                </a:tc>
                <a:tc hMerge="1">
                  <a:txBody>
                    <a:bodyPr/>
                    <a:lstStyle/>
                    <a:p>
                      <a:endParaRPr lang="en-US"/>
                    </a:p>
                  </a:txBody>
                  <a:tcPr/>
                </a:tc>
                <a:tc>
                  <a:txBody>
                    <a:bodyPr/>
                    <a:lstStyle/>
                    <a:p>
                      <a:pPr algn="just" fontAlgn="ctr"/>
                      <a:r>
                        <a:rPr lang="en-US" sz="1700" u="none" strike="noStrike">
                          <a:effectLst/>
                        </a:rPr>
                        <a:t> </a:t>
                      </a:r>
                      <a:endParaRPr lang="en-US" sz="1700" b="0" i="1" u="none" strike="noStrike">
                        <a:solidFill>
                          <a:srgbClr val="222222"/>
                        </a:solidFill>
                        <a:effectLst/>
                        <a:latin typeface="Arial" panose="020B0604020202020204" pitchFamily="34" charset="0"/>
                      </a:endParaRPr>
                    </a:p>
                  </a:txBody>
                  <a:tcPr marL="9525" marR="9525" marT="9525" marB="0" anchor="ctr"/>
                </a:tc>
                <a:extLst>
                  <a:ext uri="{0D108BD9-81ED-4DB2-BD59-A6C34878D82A}">
                    <a16:rowId xmlns="" xmlns:a16="http://schemas.microsoft.com/office/drawing/2014/main" val="902177953"/>
                  </a:ext>
                </a:extLst>
              </a:tr>
              <a:tr h="571911">
                <a:tc vMerge="1">
                  <a:txBody>
                    <a:bodyPr/>
                    <a:lstStyle/>
                    <a:p>
                      <a:endParaRPr lang="en-US"/>
                    </a:p>
                  </a:txBody>
                  <a:tcPr/>
                </a:tc>
                <a:tc>
                  <a:txBody>
                    <a:bodyPr/>
                    <a:lstStyle/>
                    <a:p>
                      <a:pPr algn="ctr" fontAlgn="ctr"/>
                      <a:r>
                        <a:rPr lang="en-US" sz="1700" u="none" strike="noStrike" dirty="0" smtClean="0">
                          <a:effectLst/>
                        </a:rPr>
                        <a:t>Biodiesel/ </a:t>
                      </a:r>
                      <a:r>
                        <a:rPr lang="en-US" sz="1700" u="none" strike="noStrike" dirty="0">
                          <a:effectLst/>
                        </a:rPr>
                        <a:t>plena </a:t>
                      </a:r>
                      <a:r>
                        <a:rPr lang="en-US" sz="1700" u="none" strike="noStrike" dirty="0" err="1">
                          <a:effectLst/>
                        </a:rPr>
                        <a:t>capacidad</a:t>
                      </a:r>
                      <a:endParaRPr lang="en-US" sz="1700" b="0" i="1" u="none" strike="noStrike" dirty="0">
                        <a:solidFill>
                          <a:srgbClr val="222222"/>
                        </a:solidFill>
                        <a:effectLst/>
                        <a:latin typeface="Arial" panose="020B0604020202020204" pitchFamily="34" charset="0"/>
                      </a:endParaRPr>
                    </a:p>
                  </a:txBody>
                  <a:tcPr marL="9525" marR="9525" marT="9525" marB="0" anchor="ctr"/>
                </a:tc>
                <a:tc>
                  <a:txBody>
                    <a:bodyPr/>
                    <a:lstStyle/>
                    <a:p>
                      <a:pPr algn="ctr" fontAlgn="ctr"/>
                      <a:r>
                        <a:rPr lang="en-US" sz="1700" u="none" strike="noStrike" dirty="0" err="1">
                          <a:effectLst/>
                        </a:rPr>
                        <a:t>Glicerina</a:t>
                      </a:r>
                      <a:endParaRPr lang="en-US" sz="1700" b="0" i="0" u="none" strike="noStrike" dirty="0">
                        <a:solidFill>
                          <a:srgbClr val="222222"/>
                        </a:solidFill>
                        <a:effectLst/>
                        <a:latin typeface="Arial" panose="020B0604020202020204" pitchFamily="34" charset="0"/>
                      </a:endParaRPr>
                    </a:p>
                  </a:txBody>
                  <a:tcPr marL="9525" marR="9525" marT="9525" marB="0" anchor="ctr"/>
                </a:tc>
                <a:tc>
                  <a:txBody>
                    <a:bodyPr/>
                    <a:lstStyle/>
                    <a:p>
                      <a:pPr algn="ctr" fontAlgn="ctr"/>
                      <a:r>
                        <a:rPr lang="en-US" sz="1700" u="none" strike="noStrike" dirty="0" err="1">
                          <a:effectLst/>
                        </a:rPr>
                        <a:t>Ácidos</a:t>
                      </a:r>
                      <a:r>
                        <a:rPr lang="en-US" sz="1700" u="none" strike="noStrike" dirty="0">
                          <a:effectLst/>
                        </a:rPr>
                        <a:t> </a:t>
                      </a:r>
                      <a:r>
                        <a:rPr lang="en-US" sz="1700" u="none" strike="noStrike" dirty="0" err="1">
                          <a:effectLst/>
                        </a:rPr>
                        <a:t>grasos</a:t>
                      </a:r>
                      <a:endParaRPr lang="en-US" sz="1700" b="0" i="0" u="none" strike="noStrike" dirty="0">
                        <a:solidFill>
                          <a:srgbClr val="222222"/>
                        </a:solidFill>
                        <a:effectLst/>
                        <a:latin typeface="Arial" panose="020B0604020202020204" pitchFamily="34" charset="0"/>
                      </a:endParaRPr>
                    </a:p>
                  </a:txBody>
                  <a:tcPr marL="9525" marR="9525" marT="9525" marB="0" anchor="ctr"/>
                </a:tc>
                <a:tc>
                  <a:txBody>
                    <a:bodyPr/>
                    <a:lstStyle/>
                    <a:p>
                      <a:pPr algn="just" fontAlgn="ctr"/>
                      <a:r>
                        <a:rPr lang="en-US" sz="1700" u="none" strike="noStrike" dirty="0">
                          <a:effectLst/>
                        </a:rPr>
                        <a:t>Total </a:t>
                      </a:r>
                      <a:r>
                        <a:rPr lang="en-US" sz="1700" u="none" strike="noStrike" dirty="0" err="1">
                          <a:effectLst/>
                        </a:rPr>
                        <a:t>Aceite</a:t>
                      </a:r>
                      <a:r>
                        <a:rPr lang="en-US" sz="1700" u="none" strike="noStrike" dirty="0">
                          <a:effectLst/>
                        </a:rPr>
                        <a:t> </a:t>
                      </a:r>
                      <a:r>
                        <a:rPr lang="en-US" sz="1700" u="none" strike="noStrike" dirty="0" err="1">
                          <a:effectLst/>
                        </a:rPr>
                        <a:t>refinado</a:t>
                      </a:r>
                      <a:r>
                        <a:rPr lang="en-US" sz="1700" u="none" strike="noStrike" dirty="0">
                          <a:effectLst/>
                        </a:rPr>
                        <a:t> para </a:t>
                      </a:r>
                      <a:r>
                        <a:rPr lang="en-US" sz="1700" u="none" strike="noStrike" dirty="0" err="1">
                          <a:effectLst/>
                        </a:rPr>
                        <a:t>industria</a:t>
                      </a:r>
                      <a:r>
                        <a:rPr lang="en-US" sz="1700" u="none" strike="noStrike" dirty="0">
                          <a:effectLst/>
                        </a:rPr>
                        <a:t> </a:t>
                      </a:r>
                      <a:r>
                        <a:rPr lang="en-US" sz="1700" u="none" strike="noStrike" dirty="0" smtClean="0">
                          <a:effectLst/>
                        </a:rPr>
                        <a:t>Biodiesel/ </a:t>
                      </a:r>
                      <a:r>
                        <a:rPr lang="en-US" sz="1700" u="none" strike="noStrike" dirty="0">
                          <a:effectLst/>
                        </a:rPr>
                        <a:t>plena </a:t>
                      </a:r>
                      <a:r>
                        <a:rPr lang="en-US" sz="1700" u="none" strike="noStrike" dirty="0" err="1">
                          <a:effectLst/>
                        </a:rPr>
                        <a:t>capacidad</a:t>
                      </a:r>
                      <a:endParaRPr lang="en-US" sz="1700" b="0" i="0" u="none" strike="noStrike" dirty="0">
                        <a:solidFill>
                          <a:srgbClr val="222222"/>
                        </a:solidFill>
                        <a:effectLst/>
                        <a:latin typeface="Arial" panose="020B0604020202020204" pitchFamily="34" charset="0"/>
                      </a:endParaRPr>
                    </a:p>
                  </a:txBody>
                  <a:tcPr marL="9525" marR="9525" marT="9525" marB="0" anchor="ctr"/>
                </a:tc>
                <a:extLst>
                  <a:ext uri="{0D108BD9-81ED-4DB2-BD59-A6C34878D82A}">
                    <a16:rowId xmlns="" xmlns:a16="http://schemas.microsoft.com/office/drawing/2014/main" val="1619253723"/>
                  </a:ext>
                </a:extLst>
              </a:tr>
              <a:tr h="587326">
                <a:tc>
                  <a:txBody>
                    <a:bodyPr/>
                    <a:lstStyle/>
                    <a:p>
                      <a:pPr algn="just" fontAlgn="ctr"/>
                      <a:r>
                        <a:rPr lang="en-US" sz="1700" u="none" strike="noStrike">
                          <a:effectLst/>
                        </a:rPr>
                        <a:t>2010/11</a:t>
                      </a:r>
                      <a:endParaRPr lang="en-US" sz="1700" b="1" i="1"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3.084,00</a:t>
                      </a:r>
                      <a:endParaRPr lang="en-US" sz="1700" b="0" i="1"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448,1</a:t>
                      </a:r>
                      <a:endParaRPr lang="en-US" sz="1700" b="0" i="0"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4,6</a:t>
                      </a:r>
                      <a:endParaRPr lang="en-US" sz="1700" b="0" i="0"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dirty="0">
                          <a:effectLst/>
                        </a:rPr>
                        <a:t>3536,7</a:t>
                      </a:r>
                      <a:endParaRPr lang="en-US" sz="17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 xmlns:a16="http://schemas.microsoft.com/office/drawing/2014/main" val="3242533587"/>
                  </a:ext>
                </a:extLst>
              </a:tr>
              <a:tr h="587326">
                <a:tc>
                  <a:txBody>
                    <a:bodyPr/>
                    <a:lstStyle/>
                    <a:p>
                      <a:pPr algn="just" fontAlgn="ctr"/>
                      <a:r>
                        <a:rPr lang="en-US" sz="1700" u="none" strike="noStrike">
                          <a:effectLst/>
                        </a:rPr>
                        <a:t>2011/12</a:t>
                      </a:r>
                      <a:endParaRPr lang="en-US" sz="1700" b="1" i="1"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3.626,20</a:t>
                      </a:r>
                      <a:endParaRPr lang="en-US" sz="1700" b="0" i="1"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526,88</a:t>
                      </a:r>
                      <a:endParaRPr lang="en-US" sz="1700" b="0" i="0"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5,41</a:t>
                      </a:r>
                      <a:endParaRPr lang="en-US" sz="1700" b="0" i="0"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4158,49</a:t>
                      </a:r>
                      <a:endParaRPr lang="en-US" sz="17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 xmlns:a16="http://schemas.microsoft.com/office/drawing/2014/main" val="1868669120"/>
                  </a:ext>
                </a:extLst>
              </a:tr>
              <a:tr h="587326">
                <a:tc>
                  <a:txBody>
                    <a:bodyPr/>
                    <a:lstStyle/>
                    <a:p>
                      <a:pPr algn="just" fontAlgn="ctr"/>
                      <a:r>
                        <a:rPr lang="en-US" sz="1700" u="none" strike="noStrike">
                          <a:effectLst/>
                        </a:rPr>
                        <a:t>2012/13</a:t>
                      </a:r>
                      <a:endParaRPr lang="en-US" sz="1700" b="1" i="1"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4.390,49</a:t>
                      </a:r>
                      <a:endParaRPr lang="en-US" sz="1700" b="0" i="1"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637,93</a:t>
                      </a:r>
                      <a:endParaRPr lang="en-US" sz="1700" b="0" i="0"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6,55</a:t>
                      </a:r>
                      <a:endParaRPr lang="en-US" sz="1700" b="0" i="0"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5034,96</a:t>
                      </a:r>
                      <a:endParaRPr lang="en-US" sz="17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 xmlns:a16="http://schemas.microsoft.com/office/drawing/2014/main" val="1162679611"/>
                  </a:ext>
                </a:extLst>
              </a:tr>
              <a:tr h="587326">
                <a:tc>
                  <a:txBody>
                    <a:bodyPr/>
                    <a:lstStyle/>
                    <a:p>
                      <a:pPr algn="just" fontAlgn="ctr"/>
                      <a:r>
                        <a:rPr lang="en-US" sz="1700" u="none" strike="noStrike">
                          <a:effectLst/>
                        </a:rPr>
                        <a:t>2013/14</a:t>
                      </a:r>
                      <a:endParaRPr lang="en-US" sz="1700" b="1" i="1"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4.600,00</a:t>
                      </a:r>
                      <a:endParaRPr lang="en-US" sz="1700" b="0" i="1"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668,37</a:t>
                      </a:r>
                      <a:endParaRPr lang="en-US" sz="1700" b="0" i="0"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6,86</a:t>
                      </a:r>
                      <a:endParaRPr lang="en-US" sz="1700" b="0" i="0"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5275,23</a:t>
                      </a:r>
                      <a:endParaRPr lang="en-US" sz="17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 xmlns:a16="http://schemas.microsoft.com/office/drawing/2014/main" val="2320272695"/>
                  </a:ext>
                </a:extLst>
              </a:tr>
              <a:tr h="587326">
                <a:tc>
                  <a:txBody>
                    <a:bodyPr/>
                    <a:lstStyle/>
                    <a:p>
                      <a:pPr algn="just" fontAlgn="ctr"/>
                      <a:r>
                        <a:rPr lang="en-US" sz="1700" u="none" strike="noStrike">
                          <a:effectLst/>
                        </a:rPr>
                        <a:t>2014/15</a:t>
                      </a:r>
                      <a:endParaRPr lang="en-US" sz="1700" b="1" i="1"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4.600,00</a:t>
                      </a:r>
                      <a:endParaRPr lang="en-US" sz="1700" b="0" i="1"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668,37</a:t>
                      </a:r>
                      <a:endParaRPr lang="en-US" sz="1700" b="0" i="0"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6,86</a:t>
                      </a:r>
                      <a:endParaRPr lang="en-US" sz="1700" b="0" i="0"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5275,23</a:t>
                      </a:r>
                      <a:endParaRPr lang="en-US" sz="17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 xmlns:a16="http://schemas.microsoft.com/office/drawing/2014/main" val="769893642"/>
                  </a:ext>
                </a:extLst>
              </a:tr>
              <a:tr h="587326">
                <a:tc>
                  <a:txBody>
                    <a:bodyPr/>
                    <a:lstStyle/>
                    <a:p>
                      <a:pPr algn="just" fontAlgn="ctr"/>
                      <a:r>
                        <a:rPr lang="en-US" sz="1700" u="none" strike="noStrike">
                          <a:effectLst/>
                        </a:rPr>
                        <a:t>2015/16</a:t>
                      </a:r>
                      <a:endParaRPr lang="en-US" sz="1700" b="1" i="1"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4.600,00</a:t>
                      </a:r>
                      <a:endParaRPr lang="en-US" sz="1700" b="0" i="1"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668,37</a:t>
                      </a:r>
                      <a:endParaRPr lang="en-US" sz="1700" b="0" i="0"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6,86</a:t>
                      </a:r>
                      <a:endParaRPr lang="en-US" sz="1700" b="0" i="0"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5275,23</a:t>
                      </a:r>
                      <a:endParaRPr lang="en-US" sz="17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 xmlns:a16="http://schemas.microsoft.com/office/drawing/2014/main" val="4201317758"/>
                  </a:ext>
                </a:extLst>
              </a:tr>
              <a:tr h="587326">
                <a:tc>
                  <a:txBody>
                    <a:bodyPr/>
                    <a:lstStyle/>
                    <a:p>
                      <a:pPr algn="just" fontAlgn="ctr"/>
                      <a:r>
                        <a:rPr lang="en-US" sz="1700" u="none" strike="noStrike">
                          <a:effectLst/>
                        </a:rPr>
                        <a:t>2016/17</a:t>
                      </a:r>
                      <a:endParaRPr lang="en-US" sz="1700" b="1" i="1"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4.400,00</a:t>
                      </a:r>
                      <a:endParaRPr lang="en-US" sz="1700" b="0" i="1"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dirty="0">
                          <a:effectLst/>
                        </a:rPr>
                        <a:t>557,48</a:t>
                      </a:r>
                      <a:endParaRPr lang="en-US" sz="1700" b="0" i="0" u="none" strike="noStrike" dirty="0">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a:effectLst/>
                        </a:rPr>
                        <a:t>5,72</a:t>
                      </a:r>
                      <a:endParaRPr lang="en-US" sz="1700" b="0" i="0" u="none" strike="noStrike">
                        <a:solidFill>
                          <a:srgbClr val="000000"/>
                        </a:solidFill>
                        <a:effectLst/>
                        <a:latin typeface="Arial" panose="020B0604020202020204" pitchFamily="34" charset="0"/>
                      </a:endParaRPr>
                    </a:p>
                  </a:txBody>
                  <a:tcPr marL="9525" marR="9525" marT="9525" marB="0" anchor="ctr"/>
                </a:tc>
                <a:tc>
                  <a:txBody>
                    <a:bodyPr/>
                    <a:lstStyle/>
                    <a:p>
                      <a:pPr algn="just" fontAlgn="ctr"/>
                      <a:r>
                        <a:rPr lang="en-US" sz="1700" u="none" strike="noStrike" dirty="0">
                          <a:effectLst/>
                        </a:rPr>
                        <a:t>5045,87</a:t>
                      </a:r>
                      <a:endParaRPr lang="en-US" sz="17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 xmlns:a16="http://schemas.microsoft.com/office/drawing/2014/main" val="1280649319"/>
                  </a:ext>
                </a:extLst>
              </a:tr>
            </a:tbl>
          </a:graphicData>
        </a:graphic>
      </p:graphicFrame>
    </p:spTree>
    <p:extLst>
      <p:ext uri="{BB962C8B-B14F-4D97-AF65-F5344CB8AC3E}">
        <p14:creationId xmlns:p14="http://schemas.microsoft.com/office/powerpoint/2010/main" val="3659354316"/>
      </p:ext>
    </p:extLst>
  </p:cSld>
  <p:clrMapOvr>
    <a:masterClrMapping/>
  </p:clrMapOvr>
  <p:transition spd="slow">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027DB6E2-07EE-461C-A1A6-102BAC56917A}"/>
              </a:ext>
            </a:extLst>
          </p:cNvPr>
          <p:cNvSpPr>
            <a:spLocks noGrp="1"/>
          </p:cNvSpPr>
          <p:nvPr>
            <p:ph type="title"/>
          </p:nvPr>
        </p:nvSpPr>
        <p:spPr>
          <a:xfrm>
            <a:off x="539552" y="5949280"/>
            <a:ext cx="8305800" cy="648072"/>
          </a:xfrm>
        </p:spPr>
        <p:txBody>
          <a:bodyPr>
            <a:normAutofit fontScale="90000"/>
          </a:bodyPr>
          <a:lstStyle/>
          <a:p>
            <a:r>
              <a:rPr lang="es-AR" sz="2200" dirty="0"/>
              <a:t/>
            </a:r>
            <a:br>
              <a:rPr lang="es-AR" sz="2200" dirty="0"/>
            </a:br>
            <a:r>
              <a:rPr lang="es-AR" sz="2200" dirty="0"/>
              <a:t>Nota: Ene 2015 a Oct 2017: 4 precios; Nov 2017 a Dic 2017: 3 precios; 2018:  precio único.</a:t>
            </a:r>
          </a:p>
        </p:txBody>
      </p:sp>
      <p:sp>
        <p:nvSpPr>
          <p:cNvPr id="3" name="4 CuadroTexto">
            <a:extLst>
              <a:ext uri="{FF2B5EF4-FFF2-40B4-BE49-F238E27FC236}">
                <a16:creationId xmlns="" xmlns:a16="http://schemas.microsoft.com/office/drawing/2014/main" id="{A222B70C-F231-4A76-927A-C055E65C95C8}"/>
              </a:ext>
            </a:extLst>
          </p:cNvPr>
          <p:cNvSpPr txBox="1"/>
          <p:nvPr/>
        </p:nvSpPr>
        <p:spPr>
          <a:xfrm>
            <a:off x="2195736" y="116632"/>
            <a:ext cx="6786610" cy="707886"/>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Evolución de Precios Internos del biodiesel: enero/2015- octubre/2018 ($/</a:t>
            </a:r>
            <a:r>
              <a:rPr lang="es-AR" sz="2000" b="1" dirty="0" err="1"/>
              <a:t>tn</a:t>
            </a:r>
            <a:r>
              <a:rPr lang="es-AR" sz="2000" b="1" dirty="0"/>
              <a:t>)</a:t>
            </a:r>
          </a:p>
        </p:txBody>
      </p:sp>
      <p:pic>
        <p:nvPicPr>
          <p:cNvPr id="4" name="Picture 2" descr="http://www.unc.edu.ar/novedades/logo_unc.jpg">
            <a:extLst>
              <a:ext uri="{FF2B5EF4-FFF2-40B4-BE49-F238E27FC236}">
                <a16:creationId xmlns="" xmlns:a16="http://schemas.microsoft.com/office/drawing/2014/main" id="{F1B51AE0-F8F3-4F1C-804D-2B6E4DC9A4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p:nvPr/>
        </p:nvSpPr>
        <p:spPr>
          <a:xfrm>
            <a:off x="479961" y="5567396"/>
            <a:ext cx="7520998" cy="307777"/>
          </a:xfrm>
          <a:prstGeom prst="rect">
            <a:avLst/>
          </a:prstGeom>
        </p:spPr>
        <p:txBody>
          <a:bodyPr wrap="square">
            <a:spAutoFit/>
          </a:bodyPr>
          <a:lstStyle/>
          <a:p>
            <a:r>
              <a:rPr lang="es-AR" altLang="es-AR" sz="1400" i="1" dirty="0">
                <a:latin typeface="Times New Roman" panose="02020603050405020304" pitchFamily="18" charset="0"/>
                <a:ea typeface="Calibri" panose="020F0502020204030204" pitchFamily="34" charset="0"/>
                <a:cs typeface="Times New Roman" panose="02020603050405020304" pitchFamily="18" charset="0"/>
              </a:rPr>
              <a:t>Fuente</a:t>
            </a:r>
            <a:r>
              <a:rPr lang="es-AR" altLang="es-AR" sz="1400" i="1" dirty="0">
                <a:latin typeface="Times New Roman" panose="02020603050405020304" pitchFamily="18" charset="0"/>
                <a:cs typeface="Times New Roman" panose="02020603050405020304" pitchFamily="18" charset="0"/>
              </a:rPr>
              <a:t>: </a:t>
            </a:r>
            <a:r>
              <a:rPr lang="es-AR" sz="1400" i="1" dirty="0">
                <a:latin typeface="Times New Roman" panose="02020603050405020304" pitchFamily="18" charset="0"/>
                <a:cs typeface="Times New Roman" panose="02020603050405020304" pitchFamily="18" charset="0"/>
              </a:rPr>
              <a:t>Elaboración propia en base a datos de Secretaría de Energía de la Nación.</a:t>
            </a:r>
            <a:endParaRPr lang="en-US" sz="1400" dirty="0"/>
          </a:p>
        </p:txBody>
      </p:sp>
      <p:graphicFrame>
        <p:nvGraphicFramePr>
          <p:cNvPr id="6" name="Gráfico 5"/>
          <p:cNvGraphicFramePr>
            <a:graphicFrameLocks/>
          </p:cNvGraphicFramePr>
          <p:nvPr>
            <p:extLst>
              <p:ext uri="{D42A27DB-BD31-4B8C-83A1-F6EECF244321}">
                <p14:modId xmlns:p14="http://schemas.microsoft.com/office/powerpoint/2010/main" val="1567538491"/>
              </p:ext>
            </p:extLst>
          </p:nvPr>
        </p:nvGraphicFramePr>
        <p:xfrm>
          <a:off x="479962" y="1340769"/>
          <a:ext cx="7908462" cy="41525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936410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 xmlns:a16="http://schemas.microsoft.com/office/drawing/2014/main" id="{32B4BD77-D6E0-4F82-90D6-4F9400F44D1C}"/>
              </a:ext>
            </a:extLst>
          </p:cNvPr>
          <p:cNvSpPr>
            <a:spLocks noGrp="1"/>
          </p:cNvSpPr>
          <p:nvPr>
            <p:ph idx="1"/>
          </p:nvPr>
        </p:nvSpPr>
        <p:spPr>
          <a:xfrm>
            <a:off x="457200" y="1196753"/>
            <a:ext cx="8219256" cy="5127848"/>
          </a:xfrm>
        </p:spPr>
        <p:txBody>
          <a:bodyPr/>
          <a:lstStyle/>
          <a:p>
            <a:r>
              <a:rPr lang="es-AR" dirty="0"/>
              <a:t>Se unificaron los precios internos de biodiesel desde Enero de 2018.</a:t>
            </a:r>
          </a:p>
          <a:p>
            <a:r>
              <a:rPr lang="es-AR" dirty="0"/>
              <a:t>El incremento del precio biodiesel en el periodo Enero 2018 – Octubre 2018 fue de 78%. Se prevé un nuevo incremento de Precios para Diciembre. </a:t>
            </a:r>
          </a:p>
          <a:p>
            <a:r>
              <a:rPr lang="es-AR" dirty="0"/>
              <a:t>La variación del tipo de cambio fue del 96% promedio para el mismo periodo.</a:t>
            </a:r>
          </a:p>
          <a:p>
            <a:r>
              <a:rPr lang="es-AR" dirty="0"/>
              <a:t>Estos aumentos de precios se toman como una de las causas principales del incremento del </a:t>
            </a:r>
            <a:r>
              <a:rPr lang="es-AR" dirty="0" smtClean="0"/>
              <a:t>diésel</a:t>
            </a:r>
            <a:r>
              <a:rPr lang="es-AR" dirty="0"/>
              <a:t>, cuando el corte real es del 10% aproximadamente.</a:t>
            </a:r>
          </a:p>
        </p:txBody>
      </p:sp>
      <p:sp>
        <p:nvSpPr>
          <p:cNvPr id="4" name="4 CuadroTexto">
            <a:extLst>
              <a:ext uri="{FF2B5EF4-FFF2-40B4-BE49-F238E27FC236}">
                <a16:creationId xmlns="" xmlns:a16="http://schemas.microsoft.com/office/drawing/2014/main" id="{195DADBB-D7E4-4390-BF60-CF30F89AE13A}"/>
              </a:ext>
            </a:extLst>
          </p:cNvPr>
          <p:cNvSpPr txBox="1"/>
          <p:nvPr/>
        </p:nvSpPr>
        <p:spPr>
          <a:xfrm>
            <a:off x="2195736" y="116632"/>
            <a:ext cx="6786610" cy="430887"/>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200" b="1" dirty="0"/>
              <a:t>Consecuencias de variaciones en precios</a:t>
            </a:r>
          </a:p>
        </p:txBody>
      </p:sp>
      <p:pic>
        <p:nvPicPr>
          <p:cNvPr id="5" name="Picture 2" descr="http://www.unc.edu.ar/novedades/logo_unc.jpg">
            <a:extLst>
              <a:ext uri="{FF2B5EF4-FFF2-40B4-BE49-F238E27FC236}">
                <a16:creationId xmlns="" xmlns:a16="http://schemas.microsoft.com/office/drawing/2014/main" id="{2E467873-A655-4927-A1A1-F0B12A13C9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4 CuadroTexto">
            <a:extLst>
              <a:ext uri="{FF2B5EF4-FFF2-40B4-BE49-F238E27FC236}">
                <a16:creationId xmlns:a16="http://schemas.microsoft.com/office/drawing/2014/main" xmlns="" id="{195DADBB-D7E4-4390-BF60-CF30F89AE13A}"/>
              </a:ext>
            </a:extLst>
          </p:cNvPr>
          <p:cNvSpPr txBox="1"/>
          <p:nvPr/>
        </p:nvSpPr>
        <p:spPr>
          <a:xfrm>
            <a:off x="2195736" y="116632"/>
            <a:ext cx="6786610" cy="461665"/>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400" b="1" dirty="0"/>
              <a:t>Cambios en los precios internos</a:t>
            </a:r>
          </a:p>
        </p:txBody>
      </p:sp>
    </p:spTree>
    <p:extLst>
      <p:ext uri="{BB962C8B-B14F-4D97-AF65-F5344CB8AC3E}">
        <p14:creationId xmlns:p14="http://schemas.microsoft.com/office/powerpoint/2010/main" val="42226028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CuadroTexto">
            <a:extLst>
              <a:ext uri="{FF2B5EF4-FFF2-40B4-BE49-F238E27FC236}">
                <a16:creationId xmlns:a16="http://schemas.microsoft.com/office/drawing/2014/main" xmlns="" id="{A222B70C-F231-4A76-927A-C055E65C95C8}"/>
              </a:ext>
            </a:extLst>
          </p:cNvPr>
          <p:cNvSpPr txBox="1"/>
          <p:nvPr/>
        </p:nvSpPr>
        <p:spPr>
          <a:xfrm>
            <a:off x="2195736" y="116632"/>
            <a:ext cx="6786610" cy="707886"/>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Evolución de precios externos FOB del biodiesel: enero/2015- octubre/2018 (U$S/</a:t>
            </a:r>
            <a:r>
              <a:rPr lang="es-AR" sz="2000" b="1" dirty="0" err="1"/>
              <a:t>tn</a:t>
            </a:r>
            <a:r>
              <a:rPr lang="es-AR" sz="2000" b="1" dirty="0"/>
              <a:t>)</a:t>
            </a:r>
          </a:p>
        </p:txBody>
      </p:sp>
      <p:pic>
        <p:nvPicPr>
          <p:cNvPr id="4" name="Picture 2" descr="http://www.unc.edu.ar/novedades/logo_unc.jpg">
            <a:extLst>
              <a:ext uri="{FF2B5EF4-FFF2-40B4-BE49-F238E27FC236}">
                <a16:creationId xmlns:a16="http://schemas.microsoft.com/office/drawing/2014/main" xmlns="" id="{F1B51AE0-F8F3-4F1C-804D-2B6E4DC9A4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Gráfico 4"/>
          <p:cNvGraphicFramePr>
            <a:graphicFrameLocks/>
          </p:cNvGraphicFramePr>
          <p:nvPr>
            <p:extLst/>
          </p:nvPr>
        </p:nvGraphicFramePr>
        <p:xfrm>
          <a:off x="539552" y="1268760"/>
          <a:ext cx="8280920" cy="3566228"/>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ángulo 1"/>
          <p:cNvSpPr/>
          <p:nvPr/>
        </p:nvSpPr>
        <p:spPr>
          <a:xfrm>
            <a:off x="827584" y="4660124"/>
            <a:ext cx="7520998" cy="307777"/>
          </a:xfrm>
          <a:prstGeom prst="rect">
            <a:avLst/>
          </a:prstGeom>
        </p:spPr>
        <p:txBody>
          <a:bodyPr wrap="square">
            <a:spAutoFit/>
          </a:bodyPr>
          <a:lstStyle/>
          <a:p>
            <a:r>
              <a:rPr lang="es-AR" altLang="es-AR" sz="1400" i="1" dirty="0">
                <a:latin typeface="Times New Roman" panose="02020603050405020304" pitchFamily="18" charset="0"/>
                <a:ea typeface="Calibri" panose="020F0502020204030204" pitchFamily="34" charset="0"/>
                <a:cs typeface="Times New Roman" panose="02020603050405020304" pitchFamily="18" charset="0"/>
              </a:rPr>
              <a:t>Fuente</a:t>
            </a:r>
            <a:r>
              <a:rPr lang="es-AR" altLang="es-AR" sz="1400" i="1" dirty="0">
                <a:latin typeface="Times New Roman" panose="02020603050405020304" pitchFamily="18" charset="0"/>
                <a:cs typeface="Times New Roman" panose="02020603050405020304" pitchFamily="18" charset="0"/>
              </a:rPr>
              <a:t>: </a:t>
            </a:r>
            <a:r>
              <a:rPr lang="es-AR" sz="1400" i="1" dirty="0">
                <a:latin typeface="Times New Roman" panose="02020603050405020304" pitchFamily="18" charset="0"/>
                <a:cs typeface="Times New Roman" panose="02020603050405020304" pitchFamily="18" charset="0"/>
              </a:rPr>
              <a:t>Elaboración propia en base a datos de Secretaría de Energía de la Nación.</a:t>
            </a:r>
            <a:endParaRPr lang="en-US" sz="1400" dirty="0"/>
          </a:p>
        </p:txBody>
      </p:sp>
      <p:sp>
        <p:nvSpPr>
          <p:cNvPr id="6" name="Rectángulo 5">
            <a:extLst>
              <a:ext uri="{FF2B5EF4-FFF2-40B4-BE49-F238E27FC236}">
                <a16:creationId xmlns:a16="http://schemas.microsoft.com/office/drawing/2014/main" xmlns="" id="{BCF8320F-A49D-4D50-B80C-60D035170E7F}"/>
              </a:ext>
            </a:extLst>
          </p:cNvPr>
          <p:cNvSpPr/>
          <p:nvPr/>
        </p:nvSpPr>
        <p:spPr>
          <a:xfrm>
            <a:off x="323528" y="5062983"/>
            <a:ext cx="8496944" cy="1323439"/>
          </a:xfrm>
          <a:prstGeom prst="rect">
            <a:avLst/>
          </a:prstGeom>
        </p:spPr>
        <p:txBody>
          <a:bodyPr wrap="square">
            <a:spAutoFit/>
          </a:bodyPr>
          <a:lstStyle/>
          <a:p>
            <a:pPr algn="just"/>
            <a:r>
              <a:rPr lang="es-AR" altLang="es-AR" sz="2000" dirty="0">
                <a:latin typeface="Times New Roman" panose="02020603050405020304" pitchFamily="18" charset="0"/>
                <a:ea typeface="Calibri" panose="020F0502020204030204" pitchFamily="34" charset="0"/>
                <a:cs typeface="Times New Roman" panose="02020603050405020304" pitchFamily="18" charset="0"/>
              </a:rPr>
              <a:t>En el año 2016 se exportaba el 90,6% a los Estados Unidos; mientras que en el año 2017, cae el destino a este país a un 58,7% reemplazando el saldo exportable en parte por la Unión Europea; a fines de 2017 se cierra el mercado de EEUU por completo, destinando en el 2018 el 85% de las exportaciones a la UE.</a:t>
            </a:r>
            <a:endParaRPr lang="en-US" sz="2000" dirty="0"/>
          </a:p>
        </p:txBody>
      </p:sp>
    </p:spTree>
    <p:extLst>
      <p:ext uri="{BB962C8B-B14F-4D97-AF65-F5344CB8AC3E}">
        <p14:creationId xmlns:p14="http://schemas.microsoft.com/office/powerpoint/2010/main" val="1738901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326201"/>
            <a:ext cx="6786610" cy="707886"/>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Flujograma de la cadena de la soja, en millones de </a:t>
            </a:r>
            <a:r>
              <a:rPr lang="es-AR" sz="2000" b="1" dirty="0" err="1"/>
              <a:t>tn</a:t>
            </a:r>
            <a:r>
              <a:rPr lang="es-AR" sz="2000" b="1" dirty="0"/>
              <a:t>. Campaña 2016/17</a:t>
            </a:r>
          </a:p>
        </p:txBody>
      </p:sp>
      <p:sp>
        <p:nvSpPr>
          <p:cNvPr id="14342" name="Rectangle 5"/>
          <p:cNvSpPr>
            <a:spLocks noChangeArrowheads="1"/>
          </p:cNvSpPr>
          <p:nvPr/>
        </p:nvSpPr>
        <p:spPr bwMode="auto">
          <a:xfrm>
            <a:off x="395536" y="5877272"/>
            <a:ext cx="835292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273050" indent="-27305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just">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Fuente: </a:t>
            </a:r>
            <a:r>
              <a:rPr lang="es-AR" altLang="es-AR" sz="1600" i="1" dirty="0">
                <a:latin typeface="Times New Roman" panose="02020603050405020304" pitchFamily="18" charset="0"/>
                <a:cs typeface="Times New Roman" panose="02020603050405020304" pitchFamily="18" charset="0"/>
              </a:rPr>
              <a:t>Elaboración propia en base a datos de </a:t>
            </a:r>
            <a:r>
              <a:rPr lang="es-AR" sz="1600" i="1" dirty="0">
                <a:latin typeface="Times New Roman" panose="02020603050405020304" pitchFamily="18" charset="0"/>
                <a:cs typeface="Times New Roman" panose="02020603050405020304" pitchFamily="18" charset="0"/>
              </a:rPr>
              <a:t>Cámara de la Industria Aceitera de la República Argentina (CIARA) el Instituto Nacional de Estadística y Censos (INDEC), Secretaría de Energía de la Nación, Asociación Argentina de Biocombustibles e Hidrógeno (ABH), Ministerio de Agricultura de la Nación y Ministerio de Economía y Finanzas Públicas</a:t>
            </a:r>
            <a:r>
              <a:rPr lang="es-AR" altLang="es-AR" sz="1600" i="1" dirty="0">
                <a:latin typeface="Times New Roman" panose="02020603050405020304" pitchFamily="18" charset="0"/>
                <a:cs typeface="Times New Roman" panose="02020603050405020304" pitchFamily="18" charset="0"/>
              </a:rPr>
              <a:t>.</a:t>
            </a:r>
          </a:p>
        </p:txBody>
      </p:sp>
      <p:pic>
        <p:nvPicPr>
          <p:cNvPr id="6" name="Imagen 5">
            <a:extLst>
              <a:ext uri="{FF2B5EF4-FFF2-40B4-BE49-F238E27FC236}">
                <a16:creationId xmlns="" xmlns:a16="http://schemas.microsoft.com/office/drawing/2014/main" id="{52D667CA-A187-4F0D-B97A-9F26E56B5FA2}"/>
              </a:ext>
            </a:extLst>
          </p:cNvPr>
          <p:cNvPicPr/>
          <p:nvPr/>
        </p:nvPicPr>
        <p:blipFill>
          <a:blip r:embed="rId3">
            <a:grayscl/>
            <a:extLst>
              <a:ext uri="{28A0092B-C50C-407E-A947-70E740481C1C}">
                <a14:useLocalDpi xmlns:a14="http://schemas.microsoft.com/office/drawing/2010/main" val="0"/>
              </a:ext>
            </a:extLst>
          </a:blip>
          <a:srcRect/>
          <a:stretch>
            <a:fillRect/>
          </a:stretch>
        </p:blipFill>
        <p:spPr bwMode="auto">
          <a:xfrm>
            <a:off x="539553" y="1268760"/>
            <a:ext cx="8208910" cy="4608512"/>
          </a:xfrm>
          <a:prstGeom prst="rect">
            <a:avLst/>
          </a:prstGeom>
          <a:noFill/>
          <a:ln>
            <a:noFill/>
          </a:ln>
        </p:spPr>
      </p:pic>
    </p:spTree>
    <p:extLst>
      <p:ext uri="{BB962C8B-B14F-4D97-AF65-F5344CB8AC3E}">
        <p14:creationId xmlns:p14="http://schemas.microsoft.com/office/powerpoint/2010/main" val="852558442"/>
      </p:ext>
    </p:extLst>
  </p:cSld>
  <p:clrMapOvr>
    <a:masterClrMapping/>
  </p:clrMapOvr>
  <p:transition spd="slow">
    <p:wedg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235411" y="252294"/>
            <a:ext cx="6893388" cy="800219"/>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pPr algn="ctr" eaLnBrk="1" hangingPunct="1">
              <a:defRPr/>
            </a:pPr>
            <a:r>
              <a:rPr lang="es-ES" sz="2400" b="1" dirty="0" smtClean="0">
                <a:latin typeface="Times New Roman" pitchFamily="18" charset="0"/>
                <a:cs typeface="Times New Roman" pitchFamily="18" charset="0"/>
              </a:rPr>
              <a:t>Escenarios</a:t>
            </a:r>
          </a:p>
          <a:p>
            <a:pPr algn="ctr" eaLnBrk="1" hangingPunct="1">
              <a:defRPr/>
            </a:pPr>
            <a:endParaRPr lang="es-AR" sz="2200" b="1" dirty="0"/>
          </a:p>
        </p:txBody>
      </p:sp>
      <p:sp>
        <p:nvSpPr>
          <p:cNvPr id="30726" name="8 Marcador de contenido"/>
          <p:cNvSpPr>
            <a:spLocks noGrp="1"/>
          </p:cNvSpPr>
          <p:nvPr>
            <p:ph idx="1"/>
          </p:nvPr>
        </p:nvSpPr>
        <p:spPr>
          <a:xfrm>
            <a:off x="0" y="1340768"/>
            <a:ext cx="9144000" cy="5517232"/>
          </a:xfrm>
        </p:spPr>
        <p:txBody>
          <a:bodyPr/>
          <a:lstStyle/>
          <a:p>
            <a:pPr marL="0" indent="0" algn="just">
              <a:buNone/>
            </a:pPr>
            <a:r>
              <a:rPr lang="es-AR" sz="2000" dirty="0" smtClean="0"/>
              <a:t>Se plantearon dos </a:t>
            </a:r>
            <a:r>
              <a:rPr lang="es-AR" sz="2000" dirty="0"/>
              <a:t>escenarios </a:t>
            </a:r>
            <a:r>
              <a:rPr lang="es-AR" sz="2000" dirty="0" smtClean="0"/>
              <a:t>con </a:t>
            </a:r>
            <a:r>
              <a:rPr lang="es-AR" sz="2000" dirty="0"/>
              <a:t>efectos de política </a:t>
            </a:r>
            <a:r>
              <a:rPr lang="es-AR" sz="2000" dirty="0" smtClean="0"/>
              <a:t>como respuesta a la </a:t>
            </a:r>
            <a:r>
              <a:rPr lang="es-AR" sz="2000" dirty="0"/>
              <a:t>caída de las exportaciones de biodiesel, analizando </a:t>
            </a:r>
            <a:r>
              <a:rPr lang="es-AR" sz="2000" dirty="0" smtClean="0"/>
              <a:t>la variación </a:t>
            </a:r>
            <a:r>
              <a:rPr lang="es-AR" sz="2000" dirty="0"/>
              <a:t>de </a:t>
            </a:r>
            <a:r>
              <a:rPr lang="es-AR" sz="2000" dirty="0" smtClean="0"/>
              <a:t>la capacidad </a:t>
            </a:r>
            <a:r>
              <a:rPr lang="es-AR" sz="2000" dirty="0"/>
              <a:t>instalada. </a:t>
            </a:r>
            <a:endParaRPr lang="es-AR" sz="2000" dirty="0" smtClean="0"/>
          </a:p>
          <a:p>
            <a:pPr marL="0" indent="0" algn="just">
              <a:buNone/>
            </a:pPr>
            <a:r>
              <a:rPr lang="es-AR" sz="2000" dirty="0" smtClean="0"/>
              <a:t>Supuesto: se </a:t>
            </a:r>
            <a:r>
              <a:rPr lang="es-AR" sz="2000" dirty="0"/>
              <a:t>mantiene constante el valor de la cosecha de la soja de la campaña 2016/17 </a:t>
            </a:r>
            <a:r>
              <a:rPr lang="es-AR" sz="2000" dirty="0" smtClean="0"/>
              <a:t>para </a:t>
            </a:r>
            <a:r>
              <a:rPr lang="es-AR" sz="2000" dirty="0"/>
              <a:t>la campaña </a:t>
            </a:r>
            <a:r>
              <a:rPr lang="es-AR" sz="2000" dirty="0" smtClean="0"/>
              <a:t>2018/19 (concentrar </a:t>
            </a:r>
            <a:r>
              <a:rPr lang="es-AR" sz="2000" dirty="0"/>
              <a:t>el análisis en los cambios en el sector de biodiesel y </a:t>
            </a:r>
            <a:r>
              <a:rPr lang="es-AR" sz="2000" dirty="0" smtClean="0"/>
              <a:t>aceite).</a:t>
            </a:r>
          </a:p>
          <a:p>
            <a:pPr marL="0" indent="0" algn="just">
              <a:buNone/>
            </a:pPr>
            <a:endParaRPr lang="es-AR" sz="2000" dirty="0"/>
          </a:p>
          <a:p>
            <a:pPr marL="0" indent="0" algn="just">
              <a:buFont typeface="+mj-lt"/>
              <a:buAutoNum type="arabicPeriod"/>
            </a:pPr>
            <a:r>
              <a:rPr lang="es-AR" sz="2000" dirty="0"/>
              <a:t> Se supone una reducción de un 50% de las exportaciones de biodiesel, tras el cierre de los </a:t>
            </a:r>
            <a:r>
              <a:rPr lang="es-AR" sz="2000" dirty="0" smtClean="0"/>
              <a:t>mercados; como respuesta, se exporta </a:t>
            </a:r>
            <a:r>
              <a:rPr lang="es-AR" sz="2000" dirty="0"/>
              <a:t>la materia </a:t>
            </a:r>
            <a:r>
              <a:rPr lang="es-AR" sz="2000" dirty="0" smtClean="0"/>
              <a:t>prima -el </a:t>
            </a:r>
            <a:r>
              <a:rPr lang="es-AR" sz="2000" dirty="0"/>
              <a:t>aceite </a:t>
            </a:r>
            <a:r>
              <a:rPr lang="es-AR" sz="2000" dirty="0" smtClean="0"/>
              <a:t>crudo- </a:t>
            </a:r>
            <a:r>
              <a:rPr lang="es-AR" sz="2000" dirty="0"/>
              <a:t>ya que mercados como el de China prometieron comprarnos dicho producto a partir del año </a:t>
            </a:r>
            <a:r>
              <a:rPr lang="es-AR" sz="2000" dirty="0" smtClean="0"/>
              <a:t>2019 (nuevos </a:t>
            </a:r>
            <a:r>
              <a:rPr lang="es-AR" sz="2000" dirty="0"/>
              <a:t>destinos para ese </a:t>
            </a:r>
            <a:r>
              <a:rPr lang="es-AR" sz="2000" dirty="0" smtClean="0"/>
              <a:t>subproducto). </a:t>
            </a:r>
            <a:r>
              <a:rPr lang="es-AR" sz="2000" dirty="0"/>
              <a:t>No se plantea cambios de cupo</a:t>
            </a:r>
            <a:r>
              <a:rPr lang="es-AR" sz="2000" dirty="0" smtClean="0"/>
              <a:t>.</a:t>
            </a:r>
          </a:p>
          <a:p>
            <a:pPr marL="0" indent="0" algn="just">
              <a:buFont typeface="+mj-lt"/>
              <a:buAutoNum type="arabicPeriod"/>
            </a:pPr>
            <a:endParaRPr lang="es-AR" sz="2000" dirty="0"/>
          </a:p>
          <a:p>
            <a:pPr marL="0" indent="0" algn="just">
              <a:buFont typeface="+mj-lt"/>
              <a:buAutoNum type="arabicPeriod"/>
            </a:pPr>
            <a:r>
              <a:rPr lang="es-AR" sz="2000" dirty="0"/>
              <a:t> Se supone una reducción </a:t>
            </a:r>
            <a:r>
              <a:rPr lang="es-AR" sz="2000" dirty="0" smtClean="0"/>
              <a:t>del 50</a:t>
            </a:r>
            <a:r>
              <a:rPr lang="es-AR" sz="2000" dirty="0"/>
              <a:t>% de las exportaciones de </a:t>
            </a:r>
            <a:r>
              <a:rPr lang="es-AR" sz="2000" dirty="0" smtClean="0"/>
              <a:t>biodiesel con un </a:t>
            </a:r>
            <a:r>
              <a:rPr lang="es-AR" sz="2000" dirty="0"/>
              <a:t>nuevo cupo que llegue a B15, suponiendo que el consumo de gasoil se mantiene constante respecto a la campaña 2017/16; y </a:t>
            </a:r>
            <a:r>
              <a:rPr lang="es-AR" sz="2000" dirty="0" smtClean="0"/>
              <a:t>se exporta </a:t>
            </a:r>
            <a:r>
              <a:rPr lang="es-AR" sz="2000" dirty="0"/>
              <a:t>el sobrante como aceite crudo. </a:t>
            </a:r>
            <a:r>
              <a:rPr lang="es-AR" sz="2000" dirty="0" smtClean="0"/>
              <a:t>( La </a:t>
            </a:r>
            <a:r>
              <a:rPr lang="es-AR" sz="2000" dirty="0"/>
              <a:t>posibilidad de cambio de cupo, </a:t>
            </a:r>
            <a:r>
              <a:rPr lang="es-AR" sz="2000" dirty="0" smtClean="0"/>
              <a:t>fue solicitada al gobierno, por parte de las </a:t>
            </a:r>
            <a:r>
              <a:rPr lang="es-AR" sz="2000" dirty="0"/>
              <a:t>asociaciones de empresas que nuclean a los productores del </a:t>
            </a:r>
            <a:r>
              <a:rPr lang="es-AR" sz="2000" dirty="0" smtClean="0"/>
              <a:t>sector)</a:t>
            </a:r>
            <a:endParaRPr lang="es-ES" altLang="es-AR" sz="2000" dirty="0"/>
          </a:p>
        </p:txBody>
      </p:sp>
    </p:spTree>
    <p:extLst>
      <p:ext uri="{BB962C8B-B14F-4D97-AF65-F5344CB8AC3E}">
        <p14:creationId xmlns:p14="http://schemas.microsoft.com/office/powerpoint/2010/main" val="711456497"/>
      </p:ext>
    </p:extLst>
  </p:cSld>
  <p:clrMapOvr>
    <a:masterClrMapping/>
  </p:clrMapOvr>
  <p:transition spd="slow" advTm="247081">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326201"/>
            <a:ext cx="6786610" cy="400110"/>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Flujograma Escenario 1</a:t>
            </a:r>
          </a:p>
        </p:txBody>
      </p:sp>
      <p:pic>
        <p:nvPicPr>
          <p:cNvPr id="7" name="Imagen 6">
            <a:extLst>
              <a:ext uri="{FF2B5EF4-FFF2-40B4-BE49-F238E27FC236}">
                <a16:creationId xmlns="" xmlns:a16="http://schemas.microsoft.com/office/drawing/2014/main" id="{2425B055-8453-45A1-90FA-402F07F4A184}"/>
              </a:ext>
            </a:extLst>
          </p:cNvPr>
          <p:cNvPicPr/>
          <p:nvPr/>
        </p:nvPicPr>
        <p:blipFill>
          <a:blip r:embed="rId3">
            <a:grayscl/>
            <a:extLst>
              <a:ext uri="{28A0092B-C50C-407E-A947-70E740481C1C}">
                <a14:useLocalDpi xmlns:a14="http://schemas.microsoft.com/office/drawing/2010/main" val="0"/>
              </a:ext>
            </a:extLst>
          </a:blip>
          <a:srcRect/>
          <a:stretch>
            <a:fillRect/>
          </a:stretch>
        </p:blipFill>
        <p:spPr bwMode="auto">
          <a:xfrm>
            <a:off x="0" y="1196751"/>
            <a:ext cx="9144000" cy="5661249"/>
          </a:xfrm>
          <a:prstGeom prst="rect">
            <a:avLst/>
          </a:prstGeom>
          <a:noFill/>
          <a:ln>
            <a:noFill/>
          </a:ln>
        </p:spPr>
      </p:pic>
    </p:spTree>
    <p:extLst>
      <p:ext uri="{BB962C8B-B14F-4D97-AF65-F5344CB8AC3E}">
        <p14:creationId xmlns:p14="http://schemas.microsoft.com/office/powerpoint/2010/main" val="4048973147"/>
      </p:ext>
    </p:extLst>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biodiesel-oil.jpg"/>
          <p:cNvPicPr>
            <a:picLocks noChangeAspect="1"/>
          </p:cNvPicPr>
          <p:nvPr/>
        </p:nvPicPr>
        <p:blipFill>
          <a:blip r:embed="rId2" cstate="print">
            <a:lum bright="55000" contrast="-49000"/>
          </a:blip>
          <a:stretch>
            <a:fillRect/>
          </a:stretch>
        </p:blipFill>
        <p:spPr>
          <a:xfrm>
            <a:off x="0" y="1071546"/>
            <a:ext cx="9144000" cy="5786454"/>
          </a:xfrm>
          <a:prstGeom prst="rect">
            <a:avLst/>
          </a:prstGeom>
          <a:effectLst>
            <a:softEdge rad="127000"/>
          </a:effectLst>
        </p:spPr>
      </p:pic>
      <p:sp>
        <p:nvSpPr>
          <p:cNvPr id="3" name="2 CuadroTexto"/>
          <p:cNvSpPr txBox="1"/>
          <p:nvPr/>
        </p:nvSpPr>
        <p:spPr>
          <a:xfrm>
            <a:off x="2339752" y="200949"/>
            <a:ext cx="6120681" cy="589072"/>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pPr algn="ctr" eaLnBrk="1" fontAlgn="auto" hangingPunct="1">
              <a:lnSpc>
                <a:spcPct val="150000"/>
              </a:lnSpc>
              <a:spcBef>
                <a:spcPts val="0"/>
              </a:spcBef>
              <a:spcAft>
                <a:spcPts val="0"/>
              </a:spcAft>
              <a:defRPr/>
            </a:pPr>
            <a:r>
              <a:rPr lang="es-AR" sz="2400" dirty="0" smtClean="0"/>
              <a:t>INTRODUCCIÓN</a:t>
            </a:r>
            <a:endParaRPr lang="es-ES" sz="2400" dirty="0"/>
          </a:p>
        </p:txBody>
      </p:sp>
      <p:sp>
        <p:nvSpPr>
          <p:cNvPr id="11270" name="8 Marcador de contenido"/>
          <p:cNvSpPr>
            <a:spLocks noGrp="1"/>
          </p:cNvSpPr>
          <p:nvPr>
            <p:ph idx="1"/>
          </p:nvPr>
        </p:nvSpPr>
        <p:spPr>
          <a:xfrm>
            <a:off x="0" y="1052514"/>
            <a:ext cx="9144000" cy="5805486"/>
          </a:xfrm>
        </p:spPr>
        <p:txBody>
          <a:bodyPr/>
          <a:lstStyle/>
          <a:p>
            <a:pPr algn="just">
              <a:spcBef>
                <a:spcPts val="600"/>
              </a:spcBef>
              <a:spcAft>
                <a:spcPts val="600"/>
              </a:spcAft>
              <a:buFont typeface="Wingdings 2" panose="05020102010507070707" pitchFamily="18" charset="2"/>
              <a:buNone/>
            </a:pPr>
            <a:endParaRPr lang="es-ES" altLang="es-AR" sz="2000" dirty="0">
              <a:solidFill>
                <a:srgbClr val="C00000"/>
              </a:solidFill>
              <a:latin typeface="Times New Roman" panose="02020603050405020304" pitchFamily="18" charset="0"/>
              <a:cs typeface="Times New Roman" panose="02020603050405020304" pitchFamily="18" charset="0"/>
            </a:endParaRPr>
          </a:p>
          <a:p>
            <a:pPr marL="0" indent="0" algn="just">
              <a:buNone/>
            </a:pPr>
            <a:r>
              <a:rPr lang="es-ES" sz="2000" dirty="0" smtClean="0"/>
              <a:t>Puesto que:</a:t>
            </a:r>
          </a:p>
          <a:p>
            <a:pPr algn="just"/>
            <a:r>
              <a:rPr lang="es-ES" sz="2000" dirty="0" smtClean="0"/>
              <a:t>La </a:t>
            </a:r>
            <a:r>
              <a:rPr lang="es-ES" sz="2000" dirty="0"/>
              <a:t>aparición de los </a:t>
            </a:r>
            <a:r>
              <a:rPr lang="es-ES" sz="2000" dirty="0" smtClean="0"/>
              <a:t>biocombustibles ha </a:t>
            </a:r>
            <a:r>
              <a:rPr lang="es-ES" sz="2000" dirty="0"/>
              <a:t>llevado a la competencia por el uso del suelo entre </a:t>
            </a:r>
            <a:r>
              <a:rPr lang="es-ES" sz="2000" dirty="0" smtClean="0"/>
              <a:t> su producción y  </a:t>
            </a:r>
            <a:r>
              <a:rPr lang="es-ES" sz="2000" dirty="0"/>
              <a:t>fibras, alimentos y materias primas para la cría de animales. </a:t>
            </a:r>
            <a:endParaRPr lang="es-ES" sz="2000" dirty="0" smtClean="0"/>
          </a:p>
          <a:p>
            <a:pPr algn="just"/>
            <a:r>
              <a:rPr lang="es-ES" sz="2000" dirty="0" smtClean="0"/>
              <a:t>Recientemente, la </a:t>
            </a:r>
            <a:r>
              <a:rPr lang="es-ES" sz="2000" dirty="0"/>
              <a:t>industria de biocombustibles ha presentado un comportamiento </a:t>
            </a:r>
            <a:r>
              <a:rPr lang="es-ES" sz="2000" dirty="0" smtClean="0"/>
              <a:t>ligado </a:t>
            </a:r>
            <a:r>
              <a:rPr lang="es-ES" sz="2000" dirty="0"/>
              <a:t>a </a:t>
            </a:r>
            <a:r>
              <a:rPr lang="es-ES" sz="2000" dirty="0" smtClean="0"/>
              <a:t>las </a:t>
            </a:r>
            <a:r>
              <a:rPr lang="es-ES" sz="2000" dirty="0"/>
              <a:t>políticas </a:t>
            </a:r>
            <a:r>
              <a:rPr lang="es-ES" sz="2000" dirty="0" smtClean="0"/>
              <a:t>internas y externas del sector.</a:t>
            </a:r>
          </a:p>
          <a:p>
            <a:pPr algn="just"/>
            <a:endParaRPr lang="es-ES" sz="2000" dirty="0"/>
          </a:p>
          <a:p>
            <a:pPr marL="0" indent="0" algn="just">
              <a:buNone/>
            </a:pPr>
            <a:r>
              <a:rPr lang="es-ES" sz="2000" dirty="0" smtClean="0"/>
              <a:t>Se plantean como objetivos </a:t>
            </a:r>
            <a:r>
              <a:rPr lang="es-ES" sz="2000" dirty="0"/>
              <a:t>de este </a:t>
            </a:r>
            <a:r>
              <a:rPr lang="es-ES" sz="2000" dirty="0" smtClean="0"/>
              <a:t>trabajo: </a:t>
            </a:r>
          </a:p>
          <a:p>
            <a:pPr algn="just"/>
            <a:r>
              <a:rPr lang="es-ES" sz="2000" dirty="0" smtClean="0"/>
              <a:t>Analizar </a:t>
            </a:r>
            <a:r>
              <a:rPr lang="es-ES" sz="2000" dirty="0"/>
              <a:t>las evidencias sobre la cadena de valor de la industria de la soja, y explicar analíticamente las evidencias que reflejan comportamientos cíclicos en las exportaciones, precios y niveles de retenciones, producción y desarrollo de la cadena. </a:t>
            </a:r>
            <a:endParaRPr lang="es-AR" sz="2000" dirty="0"/>
          </a:p>
          <a:p>
            <a:pPr algn="just"/>
            <a:r>
              <a:rPr lang="es-AR" sz="2000" dirty="0" smtClean="0"/>
              <a:t>P</a:t>
            </a:r>
            <a:r>
              <a:rPr lang="es-ES" sz="2000" dirty="0" err="1" smtClean="0"/>
              <a:t>roponer</a:t>
            </a:r>
            <a:r>
              <a:rPr lang="es-ES" sz="2000" dirty="0" smtClean="0"/>
              <a:t> </a:t>
            </a:r>
            <a:r>
              <a:rPr lang="es-ES" sz="2000" dirty="0"/>
              <a:t>recomendaciones de </a:t>
            </a:r>
            <a:r>
              <a:rPr lang="es-ES" sz="2000" dirty="0" smtClean="0"/>
              <a:t>política </a:t>
            </a:r>
            <a:r>
              <a:rPr lang="es-ES" sz="2000" dirty="0"/>
              <a:t>que permitan lograr </a:t>
            </a:r>
            <a:r>
              <a:rPr lang="es-ES" sz="2000" dirty="0" smtClean="0"/>
              <a:t>mayor </a:t>
            </a:r>
            <a:r>
              <a:rPr lang="es-ES" sz="2000" dirty="0"/>
              <a:t>estabilidad en la evolución de la industria </a:t>
            </a:r>
            <a:r>
              <a:rPr lang="es-ES" sz="2000" dirty="0" smtClean="0"/>
              <a:t>y </a:t>
            </a:r>
            <a:r>
              <a:rPr lang="es-ES" sz="2000" dirty="0"/>
              <a:t>mejoras en la cadena de valor. </a:t>
            </a:r>
            <a:endParaRPr lang="es-AR" sz="2000" dirty="0"/>
          </a:p>
        </p:txBody>
      </p:sp>
      <p:pic>
        <p:nvPicPr>
          <p:cNvPr id="11271" name="Picture 2" descr="http://www.unc.edu.ar/novedades/logo_un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326201"/>
            <a:ext cx="6786610" cy="400110"/>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000" b="1" dirty="0"/>
              <a:t>Flujograma Escenario 2</a:t>
            </a:r>
          </a:p>
        </p:txBody>
      </p:sp>
      <p:pic>
        <p:nvPicPr>
          <p:cNvPr id="7" name="Imagen 6">
            <a:extLst>
              <a:ext uri="{FF2B5EF4-FFF2-40B4-BE49-F238E27FC236}">
                <a16:creationId xmlns="" xmlns:a16="http://schemas.microsoft.com/office/drawing/2014/main" id="{17F1FDC1-F4B7-435E-99CE-70346AFF7326}"/>
              </a:ext>
            </a:extLst>
          </p:cNvPr>
          <p:cNvPicPr/>
          <p:nvPr/>
        </p:nvPicPr>
        <p:blipFill>
          <a:blip r:embed="rId3">
            <a:grayscl/>
            <a:extLst>
              <a:ext uri="{28A0092B-C50C-407E-A947-70E740481C1C}">
                <a14:useLocalDpi xmlns:a14="http://schemas.microsoft.com/office/drawing/2010/main" val="0"/>
              </a:ext>
            </a:extLst>
          </a:blip>
          <a:srcRect/>
          <a:stretch>
            <a:fillRect/>
          </a:stretch>
        </p:blipFill>
        <p:spPr bwMode="auto">
          <a:xfrm>
            <a:off x="0" y="1052513"/>
            <a:ext cx="9144000" cy="5805487"/>
          </a:xfrm>
          <a:prstGeom prst="rect">
            <a:avLst/>
          </a:prstGeom>
          <a:noFill/>
          <a:ln>
            <a:noFill/>
          </a:ln>
        </p:spPr>
      </p:pic>
    </p:spTree>
    <p:extLst>
      <p:ext uri="{BB962C8B-B14F-4D97-AF65-F5344CB8AC3E}">
        <p14:creationId xmlns:p14="http://schemas.microsoft.com/office/powerpoint/2010/main" val="254401035"/>
      </p:ext>
    </p:extLst>
  </p:cSld>
  <p:clrMapOvr>
    <a:masterClrMapping/>
  </p:clrMapOvr>
  <p:transition spd="slow">
    <p:wedg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43108" y="357166"/>
            <a:ext cx="7000892" cy="461665"/>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ES" sz="2400" b="1" dirty="0" smtClean="0">
                <a:latin typeface="Times New Roman" pitchFamily="18" charset="0"/>
                <a:cs typeface="Times New Roman" pitchFamily="18" charset="0"/>
              </a:rPr>
              <a:t>CONCLUSIONES (1)</a:t>
            </a:r>
            <a:endParaRPr lang="es-AR" sz="2200" b="1" dirty="0"/>
          </a:p>
        </p:txBody>
      </p:sp>
      <p:sp>
        <p:nvSpPr>
          <p:cNvPr id="30726" name="8 Marcador de contenido"/>
          <p:cNvSpPr>
            <a:spLocks noGrp="1"/>
          </p:cNvSpPr>
          <p:nvPr>
            <p:ph idx="1"/>
          </p:nvPr>
        </p:nvSpPr>
        <p:spPr>
          <a:xfrm>
            <a:off x="0" y="1628836"/>
            <a:ext cx="9144000" cy="5229200"/>
          </a:xfrm>
        </p:spPr>
        <p:txBody>
          <a:bodyPr/>
          <a:lstStyle/>
          <a:p>
            <a:pPr algn="just"/>
            <a:r>
              <a:rPr lang="es-ES" sz="2000" dirty="0"/>
              <a:t>Se </a:t>
            </a:r>
            <a:r>
              <a:rPr lang="es-ES" sz="2000" dirty="0" smtClean="0"/>
              <a:t>presentan dificultades </a:t>
            </a:r>
            <a:r>
              <a:rPr lang="es-ES" sz="2000" dirty="0"/>
              <a:t>para agregar valor en la cadena industrial de la soja, producto de un contexto externo con menores </a:t>
            </a:r>
            <a:r>
              <a:rPr lang="es-ES" sz="2000" dirty="0" smtClean="0"/>
              <a:t>precios; como así también para  implementar políticas </a:t>
            </a:r>
            <a:r>
              <a:rPr lang="es-ES" sz="2000" dirty="0"/>
              <a:t>internas que fomenten al agregado de valor. En particular, en el sector del biodiesel se podría crear un entorno que facilite las posibilidades de reposicionamiento (</a:t>
            </a:r>
            <a:r>
              <a:rPr lang="es-ES" sz="2000" dirty="0" err="1"/>
              <a:t>upgrading</a:t>
            </a:r>
            <a:r>
              <a:rPr lang="es-ES" sz="2000" dirty="0"/>
              <a:t>) de las empresas. </a:t>
            </a:r>
            <a:endParaRPr lang="es-AR" sz="2000" dirty="0"/>
          </a:p>
          <a:p>
            <a:pPr algn="just"/>
            <a:r>
              <a:rPr lang="es-AR" sz="2000" dirty="0"/>
              <a:t>L</a:t>
            </a:r>
            <a:r>
              <a:rPr lang="es-ES" sz="2000" dirty="0"/>
              <a:t>os precios internacionales de la harina de soja resultan ser todavía atractivos, lo que se encuentra reflejado en una mayor exportación de dicho producto. Mientras que, para el aceite, la importante disminución en el precio del mismo, se evidencia en la mayor proporción de ese bien usado como materia prima para la elaboración de biodiesel, agregando valor a la cadena.</a:t>
            </a:r>
            <a:endParaRPr lang="es-AR" sz="2000" dirty="0"/>
          </a:p>
          <a:p>
            <a:pPr algn="just"/>
            <a:r>
              <a:rPr lang="es-ES" sz="2000" dirty="0"/>
              <a:t>Al considerar la posibilidad de una disminución en las retenciones en el biodiesel, y un incremento en el cupo interno fijado por el gobierno, se observa un menor saldo exportable de aceite crudo a un mejor precio, al fomentarse la producción de biodiesel y </a:t>
            </a:r>
            <a:r>
              <a:rPr lang="es-ES" sz="2000" dirty="0" smtClean="0"/>
              <a:t>destinarse </a:t>
            </a:r>
            <a:r>
              <a:rPr lang="es-ES" sz="2000" dirty="0"/>
              <a:t>el aceite para su agregado de valor al transformarlo en biocombustible.</a:t>
            </a:r>
            <a:endParaRPr lang="es-AR" sz="2000" dirty="0"/>
          </a:p>
        </p:txBody>
      </p:sp>
    </p:spTree>
    <p:extLst>
      <p:ext uri="{BB962C8B-B14F-4D97-AF65-F5344CB8AC3E}">
        <p14:creationId xmlns:p14="http://schemas.microsoft.com/office/powerpoint/2010/main" val="634860061"/>
      </p:ext>
    </p:extLst>
  </p:cSld>
  <p:clrMapOvr>
    <a:masterClrMapping/>
  </p:clrMapOvr>
  <p:transition spd="slow" advTm="247081">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43108" y="357166"/>
            <a:ext cx="7000892" cy="461665"/>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ES" sz="2400" b="1" dirty="0" smtClean="0">
                <a:latin typeface="Times New Roman" pitchFamily="18" charset="0"/>
                <a:cs typeface="Times New Roman" pitchFamily="18" charset="0"/>
              </a:rPr>
              <a:t>CONCLUSIONES (2)</a:t>
            </a:r>
            <a:endParaRPr lang="es-AR" sz="2200" b="1" dirty="0"/>
          </a:p>
        </p:txBody>
      </p:sp>
      <p:sp>
        <p:nvSpPr>
          <p:cNvPr id="30726" name="8 Marcador de contenido"/>
          <p:cNvSpPr>
            <a:spLocks noGrp="1"/>
          </p:cNvSpPr>
          <p:nvPr>
            <p:ph idx="1"/>
          </p:nvPr>
        </p:nvSpPr>
        <p:spPr>
          <a:xfrm>
            <a:off x="0" y="1052513"/>
            <a:ext cx="9144000" cy="5805487"/>
          </a:xfrm>
        </p:spPr>
        <p:txBody>
          <a:bodyPr/>
          <a:lstStyle/>
          <a:p>
            <a:pPr marL="0" indent="0" algn="just">
              <a:buNone/>
            </a:pPr>
            <a:r>
              <a:rPr lang="es-AR" sz="2000" dirty="0"/>
              <a:t>En cuanto a los resultados de las hipótesis planteadas se puede concluir que</a:t>
            </a:r>
            <a:r>
              <a:rPr lang="es-AR" sz="2000" dirty="0" smtClean="0"/>
              <a:t>:</a:t>
            </a:r>
          </a:p>
          <a:p>
            <a:pPr marL="0" indent="0" algn="just">
              <a:buNone/>
            </a:pPr>
            <a:endParaRPr lang="es-AR" sz="2000" dirty="0"/>
          </a:p>
          <a:p>
            <a:pPr lvl="0" algn="just"/>
            <a:r>
              <a:rPr lang="es-AR" sz="2000" b="1" dirty="0" smtClean="0"/>
              <a:t>Escenario 1:</a:t>
            </a:r>
            <a:r>
              <a:rPr lang="es-AR" sz="2000" dirty="0" smtClean="0"/>
              <a:t> ante </a:t>
            </a:r>
            <a:r>
              <a:rPr lang="es-AR" sz="2000" dirty="0"/>
              <a:t>la disminución de las exportaciones de biodiesel y la negativa del gobierno de aumentar el cupo interno, se </a:t>
            </a:r>
            <a:r>
              <a:rPr lang="es-AR" sz="2000" dirty="0" smtClean="0"/>
              <a:t>pueden </a:t>
            </a:r>
            <a:r>
              <a:rPr lang="es-AR" sz="2000" dirty="0"/>
              <a:t>incrementar las exportaciones de aceite, </a:t>
            </a:r>
            <a:r>
              <a:rPr lang="es-AR" sz="2000" dirty="0" smtClean="0"/>
              <a:t>produciendo reducciones del </a:t>
            </a:r>
            <a:r>
              <a:rPr lang="es-AR" sz="2000" dirty="0"/>
              <a:t>precio del mismo, ya que Argentina es uno de los principales exportadores </a:t>
            </a:r>
            <a:r>
              <a:rPr lang="es-AR" sz="2000" dirty="0" smtClean="0"/>
              <a:t>del mundo de aceite </a:t>
            </a:r>
            <a:r>
              <a:rPr lang="es-AR" sz="2000" dirty="0"/>
              <a:t>de </a:t>
            </a:r>
            <a:r>
              <a:rPr lang="es-AR" sz="2000" dirty="0" smtClean="0"/>
              <a:t>soja. También se presentaría capacidad </a:t>
            </a:r>
            <a:r>
              <a:rPr lang="es-AR" sz="2000" dirty="0"/>
              <a:t>ociosa en la industria del </a:t>
            </a:r>
            <a:r>
              <a:rPr lang="es-AR" sz="2000" dirty="0" smtClean="0"/>
              <a:t>biodiesel con efectos sobre las empresas del sector; que podrían agravarse, </a:t>
            </a:r>
            <a:r>
              <a:rPr lang="es-AR" sz="2000" dirty="0"/>
              <a:t>si el precio interno que fija el gobierno para el cupo no acompaña los mayores costos</a:t>
            </a:r>
            <a:r>
              <a:rPr lang="es-AR" sz="2000" dirty="0" smtClean="0"/>
              <a:t>.</a:t>
            </a:r>
          </a:p>
          <a:p>
            <a:pPr algn="just"/>
            <a:r>
              <a:rPr lang="es-AR" sz="2000" b="1" dirty="0" smtClean="0"/>
              <a:t>Escenario 2:</a:t>
            </a:r>
            <a:r>
              <a:rPr lang="es-AR" sz="2000" dirty="0" smtClean="0"/>
              <a:t> </a:t>
            </a:r>
            <a:r>
              <a:rPr lang="es-AR" sz="2000" dirty="0"/>
              <a:t>ante la misma caída de las exportaciones de biodiesel, se plantea un incremento en el cupo de 5 </a:t>
            </a:r>
            <a:r>
              <a:rPr lang="es-AR" sz="2000" dirty="0" smtClean="0"/>
              <a:t>puntos (a B15), </a:t>
            </a:r>
            <a:r>
              <a:rPr lang="es-AR" sz="2000" dirty="0"/>
              <a:t>lo que </a:t>
            </a:r>
            <a:r>
              <a:rPr lang="es-AR" sz="2000" dirty="0" smtClean="0"/>
              <a:t>incrementa </a:t>
            </a:r>
            <a:r>
              <a:rPr lang="es-AR" sz="2000" dirty="0"/>
              <a:t>la capacidad ociosa, pero no en la magnitud del primer escenario, golpeando menos a la industria de biodiesel. El remanente de aceite, no consumido por la industria del biocombustible, se destinaría a </a:t>
            </a:r>
            <a:r>
              <a:rPr lang="es-AR" sz="2000" dirty="0" smtClean="0"/>
              <a:t>la exportación sin </a:t>
            </a:r>
            <a:r>
              <a:rPr lang="es-AR" sz="2000" dirty="0"/>
              <a:t>valor </a:t>
            </a:r>
            <a:r>
              <a:rPr lang="es-AR" sz="2000" dirty="0" smtClean="0"/>
              <a:t>agregado (se </a:t>
            </a:r>
            <a:r>
              <a:rPr lang="es-AR" sz="2000" dirty="0"/>
              <a:t>conocen políticas de otros países que abren sus puertas a recibir nuestro </a:t>
            </a:r>
            <a:r>
              <a:rPr lang="es-AR" sz="2000" dirty="0" smtClean="0"/>
              <a:t>aceite). Para considerar: </a:t>
            </a:r>
            <a:r>
              <a:rPr lang="es-AR" sz="2000" dirty="0"/>
              <a:t>otro gran exportador mundial de biodiesel como es Indonesia, </a:t>
            </a:r>
            <a:r>
              <a:rPr lang="es-AR" sz="2000" dirty="0" smtClean="0"/>
              <a:t>ante </a:t>
            </a:r>
            <a:r>
              <a:rPr lang="es-AR" sz="2000" dirty="0"/>
              <a:t>la dificultad en el contexto externo, </a:t>
            </a:r>
            <a:r>
              <a:rPr lang="es-AR" sz="2000" dirty="0" smtClean="0"/>
              <a:t>plantea </a:t>
            </a:r>
            <a:r>
              <a:rPr lang="es-AR" sz="2000" dirty="0"/>
              <a:t>un incremento de su cupo interno a </a:t>
            </a:r>
            <a:r>
              <a:rPr lang="es-AR" sz="2000" dirty="0" smtClean="0"/>
              <a:t>B30.</a:t>
            </a:r>
            <a:endParaRPr lang="es-AR" sz="2000" dirty="0"/>
          </a:p>
          <a:p>
            <a:pPr lvl="0" algn="just"/>
            <a:endParaRPr lang="es-AR" sz="2000" dirty="0"/>
          </a:p>
          <a:p>
            <a:pPr marL="0" lvl="0" indent="0" algn="just">
              <a:buNone/>
            </a:pPr>
            <a:r>
              <a:rPr lang="es-ES" sz="2000" dirty="0"/>
              <a:t> </a:t>
            </a:r>
            <a:endParaRPr lang="es-AR" sz="2000" dirty="0"/>
          </a:p>
        </p:txBody>
      </p:sp>
    </p:spTree>
    <p:extLst>
      <p:ext uri="{BB962C8B-B14F-4D97-AF65-F5344CB8AC3E}">
        <p14:creationId xmlns:p14="http://schemas.microsoft.com/office/powerpoint/2010/main" val="4127361638"/>
      </p:ext>
    </p:extLst>
  </p:cSld>
  <p:clrMapOvr>
    <a:masterClrMapping/>
  </p:clrMapOvr>
  <p:transition spd="slow" advTm="247081">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43108" y="357166"/>
            <a:ext cx="7000892" cy="461665"/>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ES" sz="2400" b="1" dirty="0" smtClean="0">
                <a:latin typeface="Times New Roman" pitchFamily="18" charset="0"/>
                <a:cs typeface="Times New Roman" pitchFamily="18" charset="0"/>
              </a:rPr>
              <a:t>REFLEXIONES FINALES (1)</a:t>
            </a:r>
            <a:endParaRPr lang="es-AR" sz="2200" b="1" dirty="0"/>
          </a:p>
        </p:txBody>
      </p:sp>
      <p:sp>
        <p:nvSpPr>
          <p:cNvPr id="30726" name="8 Marcador de contenido"/>
          <p:cNvSpPr>
            <a:spLocks noGrp="1"/>
          </p:cNvSpPr>
          <p:nvPr>
            <p:ph idx="1"/>
          </p:nvPr>
        </p:nvSpPr>
        <p:spPr>
          <a:xfrm>
            <a:off x="0" y="1308124"/>
            <a:ext cx="9144000" cy="5549876"/>
          </a:xfrm>
        </p:spPr>
        <p:txBody>
          <a:bodyPr/>
          <a:lstStyle/>
          <a:p>
            <a:pPr marL="0" indent="0" algn="just">
              <a:buNone/>
            </a:pPr>
            <a:r>
              <a:rPr lang="es-AR" sz="2000" dirty="0"/>
              <a:t>En orden al biodiesel, </a:t>
            </a:r>
            <a:endParaRPr lang="es-AR" sz="2000" dirty="0" smtClean="0"/>
          </a:p>
          <a:p>
            <a:pPr marL="0" indent="0" algn="just">
              <a:buNone/>
            </a:pPr>
            <a:endParaRPr lang="es-AR" sz="2000" dirty="0"/>
          </a:p>
          <a:p>
            <a:pPr lvl="0" algn="just"/>
            <a:r>
              <a:rPr lang="es-AR" sz="2000" dirty="0" smtClean="0"/>
              <a:t>Orientar </a:t>
            </a:r>
            <a:r>
              <a:rPr lang="es-AR" sz="2000" dirty="0"/>
              <a:t>la búsqueda de nuevos  mercados externos de </a:t>
            </a:r>
            <a:r>
              <a:rPr lang="es-AR" sz="2000" dirty="0" smtClean="0"/>
              <a:t>biocombustibles (Suecia)</a:t>
            </a:r>
          </a:p>
          <a:p>
            <a:pPr lvl="0" algn="just"/>
            <a:r>
              <a:rPr lang="es-AR" sz="2000" dirty="0" smtClean="0"/>
              <a:t>Siguiendo  </a:t>
            </a:r>
            <a:r>
              <a:rPr lang="es-AR" sz="2000" dirty="0"/>
              <a:t>el  ejemplo  de  Brasil,  lograr  un  aumento  del  corte  obligatorio; sería  posible  llevarlo  hasta el 27%. Un  incremento  en  el  cupo  interno  fijado  por  el  gobierno,  produce  un  menor  saldo  exportable  de  aceite  crudo  a  un  mejor  precio,  al  fomentarse  la  producción  de  biodiesel  y  destinar  el  aceite  para  su  agregado  de  valor, transformándolo en  biocombustible.   Adicionalmente, un  mayor  corte  interno  disminuiría  las  importaciones  de  gasoil.  </a:t>
            </a:r>
            <a:endParaRPr lang="es-AR" sz="2000" dirty="0" smtClean="0"/>
          </a:p>
          <a:p>
            <a:pPr lvl="0" algn="just"/>
            <a:r>
              <a:rPr lang="es-AR" sz="2000" dirty="0" smtClean="0"/>
              <a:t>Solucionar  </a:t>
            </a:r>
            <a:r>
              <a:rPr lang="es-AR" sz="2000" dirty="0"/>
              <a:t>algunos  problemas  </a:t>
            </a:r>
            <a:r>
              <a:rPr lang="es-AR" sz="2000" dirty="0" smtClean="0"/>
              <a:t>regulatorios tales </a:t>
            </a:r>
            <a:r>
              <a:rPr lang="es-AR" sz="2000" dirty="0"/>
              <a:t>como el establecimiento de precios  internos  para  </a:t>
            </a:r>
            <a:r>
              <a:rPr lang="es-AR" sz="2000" dirty="0" smtClean="0"/>
              <a:t>la comercialización de  </a:t>
            </a:r>
            <a:r>
              <a:rPr lang="es-AR" sz="2000" dirty="0"/>
              <a:t>biodiesel de  manera  </a:t>
            </a:r>
            <a:r>
              <a:rPr lang="es-AR" sz="2000" dirty="0" smtClean="0"/>
              <a:t>oportuna, y en términos de  </a:t>
            </a:r>
            <a:r>
              <a:rPr lang="es-AR" sz="2000" dirty="0"/>
              <a:t>los  verdaderos costos  de  las  </a:t>
            </a:r>
            <a:r>
              <a:rPr lang="es-AR" sz="2000" dirty="0" smtClean="0"/>
              <a:t>empresas.</a:t>
            </a:r>
          </a:p>
          <a:p>
            <a:pPr lvl="0" algn="just"/>
            <a:r>
              <a:rPr lang="es-AR" sz="2000" dirty="0" smtClean="0"/>
              <a:t>Prestar atención a los costos ambientales y su injerencia en el comercio internacional.  </a:t>
            </a:r>
            <a:endParaRPr lang="es-AR" sz="2000" dirty="0"/>
          </a:p>
          <a:p>
            <a:pPr algn="just"/>
            <a:endParaRPr lang="es-AR" sz="2000" dirty="0"/>
          </a:p>
        </p:txBody>
      </p:sp>
    </p:spTree>
    <p:extLst>
      <p:ext uri="{BB962C8B-B14F-4D97-AF65-F5344CB8AC3E}">
        <p14:creationId xmlns:p14="http://schemas.microsoft.com/office/powerpoint/2010/main" val="3866992746"/>
      </p:ext>
    </p:extLst>
  </p:cSld>
  <p:clrMapOvr>
    <a:masterClrMapping/>
  </p:clrMapOvr>
  <p:transition spd="slow" advTm="247081">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43108" y="357166"/>
            <a:ext cx="7000892" cy="461665"/>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ES" sz="2400" b="1" dirty="0" smtClean="0">
                <a:latin typeface="Times New Roman" pitchFamily="18" charset="0"/>
                <a:cs typeface="Times New Roman" pitchFamily="18" charset="0"/>
              </a:rPr>
              <a:t>REFLEXIONES FINALES (2)</a:t>
            </a:r>
            <a:endParaRPr lang="es-AR" sz="2200" b="1" dirty="0"/>
          </a:p>
        </p:txBody>
      </p:sp>
      <p:sp>
        <p:nvSpPr>
          <p:cNvPr id="30726" name="8 Marcador de contenido"/>
          <p:cNvSpPr>
            <a:spLocks noGrp="1"/>
          </p:cNvSpPr>
          <p:nvPr>
            <p:ph idx="1"/>
          </p:nvPr>
        </p:nvSpPr>
        <p:spPr>
          <a:xfrm>
            <a:off x="0" y="1484784"/>
            <a:ext cx="9144000" cy="5373216"/>
          </a:xfrm>
        </p:spPr>
        <p:txBody>
          <a:bodyPr/>
          <a:lstStyle/>
          <a:p>
            <a:pPr marL="0" indent="0" algn="just">
              <a:buNone/>
            </a:pPr>
            <a:r>
              <a:rPr lang="es-AR" sz="2000" dirty="0"/>
              <a:t>En orden a las dificultades  para  agregar valor  en  la  cadena  industrial  de  la  </a:t>
            </a:r>
            <a:r>
              <a:rPr lang="es-AR" sz="2000" dirty="0" smtClean="0"/>
              <a:t>soja:  </a:t>
            </a:r>
          </a:p>
          <a:p>
            <a:pPr marL="0" indent="0" algn="just">
              <a:buNone/>
            </a:pPr>
            <a:endParaRPr lang="es-AR" sz="2000" dirty="0"/>
          </a:p>
          <a:p>
            <a:pPr lvl="0" algn="just"/>
            <a:r>
              <a:rPr lang="es-AR" sz="2000" dirty="0"/>
              <a:t>El  gobierno  podría  instrumentar   políticas  internas  que  fomenten  el  agregado  de  valor; en  particular,  se  podría  crear  un  entorno  que  facilite  las  posibilidades  de reposicionamiento  (</a:t>
            </a:r>
            <a:r>
              <a:rPr lang="es-AR" sz="2000" dirty="0" err="1"/>
              <a:t>upgrading</a:t>
            </a:r>
            <a:r>
              <a:rPr lang="es-AR" sz="2000" dirty="0"/>
              <a:t>) de las empresas. </a:t>
            </a:r>
            <a:endParaRPr lang="es-AR" sz="2000" dirty="0" smtClean="0"/>
          </a:p>
          <a:p>
            <a:pPr marL="0" lvl="0" indent="0" algn="just">
              <a:buNone/>
            </a:pPr>
            <a:endParaRPr lang="es-AR" sz="2000" dirty="0"/>
          </a:p>
          <a:p>
            <a:pPr lvl="0" algn="just"/>
            <a:r>
              <a:rPr lang="es-AR" sz="2000" dirty="0" smtClean="0"/>
              <a:t>El precio internacional  </a:t>
            </a:r>
            <a:r>
              <a:rPr lang="es-AR" sz="2000" dirty="0"/>
              <a:t>de  la  harina  de  soja  resultan  todavía  </a:t>
            </a:r>
            <a:r>
              <a:rPr lang="es-AR" sz="2000" dirty="0" smtClean="0"/>
              <a:t>atractivo,  </a:t>
            </a:r>
            <a:r>
              <a:rPr lang="es-AR" sz="2000" dirty="0"/>
              <a:t>lo  que  se  encuentra  reflejado  en  una  mayor   exportación  de  dicho  producto</a:t>
            </a:r>
            <a:r>
              <a:rPr lang="es-AR" sz="2000" dirty="0" smtClean="0"/>
              <a:t>.</a:t>
            </a:r>
          </a:p>
          <a:p>
            <a:pPr marL="0" lvl="0" indent="0" algn="just">
              <a:buNone/>
            </a:pPr>
            <a:r>
              <a:rPr lang="es-AR" sz="2000" dirty="0" smtClean="0"/>
              <a:t>  </a:t>
            </a:r>
            <a:endParaRPr lang="es-AR" sz="2000" dirty="0"/>
          </a:p>
          <a:p>
            <a:pPr lvl="0" algn="just"/>
            <a:r>
              <a:rPr lang="es-AR" sz="2000" dirty="0"/>
              <a:t>Para  el  aceite,  la  importante  disminución  en  el  precio  del  mismo,  determinó una  mayor  proporción  de  aceite  empleado en los últimos años como  materia  prima  para  elaborar  biodiesel,  agregando  valor  a  la  cadena.  Sin embargo, la reducción de las exportaciones de biodiésel obliga a reconsiderar  la  posibilidad  de  ampliar las  exportaciones de aceite, proceso ya iniciado (Escenario 1). </a:t>
            </a:r>
          </a:p>
        </p:txBody>
      </p:sp>
    </p:spTree>
    <p:extLst>
      <p:ext uri="{BB962C8B-B14F-4D97-AF65-F5344CB8AC3E}">
        <p14:creationId xmlns:p14="http://schemas.microsoft.com/office/powerpoint/2010/main" val="160022218"/>
      </p:ext>
    </p:extLst>
  </p:cSld>
  <p:clrMapOvr>
    <a:masterClrMapping/>
  </p:clrMapOvr>
  <p:transition spd="slow" advTm="247081">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214546" y="188640"/>
            <a:ext cx="6643734" cy="589072"/>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fontAlgn="auto" hangingPunct="1">
              <a:lnSpc>
                <a:spcPct val="150000"/>
              </a:lnSpc>
              <a:spcBef>
                <a:spcPts val="0"/>
              </a:spcBef>
              <a:spcAft>
                <a:spcPts val="0"/>
              </a:spcAft>
              <a:defRPr/>
            </a:pPr>
            <a:r>
              <a:rPr lang="es-AR" sz="2400" dirty="0"/>
              <a:t>CADENA DE VALOR Y UPGRADING</a:t>
            </a:r>
            <a:endParaRPr lang="es-ES" sz="2400" dirty="0"/>
          </a:p>
        </p:txBody>
      </p:sp>
      <p:sp>
        <p:nvSpPr>
          <p:cNvPr id="12294" name="8 Marcador de contenido"/>
          <p:cNvSpPr>
            <a:spLocks noGrp="1"/>
          </p:cNvSpPr>
          <p:nvPr>
            <p:ph idx="1"/>
          </p:nvPr>
        </p:nvSpPr>
        <p:spPr>
          <a:xfrm>
            <a:off x="0" y="1773238"/>
            <a:ext cx="9144000" cy="5084762"/>
          </a:xfrm>
        </p:spPr>
        <p:txBody>
          <a:bodyPr/>
          <a:lstStyle/>
          <a:p>
            <a:pPr algn="just"/>
            <a:r>
              <a:rPr lang="es-ES_tradnl" sz="2400" dirty="0"/>
              <a:t>Un concepto clave es el de </a:t>
            </a:r>
            <a:r>
              <a:rPr lang="es-ES_tradnl" sz="2400" dirty="0" err="1"/>
              <a:t>upgrading</a:t>
            </a:r>
            <a:r>
              <a:rPr lang="es-ES_tradnl" sz="2400" dirty="0"/>
              <a:t>, la </a:t>
            </a:r>
            <a:r>
              <a:rPr lang="es-ES_tradnl" sz="2400" i="1" dirty="0"/>
              <a:t>“innovación que incrementa el valor agregado</a:t>
            </a:r>
            <a:r>
              <a:rPr lang="es-ES_tradnl" sz="2400" i="1" dirty="0" smtClean="0"/>
              <a:t>” </a:t>
            </a:r>
            <a:endParaRPr lang="es-ES_tradnl" sz="2400" i="1" dirty="0"/>
          </a:p>
          <a:p>
            <a:pPr algn="just"/>
            <a:endParaRPr lang="es-ES" sz="2400" dirty="0" smtClean="0"/>
          </a:p>
          <a:p>
            <a:pPr algn="just"/>
            <a:r>
              <a:rPr lang="es-ES" sz="2400" dirty="0" smtClean="0"/>
              <a:t>Tipos </a:t>
            </a:r>
            <a:r>
              <a:rPr lang="es-ES" sz="2400" dirty="0"/>
              <a:t>de </a:t>
            </a:r>
            <a:r>
              <a:rPr lang="es-ES" sz="2400" dirty="0" err="1"/>
              <a:t>upgrading</a:t>
            </a:r>
            <a:r>
              <a:rPr lang="es-ES" sz="2400" dirty="0"/>
              <a:t>:</a:t>
            </a:r>
          </a:p>
          <a:p>
            <a:pPr lvl="1" algn="just"/>
            <a:r>
              <a:rPr lang="es-ES" sz="2200" dirty="0"/>
              <a:t>De los procesos</a:t>
            </a:r>
          </a:p>
          <a:p>
            <a:pPr lvl="1" algn="just"/>
            <a:r>
              <a:rPr lang="es-ES" sz="2200" dirty="0"/>
              <a:t>De los productos</a:t>
            </a:r>
          </a:p>
          <a:p>
            <a:pPr lvl="1" algn="just"/>
            <a:r>
              <a:rPr lang="es-ES" sz="2200" dirty="0"/>
              <a:t>Funcional</a:t>
            </a:r>
          </a:p>
          <a:p>
            <a:pPr lvl="1" algn="just"/>
            <a:r>
              <a:rPr lang="es-ES" sz="2200" dirty="0"/>
              <a:t>Intersectorial</a:t>
            </a:r>
          </a:p>
          <a:p>
            <a:pPr algn="just"/>
            <a:endParaRPr lang="es-ES" sz="2400" dirty="0" smtClean="0"/>
          </a:p>
          <a:p>
            <a:pPr algn="just"/>
            <a:r>
              <a:rPr lang="es-ES" sz="2400" dirty="0" smtClean="0"/>
              <a:t>En la </a:t>
            </a:r>
            <a:r>
              <a:rPr lang="es-ES" sz="2400" dirty="0"/>
              <a:t>industria </a:t>
            </a:r>
            <a:r>
              <a:rPr lang="es-ES" sz="2400" dirty="0" smtClean="0"/>
              <a:t>de biocombustibles, los tipos </a:t>
            </a:r>
            <a:r>
              <a:rPr lang="es-ES" sz="2400" dirty="0"/>
              <a:t>que se </a:t>
            </a:r>
            <a:r>
              <a:rPr lang="es-ES" sz="2400" dirty="0" smtClean="0"/>
              <a:t>verifican son </a:t>
            </a:r>
            <a:r>
              <a:rPr lang="es-ES" sz="2400" dirty="0"/>
              <a:t>por procesos y por </a:t>
            </a:r>
            <a:r>
              <a:rPr lang="es-ES" sz="2400" dirty="0" smtClean="0"/>
              <a:t>productos (recientemente, cobraron mayor impulso)</a:t>
            </a:r>
            <a:endParaRPr lang="es-AR" sz="2400" dirty="0"/>
          </a:p>
          <a:p>
            <a:pPr algn="just"/>
            <a:endParaRPr lang="es-ES_tradnl" sz="2400" dirty="0"/>
          </a:p>
        </p:txBody>
      </p:sp>
      <p:pic>
        <p:nvPicPr>
          <p:cNvPr id="12295"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214546" y="188640"/>
            <a:ext cx="6643734" cy="589072"/>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fontAlgn="auto" hangingPunct="1">
              <a:lnSpc>
                <a:spcPct val="150000"/>
              </a:lnSpc>
              <a:spcBef>
                <a:spcPts val="0"/>
              </a:spcBef>
              <a:spcAft>
                <a:spcPts val="0"/>
              </a:spcAft>
              <a:defRPr/>
            </a:pPr>
            <a:r>
              <a:rPr lang="es-AR" sz="2400" dirty="0"/>
              <a:t>CADENA DE VALOR Y UPGRADING</a:t>
            </a:r>
            <a:endParaRPr lang="es-ES" sz="2400" dirty="0"/>
          </a:p>
        </p:txBody>
      </p:sp>
      <p:sp>
        <p:nvSpPr>
          <p:cNvPr id="12294" name="8 Marcador de contenido"/>
          <p:cNvSpPr>
            <a:spLocks noGrp="1"/>
          </p:cNvSpPr>
          <p:nvPr>
            <p:ph idx="1"/>
          </p:nvPr>
        </p:nvSpPr>
        <p:spPr>
          <a:xfrm>
            <a:off x="319088" y="1773238"/>
            <a:ext cx="8539162" cy="5084762"/>
          </a:xfrm>
        </p:spPr>
        <p:txBody>
          <a:bodyPr/>
          <a:lstStyle/>
          <a:p>
            <a:pPr algn="just"/>
            <a:r>
              <a:rPr lang="es-AR" sz="2400" dirty="0" smtClean="0"/>
              <a:t>Las estrategias  </a:t>
            </a:r>
            <a:r>
              <a:rPr lang="es-AR" sz="2400" dirty="0"/>
              <a:t>de  </a:t>
            </a:r>
            <a:r>
              <a:rPr lang="es-AR" sz="2400" dirty="0" err="1"/>
              <a:t>upgrading</a:t>
            </a:r>
            <a:r>
              <a:rPr lang="es-AR" sz="2400" dirty="0"/>
              <a:t>  que  tienen  por  finalidad  la </a:t>
            </a:r>
            <a:r>
              <a:rPr lang="es-AR" sz="2400" b="1" dirty="0"/>
              <a:t>captura</a:t>
            </a:r>
            <a:r>
              <a:rPr lang="es-AR" sz="2400" dirty="0"/>
              <a:t>  de  valor  </a:t>
            </a:r>
            <a:r>
              <a:rPr lang="es-AR" sz="2400" dirty="0" smtClean="0"/>
              <a:t>agregado,  </a:t>
            </a:r>
            <a:r>
              <a:rPr lang="es-AR" sz="2400" dirty="0"/>
              <a:t>o </a:t>
            </a:r>
            <a:r>
              <a:rPr lang="es-AR" sz="2400" dirty="0" smtClean="0"/>
              <a:t>la </a:t>
            </a:r>
            <a:r>
              <a:rPr lang="es-AR" sz="2400" b="1" dirty="0" smtClean="0"/>
              <a:t>creación</a:t>
            </a:r>
            <a:r>
              <a:rPr lang="es-AR" sz="2400" dirty="0" smtClean="0"/>
              <a:t>  </a:t>
            </a:r>
            <a:r>
              <a:rPr lang="es-AR" sz="2400" dirty="0"/>
              <a:t>del  </a:t>
            </a:r>
            <a:r>
              <a:rPr lang="es-AR" sz="2400" dirty="0" smtClean="0"/>
              <a:t>mismo</a:t>
            </a:r>
          </a:p>
          <a:p>
            <a:pPr marL="0" indent="0" algn="just">
              <a:buNone/>
            </a:pPr>
            <a:endParaRPr lang="es-AR" sz="2400" dirty="0"/>
          </a:p>
          <a:p>
            <a:pPr algn="just"/>
            <a:r>
              <a:rPr lang="es-AR" sz="2400" dirty="0"/>
              <a:t>Captura  implica  avanzar  en  actividades  realizadas  por  empresas productoras de etanol en base a caña de azúcar redistribuyendo así el valor total generado. En cambio, en las estrategias de creación de valor el foco está en el desarrollo de un nuevo bien o servicio.</a:t>
            </a:r>
            <a:endParaRPr lang="es-ES_tradnl" sz="2400" dirty="0"/>
          </a:p>
        </p:txBody>
      </p:sp>
      <p:pic>
        <p:nvPicPr>
          <p:cNvPr id="12295"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797489"/>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188640"/>
            <a:ext cx="6786610" cy="769441"/>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200" b="1" dirty="0"/>
              <a:t>GOVERNANCE, EMPRESAS LÍDERES Y COOPERACIÓN</a:t>
            </a:r>
            <a:endParaRPr lang="es-AR" sz="2200" dirty="0"/>
          </a:p>
        </p:txBody>
      </p:sp>
      <p:sp>
        <p:nvSpPr>
          <p:cNvPr id="13318" name="6 Marcador de contenido"/>
          <p:cNvSpPr>
            <a:spLocks noGrp="1"/>
          </p:cNvSpPr>
          <p:nvPr>
            <p:ph idx="1"/>
          </p:nvPr>
        </p:nvSpPr>
        <p:spPr>
          <a:xfrm>
            <a:off x="395536" y="1628800"/>
            <a:ext cx="8229600" cy="5229200"/>
          </a:xfrm>
        </p:spPr>
        <p:txBody>
          <a:bodyPr/>
          <a:lstStyle/>
          <a:p>
            <a:pPr algn="just"/>
            <a:r>
              <a:rPr lang="es-ES_tradnl" sz="2400" b="1" dirty="0" err="1"/>
              <a:t>Governance</a:t>
            </a:r>
            <a:r>
              <a:rPr lang="es-ES_tradnl" sz="2400" dirty="0"/>
              <a:t>: relaciones de poder dentro de la cadena y las instituciones que permiten ejercer y le dan forma al mismo</a:t>
            </a:r>
            <a:r>
              <a:rPr lang="es-ES_tradnl" sz="2400" dirty="0" smtClean="0"/>
              <a:t>.</a:t>
            </a:r>
          </a:p>
          <a:p>
            <a:pPr algn="just"/>
            <a:endParaRPr lang="es-ES_tradnl" sz="2400" dirty="0"/>
          </a:p>
          <a:p>
            <a:pPr algn="just"/>
            <a:r>
              <a:rPr lang="es-AR" sz="2400" dirty="0" smtClean="0"/>
              <a:t>La </a:t>
            </a:r>
            <a:r>
              <a:rPr lang="es-AR" sz="2400" dirty="0"/>
              <a:t>importancia del concepto de “</a:t>
            </a:r>
            <a:r>
              <a:rPr lang="es-AR" sz="2400" dirty="0" err="1"/>
              <a:t>governance</a:t>
            </a:r>
            <a:r>
              <a:rPr lang="es-AR" sz="2400" dirty="0"/>
              <a:t>” en un sector o industria radica en varios </a:t>
            </a:r>
            <a:r>
              <a:rPr lang="es-AR" sz="2400" dirty="0" smtClean="0"/>
              <a:t>motivos:</a:t>
            </a:r>
          </a:p>
          <a:p>
            <a:pPr marL="0" indent="0" algn="just">
              <a:buNone/>
            </a:pPr>
            <a:r>
              <a:rPr lang="es-AR" sz="2400" dirty="0" smtClean="0"/>
              <a:t> </a:t>
            </a:r>
          </a:p>
          <a:p>
            <a:pPr lvl="1" algn="just">
              <a:buFont typeface="Wingdings" panose="05000000000000000000" pitchFamily="2" charset="2"/>
              <a:buChar char="Ø"/>
            </a:pPr>
            <a:r>
              <a:rPr lang="es-AR" sz="2200" dirty="0" smtClean="0"/>
              <a:t>las </a:t>
            </a:r>
            <a:r>
              <a:rPr lang="es-AR" sz="2200" dirty="0"/>
              <a:t>firmas individuales se benefician por ser parte de una industria competitiva. </a:t>
            </a:r>
            <a:endParaRPr lang="es-AR" sz="2200" dirty="0" smtClean="0"/>
          </a:p>
          <a:p>
            <a:pPr lvl="1" algn="just">
              <a:buFont typeface="Wingdings" panose="05000000000000000000" pitchFamily="2" charset="2"/>
              <a:buChar char="Ø"/>
            </a:pPr>
            <a:r>
              <a:rPr lang="es-AR" sz="2200" dirty="0" smtClean="0"/>
              <a:t>las </a:t>
            </a:r>
            <a:r>
              <a:rPr lang="es-AR" sz="2200" dirty="0"/>
              <a:t>firmas participan de una cadena de valor</a:t>
            </a:r>
            <a:r>
              <a:rPr lang="es-AR" sz="2200" dirty="0" smtClean="0"/>
              <a:t>,</a:t>
            </a:r>
          </a:p>
          <a:p>
            <a:pPr lvl="1" algn="just">
              <a:buFont typeface="Wingdings" panose="05000000000000000000" pitchFamily="2" charset="2"/>
              <a:buChar char="Ø"/>
            </a:pPr>
            <a:r>
              <a:rPr lang="es-AR" sz="2200" dirty="0" smtClean="0"/>
              <a:t>la </a:t>
            </a:r>
            <a:r>
              <a:rPr lang="es-AR" sz="2200" dirty="0"/>
              <a:t>competencia global significa muchas veces tener que coordinar acciones y cooperar. </a:t>
            </a: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188640"/>
            <a:ext cx="6786610" cy="769441"/>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200" b="1" dirty="0"/>
              <a:t>GOVERNANCE, EMPRESAS LÍDERES Y COOPERACIÓN</a:t>
            </a:r>
            <a:endParaRPr lang="es-AR" sz="2200" dirty="0"/>
          </a:p>
        </p:txBody>
      </p:sp>
      <p:sp>
        <p:nvSpPr>
          <p:cNvPr id="13318" name="6 Marcador de contenido"/>
          <p:cNvSpPr>
            <a:spLocks noGrp="1"/>
          </p:cNvSpPr>
          <p:nvPr>
            <p:ph idx="1"/>
          </p:nvPr>
        </p:nvSpPr>
        <p:spPr>
          <a:xfrm>
            <a:off x="0" y="1196974"/>
            <a:ext cx="9144000" cy="5661025"/>
          </a:xfrm>
        </p:spPr>
        <p:txBody>
          <a:bodyPr/>
          <a:lstStyle/>
          <a:p>
            <a:pPr algn="just"/>
            <a:r>
              <a:rPr lang="es-ES" sz="2400" dirty="0"/>
              <a:t>La calidad del </a:t>
            </a:r>
            <a:r>
              <a:rPr lang="es-ES" sz="2400" i="1" dirty="0" err="1"/>
              <a:t>governance</a:t>
            </a:r>
            <a:r>
              <a:rPr lang="es-ES" sz="2400" dirty="0"/>
              <a:t> depende de cuatro variables principales </a:t>
            </a:r>
            <a:r>
              <a:rPr lang="es-ES" sz="2400" dirty="0" smtClean="0"/>
              <a:t>(</a:t>
            </a:r>
            <a:r>
              <a:rPr lang="es-ES" sz="2400" dirty="0" err="1" smtClean="0"/>
              <a:t>Visser</a:t>
            </a:r>
            <a:r>
              <a:rPr lang="es-ES" sz="2400" dirty="0" smtClean="0"/>
              <a:t>, 2004</a:t>
            </a:r>
            <a:r>
              <a:rPr lang="es-ES" sz="2400" dirty="0"/>
              <a:t>): </a:t>
            </a:r>
          </a:p>
          <a:p>
            <a:pPr lvl="1" algn="just"/>
            <a:r>
              <a:rPr lang="es-ES" sz="2200" dirty="0"/>
              <a:t>confianza;</a:t>
            </a:r>
          </a:p>
          <a:p>
            <a:pPr lvl="1" algn="just"/>
            <a:r>
              <a:rPr lang="es-ES" sz="2200" dirty="0"/>
              <a:t>presencia de empresas líderes;</a:t>
            </a:r>
          </a:p>
          <a:p>
            <a:pPr lvl="1" algn="just"/>
            <a:r>
              <a:rPr lang="es-ES" sz="2200" dirty="0"/>
              <a:t>intermediarios del conocimiento y</a:t>
            </a:r>
          </a:p>
          <a:p>
            <a:pPr lvl="1" algn="just"/>
            <a:r>
              <a:rPr lang="es-ES" sz="2200" dirty="0"/>
              <a:t>soluciones a problemas de acción colectiva</a:t>
            </a:r>
          </a:p>
          <a:p>
            <a:pPr marL="0" indent="0" algn="just">
              <a:buNone/>
            </a:pPr>
            <a:endParaRPr lang="es-ES" sz="2400" dirty="0" smtClean="0"/>
          </a:p>
          <a:p>
            <a:pPr marL="0" indent="0" algn="just">
              <a:buNone/>
            </a:pPr>
            <a:r>
              <a:rPr lang="es-ES" sz="2400" dirty="0" smtClean="0"/>
              <a:t>Las </a:t>
            </a:r>
            <a:r>
              <a:rPr lang="es-ES" sz="2400" dirty="0"/>
              <a:t>empresas líderes tienen el incentivo y la posibilidad de invertir en recursos que mejoran la competitividad general del sector. </a:t>
            </a:r>
            <a:endParaRPr lang="es-ES" sz="2400" dirty="0" smtClean="0"/>
          </a:p>
          <a:p>
            <a:pPr marL="0" indent="0" algn="just">
              <a:buNone/>
            </a:pPr>
            <a:r>
              <a:rPr lang="es-ES" sz="2400" dirty="0" smtClean="0"/>
              <a:t>Pueden </a:t>
            </a:r>
            <a:r>
              <a:rPr lang="es-ES" sz="2400" dirty="0"/>
              <a:t>realizar inversiones con efectos externos positivos a otras firmas, que impulsarían procesos de </a:t>
            </a:r>
            <a:r>
              <a:rPr lang="es-ES" sz="2400" dirty="0" err="1"/>
              <a:t>upgrading</a:t>
            </a:r>
            <a:r>
              <a:rPr lang="es-ES" sz="2400" dirty="0"/>
              <a:t> e innovación, permitiendo por ejemplo explorar nuevos mercados, promover la internacionalización de las firmas que forman parte del </a:t>
            </a:r>
            <a:r>
              <a:rPr lang="es-ES" sz="2400" dirty="0" smtClean="0"/>
              <a:t>sector. etc.</a:t>
            </a:r>
            <a:endParaRPr lang="es-ES" altLang="es-AR" sz="2400" dirty="0"/>
          </a:p>
        </p:txBody>
      </p:sp>
    </p:spTree>
    <p:extLst>
      <p:ext uri="{BB962C8B-B14F-4D97-AF65-F5344CB8AC3E}">
        <p14:creationId xmlns:p14="http://schemas.microsoft.com/office/powerpoint/2010/main" val="3695194341"/>
      </p:ext>
    </p:extLst>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188640"/>
            <a:ext cx="6786610" cy="769441"/>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200" b="1" dirty="0"/>
              <a:t>GOVERNANCE, EMPRESAS LÍDERES Y COOPERACIÓN</a:t>
            </a:r>
            <a:endParaRPr lang="es-AR" sz="2200" dirty="0"/>
          </a:p>
        </p:txBody>
      </p:sp>
      <p:sp>
        <p:nvSpPr>
          <p:cNvPr id="13318" name="6 Marcador de contenido"/>
          <p:cNvSpPr>
            <a:spLocks noGrp="1"/>
          </p:cNvSpPr>
          <p:nvPr>
            <p:ph idx="1"/>
          </p:nvPr>
        </p:nvSpPr>
        <p:spPr>
          <a:xfrm>
            <a:off x="0" y="1196974"/>
            <a:ext cx="9144000" cy="5661025"/>
          </a:xfrm>
        </p:spPr>
        <p:txBody>
          <a:bodyPr/>
          <a:lstStyle/>
          <a:p>
            <a:pPr marL="0" indent="0" algn="just">
              <a:buNone/>
            </a:pPr>
            <a:endParaRPr lang="es-AR" sz="2400" dirty="0" smtClean="0"/>
          </a:p>
          <a:p>
            <a:pPr marL="0" indent="0" algn="just">
              <a:buNone/>
            </a:pPr>
            <a:endParaRPr lang="es-AR" sz="2400" dirty="0"/>
          </a:p>
          <a:p>
            <a:pPr marL="0" indent="0" algn="just">
              <a:buNone/>
            </a:pPr>
            <a:r>
              <a:rPr lang="es-AR" sz="2400" dirty="0" smtClean="0"/>
              <a:t>La </a:t>
            </a:r>
            <a:r>
              <a:rPr lang="es-AR" sz="2400" dirty="0"/>
              <a:t>estructura de gobernanza  imperante  se corresponde con  la de  aquellas Cadenas Globales, que según </a:t>
            </a:r>
            <a:r>
              <a:rPr lang="es-AR" sz="2400" dirty="0" err="1"/>
              <a:t>Gereffi</a:t>
            </a:r>
            <a:r>
              <a:rPr lang="es-AR" sz="2400" dirty="0"/>
              <a:t> (1999) se denominan  “</a:t>
            </a:r>
            <a:r>
              <a:rPr lang="es-AR" sz="2400" b="1" dirty="0"/>
              <a:t>Impulsadas por Productores</a:t>
            </a:r>
            <a:r>
              <a:rPr lang="es-AR" sz="2400" dirty="0"/>
              <a:t>”.  </a:t>
            </a:r>
            <a:endParaRPr lang="es-AR" sz="2400" dirty="0" smtClean="0"/>
          </a:p>
          <a:p>
            <a:pPr marL="0" indent="0" algn="just">
              <a:buNone/>
            </a:pPr>
            <a:endParaRPr lang="es-AR" sz="2400" dirty="0" smtClean="0"/>
          </a:p>
          <a:p>
            <a:pPr marL="0" indent="0" algn="just">
              <a:buNone/>
            </a:pPr>
            <a:r>
              <a:rPr lang="es-AR" sz="2400" dirty="0" smtClean="0"/>
              <a:t>Se </a:t>
            </a:r>
            <a:r>
              <a:rPr lang="es-AR" sz="2400" dirty="0"/>
              <a:t>caracterizan por las presencia de grandes firmas manufactureras, usualmente multinacionales, que juegan un rol central en la gestión de las redes de producción, tanto hacia atrás como </a:t>
            </a:r>
            <a:r>
              <a:rPr lang="es-AR" sz="2400" dirty="0" smtClean="0"/>
              <a:t>hacia </a:t>
            </a:r>
            <a:r>
              <a:rPr lang="es-AR" sz="2400" dirty="0"/>
              <a:t>adelante.</a:t>
            </a:r>
          </a:p>
          <a:p>
            <a:pPr marL="0" indent="0" algn="just">
              <a:buNone/>
            </a:pPr>
            <a:endParaRPr lang="es-ES" altLang="es-AR" sz="2400" dirty="0"/>
          </a:p>
        </p:txBody>
      </p:sp>
    </p:spTree>
    <p:extLst>
      <p:ext uri="{BB962C8B-B14F-4D97-AF65-F5344CB8AC3E}">
        <p14:creationId xmlns:p14="http://schemas.microsoft.com/office/powerpoint/2010/main" val="366591783"/>
      </p:ext>
    </p:extLst>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unc.edu.ar/novedades/logo_un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050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CuadroTexto"/>
          <p:cNvSpPr txBox="1"/>
          <p:nvPr/>
        </p:nvSpPr>
        <p:spPr>
          <a:xfrm>
            <a:off x="2195736" y="283072"/>
            <a:ext cx="6786610" cy="769441"/>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eaLnBrk="1" hangingPunct="1">
              <a:defRPr/>
            </a:pPr>
            <a:r>
              <a:rPr lang="es-AR" sz="2200" b="1" dirty="0"/>
              <a:t>La evolución de la soja en la Argentina</a:t>
            </a:r>
            <a:endParaRPr lang="es-AR" sz="2200" dirty="0"/>
          </a:p>
          <a:p>
            <a:pPr algn="ctr" eaLnBrk="1" hangingPunct="1">
              <a:defRPr/>
            </a:pPr>
            <a:endParaRPr lang="es-AR" sz="2200" dirty="0"/>
          </a:p>
        </p:txBody>
      </p:sp>
      <p:sp>
        <p:nvSpPr>
          <p:cNvPr id="14342" name="Rectangle 5"/>
          <p:cNvSpPr>
            <a:spLocks noChangeArrowheads="1"/>
          </p:cNvSpPr>
          <p:nvPr/>
        </p:nvSpPr>
        <p:spPr bwMode="auto">
          <a:xfrm>
            <a:off x="785813" y="6357938"/>
            <a:ext cx="7286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73050" indent="-27305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Fuente: Elaboración propia en base a datos del </a:t>
            </a:r>
            <a:r>
              <a:rPr lang="es-AR" altLang="es-AR" sz="1600" i="1" dirty="0" err="1">
                <a:latin typeface="Times New Roman" panose="02020603050405020304" pitchFamily="18" charset="0"/>
                <a:ea typeface="Calibri" panose="020F0502020204030204" pitchFamily="34" charset="0"/>
                <a:cs typeface="Times New Roman" panose="02020603050405020304" pitchFamily="18" charset="0"/>
              </a:rPr>
              <a:t>Minagri</a:t>
            </a: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a:t>
            </a:r>
            <a:endParaRPr lang="es-ES" altLang="es-AR" sz="1600" i="1" dirty="0">
              <a:latin typeface="Times New Roman" panose="02020603050405020304" pitchFamily="18" charset="0"/>
              <a:ea typeface="Calibri" panose="020F0502020204030204" pitchFamily="34" charset="0"/>
              <a:cs typeface="Times New Roman" panose="02020603050405020304" pitchFamily="18" charset="0"/>
            </a:endParaRPr>
          </a:p>
          <a:p>
            <a:pPr algn="ctr">
              <a:spcBef>
                <a:spcPct val="0"/>
              </a:spcBef>
              <a:buClrTx/>
              <a:buSzTx/>
              <a:buFontTx/>
              <a:buNone/>
            </a:pPr>
            <a:r>
              <a:rPr lang="es-AR" altLang="es-AR" sz="1600" i="1" dirty="0">
                <a:latin typeface="Times New Roman" panose="02020603050405020304" pitchFamily="18" charset="0"/>
                <a:ea typeface="Calibri" panose="020F0502020204030204" pitchFamily="34" charset="0"/>
                <a:cs typeface="Times New Roman" panose="02020603050405020304" pitchFamily="18" charset="0"/>
              </a:rPr>
              <a:t>.</a:t>
            </a:r>
            <a:endParaRPr lang="es-AR" altLang="es-AR" sz="1600" dirty="0">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12" name="Tabla 11">
            <a:extLst>
              <a:ext uri="{FF2B5EF4-FFF2-40B4-BE49-F238E27FC236}">
                <a16:creationId xmlns="" xmlns:a16="http://schemas.microsoft.com/office/drawing/2014/main" id="{552F3E48-2DCC-4534-94D0-D2B5610C7D5E}"/>
              </a:ext>
            </a:extLst>
          </p:cNvPr>
          <p:cNvGraphicFramePr>
            <a:graphicFrameLocks noGrp="1"/>
          </p:cNvGraphicFramePr>
          <p:nvPr>
            <p:extLst>
              <p:ext uri="{D42A27DB-BD31-4B8C-83A1-F6EECF244321}">
                <p14:modId xmlns:p14="http://schemas.microsoft.com/office/powerpoint/2010/main" val="2095813172"/>
              </p:ext>
            </p:extLst>
          </p:nvPr>
        </p:nvGraphicFramePr>
        <p:xfrm>
          <a:off x="539552" y="1340768"/>
          <a:ext cx="8208911" cy="5017172"/>
        </p:xfrm>
        <a:graphic>
          <a:graphicData uri="http://schemas.openxmlformats.org/drawingml/2006/table">
            <a:tbl>
              <a:tblPr firstRow="1" firstCol="1" bandRow="1">
                <a:tableStyleId>{5C22544A-7EE6-4342-B048-85BDC9FD1C3A}</a:tableStyleId>
              </a:tblPr>
              <a:tblGrid>
                <a:gridCol w="2714771">
                  <a:extLst>
                    <a:ext uri="{9D8B030D-6E8A-4147-A177-3AD203B41FA5}">
                      <a16:colId xmlns="" xmlns:a16="http://schemas.microsoft.com/office/drawing/2014/main" val="69856020"/>
                    </a:ext>
                  </a:extLst>
                </a:gridCol>
                <a:gridCol w="1919517">
                  <a:extLst>
                    <a:ext uri="{9D8B030D-6E8A-4147-A177-3AD203B41FA5}">
                      <a16:colId xmlns="" xmlns:a16="http://schemas.microsoft.com/office/drawing/2014/main" val="1600228702"/>
                    </a:ext>
                  </a:extLst>
                </a:gridCol>
                <a:gridCol w="1948330">
                  <a:extLst>
                    <a:ext uri="{9D8B030D-6E8A-4147-A177-3AD203B41FA5}">
                      <a16:colId xmlns="" xmlns:a16="http://schemas.microsoft.com/office/drawing/2014/main" val="3265593499"/>
                    </a:ext>
                  </a:extLst>
                </a:gridCol>
                <a:gridCol w="1626293">
                  <a:extLst>
                    <a:ext uri="{9D8B030D-6E8A-4147-A177-3AD203B41FA5}">
                      <a16:colId xmlns="" xmlns:a16="http://schemas.microsoft.com/office/drawing/2014/main" val="3965655329"/>
                    </a:ext>
                  </a:extLst>
                </a:gridCol>
              </a:tblGrid>
              <a:tr h="760304">
                <a:tc>
                  <a:txBody>
                    <a:bodyPr/>
                    <a:lstStyle/>
                    <a:p>
                      <a:pPr algn="just">
                        <a:lnSpc>
                          <a:spcPct val="115000"/>
                        </a:lnSpc>
                        <a:spcAft>
                          <a:spcPts val="600"/>
                        </a:spcAft>
                      </a:pPr>
                      <a:r>
                        <a:rPr lang="es-AR" sz="1800" dirty="0">
                          <a:effectLst/>
                          <a:latin typeface="+mj-lt"/>
                        </a:rPr>
                        <a:t>Año</a:t>
                      </a:r>
                      <a:endParaRPr lang="es-AR"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dirty="0">
                          <a:effectLst/>
                          <a:latin typeface="+mj-lt"/>
                        </a:rPr>
                        <a:t>Área Sembrada (000 Ha)</a:t>
                      </a:r>
                      <a:endParaRPr lang="es-AR"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Producción Total (000 Tn)</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Rendimiento (Kg/Ha)</a:t>
                      </a:r>
                      <a:endParaRPr lang="es-AR"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581037174"/>
                  </a:ext>
                </a:extLst>
              </a:tr>
              <a:tr h="386988">
                <a:tc>
                  <a:txBody>
                    <a:bodyPr/>
                    <a:lstStyle/>
                    <a:p>
                      <a:pPr algn="just">
                        <a:lnSpc>
                          <a:spcPct val="115000"/>
                        </a:lnSpc>
                        <a:spcAft>
                          <a:spcPts val="600"/>
                        </a:spcAft>
                      </a:pPr>
                      <a:r>
                        <a:rPr lang="es-AR" sz="1800">
                          <a:effectLst/>
                          <a:latin typeface="+mj-lt"/>
                        </a:rPr>
                        <a:t>2006/07</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16.141,34</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47.482,79</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2.971</a:t>
                      </a:r>
                      <a:endParaRPr lang="es-AR"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111713498"/>
                  </a:ext>
                </a:extLst>
              </a:tr>
              <a:tr h="386988">
                <a:tc>
                  <a:txBody>
                    <a:bodyPr/>
                    <a:lstStyle/>
                    <a:p>
                      <a:pPr algn="just">
                        <a:lnSpc>
                          <a:spcPct val="115000"/>
                        </a:lnSpc>
                        <a:spcAft>
                          <a:spcPts val="600"/>
                        </a:spcAft>
                      </a:pPr>
                      <a:r>
                        <a:rPr lang="es-AR" sz="1800">
                          <a:effectLst/>
                          <a:latin typeface="+mj-lt"/>
                        </a:rPr>
                        <a:t>2007/08</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16.608,94</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46.238,89</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2.821</a:t>
                      </a:r>
                      <a:endParaRPr lang="es-AR"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202235524"/>
                  </a:ext>
                </a:extLst>
              </a:tr>
              <a:tr h="386988">
                <a:tc>
                  <a:txBody>
                    <a:bodyPr/>
                    <a:lstStyle/>
                    <a:p>
                      <a:pPr algn="just">
                        <a:lnSpc>
                          <a:spcPct val="115000"/>
                        </a:lnSpc>
                        <a:spcAft>
                          <a:spcPts val="600"/>
                        </a:spcAft>
                      </a:pPr>
                      <a:r>
                        <a:rPr lang="es-AR" sz="1800">
                          <a:effectLst/>
                          <a:latin typeface="+mj-lt"/>
                        </a:rPr>
                        <a:t>2008/09</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18.042,90</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30.989,47</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1.848</a:t>
                      </a:r>
                      <a:endParaRPr lang="es-AR"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486765251"/>
                  </a:ext>
                </a:extLst>
              </a:tr>
              <a:tr h="386988">
                <a:tc>
                  <a:txBody>
                    <a:bodyPr/>
                    <a:lstStyle/>
                    <a:p>
                      <a:pPr algn="just">
                        <a:lnSpc>
                          <a:spcPct val="115000"/>
                        </a:lnSpc>
                        <a:spcAft>
                          <a:spcPts val="600"/>
                        </a:spcAft>
                      </a:pPr>
                      <a:r>
                        <a:rPr lang="es-AR" sz="1800">
                          <a:effectLst/>
                          <a:latin typeface="+mj-lt"/>
                        </a:rPr>
                        <a:t>2009/10</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18.343,94</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52.675,47</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2.905</a:t>
                      </a:r>
                      <a:endParaRPr lang="es-AR"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702130125"/>
                  </a:ext>
                </a:extLst>
              </a:tr>
              <a:tr h="386988">
                <a:tc>
                  <a:txBody>
                    <a:bodyPr/>
                    <a:lstStyle/>
                    <a:p>
                      <a:pPr algn="just">
                        <a:lnSpc>
                          <a:spcPct val="115000"/>
                        </a:lnSpc>
                        <a:spcAft>
                          <a:spcPts val="600"/>
                        </a:spcAft>
                      </a:pPr>
                      <a:r>
                        <a:rPr lang="es-AR" sz="1800">
                          <a:effectLst/>
                          <a:latin typeface="+mj-lt"/>
                        </a:rPr>
                        <a:t>2010/11</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18.902,26</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48.888,54</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2.605</a:t>
                      </a:r>
                      <a:endParaRPr lang="es-AR"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318208711"/>
                  </a:ext>
                </a:extLst>
              </a:tr>
              <a:tr h="386988">
                <a:tc>
                  <a:txBody>
                    <a:bodyPr/>
                    <a:lstStyle/>
                    <a:p>
                      <a:pPr algn="just">
                        <a:lnSpc>
                          <a:spcPct val="115000"/>
                        </a:lnSpc>
                        <a:spcAft>
                          <a:spcPts val="600"/>
                        </a:spcAft>
                      </a:pPr>
                      <a:r>
                        <a:rPr lang="es-AR" sz="1800">
                          <a:effectLst/>
                          <a:latin typeface="+mj-lt"/>
                        </a:rPr>
                        <a:t>2011/12</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18.670,94</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40.100,20</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2.281</a:t>
                      </a:r>
                      <a:endParaRPr lang="es-AR"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444970814"/>
                  </a:ext>
                </a:extLst>
              </a:tr>
              <a:tr h="386988">
                <a:tc>
                  <a:txBody>
                    <a:bodyPr/>
                    <a:lstStyle/>
                    <a:p>
                      <a:pPr algn="just">
                        <a:lnSpc>
                          <a:spcPct val="115000"/>
                        </a:lnSpc>
                        <a:spcAft>
                          <a:spcPts val="600"/>
                        </a:spcAft>
                      </a:pPr>
                      <a:r>
                        <a:rPr lang="es-AR" sz="1800">
                          <a:effectLst/>
                          <a:latin typeface="+mj-lt"/>
                        </a:rPr>
                        <a:t>2012/13</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20.035,57</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49.306,20</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2.539</a:t>
                      </a:r>
                      <a:endParaRPr lang="es-AR"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80420165"/>
                  </a:ext>
                </a:extLst>
              </a:tr>
              <a:tr h="386988">
                <a:tc>
                  <a:txBody>
                    <a:bodyPr/>
                    <a:lstStyle/>
                    <a:p>
                      <a:pPr algn="just">
                        <a:lnSpc>
                          <a:spcPct val="115000"/>
                        </a:lnSpc>
                        <a:spcAft>
                          <a:spcPts val="600"/>
                        </a:spcAft>
                      </a:pPr>
                      <a:r>
                        <a:rPr lang="es-AR" sz="1800">
                          <a:effectLst/>
                          <a:latin typeface="+mj-lt"/>
                        </a:rPr>
                        <a:t>2013/14</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19.799,46</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53.397,72</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2774</a:t>
                      </a:r>
                      <a:endParaRPr lang="es-AR" sz="180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434868445"/>
                  </a:ext>
                </a:extLst>
              </a:tr>
              <a:tr h="386988">
                <a:tc>
                  <a:txBody>
                    <a:bodyPr/>
                    <a:lstStyle/>
                    <a:p>
                      <a:pPr algn="just">
                        <a:lnSpc>
                          <a:spcPct val="115000"/>
                        </a:lnSpc>
                        <a:spcAft>
                          <a:spcPts val="600"/>
                        </a:spcAft>
                      </a:pPr>
                      <a:r>
                        <a:rPr lang="es-AR" sz="1800">
                          <a:effectLst/>
                          <a:latin typeface="+mj-lt"/>
                        </a:rPr>
                        <a:t>2014/15</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dirty="0">
                          <a:effectLst/>
                          <a:latin typeface="+mj-lt"/>
                        </a:rPr>
                        <a:t>19.809,30</a:t>
                      </a:r>
                      <a:endParaRPr lang="es-AR" sz="1800" dirty="0">
                        <a:effectLst/>
                        <a:latin typeface="+mj-lt"/>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ctr">
                        <a:lnSpc>
                          <a:spcPct val="115000"/>
                        </a:lnSpc>
                        <a:spcAft>
                          <a:spcPts val="600"/>
                        </a:spcAft>
                      </a:pPr>
                      <a:r>
                        <a:rPr lang="es-AR" sz="1800" dirty="0">
                          <a:effectLst/>
                          <a:latin typeface="+mj-lt"/>
                        </a:rPr>
                        <a:t>61.446,56</a:t>
                      </a:r>
                      <a:endParaRPr lang="es-AR" sz="1800" dirty="0">
                        <a:effectLst/>
                        <a:latin typeface="+mj-lt"/>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ctr">
                        <a:lnSpc>
                          <a:spcPct val="115000"/>
                        </a:lnSpc>
                        <a:spcAft>
                          <a:spcPts val="600"/>
                        </a:spcAft>
                      </a:pPr>
                      <a:r>
                        <a:rPr lang="es-AR" sz="1800" dirty="0">
                          <a:effectLst/>
                          <a:latin typeface="+mj-lt"/>
                        </a:rPr>
                        <a:t>3175</a:t>
                      </a:r>
                      <a:endParaRPr lang="es-AR" sz="1800" dirty="0">
                        <a:effectLst/>
                        <a:latin typeface="+mj-lt"/>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 xmlns:a16="http://schemas.microsoft.com/office/drawing/2014/main" val="134553463"/>
                  </a:ext>
                </a:extLst>
              </a:tr>
              <a:tr h="386988">
                <a:tc>
                  <a:txBody>
                    <a:bodyPr/>
                    <a:lstStyle/>
                    <a:p>
                      <a:pPr algn="just">
                        <a:lnSpc>
                          <a:spcPct val="115000"/>
                        </a:lnSpc>
                        <a:spcAft>
                          <a:spcPts val="600"/>
                        </a:spcAft>
                      </a:pPr>
                      <a:r>
                        <a:rPr lang="es-AR" sz="1800">
                          <a:effectLst/>
                          <a:latin typeface="+mj-lt"/>
                        </a:rPr>
                        <a:t>2015/16</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20.479,09</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58.799,26</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dirty="0">
                          <a:effectLst/>
                          <a:latin typeface="+mj-lt"/>
                        </a:rPr>
                        <a:t>3015</a:t>
                      </a:r>
                      <a:endParaRPr lang="es-AR" sz="18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706510564"/>
                  </a:ext>
                </a:extLst>
              </a:tr>
              <a:tr h="386988">
                <a:tc>
                  <a:txBody>
                    <a:bodyPr/>
                    <a:lstStyle/>
                    <a:p>
                      <a:pPr algn="just">
                        <a:lnSpc>
                          <a:spcPct val="115000"/>
                        </a:lnSpc>
                        <a:spcAft>
                          <a:spcPts val="600"/>
                        </a:spcAft>
                      </a:pPr>
                      <a:r>
                        <a:rPr lang="es-AR" sz="1800">
                          <a:effectLst/>
                          <a:latin typeface="+mj-lt"/>
                        </a:rPr>
                        <a:t>2016/17</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dirty="0">
                          <a:effectLst/>
                          <a:latin typeface="+mj-lt"/>
                        </a:rPr>
                        <a:t>18.056,46</a:t>
                      </a:r>
                      <a:endParaRPr lang="es-AR"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a:effectLst/>
                          <a:latin typeface="+mj-lt"/>
                        </a:rPr>
                        <a:t>54.971,63</a:t>
                      </a:r>
                      <a:endParaRPr lang="es-AR" sz="18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es-AR" sz="1800" dirty="0">
                          <a:effectLst/>
                          <a:latin typeface="+mj-lt"/>
                        </a:rPr>
                        <a:t>3044</a:t>
                      </a:r>
                      <a:endParaRPr lang="es-AR" sz="18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000320926"/>
                  </a:ext>
                </a:extLst>
              </a:tr>
            </a:tbl>
          </a:graphicData>
        </a:graphic>
      </p:graphicFrame>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4124</TotalTime>
  <Words>2666</Words>
  <Application>Microsoft Office PowerPoint</Application>
  <PresentationFormat>Presentación en pantalla (4:3)</PresentationFormat>
  <Paragraphs>466</Paragraphs>
  <Slides>34</Slides>
  <Notes>1</Notes>
  <HiddenSlides>0</HiddenSlides>
  <MMClips>0</MMClips>
  <ScaleCrop>false</ScaleCrop>
  <HeadingPairs>
    <vt:vector size="4" baseType="variant">
      <vt:variant>
        <vt:lpstr>Tema</vt:lpstr>
      </vt:variant>
      <vt:variant>
        <vt:i4>1</vt:i4>
      </vt:variant>
      <vt:variant>
        <vt:lpstr>Títulos de diapositiva</vt:lpstr>
      </vt:variant>
      <vt:variant>
        <vt:i4>34</vt:i4>
      </vt:variant>
    </vt:vector>
  </HeadingPairs>
  <TitlesOfParts>
    <vt:vector size="35" baseType="lpstr">
      <vt:lpstr>Flujo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Nota: Ene 2015 a Oct 2017: 4 precios; Nov 2017 a Dic 2017: 3 precios; 2018:  precio único.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Lic. Castro Gonzalez, Enrique L. Lic. Sattler Silvana Andrea</dc:creator>
  <cp:lastModifiedBy>General</cp:lastModifiedBy>
  <cp:revision>542</cp:revision>
  <cp:lastPrinted>2015-11-02T18:59:56Z</cp:lastPrinted>
  <dcterms:created xsi:type="dcterms:W3CDTF">2010-08-18T20:30:36Z</dcterms:created>
  <dcterms:modified xsi:type="dcterms:W3CDTF">2018-11-06T14:01:13Z</dcterms:modified>
</cp:coreProperties>
</file>