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Raleway" panose="020B0604020202020204" charset="0"/>
      <p:regular r:id="rId18"/>
      <p:bold r:id="rId19"/>
      <p:italic r:id="rId20"/>
      <p:boldItalic r:id="rId21"/>
    </p:embeddedFont>
    <p:embeddedFont>
      <p:font typeface="La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7" y="3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74247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49571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4eac4faf3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4eac4faf3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092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44eac4faf3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44eac4faf3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27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4eac4faf3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4eac4faf3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77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4eac4faf3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4eac4faf3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174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4eac4faf3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44eac4faf3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483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44eac4faf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44eac4faf3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2822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4eac4faf3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4eac4faf3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0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4eac4faf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4eac4faf3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78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4eac4faf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4eac4faf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363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44eac4faf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44eac4faf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4eac4faf3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4eac4faf3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4250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eac4faf3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eac4faf3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590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4eac4faf3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4eac4faf3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40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4eac4faf3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4eac4faf3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327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e.apps.cordoba.gob.ar/tableros/internos-por-zon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eszgsTij4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porte.apps.cordoba.gob.ar/tableros/internos_por_linea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transporte.apps.cordoba.gob.ar/tableros/internos_por_recorrido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409775" y="1322450"/>
            <a:ext cx="8007900" cy="19842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Big </a:t>
            </a:r>
            <a:r>
              <a:rPr lang="es-419" sz="4000" baseline="30000"/>
              <a:t>(?)</a:t>
            </a:r>
            <a:r>
              <a:rPr lang="es-419"/>
              <a:t> Data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 la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Municipalidad de Córdoba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l="13629" t="16905" b="15849"/>
          <a:stretch/>
        </p:blipFill>
        <p:spPr>
          <a:xfrm>
            <a:off x="6847175" y="538936"/>
            <a:ext cx="2207900" cy="7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title"/>
          </p:nvPr>
        </p:nvSpPr>
        <p:spPr>
          <a:xfrm>
            <a:off x="152400" y="5980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Unidades por zonas (puntas de línea)</a:t>
            </a:r>
            <a:endParaRPr/>
          </a:p>
        </p:txBody>
      </p:sp>
      <p:pic>
        <p:nvPicPr>
          <p:cNvPr id="159" name="Google Shape;159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974" y="1300000"/>
            <a:ext cx="7624002" cy="345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61" name="Google Shape;161;p22"/>
          <p:cNvPicPr preferRelativeResize="0"/>
          <p:nvPr/>
        </p:nvPicPr>
        <p:blipFill rotWithShape="1">
          <a:blip r:embed="rId5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114775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Mapa en tiempo real de unidades</a:t>
            </a:r>
            <a:endParaRPr/>
          </a:p>
        </p:txBody>
      </p:sp>
      <p:pic>
        <p:nvPicPr>
          <p:cNvPr id="167" name="Google Shape;16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7175"/>
            <a:ext cx="5772425" cy="3563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6057" y="670900"/>
            <a:ext cx="4664342" cy="298485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178375" y="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Go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600" y="85050"/>
            <a:ext cx="4595024" cy="49740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5" name="Google Shape;175;p24"/>
          <p:cNvPicPr preferRelativeResize="0"/>
          <p:nvPr/>
        </p:nvPicPr>
        <p:blipFill rotWithShape="1">
          <a:blip r:embed="rId4">
            <a:alphaModFix/>
          </a:blip>
          <a:srcRect b="39751"/>
          <a:stretch/>
        </p:blipFill>
        <p:spPr>
          <a:xfrm>
            <a:off x="4274500" y="4439650"/>
            <a:ext cx="1886401" cy="591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325" y="580300"/>
            <a:ext cx="3789214" cy="44788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6846250" y="2454325"/>
            <a:ext cx="2162100" cy="247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La </a:t>
            </a:r>
            <a:r>
              <a:rPr lang="es-419" i="1"/>
              <a:t>app del millón de dólares</a:t>
            </a:r>
            <a:r>
              <a:rPr lang="es-419"/>
              <a:t> contada por sus usuarios</a:t>
            </a:r>
            <a:endParaRPr/>
          </a:p>
        </p:txBody>
      </p:sp>
      <p:pic>
        <p:nvPicPr>
          <p:cNvPr id="182" name="Google Shape;182;p25" descr="Material recibido y compartido por el periodista Cristian Perez" title="Usuarios de Go autenticos video de espera de colectiv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6473000" cy="485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72375" y="576800"/>
            <a:ext cx="4039500" cy="504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1C4587"/>
                </a:solidFill>
              </a:rPr>
              <a:t>Corte de boleto geolocalizado</a:t>
            </a:r>
            <a:endParaRPr sz="2000">
              <a:solidFill>
                <a:srgbClr val="1C4587"/>
              </a:solidFill>
            </a:endParaRPr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105975" y="1348725"/>
            <a:ext cx="3509700" cy="16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a día vencido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un archivo csv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~1.000.000 de registros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~100MB</a:t>
            </a:r>
            <a:endParaRPr sz="2000"/>
          </a:p>
        </p:txBody>
      </p:sp>
      <p:sp>
        <p:nvSpPr>
          <p:cNvPr id="189" name="Google Shape;189;p26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 rotWithShape="1">
          <a:blip r:embed="rId3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6"/>
          <p:cNvSpPr txBox="1"/>
          <p:nvPr/>
        </p:nvSpPr>
        <p:spPr>
          <a:xfrm>
            <a:off x="105975" y="35325"/>
            <a:ext cx="10527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b="1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además</a:t>
            </a:r>
            <a:endParaRPr b="1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4400325" y="616150"/>
            <a:ext cx="4039500" cy="5043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1C4587"/>
                </a:solidFill>
              </a:rPr>
              <a:t>Waze</a:t>
            </a:r>
            <a:endParaRPr sz="2000">
              <a:solidFill>
                <a:srgbClr val="1C4587"/>
              </a:solidFill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body" idx="1"/>
          </p:nvPr>
        </p:nvSpPr>
        <p:spPr>
          <a:xfrm>
            <a:off x="4400325" y="1348725"/>
            <a:ext cx="4551300" cy="16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intercambio de datos vía CCP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json cada 2 minutos con todo el estado de la ciudad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 b="1"/>
              <a:t>elk</a:t>
            </a:r>
            <a:r>
              <a:rPr lang="es-419" sz="2000"/>
              <a:t> como medellin</a:t>
            </a:r>
            <a:endParaRPr sz="2000"/>
          </a:p>
        </p:txBody>
      </p:sp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4621625" y="3194525"/>
            <a:ext cx="3130800" cy="386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1C4587"/>
                </a:solidFill>
              </a:rPr>
              <a:t>Cámaras de tránsito</a:t>
            </a:r>
            <a:endParaRPr sz="2000">
              <a:solidFill>
                <a:srgbClr val="1C4587"/>
              </a:solidFill>
            </a:endParaRPr>
          </a:p>
        </p:txBody>
      </p:sp>
      <p:sp>
        <p:nvSpPr>
          <p:cNvPr id="195" name="Google Shape;195;p26"/>
          <p:cNvSpPr txBox="1">
            <a:spLocks noGrp="1"/>
          </p:cNvSpPr>
          <p:nvPr>
            <p:ph type="body" idx="1"/>
          </p:nvPr>
        </p:nvSpPr>
        <p:spPr>
          <a:xfrm>
            <a:off x="4621625" y="3576175"/>
            <a:ext cx="4243500" cy="9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en proceso de implementación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-419" sz="2000"/>
              <a:t>cantidad y tipo de automóviles</a:t>
            </a:r>
            <a:endParaRPr sz="2000"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76" y="2981625"/>
            <a:ext cx="3970943" cy="84290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065" y="3908318"/>
            <a:ext cx="4006960" cy="842907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6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/>
              <a:t>CAF y científicos al rescate</a:t>
            </a:r>
            <a:endParaRPr sz="360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176625" y="2063050"/>
            <a:ext cx="8810400" cy="28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/>
              <a:t>Científicos y estudiantes de FAMAF + UBA / CONICET van a:</a:t>
            </a:r>
            <a:endParaRPr sz="2800"/>
          </a:p>
          <a:p>
            <a:pPr marL="457200" lvl="0" indent="-406400" algn="l" rtl="0">
              <a:spcBef>
                <a:spcPts val="1600"/>
              </a:spcBef>
              <a:spcAft>
                <a:spcPts val="0"/>
              </a:spcAft>
              <a:buSzPts val="2800"/>
              <a:buChar char="●"/>
            </a:pPr>
            <a:r>
              <a:rPr lang="es-419" sz="2800"/>
              <a:t>analizar y procesar estos datos.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-419" sz="2800"/>
              <a:t>liberar un software de análisis.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s-419" sz="2800"/>
              <a:t>publicar un paper de lo realizado.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25" y="551100"/>
            <a:ext cx="8912199" cy="394282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4" name="Google Shape;94;p14"/>
          <p:cNvSpPr txBox="1"/>
          <p:nvPr/>
        </p:nvSpPr>
        <p:spPr>
          <a:xfrm>
            <a:off x="0" y="0"/>
            <a:ext cx="9064800" cy="5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000" b="1">
                <a:solidFill>
                  <a:srgbClr val="1A1A1A"/>
                </a:solidFill>
              </a:rPr>
              <a:t>gobiernoabierto.cordoba.gob.ar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6" name="Google Shape;96;p14"/>
          <p:cNvPicPr preferRelativeResize="0"/>
          <p:nvPr/>
        </p:nvPicPr>
        <p:blipFill rotWithShape="1">
          <a:blip r:embed="rId4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522800" y="312125"/>
            <a:ext cx="8315700" cy="8043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¿Cuántos datos son Big Data?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3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1893475" y="1053950"/>
            <a:ext cx="6577800" cy="6489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solidFill>
                  <a:srgbClr val="0C343D"/>
                </a:solidFill>
              </a:rPr>
              <a:t>datos útiles</a:t>
            </a:r>
            <a:r>
              <a:rPr lang="es-419" sz="3600">
                <a:solidFill>
                  <a:srgbClr val="FF0000"/>
                </a:solidFill>
              </a:rPr>
              <a:t> &gt;</a:t>
            </a:r>
            <a:r>
              <a:rPr lang="es-419" sz="3600">
                <a:solidFill>
                  <a:srgbClr val="0C343D"/>
                </a:solidFill>
              </a:rPr>
              <a:t> datos grandes</a:t>
            </a:r>
            <a:endParaRPr sz="3600">
              <a:solidFill>
                <a:srgbClr val="0C343D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type="ctrTitle"/>
          </p:nvPr>
        </p:nvSpPr>
        <p:spPr>
          <a:xfrm>
            <a:off x="141325" y="2402175"/>
            <a:ext cx="5560200" cy="20349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3600">
                <a:solidFill>
                  <a:srgbClr val="1155CC"/>
                </a:solidFill>
              </a:rPr>
              <a:t>¿Tenemos realmente problemas de Big Data?</a:t>
            </a:r>
            <a:endParaRPr sz="3600">
              <a:solidFill>
                <a:srgbClr val="1155CC"/>
              </a:solidFill>
            </a:endParaRPr>
          </a:p>
        </p:txBody>
      </p:sp>
      <p:sp>
        <p:nvSpPr>
          <p:cNvPr id="106" name="Google Shape;106;p15"/>
          <p:cNvSpPr txBox="1">
            <a:spLocks noGrp="1"/>
          </p:cNvSpPr>
          <p:nvPr>
            <p:ph type="ctrTitle"/>
          </p:nvPr>
        </p:nvSpPr>
        <p:spPr>
          <a:xfrm>
            <a:off x="5786450" y="2889675"/>
            <a:ext cx="3261300" cy="16533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s-419" sz="2000">
                <a:solidFill>
                  <a:srgbClr val="0C343D"/>
                </a:solidFill>
              </a:rPr>
              <a:t>tránsito y transporte</a:t>
            </a:r>
            <a:endParaRPr sz="2000">
              <a:solidFill>
                <a:srgbClr val="0C343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s-419" sz="2000">
                <a:solidFill>
                  <a:srgbClr val="0C343D"/>
                </a:solidFill>
              </a:rPr>
              <a:t>analítica web y redes</a:t>
            </a:r>
            <a:endParaRPr sz="2000">
              <a:solidFill>
                <a:srgbClr val="0C343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s-419" sz="2000">
                <a:solidFill>
                  <a:srgbClr val="0C343D"/>
                </a:solidFill>
              </a:rPr>
              <a:t>texto, normativas y archivos históricos</a:t>
            </a:r>
            <a:endParaRPr sz="2000">
              <a:solidFill>
                <a:srgbClr val="0C343D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000"/>
              <a:buChar char="●"/>
            </a:pPr>
            <a:r>
              <a:rPr lang="es-419" sz="2000">
                <a:solidFill>
                  <a:srgbClr val="0C343D"/>
                </a:solidFill>
              </a:rPr>
              <a:t>sensores</a:t>
            </a:r>
            <a:endParaRPr sz="20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ctrTitle"/>
          </p:nvPr>
        </p:nvSpPr>
        <p:spPr>
          <a:xfrm>
            <a:off x="522800" y="312125"/>
            <a:ext cx="8315700" cy="9102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tenemos que pedir?</a:t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6"/>
          <p:cNvSpPr txBox="1">
            <a:spLocks noGrp="1"/>
          </p:cNvSpPr>
          <p:nvPr>
            <p:ph type="ctrTitle"/>
          </p:nvPr>
        </p:nvSpPr>
        <p:spPr>
          <a:xfrm>
            <a:off x="286600" y="1661550"/>
            <a:ext cx="8315700" cy="30156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C343D"/>
                </a:solidFill>
              </a:rPr>
              <a:t>Tableros: no</a:t>
            </a:r>
            <a:endParaRPr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C343D"/>
                </a:solidFill>
              </a:rPr>
              <a:t>Descargables a mano: no</a:t>
            </a:r>
            <a:endParaRPr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solidFill>
                  <a:srgbClr val="0C343D"/>
                </a:solidFill>
              </a:rPr>
              <a:t>Consumibles por máquinas*: sí</a:t>
            </a:r>
            <a:endParaRPr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C343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000">
                <a:solidFill>
                  <a:srgbClr val="0C343D"/>
                </a:solidFill>
              </a:rPr>
              <a:t>* json, xml o csv preferentemente en tiempo real para cruzar con bases internas.</a:t>
            </a:r>
            <a:endParaRPr sz="2000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ctrTitle"/>
          </p:nvPr>
        </p:nvSpPr>
        <p:spPr>
          <a:xfrm>
            <a:off x="102950" y="0"/>
            <a:ext cx="8265000" cy="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GPS colectivos: </a:t>
            </a:r>
            <a:r>
              <a:rPr lang="es-419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~1 millón x día</a:t>
            </a:r>
            <a:r>
              <a:rPr lang="es-419" sz="2400">
                <a:solidFill>
                  <a:srgbClr val="1A1A1A"/>
                </a:solidFill>
                <a:latin typeface="Arial"/>
                <a:ea typeface="Arial"/>
                <a:cs typeface="Arial"/>
                <a:sym typeface="Arial"/>
              </a:rPr>
              <a:t>. 900 unidades cada 20’’</a:t>
            </a:r>
            <a:endParaRPr sz="24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50" y="706519"/>
            <a:ext cx="8952501" cy="36405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4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5" y="1088050"/>
            <a:ext cx="9022026" cy="366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8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4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ctrTitle"/>
          </p:nvPr>
        </p:nvSpPr>
        <p:spPr>
          <a:xfrm>
            <a:off x="1257575" y="1300000"/>
            <a:ext cx="8315700" cy="3122700"/>
          </a:xfrm>
          <a:prstGeom prst="rect">
            <a:avLst/>
          </a:prstGeom>
          <a:effectLst>
            <a:outerShdw blurRad="57150" dist="19050" dir="5400000" algn="bl" rotWithShape="0">
              <a:srgbClr val="666666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Postgres?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Elasticsearch?</a:t>
            </a:r>
            <a:endParaRPr sz="6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6000"/>
              <a:t>Otro?</a:t>
            </a:r>
            <a:endParaRPr sz="6000"/>
          </a:p>
        </p:txBody>
      </p:sp>
      <p:sp>
        <p:nvSpPr>
          <p:cNvPr id="135" name="Google Shape;135;p19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7345" y="815175"/>
            <a:ext cx="1504850" cy="11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17816" y="2197300"/>
            <a:ext cx="1463900" cy="139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199550" y="1301275"/>
            <a:ext cx="7688100" cy="9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¿Qué usamos?</a:t>
            </a: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"/>
          </p:nvPr>
        </p:nvSpPr>
        <p:spPr>
          <a:xfrm>
            <a:off x="416850" y="2176100"/>
            <a:ext cx="8400600" cy="261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s-419" sz="3800"/>
              <a:t>GeoDjango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s-419" sz="3800"/>
              <a:t>Python 3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s-419" sz="3800"/>
              <a:t>PostgresSql + PostGIS</a:t>
            </a:r>
            <a:endParaRPr sz="3800"/>
          </a:p>
          <a:p>
            <a:pPr marL="457200" lvl="0" indent="-469900" algn="l" rtl="0">
              <a:spcBef>
                <a:spcPts val="0"/>
              </a:spcBef>
              <a:spcAft>
                <a:spcPts val="0"/>
              </a:spcAft>
              <a:buSzPts val="3800"/>
              <a:buChar char="●"/>
            </a:pPr>
            <a:r>
              <a:rPr lang="es-419" sz="3800"/>
              <a:t>Infraestructura brindada por ARSAT</a:t>
            </a:r>
            <a:endParaRPr sz="3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93575" y="5768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Unidades por línea en este momento</a:t>
            </a:r>
            <a:endParaRPr/>
          </a:p>
        </p:txBody>
      </p:sp>
      <p:pic>
        <p:nvPicPr>
          <p:cNvPr id="150" name="Google Shape;150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665" y="1335325"/>
            <a:ext cx="6171986" cy="342154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1" name="Google Shape;151;p21"/>
          <p:cNvSpPr txBox="1"/>
          <p:nvPr/>
        </p:nvSpPr>
        <p:spPr>
          <a:xfrm>
            <a:off x="5786450" y="4722425"/>
            <a:ext cx="3357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 b="1">
                <a:latin typeface="Courier New"/>
                <a:ea typeface="Courier New"/>
                <a:cs typeface="Courier New"/>
                <a:sym typeface="Courier New"/>
              </a:rPr>
              <a:t>@avdata99 - @GobAbiertoCba</a:t>
            </a:r>
            <a:endParaRPr sz="1600" b="1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5">
            <a:alphaModFix/>
          </a:blip>
          <a:srcRect l="13629" t="16905" b="15849"/>
          <a:stretch/>
        </p:blipFill>
        <p:spPr>
          <a:xfrm>
            <a:off x="4621625" y="4756863"/>
            <a:ext cx="1164824" cy="38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1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0" y="2076902"/>
            <a:ext cx="4479727" cy="171505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Office PowerPoint</Application>
  <PresentationFormat>Presentación en pantalla (16:9)</PresentationFormat>
  <Paragraphs>59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Raleway</vt:lpstr>
      <vt:lpstr>Courier New</vt:lpstr>
      <vt:lpstr>Lato</vt:lpstr>
      <vt:lpstr>Arial</vt:lpstr>
      <vt:lpstr>Streamline</vt:lpstr>
      <vt:lpstr>Big (?) Data en la  Municipalidad de Córdoba</vt:lpstr>
      <vt:lpstr>Presentación de PowerPoint</vt:lpstr>
      <vt:lpstr>¿Cuántos datos son Big Data?</vt:lpstr>
      <vt:lpstr>¿Qué tenemos que pedir?</vt:lpstr>
      <vt:lpstr>GPS colectivos: ~1 millón x día. 900 unidades cada 20’’</vt:lpstr>
      <vt:lpstr>Presentación de PowerPoint</vt:lpstr>
      <vt:lpstr>Postgres? Elasticsearch? Otro?</vt:lpstr>
      <vt:lpstr>¿Qué usamos?</vt:lpstr>
      <vt:lpstr>Unidades por línea en este momento</vt:lpstr>
      <vt:lpstr>Unidades por zonas (puntas de línea)</vt:lpstr>
      <vt:lpstr>Mapa en tiempo real de unidades</vt:lpstr>
      <vt:lpstr>Go</vt:lpstr>
      <vt:lpstr>La app del millón de dólares contada por sus usuarios</vt:lpstr>
      <vt:lpstr>Corte de boleto geolocalizado</vt:lpstr>
      <vt:lpstr>CAF y científicos al rescate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(?) Data en la  Municipalidad de Córdoba</dc:title>
  <dc:creator>Sebastian Freille</dc:creator>
  <cp:lastModifiedBy>Sebastian Freille</cp:lastModifiedBy>
  <cp:revision>2</cp:revision>
  <dcterms:modified xsi:type="dcterms:W3CDTF">2018-10-24T13:08:50Z</dcterms:modified>
</cp:coreProperties>
</file>