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09" r:id="rId7"/>
  </p:sldMasterIdLst>
  <p:notesMasterIdLst>
    <p:notesMasterId r:id="rId66"/>
  </p:notesMasterIdLst>
  <p:handoutMasterIdLst>
    <p:handoutMasterId r:id="rId67"/>
  </p:handoutMasterIdLst>
  <p:sldIdLst>
    <p:sldId id="259" r:id="rId8"/>
    <p:sldId id="335" r:id="rId9"/>
    <p:sldId id="339" r:id="rId10"/>
    <p:sldId id="260" r:id="rId11"/>
    <p:sldId id="261" r:id="rId12"/>
    <p:sldId id="262" r:id="rId13"/>
    <p:sldId id="329" r:id="rId14"/>
    <p:sldId id="330" r:id="rId15"/>
    <p:sldId id="341" r:id="rId16"/>
    <p:sldId id="269" r:id="rId17"/>
    <p:sldId id="343" r:id="rId18"/>
    <p:sldId id="344" r:id="rId19"/>
    <p:sldId id="351" r:id="rId20"/>
    <p:sldId id="272" r:id="rId21"/>
    <p:sldId id="273" r:id="rId22"/>
    <p:sldId id="346" r:id="rId23"/>
    <p:sldId id="275" r:id="rId24"/>
    <p:sldId id="276" r:id="rId25"/>
    <p:sldId id="347" r:id="rId26"/>
    <p:sldId id="279" r:id="rId27"/>
    <p:sldId id="280" r:id="rId28"/>
    <p:sldId id="348" r:id="rId29"/>
    <p:sldId id="349" r:id="rId30"/>
    <p:sldId id="350" r:id="rId31"/>
    <p:sldId id="337" r:id="rId32"/>
    <p:sldId id="285" r:id="rId33"/>
    <p:sldId id="286" r:id="rId34"/>
    <p:sldId id="287" r:id="rId35"/>
    <p:sldId id="288" r:id="rId36"/>
    <p:sldId id="289" r:id="rId37"/>
    <p:sldId id="290" r:id="rId38"/>
    <p:sldId id="291" r:id="rId39"/>
    <p:sldId id="292" r:id="rId40"/>
    <p:sldId id="293" r:id="rId41"/>
    <p:sldId id="294" r:id="rId42"/>
    <p:sldId id="296" r:id="rId43"/>
    <p:sldId id="295" r:id="rId44"/>
    <p:sldId id="336" r:id="rId45"/>
    <p:sldId id="299" r:id="rId46"/>
    <p:sldId id="300" r:id="rId47"/>
    <p:sldId id="301" r:id="rId48"/>
    <p:sldId id="316" r:id="rId49"/>
    <p:sldId id="317" r:id="rId50"/>
    <p:sldId id="318" r:id="rId51"/>
    <p:sldId id="352" r:id="rId52"/>
    <p:sldId id="320" r:id="rId53"/>
    <p:sldId id="338" r:id="rId54"/>
    <p:sldId id="321" r:id="rId55"/>
    <p:sldId id="353" r:id="rId56"/>
    <p:sldId id="354" r:id="rId57"/>
    <p:sldId id="355" r:id="rId58"/>
    <p:sldId id="356" r:id="rId59"/>
    <p:sldId id="358" r:id="rId60"/>
    <p:sldId id="326" r:id="rId61"/>
    <p:sldId id="357" r:id="rId62"/>
    <p:sldId id="359" r:id="rId63"/>
    <p:sldId id="328" r:id="rId64"/>
    <p:sldId id="315" r:id="rId6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RETT Peter" initials="JP" lastIdx="11" clrIdx="0"/>
  <p:cmAuthor id="1" name="PISU Mauro" initials="PM" lastIdx="11" clrIdx="1"/>
  <p:cmAuthor id="2" name="GONZALEZ PANDIELLA Alberto" initials="GPA" lastIdx="7" clrIdx="2"/>
  <p:cmAuthor id="3" name="GRUNDKE Robert, ECO/CS4" initials="GRE" lastIdx="2" clrIdx="3">
    <p:extLst>
      <p:ext uri="{19B8F6BF-5375-455C-9EA6-DF929625EA0E}">
        <p15:presenceInfo xmlns:p15="http://schemas.microsoft.com/office/powerpoint/2012/main" userId="S-1-5-21-2146598497-832928401-1254845835-117607" providerId="AD"/>
      </p:ext>
    </p:extLst>
  </p:cmAuthor>
  <p:cmAuthor id="4" name="ARNOLD Jens, ECO/CS4" initials="AJE" lastIdx="4" clrIdx="4">
    <p:extLst>
      <p:ext uri="{19B8F6BF-5375-455C-9EA6-DF929625EA0E}">
        <p15:presenceInfo xmlns:p15="http://schemas.microsoft.com/office/powerpoint/2012/main" userId="S-1-5-21-2146598497-832928401-1254845835-30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CCCCCC"/>
    <a:srgbClr val="DA2128"/>
    <a:srgbClr val="8CC841"/>
    <a:srgbClr val="037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22" autoAdjust="0"/>
    <p:restoredTop sz="96837" autoAdjust="0"/>
  </p:normalViewPr>
  <p:slideViewPr>
    <p:cSldViewPr snapToGrid="0">
      <p:cViewPr varScale="1">
        <p:scale>
          <a:sx n="74" d="100"/>
          <a:sy n="74" d="100"/>
        </p:scale>
        <p:origin x="9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8" d="100"/>
          <a:sy n="78" d="100"/>
        </p:scale>
        <p:origin x="-3366" y="-102"/>
      </p:cViewPr>
      <p:guideLst>
        <p:guide orient="horz" pos="3132"/>
        <p:guide pos="214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7" Type="http://schemas.openxmlformats.org/officeDocument/2006/relationships/slideMaster" Target="slideMasters/slideMaster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854451" y="0"/>
            <a:ext cx="2949575" cy="496888"/>
          </a:xfrm>
          <a:prstGeom prst="rect">
            <a:avLst/>
          </a:prstGeom>
        </p:spPr>
        <p:txBody>
          <a:bodyPr vert="horz" lIns="91430" tIns="45715" rIns="91430" bIns="45715" rtlCol="0"/>
          <a:lstStyle>
            <a:lvl1pPr algn="r">
              <a:defRPr sz="1200"/>
            </a:lvl1pPr>
          </a:lstStyle>
          <a:p>
            <a:fld id="{1D6FD62D-5C36-4BF8-8450-E11E37E142C7}" type="datetimeFigureOut">
              <a:rPr lang="en-GB" smtClean="0"/>
              <a:t>01/04/2019</a:t>
            </a:fld>
            <a:endParaRPr lang="en-GB"/>
          </a:p>
        </p:txBody>
      </p:sp>
      <p:sp>
        <p:nvSpPr>
          <p:cNvPr id="4" name="Footer Placeholder 3"/>
          <p:cNvSpPr>
            <a:spLocks noGrp="1"/>
          </p:cNvSpPr>
          <p:nvPr>
            <p:ph type="ftr" sz="quarter" idx="2"/>
          </p:nvPr>
        </p:nvSpPr>
        <p:spPr>
          <a:xfrm>
            <a:off x="1" y="9445625"/>
            <a:ext cx="2949575" cy="496888"/>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4451" y="9445625"/>
            <a:ext cx="2949575" cy="496888"/>
          </a:xfrm>
          <a:prstGeom prst="rect">
            <a:avLst/>
          </a:prstGeom>
        </p:spPr>
        <p:txBody>
          <a:bodyPr vert="horz" lIns="91430" tIns="45715" rIns="91430" bIns="45715" rtlCol="0" anchor="b"/>
          <a:lstStyle>
            <a:lvl1pPr algn="r">
              <a:defRPr sz="1200"/>
            </a:lvl1pPr>
          </a:lstStyle>
          <a:p>
            <a:fld id="{C4807022-DF6E-4441-8D8C-DA5DDED587B6}" type="slidenum">
              <a:rPr lang="en-GB" smtClean="0"/>
              <a:t>‹Nº›</a:t>
            </a:fld>
            <a:endParaRPr lang="en-GB"/>
          </a:p>
        </p:txBody>
      </p:sp>
    </p:spTree>
    <p:extLst>
      <p:ext uri="{BB962C8B-B14F-4D97-AF65-F5344CB8AC3E}">
        <p14:creationId xmlns:p14="http://schemas.microsoft.com/office/powerpoint/2010/main" val="97657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32B89A25-EEB2-4372-AD69-43F344E47DE8}" type="datetimeFigureOut">
              <a:rPr lang="en-GB" smtClean="0"/>
              <a:t>01/04/2019</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430" tIns="45715" rIns="91430" bIns="45715" rtlCol="0" anchor="b"/>
          <a:lstStyle>
            <a:lvl1pPr algn="r">
              <a:defRPr sz="1200"/>
            </a:lvl1pPr>
          </a:lstStyle>
          <a:p>
            <a:fld id="{460B295E-E57B-4005-A04E-FC334E4B9556}" type="slidenum">
              <a:rPr lang="en-GB" smtClean="0"/>
              <a:t>‹Nº›</a:t>
            </a:fld>
            <a:endParaRPr lang="en-GB"/>
          </a:p>
        </p:txBody>
      </p:sp>
    </p:spTree>
    <p:extLst>
      <p:ext uri="{BB962C8B-B14F-4D97-AF65-F5344CB8AC3E}">
        <p14:creationId xmlns:p14="http://schemas.microsoft.com/office/powerpoint/2010/main" val="343124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51415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10</a:t>
            </a:fld>
            <a:endParaRPr lang="en-GB"/>
          </a:p>
        </p:txBody>
      </p:sp>
    </p:spTree>
    <p:extLst>
      <p:ext uri="{BB962C8B-B14F-4D97-AF65-F5344CB8AC3E}">
        <p14:creationId xmlns:p14="http://schemas.microsoft.com/office/powerpoint/2010/main" val="71868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11</a:t>
            </a:fld>
            <a:endParaRPr lang="en-GB"/>
          </a:p>
        </p:txBody>
      </p:sp>
    </p:spTree>
    <p:extLst>
      <p:ext uri="{BB962C8B-B14F-4D97-AF65-F5344CB8AC3E}">
        <p14:creationId xmlns:p14="http://schemas.microsoft.com/office/powerpoint/2010/main" val="364909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12</a:t>
            </a:fld>
            <a:endParaRPr lang="en-GB"/>
          </a:p>
        </p:txBody>
      </p:sp>
    </p:spTree>
    <p:extLst>
      <p:ext uri="{BB962C8B-B14F-4D97-AF65-F5344CB8AC3E}">
        <p14:creationId xmlns:p14="http://schemas.microsoft.com/office/powerpoint/2010/main" val="377641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13</a:t>
            </a:fld>
            <a:endParaRPr lang="en-GB"/>
          </a:p>
        </p:txBody>
      </p:sp>
    </p:spTree>
    <p:extLst>
      <p:ext uri="{BB962C8B-B14F-4D97-AF65-F5344CB8AC3E}">
        <p14:creationId xmlns:p14="http://schemas.microsoft.com/office/powerpoint/2010/main" val="232743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14</a:t>
            </a:fld>
            <a:endParaRPr lang="en-GB"/>
          </a:p>
        </p:txBody>
      </p:sp>
    </p:spTree>
    <p:extLst>
      <p:ext uri="{BB962C8B-B14F-4D97-AF65-F5344CB8AC3E}">
        <p14:creationId xmlns:p14="http://schemas.microsoft.com/office/powerpoint/2010/main" val="289059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15</a:t>
            </a:fld>
            <a:endParaRPr lang="en-GB"/>
          </a:p>
        </p:txBody>
      </p:sp>
    </p:spTree>
    <p:extLst>
      <p:ext uri="{BB962C8B-B14F-4D97-AF65-F5344CB8AC3E}">
        <p14:creationId xmlns:p14="http://schemas.microsoft.com/office/powerpoint/2010/main" val="70222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16</a:t>
            </a:fld>
            <a:endParaRPr lang="en-GB"/>
          </a:p>
        </p:txBody>
      </p:sp>
    </p:spTree>
    <p:extLst>
      <p:ext uri="{BB962C8B-B14F-4D97-AF65-F5344CB8AC3E}">
        <p14:creationId xmlns:p14="http://schemas.microsoft.com/office/powerpoint/2010/main" val="288202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17</a:t>
            </a:fld>
            <a:endParaRPr lang="en-GB"/>
          </a:p>
        </p:txBody>
      </p:sp>
    </p:spTree>
    <p:extLst>
      <p:ext uri="{BB962C8B-B14F-4D97-AF65-F5344CB8AC3E}">
        <p14:creationId xmlns:p14="http://schemas.microsoft.com/office/powerpoint/2010/main" val="233318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18</a:t>
            </a:fld>
            <a:endParaRPr lang="en-GB"/>
          </a:p>
        </p:txBody>
      </p:sp>
    </p:spTree>
    <p:extLst>
      <p:ext uri="{BB962C8B-B14F-4D97-AF65-F5344CB8AC3E}">
        <p14:creationId xmlns:p14="http://schemas.microsoft.com/office/powerpoint/2010/main" val="336813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19</a:t>
            </a:fld>
            <a:endParaRPr lang="en-GB"/>
          </a:p>
        </p:txBody>
      </p:sp>
    </p:spTree>
    <p:extLst>
      <p:ext uri="{BB962C8B-B14F-4D97-AF65-F5344CB8AC3E}">
        <p14:creationId xmlns:p14="http://schemas.microsoft.com/office/powerpoint/2010/main" val="87029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a:t>
            </a:fld>
            <a:endParaRPr lang="en-GB" dirty="0"/>
          </a:p>
        </p:txBody>
      </p:sp>
    </p:spTree>
    <p:extLst>
      <p:ext uri="{BB962C8B-B14F-4D97-AF65-F5344CB8AC3E}">
        <p14:creationId xmlns:p14="http://schemas.microsoft.com/office/powerpoint/2010/main" val="19476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20</a:t>
            </a:fld>
            <a:endParaRPr lang="en-GB"/>
          </a:p>
        </p:txBody>
      </p:sp>
    </p:spTree>
    <p:extLst>
      <p:ext uri="{BB962C8B-B14F-4D97-AF65-F5344CB8AC3E}">
        <p14:creationId xmlns:p14="http://schemas.microsoft.com/office/powerpoint/2010/main" val="82542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21</a:t>
            </a:fld>
            <a:endParaRPr lang="en-GB"/>
          </a:p>
        </p:txBody>
      </p:sp>
    </p:spTree>
    <p:extLst>
      <p:ext uri="{BB962C8B-B14F-4D97-AF65-F5344CB8AC3E}">
        <p14:creationId xmlns:p14="http://schemas.microsoft.com/office/powerpoint/2010/main" val="281597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22</a:t>
            </a:fld>
            <a:endParaRPr lang="en-GB"/>
          </a:p>
        </p:txBody>
      </p:sp>
    </p:spTree>
    <p:extLst>
      <p:ext uri="{BB962C8B-B14F-4D97-AF65-F5344CB8AC3E}">
        <p14:creationId xmlns:p14="http://schemas.microsoft.com/office/powerpoint/2010/main" val="327328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23</a:t>
            </a:fld>
            <a:endParaRPr lang="en-GB"/>
          </a:p>
        </p:txBody>
      </p:sp>
    </p:spTree>
    <p:extLst>
      <p:ext uri="{BB962C8B-B14F-4D97-AF65-F5344CB8AC3E}">
        <p14:creationId xmlns:p14="http://schemas.microsoft.com/office/powerpoint/2010/main" val="254986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24</a:t>
            </a:fld>
            <a:endParaRPr lang="en-GB"/>
          </a:p>
        </p:txBody>
      </p:sp>
    </p:spTree>
    <p:extLst>
      <p:ext uri="{BB962C8B-B14F-4D97-AF65-F5344CB8AC3E}">
        <p14:creationId xmlns:p14="http://schemas.microsoft.com/office/powerpoint/2010/main" val="349377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25</a:t>
            </a:fld>
            <a:endParaRPr lang="en-GB"/>
          </a:p>
        </p:txBody>
      </p:sp>
    </p:spTree>
    <p:extLst>
      <p:ext uri="{BB962C8B-B14F-4D97-AF65-F5344CB8AC3E}">
        <p14:creationId xmlns:p14="http://schemas.microsoft.com/office/powerpoint/2010/main" val="2298472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26</a:t>
            </a:fld>
            <a:endParaRPr lang="en-GB"/>
          </a:p>
        </p:txBody>
      </p:sp>
    </p:spTree>
    <p:extLst>
      <p:ext uri="{BB962C8B-B14F-4D97-AF65-F5344CB8AC3E}">
        <p14:creationId xmlns:p14="http://schemas.microsoft.com/office/powerpoint/2010/main" val="112831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27</a:t>
            </a:fld>
            <a:endParaRPr lang="en-GB"/>
          </a:p>
        </p:txBody>
      </p:sp>
    </p:spTree>
    <p:extLst>
      <p:ext uri="{BB962C8B-B14F-4D97-AF65-F5344CB8AC3E}">
        <p14:creationId xmlns:p14="http://schemas.microsoft.com/office/powerpoint/2010/main" val="2407727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28</a:t>
            </a:fld>
            <a:endParaRPr lang="en-GB"/>
          </a:p>
        </p:txBody>
      </p:sp>
    </p:spTree>
    <p:extLst>
      <p:ext uri="{BB962C8B-B14F-4D97-AF65-F5344CB8AC3E}">
        <p14:creationId xmlns:p14="http://schemas.microsoft.com/office/powerpoint/2010/main" val="583500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29</a:t>
            </a:fld>
            <a:endParaRPr lang="en-GB"/>
          </a:p>
        </p:txBody>
      </p:sp>
    </p:spTree>
    <p:extLst>
      <p:ext uri="{BB962C8B-B14F-4D97-AF65-F5344CB8AC3E}">
        <p14:creationId xmlns:p14="http://schemas.microsoft.com/office/powerpoint/2010/main" val="412505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a:t>
            </a:fld>
            <a:endParaRPr lang="en-GB" dirty="0"/>
          </a:p>
        </p:txBody>
      </p:sp>
    </p:spTree>
    <p:extLst>
      <p:ext uri="{BB962C8B-B14F-4D97-AF65-F5344CB8AC3E}">
        <p14:creationId xmlns:p14="http://schemas.microsoft.com/office/powerpoint/2010/main" val="359536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30</a:t>
            </a:fld>
            <a:endParaRPr lang="en-GB"/>
          </a:p>
        </p:txBody>
      </p:sp>
    </p:spTree>
    <p:extLst>
      <p:ext uri="{BB962C8B-B14F-4D97-AF65-F5344CB8AC3E}">
        <p14:creationId xmlns:p14="http://schemas.microsoft.com/office/powerpoint/2010/main" val="243624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31</a:t>
            </a:fld>
            <a:endParaRPr lang="en-GB"/>
          </a:p>
        </p:txBody>
      </p:sp>
    </p:spTree>
    <p:extLst>
      <p:ext uri="{BB962C8B-B14F-4D97-AF65-F5344CB8AC3E}">
        <p14:creationId xmlns:p14="http://schemas.microsoft.com/office/powerpoint/2010/main" val="2431520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32</a:t>
            </a:fld>
            <a:endParaRPr lang="en-GB"/>
          </a:p>
        </p:txBody>
      </p:sp>
    </p:spTree>
    <p:extLst>
      <p:ext uri="{BB962C8B-B14F-4D97-AF65-F5344CB8AC3E}">
        <p14:creationId xmlns:p14="http://schemas.microsoft.com/office/powerpoint/2010/main" val="34871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33</a:t>
            </a:fld>
            <a:endParaRPr lang="en-GB"/>
          </a:p>
        </p:txBody>
      </p:sp>
    </p:spTree>
    <p:extLst>
      <p:ext uri="{BB962C8B-B14F-4D97-AF65-F5344CB8AC3E}">
        <p14:creationId xmlns:p14="http://schemas.microsoft.com/office/powerpoint/2010/main" val="2245874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34</a:t>
            </a:fld>
            <a:endParaRPr lang="en-GB"/>
          </a:p>
        </p:txBody>
      </p:sp>
    </p:spTree>
    <p:extLst>
      <p:ext uri="{BB962C8B-B14F-4D97-AF65-F5344CB8AC3E}">
        <p14:creationId xmlns:p14="http://schemas.microsoft.com/office/powerpoint/2010/main" val="1838610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35</a:t>
            </a:fld>
            <a:endParaRPr lang="en-GB"/>
          </a:p>
        </p:txBody>
      </p:sp>
    </p:spTree>
    <p:extLst>
      <p:ext uri="{BB962C8B-B14F-4D97-AF65-F5344CB8AC3E}">
        <p14:creationId xmlns:p14="http://schemas.microsoft.com/office/powerpoint/2010/main" val="4015420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36</a:t>
            </a:fld>
            <a:endParaRPr lang="en-GB"/>
          </a:p>
        </p:txBody>
      </p:sp>
    </p:spTree>
    <p:extLst>
      <p:ext uri="{BB962C8B-B14F-4D97-AF65-F5344CB8AC3E}">
        <p14:creationId xmlns:p14="http://schemas.microsoft.com/office/powerpoint/2010/main" val="750908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37</a:t>
            </a:fld>
            <a:endParaRPr lang="en-GB"/>
          </a:p>
        </p:txBody>
      </p:sp>
    </p:spTree>
    <p:extLst>
      <p:ext uri="{BB962C8B-B14F-4D97-AF65-F5344CB8AC3E}">
        <p14:creationId xmlns:p14="http://schemas.microsoft.com/office/powerpoint/2010/main" val="1948906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38</a:t>
            </a:fld>
            <a:endParaRPr lang="en-GB"/>
          </a:p>
        </p:txBody>
      </p:sp>
    </p:spTree>
    <p:extLst>
      <p:ext uri="{BB962C8B-B14F-4D97-AF65-F5344CB8AC3E}">
        <p14:creationId xmlns:p14="http://schemas.microsoft.com/office/powerpoint/2010/main" val="2674649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39</a:t>
            </a:fld>
            <a:endParaRPr lang="en-GB"/>
          </a:p>
        </p:txBody>
      </p:sp>
    </p:spTree>
    <p:extLst>
      <p:ext uri="{BB962C8B-B14F-4D97-AF65-F5344CB8AC3E}">
        <p14:creationId xmlns:p14="http://schemas.microsoft.com/office/powerpoint/2010/main" val="288951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a:t>
            </a:fld>
            <a:endParaRPr lang="en-GB"/>
          </a:p>
        </p:txBody>
      </p:sp>
    </p:spTree>
    <p:extLst>
      <p:ext uri="{BB962C8B-B14F-4D97-AF65-F5344CB8AC3E}">
        <p14:creationId xmlns:p14="http://schemas.microsoft.com/office/powerpoint/2010/main" val="2243252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40</a:t>
            </a:fld>
            <a:endParaRPr lang="en-GB"/>
          </a:p>
        </p:txBody>
      </p:sp>
    </p:spTree>
    <p:extLst>
      <p:ext uri="{BB962C8B-B14F-4D97-AF65-F5344CB8AC3E}">
        <p14:creationId xmlns:p14="http://schemas.microsoft.com/office/powerpoint/2010/main" val="2634697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41</a:t>
            </a:fld>
            <a:endParaRPr lang="en-GB"/>
          </a:p>
        </p:txBody>
      </p:sp>
    </p:spTree>
    <p:extLst>
      <p:ext uri="{BB962C8B-B14F-4D97-AF65-F5344CB8AC3E}">
        <p14:creationId xmlns:p14="http://schemas.microsoft.com/office/powerpoint/2010/main" val="1896018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42</a:t>
            </a:fld>
            <a:endParaRPr lang="en-GB"/>
          </a:p>
        </p:txBody>
      </p:sp>
    </p:spTree>
    <p:extLst>
      <p:ext uri="{BB962C8B-B14F-4D97-AF65-F5344CB8AC3E}">
        <p14:creationId xmlns:p14="http://schemas.microsoft.com/office/powerpoint/2010/main" val="954942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43</a:t>
            </a:fld>
            <a:endParaRPr lang="en-GB"/>
          </a:p>
        </p:txBody>
      </p:sp>
    </p:spTree>
    <p:extLst>
      <p:ext uri="{BB962C8B-B14F-4D97-AF65-F5344CB8AC3E}">
        <p14:creationId xmlns:p14="http://schemas.microsoft.com/office/powerpoint/2010/main" val="592374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44</a:t>
            </a:fld>
            <a:endParaRPr lang="en-GB"/>
          </a:p>
        </p:txBody>
      </p:sp>
    </p:spTree>
    <p:extLst>
      <p:ext uri="{BB962C8B-B14F-4D97-AF65-F5344CB8AC3E}">
        <p14:creationId xmlns:p14="http://schemas.microsoft.com/office/powerpoint/2010/main" val="1770563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45</a:t>
            </a:fld>
            <a:endParaRPr lang="en-GB"/>
          </a:p>
        </p:txBody>
      </p:sp>
    </p:spTree>
    <p:extLst>
      <p:ext uri="{BB962C8B-B14F-4D97-AF65-F5344CB8AC3E}">
        <p14:creationId xmlns:p14="http://schemas.microsoft.com/office/powerpoint/2010/main" val="1716673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46</a:t>
            </a:fld>
            <a:endParaRPr lang="en-GB"/>
          </a:p>
        </p:txBody>
      </p:sp>
    </p:spTree>
    <p:extLst>
      <p:ext uri="{BB962C8B-B14F-4D97-AF65-F5344CB8AC3E}">
        <p14:creationId xmlns:p14="http://schemas.microsoft.com/office/powerpoint/2010/main" val="1767294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47</a:t>
            </a:fld>
            <a:endParaRPr lang="en-GB"/>
          </a:p>
        </p:txBody>
      </p:sp>
    </p:spTree>
    <p:extLst>
      <p:ext uri="{BB962C8B-B14F-4D97-AF65-F5344CB8AC3E}">
        <p14:creationId xmlns:p14="http://schemas.microsoft.com/office/powerpoint/2010/main" val="3210245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48</a:t>
            </a:fld>
            <a:endParaRPr lang="en-GB"/>
          </a:p>
        </p:txBody>
      </p:sp>
    </p:spTree>
    <p:extLst>
      <p:ext uri="{BB962C8B-B14F-4D97-AF65-F5344CB8AC3E}">
        <p14:creationId xmlns:p14="http://schemas.microsoft.com/office/powerpoint/2010/main" val="71144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49</a:t>
            </a:fld>
            <a:endParaRPr lang="en-GB"/>
          </a:p>
        </p:txBody>
      </p:sp>
    </p:spTree>
    <p:extLst>
      <p:ext uri="{BB962C8B-B14F-4D97-AF65-F5344CB8AC3E}">
        <p14:creationId xmlns:p14="http://schemas.microsoft.com/office/powerpoint/2010/main" val="427157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a:t>
            </a:fld>
            <a:endParaRPr lang="en-GB"/>
          </a:p>
        </p:txBody>
      </p:sp>
    </p:spTree>
    <p:extLst>
      <p:ext uri="{BB962C8B-B14F-4D97-AF65-F5344CB8AC3E}">
        <p14:creationId xmlns:p14="http://schemas.microsoft.com/office/powerpoint/2010/main" val="906407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50</a:t>
            </a:fld>
            <a:endParaRPr lang="en-GB"/>
          </a:p>
        </p:txBody>
      </p:sp>
    </p:spTree>
    <p:extLst>
      <p:ext uri="{BB962C8B-B14F-4D97-AF65-F5344CB8AC3E}">
        <p14:creationId xmlns:p14="http://schemas.microsoft.com/office/powerpoint/2010/main" val="3570249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51</a:t>
            </a:fld>
            <a:endParaRPr lang="en-GB"/>
          </a:p>
        </p:txBody>
      </p:sp>
    </p:spTree>
    <p:extLst>
      <p:ext uri="{BB962C8B-B14F-4D97-AF65-F5344CB8AC3E}">
        <p14:creationId xmlns:p14="http://schemas.microsoft.com/office/powerpoint/2010/main" val="492048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52</a:t>
            </a:fld>
            <a:endParaRPr lang="en-GB"/>
          </a:p>
        </p:txBody>
      </p:sp>
    </p:spTree>
    <p:extLst>
      <p:ext uri="{BB962C8B-B14F-4D97-AF65-F5344CB8AC3E}">
        <p14:creationId xmlns:p14="http://schemas.microsoft.com/office/powerpoint/2010/main" val="2104294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53</a:t>
            </a:fld>
            <a:endParaRPr lang="en-GB"/>
          </a:p>
        </p:txBody>
      </p:sp>
    </p:spTree>
    <p:extLst>
      <p:ext uri="{BB962C8B-B14F-4D97-AF65-F5344CB8AC3E}">
        <p14:creationId xmlns:p14="http://schemas.microsoft.com/office/powerpoint/2010/main" val="787300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54</a:t>
            </a:fld>
            <a:endParaRPr lang="en-GB"/>
          </a:p>
        </p:txBody>
      </p:sp>
    </p:spTree>
    <p:extLst>
      <p:ext uri="{BB962C8B-B14F-4D97-AF65-F5344CB8AC3E}">
        <p14:creationId xmlns:p14="http://schemas.microsoft.com/office/powerpoint/2010/main" val="2702609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55</a:t>
            </a:fld>
            <a:endParaRPr lang="en-GB"/>
          </a:p>
        </p:txBody>
      </p:sp>
    </p:spTree>
    <p:extLst>
      <p:ext uri="{BB962C8B-B14F-4D97-AF65-F5344CB8AC3E}">
        <p14:creationId xmlns:p14="http://schemas.microsoft.com/office/powerpoint/2010/main" val="2970225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56</a:t>
            </a:fld>
            <a:endParaRPr lang="en-GB"/>
          </a:p>
        </p:txBody>
      </p:sp>
    </p:spTree>
    <p:extLst>
      <p:ext uri="{BB962C8B-B14F-4D97-AF65-F5344CB8AC3E}">
        <p14:creationId xmlns:p14="http://schemas.microsoft.com/office/powerpoint/2010/main" val="2218620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57</a:t>
            </a:fld>
            <a:endParaRPr lang="en-GB"/>
          </a:p>
        </p:txBody>
      </p:sp>
    </p:spTree>
    <p:extLst>
      <p:ext uri="{BB962C8B-B14F-4D97-AF65-F5344CB8AC3E}">
        <p14:creationId xmlns:p14="http://schemas.microsoft.com/office/powerpoint/2010/main" val="2116247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58</a:t>
            </a:fld>
            <a:endParaRPr lang="en-GB" dirty="0"/>
          </a:p>
        </p:txBody>
      </p:sp>
    </p:spTree>
    <p:extLst>
      <p:ext uri="{BB962C8B-B14F-4D97-AF65-F5344CB8AC3E}">
        <p14:creationId xmlns:p14="http://schemas.microsoft.com/office/powerpoint/2010/main" val="94470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6</a:t>
            </a:fld>
            <a:endParaRPr lang="en-GB"/>
          </a:p>
        </p:txBody>
      </p:sp>
    </p:spTree>
    <p:extLst>
      <p:ext uri="{BB962C8B-B14F-4D97-AF65-F5344CB8AC3E}">
        <p14:creationId xmlns:p14="http://schemas.microsoft.com/office/powerpoint/2010/main" val="91029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7</a:t>
            </a:fld>
            <a:endParaRPr lang="en-GB"/>
          </a:p>
        </p:txBody>
      </p:sp>
    </p:spTree>
    <p:extLst>
      <p:ext uri="{BB962C8B-B14F-4D97-AF65-F5344CB8AC3E}">
        <p14:creationId xmlns:p14="http://schemas.microsoft.com/office/powerpoint/2010/main" val="3594382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8</a:t>
            </a:fld>
            <a:endParaRPr lang="en-GB"/>
          </a:p>
        </p:txBody>
      </p:sp>
    </p:spTree>
    <p:extLst>
      <p:ext uri="{BB962C8B-B14F-4D97-AF65-F5344CB8AC3E}">
        <p14:creationId xmlns:p14="http://schemas.microsoft.com/office/powerpoint/2010/main" val="304118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B295E-E57B-4005-A04E-FC334E4B9556}" type="slidenum">
              <a:rPr lang="en-GB" smtClean="0"/>
              <a:t>9</a:t>
            </a:fld>
            <a:endParaRPr lang="en-GB"/>
          </a:p>
        </p:txBody>
      </p:sp>
    </p:spTree>
    <p:extLst>
      <p:ext uri="{BB962C8B-B14F-4D97-AF65-F5344CB8AC3E}">
        <p14:creationId xmlns:p14="http://schemas.microsoft.com/office/powerpoint/2010/main" val="2525951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A1296DC-4EBC-4FD1-9DEB-0ECAD46950BF}" type="datetime1">
              <a:rPr lang="en-GB" smtClean="0">
                <a:solidFill>
                  <a:prstClr val="white"/>
                </a:solidFill>
              </a:rPr>
              <a:t>01/04/2019</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B9ED54F-4E0B-4253-A34F-FDFCD34F0CC2}" type="datetime1">
              <a:rPr lang="en-GB" smtClean="0">
                <a:solidFill>
                  <a:prstClr val="white"/>
                </a:solidFill>
              </a:rPr>
              <a:t>01/04/2019</a:t>
            </a:fld>
            <a:endParaRPr lang="en-GB">
              <a:solidFill>
                <a:prstClr val="white"/>
              </a:solidFill>
            </a:endParaRPr>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solidFill>
                <a:prstClr val="white"/>
              </a:solidFill>
            </a:endParaRP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CC21D3F-8F1A-49C5-AD48-E60BC70EEBCB}" type="slidenum">
              <a:rPr lang="en-GB" smtClean="0"/>
              <a:pPr/>
              <a:t>‹Nº›</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152D9FA-5EBB-455F-88C8-6056BD994674}" type="datetime1">
              <a:rPr lang="en-GB" smtClean="0">
                <a:solidFill>
                  <a:prstClr val="white"/>
                </a:solidFill>
              </a:rPr>
              <a:t>01/04/2019</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ECC21D3F-8F1A-49C5-AD48-E60BC70EEBCB}" type="slidenum">
              <a:rPr lang="en-GB" smtClean="0"/>
              <a:pPr/>
              <a:t>‹Nº›</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63BC0523-93C5-4881-94EE-7E56D0878F2A}" type="datetime1">
              <a:rPr lang="en-GB" smtClean="0">
                <a:solidFill>
                  <a:prstClr val="white"/>
                </a:solidFill>
              </a:rPr>
              <a:t>01/04/2019</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ECC21D3F-8F1A-49C5-AD48-E60BC70EEBCB}" type="slidenum">
              <a:rPr lang="en-GB" smtClean="0"/>
              <a:pPr/>
              <a:t>‹Nº›</a:t>
            </a:fld>
            <a:endParaRPr lang="en-GB"/>
          </a:p>
        </p:txBody>
      </p:sp>
    </p:spTree>
    <p:extLst>
      <p:ext uri="{BB962C8B-B14F-4D97-AF65-F5344CB8AC3E}">
        <p14:creationId xmlns:p14="http://schemas.microsoft.com/office/powerpoint/2010/main" val="2381823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326B172-DBBA-49CC-92E9-710EACD55A35}" type="datetime1">
              <a:rPr lang="en-GB" smtClean="0">
                <a:solidFill>
                  <a:prstClr val="white"/>
                </a:solidFill>
              </a:rPr>
              <a:t>01/04/2019</a:t>
            </a:fld>
            <a:endParaRPr lang="en-GB">
              <a:solidFill>
                <a:prstClr val="white"/>
              </a:solidFill>
            </a:endParaRP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solidFill>
                <a:prstClr val="white"/>
              </a:solidFill>
            </a:endParaRP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CC21D3F-8F1A-49C5-AD48-E60BC70EEBCB}" type="slidenum">
              <a:rPr lang="en-GB" smtClean="0"/>
              <a:pPr/>
              <a:t>‹Nº›</a:t>
            </a:fld>
            <a:endParaRPr lang="en-GB"/>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lideshare.net/oecdeconomy" TargetMode="External"/><Relationship Id="rId3" Type="http://schemas.openxmlformats.org/officeDocument/2006/relationships/hyperlink" Target="http://www.oecd.org/eco/surveys/economic-survey-argentina.htm"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twitter.com/OECDeconomy" TargetMode="External"/><Relationship Id="rId10" Type="http://schemas.openxmlformats.org/officeDocument/2006/relationships/image" Target="../media/image11.jpeg"/><Relationship Id="rId4" Type="http://schemas.openxmlformats.org/officeDocument/2006/relationships/hyperlink" Target="https://twitter.com/OECD" TargetMode="External"/><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oecd.org/eco/surveys/economic-survey-argentina.htm" TargetMode="External"/><Relationship Id="rId3" Type="http://schemas.openxmlformats.org/officeDocument/2006/relationships/hyperlink" Target="https://twitter.com/OECD" TargetMode="External"/><Relationship Id="rId7"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twitter.com/OECDeconomy" TargetMode="External"/><Relationship Id="rId5" Type="http://schemas.openxmlformats.org/officeDocument/2006/relationships/image" Target="../media/image10.jpg"/><Relationship Id="rId4" Type="http://schemas.openxmlformats.org/officeDocument/2006/relationships/hyperlink" Target="http://www.slideshare.net/oecdeconomy" TargetMode="External"/><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78996"/>
            <a:ext cx="694826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ent Placeholder 2"/>
          <p:cNvSpPr txBox="1">
            <a:spLocks/>
          </p:cNvSpPr>
          <p:nvPr/>
        </p:nvSpPr>
        <p:spPr>
          <a:xfrm>
            <a:off x="1259632" y="4005065"/>
            <a:ext cx="6264696" cy="864096"/>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800" dirty="0" smtClean="0">
                <a:solidFill>
                  <a:srgbClr val="92D050"/>
                </a:solidFill>
              </a:rPr>
              <a:t> </a:t>
            </a:r>
          </a:p>
        </p:txBody>
      </p:sp>
      <p:sp>
        <p:nvSpPr>
          <p:cNvPr id="6" name="TextBox 5"/>
          <p:cNvSpPr txBox="1"/>
          <p:nvPr/>
        </p:nvSpPr>
        <p:spPr>
          <a:xfrm>
            <a:off x="-8570" y="4005065"/>
            <a:ext cx="8801100" cy="369332"/>
          </a:xfrm>
          <a:prstGeom prst="rect">
            <a:avLst/>
          </a:prstGeom>
          <a:solidFill>
            <a:schemeClr val="bg1"/>
          </a:solidFill>
        </p:spPr>
        <p:txBody>
          <a:bodyPr wrap="square" rtlCol="0">
            <a:spAutoFit/>
          </a:bodyPr>
          <a:lstStyle/>
          <a:p>
            <a:pPr algn="ctr"/>
            <a:r>
              <a:rPr lang="en-GB" dirty="0">
                <a:solidFill>
                  <a:srgbClr val="002060"/>
                </a:solidFill>
                <a:latin typeface="Arial"/>
                <a:hlinkClick r:id="rId3"/>
              </a:rPr>
              <a:t>http://</a:t>
            </a:r>
            <a:r>
              <a:rPr lang="en-GB" dirty="0" smtClean="0">
                <a:solidFill>
                  <a:srgbClr val="002060"/>
                </a:solidFill>
                <a:latin typeface="Arial"/>
                <a:hlinkClick r:id="rId3"/>
              </a:rPr>
              <a:t>www.oecd.org/eco/surveys/economic-survey-argentina.htm</a:t>
            </a:r>
            <a:r>
              <a:rPr lang="en-GB" dirty="0" smtClean="0">
                <a:solidFill>
                  <a:srgbClr val="002060"/>
                </a:solidFill>
                <a:latin typeface="Arial"/>
              </a:rPr>
              <a:t> </a:t>
            </a:r>
            <a:endParaRPr lang="en-GB" dirty="0">
              <a:solidFill>
                <a:srgbClr val="002060"/>
              </a:solidFill>
              <a:latin typeface="Arial"/>
            </a:endParaRPr>
          </a:p>
        </p:txBody>
      </p:sp>
      <p:sp>
        <p:nvSpPr>
          <p:cNvPr id="12" name="TextBox 11"/>
          <p:cNvSpPr txBox="1"/>
          <p:nvPr/>
        </p:nvSpPr>
        <p:spPr>
          <a:xfrm>
            <a:off x="3071823" y="6448895"/>
            <a:ext cx="1728192" cy="246221"/>
          </a:xfrm>
          <a:prstGeom prst="rect">
            <a:avLst/>
          </a:prstGeom>
          <a:noFill/>
        </p:spPr>
        <p:txBody>
          <a:bodyPr wrap="square" rtlCol="0">
            <a:spAutoFit/>
          </a:bodyPr>
          <a:lstStyle/>
          <a:p>
            <a:r>
              <a:rPr lang="en-GB" sz="1000" b="1" dirty="0" smtClean="0">
                <a:solidFill>
                  <a:schemeClr val="bg1"/>
                </a:solidFill>
                <a:latin typeface="+mj-lt"/>
                <a:hlinkClick r:id="rId4"/>
              </a:rPr>
              <a:t>OECD</a:t>
            </a:r>
            <a:endParaRPr lang="en-GB" sz="1000" b="1" dirty="0">
              <a:solidFill>
                <a:schemeClr val="bg1"/>
              </a:solidFill>
              <a:latin typeface="+mj-lt"/>
            </a:endParaRPr>
          </a:p>
        </p:txBody>
      </p:sp>
      <p:pic>
        <p:nvPicPr>
          <p:cNvPr id="14" name="Picture 1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2778" y="6149830"/>
            <a:ext cx="381053" cy="381053"/>
          </a:xfrm>
          <a:prstGeom prst="rect">
            <a:avLst/>
          </a:prstGeom>
        </p:spPr>
      </p:pic>
      <p:sp>
        <p:nvSpPr>
          <p:cNvPr id="18" name="TextBox 17"/>
          <p:cNvSpPr txBox="1"/>
          <p:nvPr/>
        </p:nvSpPr>
        <p:spPr>
          <a:xfrm>
            <a:off x="3071823" y="6221838"/>
            <a:ext cx="1728192" cy="246221"/>
          </a:xfrm>
          <a:prstGeom prst="rect">
            <a:avLst/>
          </a:prstGeom>
          <a:noFill/>
        </p:spPr>
        <p:txBody>
          <a:bodyPr wrap="square" rtlCol="0">
            <a:spAutoFit/>
          </a:bodyPr>
          <a:lstStyle/>
          <a:p>
            <a:r>
              <a:rPr lang="en-US" sz="1000" b="1" dirty="0">
                <a:solidFill>
                  <a:schemeClr val="bg1"/>
                </a:solidFill>
                <a:latin typeface="+mj-lt"/>
                <a:hlinkClick r:id="rId5"/>
              </a:rPr>
              <a:t>OECD </a:t>
            </a:r>
            <a:r>
              <a:rPr lang="en-US" sz="1000" b="1" dirty="0" smtClean="0">
                <a:solidFill>
                  <a:schemeClr val="bg1"/>
                </a:solidFill>
                <a:latin typeface="+mj-lt"/>
                <a:hlinkClick r:id="rId5"/>
              </a:rPr>
              <a:t>Economics</a:t>
            </a:r>
            <a:endParaRPr lang="en-GB" sz="1000" b="1" dirty="0">
              <a:solidFill>
                <a:schemeClr val="bg1"/>
              </a:solidFill>
              <a:latin typeface="+mj-lt"/>
            </a:endParaRPr>
          </a:p>
        </p:txBody>
      </p:sp>
      <p:pic>
        <p:nvPicPr>
          <p:cNvPr id="19" name="Picture 18">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2778" y="6365854"/>
            <a:ext cx="381053" cy="381053"/>
          </a:xfrm>
          <a:prstGeom prst="rect">
            <a:avLst/>
          </a:prstGeom>
        </p:spPr>
      </p:pic>
      <p:sp>
        <p:nvSpPr>
          <p:cNvPr id="5" name="TextBox 4"/>
          <p:cNvSpPr txBox="1"/>
          <p:nvPr/>
        </p:nvSpPr>
        <p:spPr>
          <a:xfrm>
            <a:off x="2107170" y="469545"/>
            <a:ext cx="7233314" cy="1184940"/>
          </a:xfrm>
          <a:prstGeom prst="rect">
            <a:avLst/>
          </a:prstGeom>
          <a:noFill/>
        </p:spPr>
        <p:txBody>
          <a:bodyPr wrap="square" rtlCol="0">
            <a:spAutoFit/>
          </a:bodyPr>
          <a:lstStyle/>
          <a:p>
            <a:pPr algn="ctr"/>
            <a:r>
              <a:rPr lang="en-GB" sz="2800" dirty="0" smtClean="0">
                <a:solidFill>
                  <a:schemeClr val="bg1"/>
                </a:solidFill>
                <a:latin typeface="Arial"/>
              </a:rPr>
              <a:t>ESTUDIOS ECONÓMICOS DE LA OCDE</a:t>
            </a:r>
          </a:p>
          <a:p>
            <a:pPr algn="ctr"/>
            <a:r>
              <a:rPr lang="en-GB" sz="2800" dirty="0" smtClean="0">
                <a:solidFill>
                  <a:schemeClr val="bg1"/>
                </a:solidFill>
                <a:latin typeface="Arial"/>
              </a:rPr>
              <a:t>ARGENTINA 2019</a:t>
            </a:r>
          </a:p>
          <a:p>
            <a:pPr algn="ctr"/>
            <a:endParaRPr lang="en-GB" sz="1500" dirty="0" smtClean="0">
              <a:solidFill>
                <a:schemeClr val="bg1"/>
              </a:solidFill>
              <a:latin typeface="Arial"/>
            </a:endParaRPr>
          </a:p>
        </p:txBody>
      </p:sp>
      <p:sp>
        <p:nvSpPr>
          <p:cNvPr id="3" name="TextBox 2"/>
          <p:cNvSpPr txBox="1"/>
          <p:nvPr/>
        </p:nvSpPr>
        <p:spPr>
          <a:xfrm>
            <a:off x="1435693" y="1836600"/>
            <a:ext cx="7425864" cy="1200329"/>
          </a:xfrm>
          <a:prstGeom prst="rect">
            <a:avLst/>
          </a:prstGeom>
          <a:noFill/>
        </p:spPr>
        <p:txBody>
          <a:bodyPr wrap="square" rtlCol="0">
            <a:spAutoFit/>
          </a:bodyPr>
          <a:lstStyle/>
          <a:p>
            <a:pPr algn="ctr"/>
            <a:r>
              <a:rPr lang="es-ES" sz="3600" i="1" dirty="0" smtClean="0">
                <a:solidFill>
                  <a:schemeClr val="bg1"/>
                </a:solidFill>
                <a:latin typeface="Arial"/>
              </a:rPr>
              <a:t>Construyendo las bases para un crecimiento más fuerte e inclusivo</a:t>
            </a:r>
            <a:endParaRPr lang="en-GB" sz="3600" i="1" dirty="0" smtClean="0">
              <a:solidFill>
                <a:schemeClr val="bg1"/>
              </a:solidFill>
              <a:latin typeface="Arial"/>
            </a:endParaRPr>
          </a:p>
        </p:txBody>
      </p:sp>
      <p:sp>
        <p:nvSpPr>
          <p:cNvPr id="2" name="Rectangle 1"/>
          <p:cNvSpPr/>
          <p:nvPr/>
        </p:nvSpPr>
        <p:spPr>
          <a:xfrm>
            <a:off x="2966302" y="3387140"/>
            <a:ext cx="3613960" cy="369332"/>
          </a:xfrm>
          <a:prstGeom prst="rect">
            <a:avLst/>
          </a:prstGeom>
        </p:spPr>
        <p:txBody>
          <a:bodyPr wrap="square">
            <a:spAutoFit/>
          </a:bodyPr>
          <a:lstStyle/>
          <a:p>
            <a:r>
              <a:rPr lang="en-GB" dirty="0" smtClean="0">
                <a:solidFill>
                  <a:prstClr val="white"/>
                </a:solidFill>
                <a:latin typeface="Arial"/>
              </a:rPr>
              <a:t>Buenos Aires, 27 de </a:t>
            </a:r>
            <a:r>
              <a:rPr lang="en-GB" dirty="0" err="1" smtClean="0">
                <a:solidFill>
                  <a:prstClr val="white"/>
                </a:solidFill>
                <a:latin typeface="Arial"/>
              </a:rPr>
              <a:t>marzo</a:t>
            </a:r>
            <a:r>
              <a:rPr lang="en-GB" dirty="0" smtClean="0">
                <a:solidFill>
                  <a:prstClr val="white"/>
                </a:solidFill>
                <a:latin typeface="Arial"/>
              </a:rPr>
              <a:t> 2019</a:t>
            </a:r>
            <a:endParaRPr lang="en-GB" dirty="0">
              <a:solidFill>
                <a:prstClr val="white"/>
              </a:solidFill>
              <a:latin typeface="Arial"/>
            </a:endParaRP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77359" y="4563347"/>
            <a:ext cx="1622587" cy="20998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0360" y="6307131"/>
            <a:ext cx="1183779" cy="32209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8710" y="6093998"/>
            <a:ext cx="1977936" cy="736058"/>
          </a:xfrm>
          <a:prstGeom prst="rect">
            <a:avLst/>
          </a:prstGeom>
        </p:spPr>
      </p:pic>
    </p:spTree>
    <p:extLst>
      <p:ext uri="{BB962C8B-B14F-4D97-AF65-F5344CB8AC3E}">
        <p14:creationId xmlns:p14="http://schemas.microsoft.com/office/powerpoint/2010/main" val="1564154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10</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a:solidFill>
                  <a:schemeClr val="accent1">
                    <a:lumMod val="75000"/>
                  </a:schemeClr>
                </a:solidFill>
              </a:rPr>
              <a:t>La pobreza ha </a:t>
            </a:r>
            <a:r>
              <a:rPr lang="es-ES" sz="2400" b="1" dirty="0" smtClean="0">
                <a:solidFill>
                  <a:schemeClr val="accent1">
                    <a:lumMod val="75000"/>
                  </a:schemeClr>
                </a:solidFill>
              </a:rPr>
              <a:t>disminuido</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66347" y="6525595"/>
            <a:ext cx="8280000" cy="261610"/>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err="1">
                <a:solidFill>
                  <a:srgbClr val="00040C"/>
                </a:solidFill>
                <a:latin typeface="+mj-lt"/>
              </a:rPr>
              <a:t>Tornarolli</a:t>
            </a:r>
            <a:r>
              <a:rPr lang="es-ES" sz="1100" i="1" dirty="0">
                <a:solidFill>
                  <a:srgbClr val="00040C"/>
                </a:solidFill>
                <a:latin typeface="+mj-lt"/>
              </a:rPr>
              <a:t> (2018), </a:t>
            </a:r>
            <a:r>
              <a:rPr lang="es-ES" sz="1100" i="1" dirty="0" smtClean="0">
                <a:solidFill>
                  <a:srgbClr val="00040C"/>
                </a:solidFill>
                <a:latin typeface="+mj-lt"/>
              </a:rPr>
              <a:t>INDEC.</a:t>
            </a:r>
            <a:endParaRPr lang="en-US" sz="1100" i="1" dirty="0">
              <a:solidFill>
                <a:srgbClr val="00040C"/>
              </a:solidFill>
              <a:latin typeface="+mj-lt"/>
            </a:endParaRPr>
          </a:p>
        </p:txBody>
      </p:sp>
      <p:pic>
        <p:nvPicPr>
          <p:cNvPr id="8" name="Picture 7"/>
          <p:cNvPicPr>
            <a:picLocks noChangeAspect="1"/>
          </p:cNvPicPr>
          <p:nvPr/>
        </p:nvPicPr>
        <p:blipFill>
          <a:blip r:embed="rId3"/>
          <a:stretch>
            <a:fillRect/>
          </a:stretch>
        </p:blipFill>
        <p:spPr>
          <a:xfrm>
            <a:off x="288432" y="1135611"/>
            <a:ext cx="8209055" cy="5389984"/>
          </a:xfrm>
          <a:prstGeom prst="rect">
            <a:avLst/>
          </a:prstGeom>
        </p:spPr>
      </p:pic>
    </p:spTree>
    <p:extLst>
      <p:ext uri="{BB962C8B-B14F-4D97-AF65-F5344CB8AC3E}">
        <p14:creationId xmlns:p14="http://schemas.microsoft.com/office/powerpoint/2010/main" val="51355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11</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 pobreza </a:t>
            </a:r>
            <a:r>
              <a:rPr lang="es-ES" sz="2400" b="1" dirty="0">
                <a:solidFill>
                  <a:schemeClr val="accent1">
                    <a:lumMod val="75000"/>
                  </a:schemeClr>
                </a:solidFill>
              </a:rPr>
              <a:t>es menor que en otras economías </a:t>
            </a:r>
            <a:r>
              <a:rPr lang="es-ES" sz="2400" b="1" dirty="0" smtClean="0">
                <a:solidFill>
                  <a:schemeClr val="accent1">
                    <a:lumMod val="75000"/>
                  </a:schemeClr>
                </a:solidFill>
              </a:rPr>
              <a:t>emergentes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pic>
        <p:nvPicPr>
          <p:cNvPr id="2" name="Picture 1"/>
          <p:cNvPicPr>
            <a:picLocks noChangeAspect="1"/>
          </p:cNvPicPr>
          <p:nvPr/>
        </p:nvPicPr>
        <p:blipFill>
          <a:blip r:embed="rId3"/>
          <a:stretch>
            <a:fillRect/>
          </a:stretch>
        </p:blipFill>
        <p:spPr>
          <a:xfrm>
            <a:off x="1078082" y="1432171"/>
            <a:ext cx="6174089" cy="5224229"/>
          </a:xfrm>
          <a:prstGeom prst="rect">
            <a:avLst/>
          </a:prstGeom>
        </p:spPr>
      </p:pic>
      <p:sp>
        <p:nvSpPr>
          <p:cNvPr id="8" name="TextBox 7"/>
          <p:cNvSpPr txBox="1"/>
          <p:nvPr/>
        </p:nvSpPr>
        <p:spPr>
          <a:xfrm>
            <a:off x="25127" y="6525595"/>
            <a:ext cx="8280000" cy="261610"/>
          </a:xfrm>
          <a:prstGeom prst="rect">
            <a:avLst/>
          </a:prstGeom>
          <a:noFill/>
        </p:spPr>
        <p:txBody>
          <a:bodyPr wrap="square" rtlCol="0">
            <a:spAutoFit/>
          </a:bodyPr>
          <a:lstStyle/>
          <a:p>
            <a:r>
              <a:rPr lang="en-US" sz="1100" i="1" dirty="0" smtClean="0">
                <a:solidFill>
                  <a:srgbClr val="00040C"/>
                </a:solidFill>
                <a:latin typeface="+mj-lt"/>
              </a:rPr>
              <a:t>Fuente: Banco Mundial, OIT, INDEC</a:t>
            </a:r>
            <a:r>
              <a:rPr lang="es-ES" sz="1100" i="1" dirty="0" smtClean="0">
                <a:solidFill>
                  <a:srgbClr val="00040C"/>
                </a:solidFill>
                <a:latin typeface="+mj-lt"/>
              </a:rPr>
              <a:t>.</a:t>
            </a:r>
            <a:endParaRPr lang="en-US" sz="1100" i="1" dirty="0">
              <a:solidFill>
                <a:srgbClr val="00040C"/>
              </a:solidFill>
              <a:latin typeface="+mj-lt"/>
            </a:endParaRPr>
          </a:p>
        </p:txBody>
      </p:sp>
    </p:spTree>
    <p:extLst>
      <p:ext uri="{BB962C8B-B14F-4D97-AF65-F5344CB8AC3E}">
        <p14:creationId xmlns:p14="http://schemas.microsoft.com/office/powerpoint/2010/main" val="212307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546"/>
          <a:stretch/>
        </p:blipFill>
        <p:spPr>
          <a:xfrm>
            <a:off x="683638" y="1375868"/>
            <a:ext cx="7802337" cy="5956423"/>
          </a:xfrm>
          <a:prstGeom prst="rect">
            <a:avLst/>
          </a:prstGeom>
        </p:spPr>
      </p:pic>
      <p:sp>
        <p:nvSpPr>
          <p:cNvPr id="3" name="Slide Number Placeholder 2"/>
          <p:cNvSpPr>
            <a:spLocks noGrp="1"/>
          </p:cNvSpPr>
          <p:nvPr>
            <p:ph type="sldNum" sz="quarter" idx="4"/>
          </p:nvPr>
        </p:nvSpPr>
        <p:spPr/>
        <p:txBody>
          <a:bodyPr/>
          <a:lstStyle/>
          <a:p>
            <a:fld id="{ECC21D3F-8F1A-49C5-AD48-E60BC70EEBCB}" type="slidenum">
              <a:rPr lang="en-GB" smtClean="0"/>
              <a:pPr/>
              <a:t>12</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Las oportunidades podrían ser mejores para jóvenes</a:t>
            </a:r>
            <a:endParaRPr lang="es-ES_tradnl" sz="2400" b="1" dirty="0">
              <a:solidFill>
                <a:schemeClr val="accent1">
                  <a:lumMod val="75000"/>
                </a:schemeClr>
              </a:solidFill>
            </a:endParaRPr>
          </a:p>
        </p:txBody>
      </p:sp>
      <p:sp>
        <p:nvSpPr>
          <p:cNvPr id="7" name="Content Placeholder 6"/>
          <p:cNvSpPr>
            <a:spLocks noGrp="1"/>
          </p:cNvSpPr>
          <p:nvPr>
            <p:ph idx="1"/>
          </p:nvPr>
        </p:nvSpPr>
        <p:spPr>
          <a:xfrm>
            <a:off x="656925" y="1543720"/>
            <a:ext cx="8218800" cy="4525200"/>
          </a:xfrm>
        </p:spPr>
        <p:txBody>
          <a:bodyPr/>
          <a:lstStyle/>
          <a:p>
            <a:pPr marL="0" indent="0">
              <a:buNone/>
            </a:pPr>
            <a:r>
              <a:rPr lang="en-GB" dirty="0"/>
              <a:t> </a:t>
            </a:r>
          </a:p>
        </p:txBody>
      </p:sp>
      <p:sp>
        <p:nvSpPr>
          <p:cNvPr id="8" name="TextBox 7"/>
          <p:cNvSpPr txBox="1"/>
          <p:nvPr/>
        </p:nvSpPr>
        <p:spPr>
          <a:xfrm>
            <a:off x="0" y="6596390"/>
            <a:ext cx="8280000" cy="261610"/>
          </a:xfrm>
          <a:prstGeom prst="rect">
            <a:avLst/>
          </a:prstGeom>
          <a:noFill/>
        </p:spPr>
        <p:txBody>
          <a:bodyPr wrap="square" rtlCol="0">
            <a:spAutoFit/>
          </a:bodyPr>
          <a:lstStyle/>
          <a:p>
            <a:r>
              <a:rPr lang="en-US" sz="1100" i="1" dirty="0">
                <a:solidFill>
                  <a:srgbClr val="00040C"/>
                </a:solidFill>
                <a:latin typeface="+mj-lt"/>
              </a:rPr>
              <a:t>Fuente:  Banco Mundial, </a:t>
            </a:r>
            <a:r>
              <a:rPr lang="en-US" sz="1100" i="1" dirty="0" err="1">
                <a:solidFill>
                  <a:srgbClr val="00040C"/>
                </a:solidFill>
                <a:latin typeface="+mj-lt"/>
              </a:rPr>
              <a:t>Indicadores</a:t>
            </a:r>
            <a:r>
              <a:rPr lang="en-US" sz="1100" i="1" dirty="0">
                <a:solidFill>
                  <a:srgbClr val="00040C"/>
                </a:solidFill>
                <a:latin typeface="+mj-lt"/>
              </a:rPr>
              <a:t> de </a:t>
            </a:r>
            <a:r>
              <a:rPr lang="en-US" sz="1100" i="1" dirty="0" err="1">
                <a:solidFill>
                  <a:srgbClr val="00040C"/>
                </a:solidFill>
                <a:latin typeface="+mj-lt"/>
              </a:rPr>
              <a:t>Desarrollo</a:t>
            </a:r>
            <a:r>
              <a:rPr lang="en-US" sz="1100" i="1" dirty="0">
                <a:solidFill>
                  <a:srgbClr val="00040C"/>
                </a:solidFill>
                <a:latin typeface="+mj-lt"/>
              </a:rPr>
              <a:t> Mundial; OIT, INDEC (EPH 2017).</a:t>
            </a:r>
          </a:p>
        </p:txBody>
      </p:sp>
    </p:spTree>
    <p:extLst>
      <p:ext uri="{BB962C8B-B14F-4D97-AF65-F5344CB8AC3E}">
        <p14:creationId xmlns:p14="http://schemas.microsoft.com/office/powerpoint/2010/main" val="59200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13</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 participación laboral de las mujeres es baja</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0" y="6534000"/>
            <a:ext cx="8280000" cy="261610"/>
          </a:xfrm>
          <a:prstGeom prst="rect">
            <a:avLst/>
          </a:prstGeom>
          <a:noFill/>
        </p:spPr>
        <p:txBody>
          <a:bodyPr wrap="square" rtlCol="0">
            <a:spAutoFit/>
          </a:bodyPr>
          <a:lstStyle/>
          <a:p>
            <a:r>
              <a:rPr lang="en-US" sz="1100" i="1" dirty="0">
                <a:solidFill>
                  <a:srgbClr val="00040C"/>
                </a:solidFill>
                <a:latin typeface="+mj-lt"/>
              </a:rPr>
              <a:t>Fuente:  Banco Mundial, </a:t>
            </a:r>
            <a:r>
              <a:rPr lang="en-US" sz="1100" i="1" dirty="0" err="1">
                <a:solidFill>
                  <a:srgbClr val="00040C"/>
                </a:solidFill>
                <a:latin typeface="+mj-lt"/>
              </a:rPr>
              <a:t>Indicadores</a:t>
            </a:r>
            <a:r>
              <a:rPr lang="en-US" sz="1100" i="1" dirty="0">
                <a:solidFill>
                  <a:srgbClr val="00040C"/>
                </a:solidFill>
                <a:latin typeface="+mj-lt"/>
              </a:rPr>
              <a:t> de </a:t>
            </a:r>
            <a:r>
              <a:rPr lang="en-US" sz="1100" i="1" dirty="0" err="1">
                <a:solidFill>
                  <a:srgbClr val="00040C"/>
                </a:solidFill>
                <a:latin typeface="+mj-lt"/>
              </a:rPr>
              <a:t>Desarrollo</a:t>
            </a:r>
            <a:r>
              <a:rPr lang="en-US" sz="1100" i="1" dirty="0">
                <a:solidFill>
                  <a:srgbClr val="00040C"/>
                </a:solidFill>
                <a:latin typeface="+mj-lt"/>
              </a:rPr>
              <a:t> Mundial; OIT, INDEC (EPH 2017).</a:t>
            </a:r>
          </a:p>
        </p:txBody>
      </p:sp>
      <p:pic>
        <p:nvPicPr>
          <p:cNvPr id="5" name="Picture 4"/>
          <p:cNvPicPr>
            <a:picLocks noChangeAspect="1"/>
          </p:cNvPicPr>
          <p:nvPr/>
        </p:nvPicPr>
        <p:blipFill>
          <a:blip r:embed="rId3"/>
          <a:stretch>
            <a:fillRect/>
          </a:stretch>
        </p:blipFill>
        <p:spPr>
          <a:xfrm>
            <a:off x="648109" y="1832713"/>
            <a:ext cx="7369894" cy="4701288"/>
          </a:xfrm>
          <a:prstGeom prst="rect">
            <a:avLst/>
          </a:prstGeom>
        </p:spPr>
      </p:pic>
      <p:sp>
        <p:nvSpPr>
          <p:cNvPr id="8" name="TextBox 7"/>
          <p:cNvSpPr txBox="1"/>
          <p:nvPr/>
        </p:nvSpPr>
        <p:spPr>
          <a:xfrm>
            <a:off x="1430807" y="1468355"/>
            <a:ext cx="6650181" cy="584775"/>
          </a:xfrm>
          <a:prstGeom prst="rect">
            <a:avLst/>
          </a:prstGeom>
          <a:noFill/>
        </p:spPr>
        <p:txBody>
          <a:bodyPr wrap="square" rtlCol="0">
            <a:spAutoFit/>
          </a:bodyPr>
          <a:lstStyle/>
          <a:p>
            <a:r>
              <a:rPr lang="es-ES" sz="1600" b="1" dirty="0" smtClean="0">
                <a:solidFill>
                  <a:srgbClr val="00040C"/>
                </a:solidFill>
                <a:latin typeface="+mj-lt"/>
              </a:rPr>
              <a:t>Diferencias </a:t>
            </a:r>
            <a:r>
              <a:rPr lang="es-ES" sz="1600" b="1" dirty="0">
                <a:solidFill>
                  <a:srgbClr val="00040C"/>
                </a:solidFill>
                <a:latin typeface="+mj-lt"/>
              </a:rPr>
              <a:t>en la tasa de empleo entre hombres y mujeres</a:t>
            </a:r>
          </a:p>
          <a:p>
            <a:endParaRPr lang="en-GB" sz="1600" b="1" dirty="0">
              <a:solidFill>
                <a:srgbClr val="00040C"/>
              </a:solidFill>
              <a:latin typeface="+mj-lt"/>
            </a:endParaRPr>
          </a:p>
        </p:txBody>
      </p:sp>
    </p:spTree>
    <p:extLst>
      <p:ext uri="{BB962C8B-B14F-4D97-AF65-F5344CB8AC3E}">
        <p14:creationId xmlns:p14="http://schemas.microsoft.com/office/powerpoint/2010/main" val="347660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14</a:t>
            </a:fld>
            <a:endParaRPr lang="en-GB"/>
          </a:p>
        </p:txBody>
      </p:sp>
      <p:sp>
        <p:nvSpPr>
          <p:cNvPr id="2" name="Title 1"/>
          <p:cNvSpPr>
            <a:spLocks noGrp="1"/>
          </p:cNvSpPr>
          <p:nvPr>
            <p:ph type="title"/>
          </p:nvPr>
        </p:nvSpPr>
        <p:spPr>
          <a:xfrm>
            <a:off x="1014982" y="2797076"/>
            <a:ext cx="7880540" cy="1022400"/>
          </a:xfrm>
        </p:spPr>
        <p:txBody>
          <a:bodyPr/>
          <a:lstStyle/>
          <a:p>
            <a:pPr algn="ctr"/>
            <a:r>
              <a:rPr lang="es-ES_tradnl" sz="2800" b="1" dirty="0" smtClean="0">
                <a:solidFill>
                  <a:schemeClr val="accent1">
                    <a:lumMod val="75000"/>
                  </a:schemeClr>
                </a:solidFill>
              </a:rPr>
              <a:t>Fortalecer la política fiscal</a:t>
            </a:r>
            <a:endParaRPr lang="es-ES_tradnl" sz="2800" b="1" dirty="0">
              <a:solidFill>
                <a:schemeClr val="accent1">
                  <a:lumMod val="75000"/>
                </a:schemeClr>
              </a:solidFill>
            </a:endParaRPr>
          </a:p>
        </p:txBody>
      </p:sp>
    </p:spTree>
    <p:extLst>
      <p:ext uri="{BB962C8B-B14F-4D97-AF65-F5344CB8AC3E}">
        <p14:creationId xmlns:p14="http://schemas.microsoft.com/office/powerpoint/2010/main" val="179622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15</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El déficit fiscal permanece elevado</a:t>
            </a:r>
            <a:endParaRPr lang="es-ES"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83127" y="6525595"/>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n-US" sz="1100" i="1" dirty="0" err="1" smtClean="0">
                <a:solidFill>
                  <a:srgbClr val="00040C"/>
                </a:solidFill>
                <a:latin typeface="+mj-lt"/>
              </a:rPr>
              <a:t>Ministerio</a:t>
            </a:r>
            <a:r>
              <a:rPr lang="en-US" sz="1100" i="1" dirty="0" smtClean="0">
                <a:solidFill>
                  <a:srgbClr val="00040C"/>
                </a:solidFill>
                <a:latin typeface="+mj-lt"/>
              </a:rPr>
              <a:t> </a:t>
            </a:r>
            <a:r>
              <a:rPr lang="en-US" sz="1100" i="1" dirty="0">
                <a:solidFill>
                  <a:srgbClr val="00040C"/>
                </a:solidFill>
                <a:latin typeface="+mj-lt"/>
              </a:rPr>
              <a:t>de </a:t>
            </a:r>
            <a:r>
              <a:rPr lang="en-US" sz="1100" i="1" dirty="0" smtClean="0">
                <a:solidFill>
                  <a:srgbClr val="00040C"/>
                </a:solidFill>
                <a:latin typeface="+mj-lt"/>
              </a:rPr>
              <a:t>Hacienda</a:t>
            </a:r>
            <a:r>
              <a:rPr lang="en-US" sz="1100" i="1" dirty="0">
                <a:solidFill>
                  <a:srgbClr val="00040C"/>
                </a:solidFill>
                <a:latin typeface="+mj-lt"/>
              </a:rPr>
              <a:t>, CEIC, </a:t>
            </a:r>
            <a:r>
              <a:rPr lang="en-US" sz="1100" i="1" dirty="0" err="1">
                <a:solidFill>
                  <a:srgbClr val="00040C"/>
                </a:solidFill>
                <a:latin typeface="+mj-lt"/>
              </a:rPr>
              <a:t>cálculos</a:t>
            </a:r>
            <a:r>
              <a:rPr lang="en-US" sz="1100" i="1" dirty="0">
                <a:solidFill>
                  <a:srgbClr val="00040C"/>
                </a:solidFill>
                <a:latin typeface="+mj-lt"/>
              </a:rPr>
              <a:t> OCDE.  </a:t>
            </a:r>
          </a:p>
        </p:txBody>
      </p:sp>
      <p:pic>
        <p:nvPicPr>
          <p:cNvPr id="2" name="Picture 1"/>
          <p:cNvPicPr>
            <a:picLocks noChangeAspect="1"/>
          </p:cNvPicPr>
          <p:nvPr/>
        </p:nvPicPr>
        <p:blipFill>
          <a:blip r:embed="rId3"/>
          <a:stretch>
            <a:fillRect/>
          </a:stretch>
        </p:blipFill>
        <p:spPr>
          <a:xfrm>
            <a:off x="568907" y="744806"/>
            <a:ext cx="7464140" cy="6042399"/>
          </a:xfrm>
          <a:prstGeom prst="rect">
            <a:avLst/>
          </a:prstGeom>
        </p:spPr>
      </p:pic>
    </p:spTree>
    <p:extLst>
      <p:ext uri="{BB962C8B-B14F-4D97-AF65-F5344CB8AC3E}">
        <p14:creationId xmlns:p14="http://schemas.microsoft.com/office/powerpoint/2010/main" val="3806526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16</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El pago de intereses aumentó significativamente</a:t>
            </a:r>
            <a:endParaRPr lang="es-ES"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0" y="6534000"/>
            <a:ext cx="8280000" cy="261610"/>
          </a:xfrm>
          <a:prstGeom prst="rect">
            <a:avLst/>
          </a:prstGeom>
          <a:noFill/>
        </p:spPr>
        <p:txBody>
          <a:bodyPr wrap="square" rtlCol="0">
            <a:spAutoFit/>
          </a:bodyPr>
          <a:lstStyle/>
          <a:p>
            <a:r>
              <a:rPr lang="en-US" sz="1100" i="1" dirty="0">
                <a:solidFill>
                  <a:srgbClr val="00040C"/>
                </a:solidFill>
                <a:latin typeface="+mj-lt"/>
              </a:rPr>
              <a:t>Fuente: </a:t>
            </a:r>
            <a:r>
              <a:rPr lang="en-US" sz="1100" i="1" dirty="0" err="1">
                <a:solidFill>
                  <a:srgbClr val="00040C"/>
                </a:solidFill>
                <a:latin typeface="+mj-lt"/>
              </a:rPr>
              <a:t>Ministerio</a:t>
            </a:r>
            <a:r>
              <a:rPr lang="en-US" sz="1100" i="1" dirty="0">
                <a:solidFill>
                  <a:srgbClr val="00040C"/>
                </a:solidFill>
                <a:latin typeface="+mj-lt"/>
              </a:rPr>
              <a:t> de </a:t>
            </a:r>
            <a:r>
              <a:rPr lang="en-US" sz="1100" i="1" dirty="0" smtClean="0">
                <a:solidFill>
                  <a:srgbClr val="00040C"/>
                </a:solidFill>
                <a:latin typeface="+mj-lt"/>
              </a:rPr>
              <a:t>Hacienda</a:t>
            </a:r>
            <a:r>
              <a:rPr lang="en-US" sz="1100" i="1" dirty="0">
                <a:solidFill>
                  <a:srgbClr val="00040C"/>
                </a:solidFill>
                <a:latin typeface="+mj-lt"/>
              </a:rPr>
              <a:t>, CEIC, </a:t>
            </a:r>
            <a:r>
              <a:rPr lang="en-US" sz="1100" i="1" dirty="0" err="1">
                <a:solidFill>
                  <a:srgbClr val="00040C"/>
                </a:solidFill>
                <a:latin typeface="+mj-lt"/>
              </a:rPr>
              <a:t>cálculos</a:t>
            </a:r>
            <a:r>
              <a:rPr lang="en-US" sz="1100" i="1" dirty="0">
                <a:solidFill>
                  <a:srgbClr val="00040C"/>
                </a:solidFill>
                <a:latin typeface="+mj-lt"/>
              </a:rPr>
              <a:t> OCDE. </a:t>
            </a:r>
          </a:p>
        </p:txBody>
      </p:sp>
      <p:pic>
        <p:nvPicPr>
          <p:cNvPr id="5" name="Picture 4"/>
          <p:cNvPicPr>
            <a:picLocks noChangeAspect="1"/>
          </p:cNvPicPr>
          <p:nvPr/>
        </p:nvPicPr>
        <p:blipFill rotWithShape="1">
          <a:blip r:embed="rId3"/>
          <a:srcRect t="7001"/>
          <a:stretch/>
        </p:blipFill>
        <p:spPr>
          <a:xfrm>
            <a:off x="494460" y="1348698"/>
            <a:ext cx="8085516" cy="5341886"/>
          </a:xfrm>
          <a:prstGeom prst="rect">
            <a:avLst/>
          </a:prstGeom>
        </p:spPr>
      </p:pic>
    </p:spTree>
    <p:extLst>
      <p:ext uri="{BB962C8B-B14F-4D97-AF65-F5344CB8AC3E}">
        <p14:creationId xmlns:p14="http://schemas.microsoft.com/office/powerpoint/2010/main" val="339256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17</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 consolidación fiscal ha sido acelerada</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158697" y="6363403"/>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n-US" sz="1100" i="1" dirty="0" err="1" smtClean="0">
                <a:solidFill>
                  <a:srgbClr val="00040C"/>
                </a:solidFill>
                <a:latin typeface="+mj-lt"/>
              </a:rPr>
              <a:t>Ministerio</a:t>
            </a:r>
            <a:r>
              <a:rPr lang="en-US" sz="1100" i="1" dirty="0" smtClean="0">
                <a:solidFill>
                  <a:srgbClr val="00040C"/>
                </a:solidFill>
                <a:latin typeface="+mj-lt"/>
              </a:rPr>
              <a:t> </a:t>
            </a:r>
            <a:r>
              <a:rPr lang="en-US" sz="1100" i="1" dirty="0">
                <a:solidFill>
                  <a:srgbClr val="00040C"/>
                </a:solidFill>
                <a:latin typeface="+mj-lt"/>
              </a:rPr>
              <a:t>de </a:t>
            </a:r>
            <a:r>
              <a:rPr lang="en-US" sz="1100" i="1" dirty="0" smtClean="0">
                <a:solidFill>
                  <a:srgbClr val="00040C"/>
                </a:solidFill>
                <a:latin typeface="+mj-lt"/>
              </a:rPr>
              <a:t>Hacienda</a:t>
            </a:r>
            <a:r>
              <a:rPr lang="en-US" sz="1100" i="1" dirty="0">
                <a:solidFill>
                  <a:srgbClr val="00040C"/>
                </a:solidFill>
                <a:latin typeface="+mj-lt"/>
              </a:rPr>
              <a:t>, CEIC, </a:t>
            </a:r>
            <a:r>
              <a:rPr lang="en-US" sz="1100" i="1" dirty="0" err="1">
                <a:solidFill>
                  <a:srgbClr val="00040C"/>
                </a:solidFill>
                <a:latin typeface="+mj-lt"/>
              </a:rPr>
              <a:t>cálculos</a:t>
            </a:r>
            <a:r>
              <a:rPr lang="en-US" sz="1100" i="1" dirty="0">
                <a:solidFill>
                  <a:srgbClr val="00040C"/>
                </a:solidFill>
                <a:latin typeface="+mj-lt"/>
              </a:rPr>
              <a:t> </a:t>
            </a:r>
            <a:r>
              <a:rPr lang="en-US" sz="1100" i="1" dirty="0" smtClean="0">
                <a:solidFill>
                  <a:srgbClr val="00040C"/>
                </a:solidFill>
                <a:latin typeface="+mj-lt"/>
              </a:rPr>
              <a:t>OCDE </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497247" y="1368094"/>
            <a:ext cx="7602901" cy="4830767"/>
          </a:xfrm>
          <a:prstGeom prst="rect">
            <a:avLst/>
          </a:prstGeom>
        </p:spPr>
      </p:pic>
    </p:spTree>
    <p:extLst>
      <p:ext uri="{BB962C8B-B14F-4D97-AF65-F5344CB8AC3E}">
        <p14:creationId xmlns:p14="http://schemas.microsoft.com/office/powerpoint/2010/main" val="3324903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18</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 trayectoria de la deuda pública bruta es sostenible, pero hay riesgos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153426" y="5766800"/>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n-US" sz="1100" i="1" dirty="0" err="1" smtClean="0">
                <a:solidFill>
                  <a:srgbClr val="00040C"/>
                </a:solidFill>
                <a:latin typeface="+mj-lt"/>
              </a:rPr>
              <a:t>Cálculos</a:t>
            </a:r>
            <a:r>
              <a:rPr lang="en-US" sz="1100" i="1" dirty="0" smtClean="0">
                <a:solidFill>
                  <a:srgbClr val="00040C"/>
                </a:solidFill>
                <a:latin typeface="+mj-lt"/>
              </a:rPr>
              <a:t> OCDE. La </a:t>
            </a:r>
            <a:r>
              <a:rPr lang="en-US" sz="1100" i="1" dirty="0" err="1" smtClean="0">
                <a:solidFill>
                  <a:srgbClr val="00040C"/>
                </a:solidFill>
                <a:latin typeface="+mj-lt"/>
              </a:rPr>
              <a:t>deuda</a:t>
            </a:r>
            <a:r>
              <a:rPr lang="en-US" sz="1100" i="1" dirty="0" smtClean="0">
                <a:solidFill>
                  <a:srgbClr val="00040C"/>
                </a:solidFill>
                <a:latin typeface="+mj-lt"/>
              </a:rPr>
              <a:t> </a:t>
            </a:r>
            <a:r>
              <a:rPr lang="en-US" sz="1100" i="1" dirty="0" err="1" smtClean="0">
                <a:solidFill>
                  <a:srgbClr val="00040C"/>
                </a:solidFill>
                <a:latin typeface="+mj-lt"/>
              </a:rPr>
              <a:t>pública</a:t>
            </a:r>
            <a:r>
              <a:rPr lang="en-US" sz="1100" i="1" dirty="0" smtClean="0">
                <a:solidFill>
                  <a:srgbClr val="00040C"/>
                </a:solidFill>
                <a:latin typeface="+mj-lt"/>
              </a:rPr>
              <a:t> </a:t>
            </a:r>
            <a:r>
              <a:rPr lang="en-US" sz="1100" i="1" dirty="0" err="1" smtClean="0">
                <a:solidFill>
                  <a:srgbClr val="00040C"/>
                </a:solidFill>
                <a:latin typeface="+mj-lt"/>
              </a:rPr>
              <a:t>bruta</a:t>
            </a:r>
            <a:r>
              <a:rPr lang="en-US" sz="1100" i="1" dirty="0" smtClean="0">
                <a:solidFill>
                  <a:srgbClr val="00040C"/>
                </a:solidFill>
                <a:latin typeface="+mj-lt"/>
              </a:rPr>
              <a:t> </a:t>
            </a:r>
            <a:r>
              <a:rPr lang="en-US" sz="1100" i="1" dirty="0" err="1" smtClean="0">
                <a:solidFill>
                  <a:srgbClr val="00040C"/>
                </a:solidFill>
                <a:latin typeface="+mj-lt"/>
              </a:rPr>
              <a:t>incluye</a:t>
            </a:r>
            <a:r>
              <a:rPr lang="en-US" sz="1100" i="1" dirty="0" smtClean="0">
                <a:solidFill>
                  <a:srgbClr val="00040C"/>
                </a:solidFill>
                <a:latin typeface="+mj-lt"/>
              </a:rPr>
              <a:t> </a:t>
            </a:r>
            <a:r>
              <a:rPr lang="en-US" sz="1100" i="1" dirty="0" err="1" smtClean="0">
                <a:solidFill>
                  <a:srgbClr val="00040C"/>
                </a:solidFill>
                <a:latin typeface="+mj-lt"/>
              </a:rPr>
              <a:t>deuda</a:t>
            </a:r>
            <a:r>
              <a:rPr lang="en-US" sz="1100" i="1" dirty="0" smtClean="0">
                <a:solidFill>
                  <a:srgbClr val="00040C"/>
                </a:solidFill>
                <a:latin typeface="+mj-lt"/>
              </a:rPr>
              <a:t> intra sector </a:t>
            </a:r>
            <a:r>
              <a:rPr lang="en-US" sz="1100" i="1" dirty="0" err="1" smtClean="0">
                <a:solidFill>
                  <a:srgbClr val="00040C"/>
                </a:solidFill>
                <a:latin typeface="+mj-lt"/>
              </a:rPr>
              <a:t>público</a:t>
            </a:r>
            <a:r>
              <a:rPr lang="en-US" sz="1100" i="1" dirty="0" smtClean="0">
                <a:solidFill>
                  <a:srgbClr val="00040C"/>
                </a:solidFill>
                <a:latin typeface="+mj-lt"/>
              </a:rPr>
              <a:t>.   </a:t>
            </a:r>
            <a:endParaRPr lang="en-US" sz="1100" i="1" dirty="0">
              <a:solidFill>
                <a:srgbClr val="00040C"/>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95" y="1717537"/>
            <a:ext cx="9411989" cy="3781853"/>
          </a:xfrm>
          <a:prstGeom prst="rect">
            <a:avLst/>
          </a:prstGeom>
        </p:spPr>
      </p:pic>
    </p:spTree>
    <p:extLst>
      <p:ext uri="{BB962C8B-B14F-4D97-AF65-F5344CB8AC3E}">
        <p14:creationId xmlns:p14="http://schemas.microsoft.com/office/powerpoint/2010/main" val="3862448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19</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a:solidFill>
                  <a:schemeClr val="accent1">
                    <a:lumMod val="75000"/>
                  </a:schemeClr>
                </a:solidFill>
              </a:rPr>
              <a:t>El </a:t>
            </a:r>
            <a:r>
              <a:rPr lang="es-ES" sz="2400" b="1" dirty="0" smtClean="0">
                <a:solidFill>
                  <a:schemeClr val="accent1">
                    <a:lumMod val="75000"/>
                  </a:schemeClr>
                </a:solidFill>
              </a:rPr>
              <a:t>costo del sector público es elevado</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2" name="TextBox 1"/>
          <p:cNvSpPr txBox="1"/>
          <p:nvPr/>
        </p:nvSpPr>
        <p:spPr>
          <a:xfrm>
            <a:off x="869469" y="1421776"/>
            <a:ext cx="7941531" cy="338554"/>
          </a:xfrm>
          <a:prstGeom prst="rect">
            <a:avLst/>
          </a:prstGeom>
          <a:noFill/>
        </p:spPr>
        <p:txBody>
          <a:bodyPr wrap="square" rtlCol="0">
            <a:spAutoFit/>
          </a:bodyPr>
          <a:lstStyle/>
          <a:p>
            <a:r>
              <a:rPr lang="es-ES" sz="1600" dirty="0">
                <a:solidFill>
                  <a:schemeClr val="tx2">
                    <a:lumMod val="75000"/>
                  </a:schemeClr>
                </a:solidFill>
                <a:latin typeface="+mj-lt"/>
              </a:rPr>
              <a:t>Remuneración de empleados del gobierno general en porcentaje del </a:t>
            </a:r>
            <a:r>
              <a:rPr lang="es-ES" sz="1600" dirty="0" smtClean="0">
                <a:solidFill>
                  <a:schemeClr val="tx2">
                    <a:lumMod val="75000"/>
                  </a:schemeClr>
                </a:solidFill>
                <a:latin typeface="+mj-lt"/>
              </a:rPr>
              <a:t>PIB</a:t>
            </a:r>
            <a:endParaRPr lang="en-GB" sz="1600" dirty="0">
              <a:solidFill>
                <a:schemeClr val="tx2">
                  <a:lumMod val="75000"/>
                </a:schemeClr>
              </a:solidFill>
              <a:latin typeface="+mj-lt"/>
            </a:endParaRPr>
          </a:p>
        </p:txBody>
      </p:sp>
      <p:sp>
        <p:nvSpPr>
          <p:cNvPr id="8" name="TextBox 7"/>
          <p:cNvSpPr txBox="1"/>
          <p:nvPr/>
        </p:nvSpPr>
        <p:spPr>
          <a:xfrm>
            <a:off x="0" y="6534000"/>
            <a:ext cx="8280000" cy="261610"/>
          </a:xfrm>
          <a:prstGeom prst="rect">
            <a:avLst/>
          </a:prstGeom>
          <a:noFill/>
        </p:spPr>
        <p:txBody>
          <a:bodyPr wrap="square" rtlCol="0">
            <a:spAutoFit/>
          </a:bodyPr>
          <a:lstStyle/>
          <a:p>
            <a:r>
              <a:rPr lang="en-US" sz="1100" i="1" dirty="0">
                <a:solidFill>
                  <a:srgbClr val="00040C"/>
                </a:solidFill>
                <a:latin typeface="+mj-lt"/>
              </a:rPr>
              <a:t>Fuente: OCDE, </a:t>
            </a:r>
            <a:r>
              <a:rPr lang="en-US" sz="1100" i="1" dirty="0" smtClean="0">
                <a:solidFill>
                  <a:srgbClr val="00040C"/>
                </a:solidFill>
                <a:latin typeface="+mj-lt"/>
              </a:rPr>
              <a:t>Government </a:t>
            </a:r>
            <a:r>
              <a:rPr lang="en-US" sz="1100" i="1" dirty="0">
                <a:solidFill>
                  <a:srgbClr val="00040C"/>
                </a:solidFill>
                <a:latin typeface="+mj-lt"/>
              </a:rPr>
              <a:t>at a Glance (2017).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16" y="1591052"/>
            <a:ext cx="8858520" cy="3826981"/>
          </a:xfrm>
          <a:prstGeom prst="rect">
            <a:avLst/>
          </a:prstGeom>
        </p:spPr>
      </p:pic>
    </p:spTree>
    <p:extLst>
      <p:ext uri="{BB962C8B-B14F-4D97-AF65-F5344CB8AC3E}">
        <p14:creationId xmlns:p14="http://schemas.microsoft.com/office/powerpoint/2010/main" val="274475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Mensajes principales</a:t>
            </a:r>
            <a:endParaRPr lang="es-ES_tradnl" sz="2400" b="1" dirty="0">
              <a:solidFill>
                <a:schemeClr val="accent1">
                  <a:lumMod val="75000"/>
                </a:schemeClr>
              </a:solidFill>
            </a:endParaRPr>
          </a:p>
        </p:txBody>
      </p:sp>
      <p:sp>
        <p:nvSpPr>
          <p:cNvPr id="5" name="Content Placeholder 4"/>
          <p:cNvSpPr>
            <a:spLocks noGrp="1"/>
          </p:cNvSpPr>
          <p:nvPr>
            <p:ph idx="1"/>
          </p:nvPr>
        </p:nvSpPr>
        <p:spPr>
          <a:xfrm>
            <a:off x="276225" y="1635867"/>
            <a:ext cx="8791573" cy="4525200"/>
          </a:xfrm>
        </p:spPr>
        <p:txBody>
          <a:bodyPr>
            <a:normAutofit/>
          </a:bodyPr>
          <a:lstStyle/>
          <a:p>
            <a:pPr>
              <a:spcBef>
                <a:spcPct val="0"/>
              </a:spcBef>
            </a:pPr>
            <a:endParaRPr lang="es-ES_tradnl" sz="2800" dirty="0" smtClean="0">
              <a:solidFill>
                <a:schemeClr val="tx2"/>
              </a:solidFill>
              <a:latin typeface="+mj-lt"/>
              <a:ea typeface="+mj-ea"/>
              <a:cs typeface="+mj-cs"/>
            </a:endParaRPr>
          </a:p>
          <a:p>
            <a:pPr>
              <a:spcBef>
                <a:spcPct val="0"/>
              </a:spcBef>
            </a:pPr>
            <a:r>
              <a:rPr lang="es-ES_tradnl" sz="2800" dirty="0" smtClean="0">
                <a:solidFill>
                  <a:schemeClr val="tx2"/>
                </a:solidFill>
                <a:latin typeface="+mj-lt"/>
                <a:ea typeface="+mj-ea"/>
                <a:cs typeface="+mj-cs"/>
              </a:rPr>
              <a:t>Durante años, Argentina ha tenido políticas económicas insostenibles. Estas políticas dieron lugar a desequilibrios en varios frentes. </a:t>
            </a:r>
          </a:p>
          <a:p>
            <a:pPr>
              <a:spcBef>
                <a:spcPct val="0"/>
              </a:spcBef>
            </a:pPr>
            <a:endParaRPr lang="es-ES_tradnl" sz="2800" dirty="0" smtClean="0">
              <a:solidFill>
                <a:schemeClr val="tx2"/>
              </a:solidFill>
              <a:latin typeface="+mj-lt"/>
              <a:ea typeface="+mj-ea"/>
              <a:cs typeface="+mj-cs"/>
            </a:endParaRPr>
          </a:p>
          <a:p>
            <a:pPr>
              <a:spcBef>
                <a:spcPct val="0"/>
              </a:spcBef>
            </a:pPr>
            <a:r>
              <a:rPr lang="es-ES_tradnl" sz="2800" dirty="0" smtClean="0">
                <a:solidFill>
                  <a:schemeClr val="tx2"/>
                </a:solidFill>
                <a:latin typeface="+mj-lt"/>
                <a:ea typeface="+mj-ea"/>
                <a:cs typeface="+mj-cs"/>
              </a:rPr>
              <a:t>Desde 2016, Argentina ha emprendido ambiciosas reformas. Para cosechar los frutos de estas reformas, es importante que no se reviertan.</a:t>
            </a:r>
          </a:p>
          <a:p>
            <a:pPr>
              <a:spcBef>
                <a:spcPct val="0"/>
              </a:spcBef>
            </a:pPr>
            <a:endParaRPr lang="es-ES_tradnl" sz="2800" dirty="0" smtClean="0">
              <a:solidFill>
                <a:schemeClr val="tx2"/>
              </a:solidFill>
              <a:latin typeface="+mj-lt"/>
              <a:ea typeface="+mj-ea"/>
              <a:cs typeface="+mj-cs"/>
            </a:endParaRPr>
          </a:p>
          <a:p>
            <a:pPr>
              <a:spcBef>
                <a:spcPct val="0"/>
              </a:spcBef>
            </a:pPr>
            <a:endParaRPr lang="es-ES_tradnl" sz="2800" dirty="0" smtClean="0">
              <a:solidFill>
                <a:schemeClr val="tx2"/>
              </a:solidFill>
              <a:latin typeface="+mj-lt"/>
              <a:ea typeface="+mj-ea"/>
              <a:cs typeface="+mj-cs"/>
            </a:endParaRPr>
          </a:p>
          <a:p>
            <a:pPr marL="0" indent="0">
              <a:spcBef>
                <a:spcPct val="0"/>
              </a:spcBef>
              <a:buNone/>
            </a:pPr>
            <a:endParaRPr lang="es-ES_tradnl" sz="4200" dirty="0" smtClean="0">
              <a:solidFill>
                <a:schemeClr val="tx2"/>
              </a:solidFill>
              <a:latin typeface="+mj-lt"/>
              <a:ea typeface="+mj-ea"/>
              <a:cs typeface="+mj-cs"/>
            </a:endParaRPr>
          </a:p>
        </p:txBody>
      </p:sp>
    </p:spTree>
    <p:extLst>
      <p:ext uri="{BB962C8B-B14F-4D97-AF65-F5344CB8AC3E}">
        <p14:creationId xmlns:p14="http://schemas.microsoft.com/office/powerpoint/2010/main" val="275000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20</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El gasto social ha sido preservado</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0" y="6525595"/>
            <a:ext cx="8280000" cy="261610"/>
          </a:xfrm>
          <a:prstGeom prst="rect">
            <a:avLst/>
          </a:prstGeom>
          <a:noFill/>
        </p:spPr>
        <p:txBody>
          <a:bodyPr wrap="square" rtlCol="0">
            <a:spAutoFit/>
          </a:bodyPr>
          <a:lstStyle/>
          <a:p>
            <a:r>
              <a:rPr lang="en-US" sz="1100" i="1" dirty="0">
                <a:solidFill>
                  <a:srgbClr val="00040C"/>
                </a:solidFill>
                <a:latin typeface="+mj-lt"/>
              </a:rPr>
              <a:t>Fuente: </a:t>
            </a:r>
            <a:r>
              <a:rPr lang="en-US" sz="1100" i="1" dirty="0" err="1">
                <a:solidFill>
                  <a:srgbClr val="00040C"/>
                </a:solidFill>
                <a:latin typeface="+mj-lt"/>
              </a:rPr>
              <a:t>Ministerio</a:t>
            </a:r>
            <a:r>
              <a:rPr lang="en-US" sz="1100" i="1" dirty="0">
                <a:solidFill>
                  <a:srgbClr val="00040C"/>
                </a:solidFill>
                <a:latin typeface="+mj-lt"/>
              </a:rPr>
              <a:t> de Hacienda. </a:t>
            </a:r>
          </a:p>
        </p:txBody>
      </p:sp>
      <p:pic>
        <p:nvPicPr>
          <p:cNvPr id="2" name="Picture 1"/>
          <p:cNvPicPr>
            <a:picLocks noChangeAspect="1"/>
          </p:cNvPicPr>
          <p:nvPr/>
        </p:nvPicPr>
        <p:blipFill>
          <a:blip r:embed="rId3"/>
          <a:stretch>
            <a:fillRect/>
          </a:stretch>
        </p:blipFill>
        <p:spPr>
          <a:xfrm>
            <a:off x="468000" y="1225969"/>
            <a:ext cx="8071438" cy="5299626"/>
          </a:xfrm>
          <a:prstGeom prst="rect">
            <a:avLst/>
          </a:prstGeom>
        </p:spPr>
      </p:pic>
    </p:spTree>
    <p:extLst>
      <p:ext uri="{BB962C8B-B14F-4D97-AF65-F5344CB8AC3E}">
        <p14:creationId xmlns:p14="http://schemas.microsoft.com/office/powerpoint/2010/main" val="1027706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21</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a:solidFill>
                  <a:schemeClr val="accent1">
                    <a:lumMod val="75000"/>
                  </a:schemeClr>
                </a:solidFill>
              </a:rPr>
              <a:t>Las transferencias e impuestos alivian las desigualdades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89155" y="6071756"/>
            <a:ext cx="8280000" cy="261610"/>
          </a:xfrm>
          <a:prstGeom prst="rect">
            <a:avLst/>
          </a:prstGeom>
          <a:noFill/>
        </p:spPr>
        <p:txBody>
          <a:bodyPr wrap="square" rtlCol="0">
            <a:spAutoFit/>
          </a:bodyPr>
          <a:lstStyle/>
          <a:p>
            <a:r>
              <a:rPr lang="en-US" sz="1100" i="1" dirty="0">
                <a:solidFill>
                  <a:srgbClr val="00040C"/>
                </a:solidFill>
                <a:latin typeface="+mj-lt"/>
              </a:rPr>
              <a:t>Fuente: </a:t>
            </a:r>
            <a:r>
              <a:rPr lang="en-US" sz="1100" i="1" dirty="0" err="1">
                <a:solidFill>
                  <a:srgbClr val="00040C"/>
                </a:solidFill>
                <a:latin typeface="+mj-lt"/>
              </a:rPr>
              <a:t>Rossignolo</a:t>
            </a:r>
            <a:r>
              <a:rPr lang="en-US" sz="1100" i="1" dirty="0">
                <a:solidFill>
                  <a:srgbClr val="00040C"/>
                </a:solidFill>
                <a:latin typeface="+mj-lt"/>
              </a:rPr>
              <a:t> and Arnold, </a:t>
            </a:r>
            <a:r>
              <a:rPr lang="en-US" sz="1100" i="1" dirty="0" smtClean="0">
                <a:solidFill>
                  <a:srgbClr val="00040C"/>
                </a:solidFill>
                <a:latin typeface="+mj-lt"/>
              </a:rPr>
              <a:t>2019.</a:t>
            </a:r>
            <a:endParaRPr lang="en-US" sz="1100" i="1" dirty="0">
              <a:solidFill>
                <a:srgbClr val="00040C"/>
              </a:solidFill>
              <a:latin typeface="+mj-lt"/>
            </a:endParaRPr>
          </a:p>
        </p:txBody>
      </p:sp>
      <p:pic>
        <p:nvPicPr>
          <p:cNvPr id="5" name="Picture 4"/>
          <p:cNvPicPr>
            <a:picLocks noChangeAspect="1"/>
          </p:cNvPicPr>
          <p:nvPr/>
        </p:nvPicPr>
        <p:blipFill>
          <a:blip r:embed="rId3"/>
          <a:stretch>
            <a:fillRect/>
          </a:stretch>
        </p:blipFill>
        <p:spPr>
          <a:xfrm>
            <a:off x="89155" y="1638494"/>
            <a:ext cx="8976489" cy="4064081"/>
          </a:xfrm>
          <a:prstGeom prst="rect">
            <a:avLst/>
          </a:prstGeom>
        </p:spPr>
      </p:pic>
    </p:spTree>
    <p:extLst>
      <p:ext uri="{BB962C8B-B14F-4D97-AF65-F5344CB8AC3E}">
        <p14:creationId xmlns:p14="http://schemas.microsoft.com/office/powerpoint/2010/main" val="2882423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22</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El gasto en educación es relativamente elevado</a:t>
            </a:r>
            <a:endParaRPr lang="es-ES_tradnl" sz="2400" b="1" dirty="0">
              <a:solidFill>
                <a:schemeClr val="accent1">
                  <a:lumMod val="75000"/>
                </a:schemeClr>
              </a:solidFill>
            </a:endParaRPr>
          </a:p>
        </p:txBody>
      </p:sp>
      <p:sp>
        <p:nvSpPr>
          <p:cNvPr id="7" name="Content Placeholder 6"/>
          <p:cNvSpPr>
            <a:spLocks noGrp="1"/>
          </p:cNvSpPr>
          <p:nvPr>
            <p:ph idx="1"/>
          </p:nvPr>
        </p:nvSpPr>
        <p:spPr>
          <a:xfrm>
            <a:off x="468000" y="1602000"/>
            <a:ext cx="8218800" cy="4525200"/>
          </a:xfrm>
        </p:spPr>
        <p:txBody>
          <a:bodyPr/>
          <a:lstStyle/>
          <a:p>
            <a:pPr marL="0" indent="0">
              <a:buNone/>
            </a:pPr>
            <a:r>
              <a:rPr lang="en-GB" dirty="0"/>
              <a:t> </a:t>
            </a:r>
          </a:p>
        </p:txBody>
      </p:sp>
      <p:sp>
        <p:nvSpPr>
          <p:cNvPr id="6" name="TextBox 5"/>
          <p:cNvSpPr txBox="1"/>
          <p:nvPr/>
        </p:nvSpPr>
        <p:spPr>
          <a:xfrm>
            <a:off x="0" y="6558663"/>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Banco Mundial; </a:t>
            </a:r>
            <a:r>
              <a:rPr lang="es-ES" sz="1100" i="1" dirty="0" smtClean="0">
                <a:solidFill>
                  <a:srgbClr val="00040C"/>
                </a:solidFill>
                <a:latin typeface="+mj-lt"/>
              </a:rPr>
              <a:t>OCDE</a:t>
            </a:r>
            <a:r>
              <a:rPr lang="es-ES" sz="1100" i="1" dirty="0">
                <a:solidFill>
                  <a:srgbClr val="00040C"/>
                </a:solidFill>
                <a:latin typeface="+mj-lt"/>
              </a:rPr>
              <a:t>, </a:t>
            </a:r>
            <a:r>
              <a:rPr lang="es-ES" sz="1100" i="1" dirty="0" err="1">
                <a:solidFill>
                  <a:srgbClr val="00040C"/>
                </a:solidFill>
                <a:latin typeface="+mj-lt"/>
              </a:rPr>
              <a:t>Education</a:t>
            </a:r>
            <a:r>
              <a:rPr lang="es-ES" sz="1100" i="1" dirty="0">
                <a:solidFill>
                  <a:srgbClr val="00040C"/>
                </a:solidFill>
                <a:latin typeface="+mj-lt"/>
              </a:rPr>
              <a:t> at a </a:t>
            </a:r>
            <a:r>
              <a:rPr lang="es-ES" sz="1100" i="1" dirty="0" err="1">
                <a:solidFill>
                  <a:srgbClr val="00040C"/>
                </a:solidFill>
                <a:latin typeface="+mj-lt"/>
              </a:rPr>
              <a:t>glance</a:t>
            </a:r>
            <a:r>
              <a:rPr lang="es-ES" sz="1100" i="1" dirty="0">
                <a:solidFill>
                  <a:srgbClr val="00040C"/>
                </a:solidFill>
                <a:latin typeface="+mj-lt"/>
              </a:rPr>
              <a:t>. </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67157" y="1315230"/>
            <a:ext cx="8957573" cy="4119893"/>
          </a:xfrm>
          <a:prstGeom prst="rect">
            <a:avLst/>
          </a:prstGeom>
        </p:spPr>
      </p:pic>
    </p:spTree>
    <p:extLst>
      <p:ext uri="{BB962C8B-B14F-4D97-AF65-F5344CB8AC3E}">
        <p14:creationId xmlns:p14="http://schemas.microsoft.com/office/powerpoint/2010/main" val="1863020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23</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Los resultados </a:t>
            </a:r>
            <a:r>
              <a:rPr lang="es-ES" sz="2400" b="1" dirty="0">
                <a:solidFill>
                  <a:schemeClr val="accent1">
                    <a:lumMod val="75000"/>
                  </a:schemeClr>
                </a:solidFill>
              </a:rPr>
              <a:t>educativos </a:t>
            </a:r>
            <a:r>
              <a:rPr lang="es-ES" sz="2400" b="1" dirty="0" smtClean="0">
                <a:solidFill>
                  <a:schemeClr val="accent1">
                    <a:lumMod val="75000"/>
                  </a:schemeClr>
                </a:solidFill>
              </a:rPr>
              <a:t>podrían ser mejores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0" y="6596390"/>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OCDE; base de datos de PISA 2015.</a:t>
            </a:r>
            <a:endParaRPr lang="en-US" sz="1100" i="1" dirty="0">
              <a:solidFill>
                <a:srgbClr val="00040C"/>
              </a:solidFill>
              <a:latin typeface="+mj-lt"/>
            </a:endParaRPr>
          </a:p>
        </p:txBody>
      </p:sp>
      <p:pic>
        <p:nvPicPr>
          <p:cNvPr id="13" name="Picture 12"/>
          <p:cNvPicPr>
            <a:picLocks noChangeAspect="1"/>
          </p:cNvPicPr>
          <p:nvPr/>
        </p:nvPicPr>
        <p:blipFill>
          <a:blip r:embed="rId3"/>
          <a:stretch>
            <a:fillRect/>
          </a:stretch>
        </p:blipFill>
        <p:spPr>
          <a:xfrm>
            <a:off x="971021" y="1306653"/>
            <a:ext cx="6867752" cy="5551347"/>
          </a:xfrm>
          <a:prstGeom prst="rect">
            <a:avLst/>
          </a:prstGeom>
        </p:spPr>
      </p:pic>
    </p:spTree>
    <p:extLst>
      <p:ext uri="{BB962C8B-B14F-4D97-AF65-F5344CB8AC3E}">
        <p14:creationId xmlns:p14="http://schemas.microsoft.com/office/powerpoint/2010/main" val="152056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24</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Las oportunidades en el sistema educativo son marcadamente desiguales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0" y="6596390"/>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OCDE; base de datos de PISA 2015.</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1266740" y="1399972"/>
            <a:ext cx="6524553" cy="5256428"/>
          </a:xfrm>
          <a:prstGeom prst="rect">
            <a:avLst/>
          </a:prstGeom>
        </p:spPr>
      </p:pic>
    </p:spTree>
    <p:extLst>
      <p:ext uri="{BB962C8B-B14F-4D97-AF65-F5344CB8AC3E}">
        <p14:creationId xmlns:p14="http://schemas.microsoft.com/office/powerpoint/2010/main" val="2511004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25</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Exenciones y evasión generan pérdidas importantes de </a:t>
            </a:r>
            <a:r>
              <a:rPr lang="es-ES" sz="2400" b="1" dirty="0">
                <a:solidFill>
                  <a:schemeClr val="accent1">
                    <a:lumMod val="75000"/>
                  </a:schemeClr>
                </a:solidFill>
              </a:rPr>
              <a:t>los ingresos públicos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128470" y="6358786"/>
            <a:ext cx="8280000" cy="430887"/>
          </a:xfrm>
          <a:prstGeom prst="rect">
            <a:avLst/>
          </a:prstGeom>
          <a:noFill/>
        </p:spPr>
        <p:txBody>
          <a:bodyPr wrap="square" rtlCol="0">
            <a:spAutoFit/>
          </a:bodyPr>
          <a:lstStyle/>
          <a:p>
            <a:r>
              <a:rPr lang="en-US" sz="1100" i="1" dirty="0">
                <a:solidFill>
                  <a:srgbClr val="00040C"/>
                </a:solidFill>
                <a:latin typeface="+mj-lt"/>
              </a:rPr>
              <a:t>Fuente: </a:t>
            </a:r>
            <a:r>
              <a:rPr lang="en-US" sz="1100" i="1" dirty="0" err="1">
                <a:solidFill>
                  <a:srgbClr val="00040C"/>
                </a:solidFill>
                <a:latin typeface="+mj-lt"/>
              </a:rPr>
              <a:t>Cálculos</a:t>
            </a:r>
            <a:r>
              <a:rPr lang="en-US" sz="1100" i="1" dirty="0">
                <a:solidFill>
                  <a:srgbClr val="00040C"/>
                </a:solidFill>
                <a:latin typeface="+mj-lt"/>
              </a:rPr>
              <a:t> </a:t>
            </a:r>
            <a:r>
              <a:rPr lang="en-US" sz="1100" i="1" dirty="0" err="1">
                <a:solidFill>
                  <a:srgbClr val="00040C"/>
                </a:solidFill>
                <a:latin typeface="+mj-lt"/>
              </a:rPr>
              <a:t>basados</a:t>
            </a:r>
            <a:r>
              <a:rPr lang="en-US" sz="1100" i="1" dirty="0">
                <a:solidFill>
                  <a:srgbClr val="00040C"/>
                </a:solidFill>
                <a:latin typeface="+mj-lt"/>
              </a:rPr>
              <a:t> </a:t>
            </a:r>
            <a:r>
              <a:rPr lang="en-US" sz="1100" i="1" dirty="0" err="1">
                <a:solidFill>
                  <a:srgbClr val="00040C"/>
                </a:solidFill>
                <a:latin typeface="+mj-lt"/>
              </a:rPr>
              <a:t>en</a:t>
            </a:r>
            <a:r>
              <a:rPr lang="en-US" sz="1100" i="1" dirty="0">
                <a:solidFill>
                  <a:srgbClr val="00040C"/>
                </a:solidFill>
                <a:latin typeface="+mj-lt"/>
              </a:rPr>
              <a:t> OCDE (2016); OECD Tax Database; OECD Revenue Statistics; OECD National Accounts Statistics; OECD Revenue Statistics for Latin American Countries 2016.  </a:t>
            </a:r>
          </a:p>
        </p:txBody>
      </p:sp>
      <p:sp>
        <p:nvSpPr>
          <p:cNvPr id="11" name="Rectangle 10"/>
          <p:cNvSpPr/>
          <p:nvPr/>
        </p:nvSpPr>
        <p:spPr>
          <a:xfrm>
            <a:off x="1324598" y="1456740"/>
            <a:ext cx="1274246" cy="397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339531" y="1496970"/>
            <a:ext cx="8218800" cy="5037030"/>
          </a:xfrm>
          <a:prstGeom prst="rect">
            <a:avLst/>
          </a:prstGeom>
        </p:spPr>
      </p:pic>
    </p:spTree>
    <p:extLst>
      <p:ext uri="{BB962C8B-B14F-4D97-AF65-F5344CB8AC3E}">
        <p14:creationId xmlns:p14="http://schemas.microsoft.com/office/powerpoint/2010/main" val="40967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26</a:t>
            </a:fld>
            <a:endParaRPr lang="en-GB"/>
          </a:p>
        </p:txBody>
      </p:sp>
      <p:sp>
        <p:nvSpPr>
          <p:cNvPr id="4" name="Title 3"/>
          <p:cNvSpPr>
            <a:spLocks noGrp="1"/>
          </p:cNvSpPr>
          <p:nvPr>
            <p:ph type="title"/>
          </p:nvPr>
        </p:nvSpPr>
        <p:spPr>
          <a:xfrm>
            <a:off x="944217" y="237600"/>
            <a:ext cx="8199783" cy="1022400"/>
          </a:xfrm>
        </p:spPr>
        <p:txBody>
          <a:bodyPr/>
          <a:lstStyle/>
          <a:p>
            <a:pPr algn="ctr"/>
            <a:r>
              <a:rPr lang="es-ES" sz="2400" b="1" dirty="0" smtClean="0">
                <a:solidFill>
                  <a:schemeClr val="accent1">
                    <a:lumMod val="75000"/>
                  </a:schemeClr>
                </a:solidFill>
              </a:rPr>
              <a:t>Pocas personas </a:t>
            </a:r>
            <a:r>
              <a:rPr lang="es-ES" sz="2400" b="1" dirty="0">
                <a:solidFill>
                  <a:schemeClr val="accent1">
                    <a:lumMod val="75000"/>
                  </a:schemeClr>
                </a:solidFill>
              </a:rPr>
              <a:t>p</a:t>
            </a:r>
            <a:r>
              <a:rPr lang="es-ES" sz="2400" b="1" dirty="0" smtClean="0">
                <a:solidFill>
                  <a:schemeClr val="accent1">
                    <a:lumMod val="75000"/>
                  </a:schemeClr>
                </a:solidFill>
              </a:rPr>
              <a:t>agan </a:t>
            </a:r>
            <a:r>
              <a:rPr lang="es-ES" sz="2400" b="1" dirty="0">
                <a:solidFill>
                  <a:schemeClr val="accent1">
                    <a:lumMod val="75000"/>
                  </a:schemeClr>
                </a:solidFill>
              </a:rPr>
              <a:t>el impuesto sobre </a:t>
            </a:r>
            <a:r>
              <a:rPr lang="es-ES" sz="2400" b="1" dirty="0" smtClean="0">
                <a:solidFill>
                  <a:schemeClr val="accent1">
                    <a:lumMod val="75000"/>
                  </a:schemeClr>
                </a:solidFill>
              </a:rPr>
              <a:t>las ganancias</a:t>
            </a:r>
            <a:endParaRPr lang="es-ES_tradnl" sz="2400" b="1" dirty="0">
              <a:solidFill>
                <a:schemeClr val="accent1">
                  <a:lumMod val="75000"/>
                </a:schemeClr>
              </a:solidFill>
            </a:endParaRPr>
          </a:p>
        </p:txBody>
      </p:sp>
      <p:sp>
        <p:nvSpPr>
          <p:cNvPr id="2" name="Rectangle 2"/>
          <p:cNvSpPr>
            <a:spLocks noChangeArrowheads="1"/>
          </p:cNvSpPr>
          <p:nvPr/>
        </p:nvSpPr>
        <p:spPr bwMode="auto">
          <a:xfrm>
            <a:off x="373825" y="1453059"/>
            <a:ext cx="8437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lvl="0" algn="ctr"/>
            <a:r>
              <a:rPr lang="es-ES" altLang="zh-CN" sz="1400" b="1" dirty="0">
                <a:solidFill>
                  <a:srgbClr val="00040C"/>
                </a:solidFill>
                <a:ea typeface="Times New Roman" pitchFamily="18" charset="0"/>
              </a:rPr>
              <a:t>Umbral de ingresos en base al cual los contribuyentes comienzan a pagar el impuesto sobre los </a:t>
            </a:r>
            <a:r>
              <a:rPr lang="es-ES" altLang="zh-CN" sz="1400" b="1" dirty="0" smtClean="0">
                <a:solidFill>
                  <a:srgbClr val="00040C"/>
                </a:solidFill>
                <a:ea typeface="Times New Roman" pitchFamily="18" charset="0"/>
              </a:rPr>
              <a:t>ingresos (múltiplo </a:t>
            </a:r>
            <a:r>
              <a:rPr lang="es-ES" altLang="zh-CN" sz="1400" b="1" dirty="0">
                <a:solidFill>
                  <a:srgbClr val="00040C"/>
                </a:solidFill>
                <a:ea typeface="Times New Roman" pitchFamily="18" charset="0"/>
              </a:rPr>
              <a:t>del salario </a:t>
            </a:r>
            <a:r>
              <a:rPr lang="es-ES" altLang="zh-CN" sz="1400" b="1" dirty="0" smtClean="0">
                <a:solidFill>
                  <a:srgbClr val="00040C"/>
                </a:solidFill>
                <a:ea typeface="Times New Roman" pitchFamily="18" charset="0"/>
              </a:rPr>
              <a:t>promedio)</a:t>
            </a:r>
            <a:endParaRPr kumimoji="0" lang="es-AR" altLang="zh-CN" sz="1400" b="1" i="0" u="none" strike="noStrike" cap="none" normalizeH="0" baseline="0" dirty="0" smtClean="0">
              <a:ln>
                <a:noFill/>
              </a:ln>
              <a:solidFill>
                <a:srgbClr val="00040C"/>
              </a:solidFill>
              <a:effectLst/>
            </a:endParaRPr>
          </a:p>
        </p:txBody>
      </p:sp>
      <p:sp>
        <p:nvSpPr>
          <p:cNvPr id="7" name="TextBox 6"/>
          <p:cNvSpPr txBox="1"/>
          <p:nvPr/>
        </p:nvSpPr>
        <p:spPr>
          <a:xfrm>
            <a:off x="239332" y="6318556"/>
            <a:ext cx="8280000" cy="430887"/>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Cálculos de la OCDE en el caso de Argentina, China, India, Indonesia y Sudáfrica; OCDE, </a:t>
            </a:r>
            <a:r>
              <a:rPr lang="es-ES" sz="1100" i="1" dirty="0" err="1">
                <a:solidFill>
                  <a:srgbClr val="00040C"/>
                </a:solidFill>
                <a:latin typeface="+mj-lt"/>
              </a:rPr>
              <a:t>Taxing</a:t>
            </a:r>
            <a:r>
              <a:rPr lang="es-ES" sz="1100" i="1" dirty="0">
                <a:solidFill>
                  <a:srgbClr val="00040C"/>
                </a:solidFill>
                <a:latin typeface="+mj-lt"/>
              </a:rPr>
              <a:t> </a:t>
            </a:r>
            <a:r>
              <a:rPr lang="es-ES" sz="1100" i="1" dirty="0" err="1">
                <a:solidFill>
                  <a:srgbClr val="00040C"/>
                </a:solidFill>
                <a:latin typeface="+mj-lt"/>
              </a:rPr>
              <a:t>Wages</a:t>
            </a:r>
            <a:r>
              <a:rPr lang="es-ES" sz="1100" i="1" dirty="0">
                <a:solidFill>
                  <a:srgbClr val="00040C"/>
                </a:solidFill>
                <a:latin typeface="+mj-lt"/>
              </a:rPr>
              <a:t> 2017 para el resto de los países. </a:t>
            </a:r>
            <a:r>
              <a:rPr lang="en-US" sz="1100" i="1" dirty="0" smtClean="0">
                <a:solidFill>
                  <a:srgbClr val="00040C"/>
                </a:solidFill>
                <a:latin typeface="+mj-lt"/>
              </a:rPr>
              <a:t> </a:t>
            </a:r>
            <a:endParaRPr lang="en-US" sz="1100" i="1" dirty="0">
              <a:solidFill>
                <a:srgbClr val="00040C"/>
              </a:solidFill>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11" y="1976280"/>
            <a:ext cx="8666689" cy="4149218"/>
          </a:xfrm>
          <a:prstGeom prst="rect">
            <a:avLst/>
          </a:prstGeom>
        </p:spPr>
      </p:pic>
    </p:spTree>
    <p:extLst>
      <p:ext uri="{BB962C8B-B14F-4D97-AF65-F5344CB8AC3E}">
        <p14:creationId xmlns:p14="http://schemas.microsoft.com/office/powerpoint/2010/main" val="2562574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27</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Principales recomendaciones - </a:t>
            </a:r>
            <a:br>
              <a:rPr lang="es-ES_tradnl" sz="2400" b="1" dirty="0" smtClean="0">
                <a:solidFill>
                  <a:schemeClr val="accent1">
                    <a:lumMod val="75000"/>
                  </a:schemeClr>
                </a:solidFill>
              </a:rPr>
            </a:br>
            <a:r>
              <a:rPr lang="es-ES_tradnl" sz="2400" b="1" i="1" dirty="0" smtClean="0">
                <a:solidFill>
                  <a:schemeClr val="accent1">
                    <a:lumMod val="75000"/>
                  </a:schemeClr>
                </a:solidFill>
              </a:rPr>
              <a:t>Política fiscal </a:t>
            </a:r>
            <a:endParaRPr lang="es-ES_tradnl" sz="2400" b="1" dirty="0">
              <a:solidFill>
                <a:schemeClr val="accent1">
                  <a:lumMod val="75000"/>
                </a:schemeClr>
              </a:solidFill>
            </a:endParaRPr>
          </a:p>
        </p:txBody>
      </p:sp>
      <p:sp>
        <p:nvSpPr>
          <p:cNvPr id="5" name="Content Placeholder 4"/>
          <p:cNvSpPr>
            <a:spLocks noGrp="1"/>
          </p:cNvSpPr>
          <p:nvPr>
            <p:ph idx="1"/>
          </p:nvPr>
        </p:nvSpPr>
        <p:spPr>
          <a:xfrm>
            <a:off x="245997" y="1370206"/>
            <a:ext cx="8791573" cy="4931188"/>
          </a:xfrm>
        </p:spPr>
        <p:txBody>
          <a:bodyPr>
            <a:noAutofit/>
          </a:bodyPr>
          <a:lstStyle/>
          <a:p>
            <a:pPr marL="285750" lvl="3" indent="-285750">
              <a:spcBef>
                <a:spcPts val="768"/>
              </a:spcBef>
              <a:buFont typeface="Wingdings" panose="05000000000000000000" pitchFamily="2" charset="2"/>
              <a:buChar char="Ø"/>
            </a:pPr>
            <a:r>
              <a:rPr lang="es-ES" dirty="0" smtClean="0">
                <a:solidFill>
                  <a:schemeClr val="tx2"/>
                </a:solidFill>
                <a:latin typeface="+mj-lt"/>
              </a:rPr>
              <a:t>Cumplir </a:t>
            </a:r>
            <a:r>
              <a:rPr lang="es-ES" dirty="0">
                <a:solidFill>
                  <a:schemeClr val="tx2"/>
                </a:solidFill>
                <a:latin typeface="+mj-lt"/>
              </a:rPr>
              <a:t>los compromisos fiscales reduciendo el déficit fiscal de acuerdo con las metas anunciadas y dando prioridad a la reducción del gasto.</a:t>
            </a:r>
            <a:endParaRPr lang="es-ES_tradnl" dirty="0" smtClean="0">
              <a:solidFill>
                <a:schemeClr val="tx2"/>
              </a:solidFill>
              <a:latin typeface="+mj-lt"/>
            </a:endParaRPr>
          </a:p>
          <a:p>
            <a:pPr marL="285750" indent="-285750">
              <a:buFont typeface="Wingdings" panose="05000000000000000000" pitchFamily="2" charset="2"/>
              <a:buChar char="Ø"/>
            </a:pPr>
            <a:r>
              <a:rPr lang="es-ES" sz="2000" dirty="0">
                <a:solidFill>
                  <a:schemeClr val="tx2"/>
                </a:solidFill>
                <a:latin typeface="+mj-lt"/>
              </a:rPr>
              <a:t>Utilizar el margen fiscal concedido para aumentar el gasto en transferencias sociales adecuadamente </a:t>
            </a:r>
            <a:r>
              <a:rPr lang="es-ES" sz="2000" dirty="0" smtClean="0">
                <a:solidFill>
                  <a:schemeClr val="tx2"/>
                </a:solidFill>
                <a:latin typeface="+mj-lt"/>
              </a:rPr>
              <a:t>definidas bien </a:t>
            </a:r>
            <a:r>
              <a:rPr lang="es-ES" sz="2000" dirty="0">
                <a:solidFill>
                  <a:schemeClr val="tx2"/>
                </a:solidFill>
                <a:latin typeface="+mj-lt"/>
              </a:rPr>
              <a:t>enfocadas si los indicadores sociales se deterioran. </a:t>
            </a:r>
            <a:endParaRPr lang="es-ES" sz="2000" dirty="0" smtClean="0">
              <a:solidFill>
                <a:schemeClr val="tx2"/>
              </a:solidFill>
              <a:latin typeface="+mj-lt"/>
            </a:endParaRPr>
          </a:p>
          <a:p>
            <a:pPr marL="285750" indent="-285750">
              <a:buFont typeface="Wingdings" panose="05000000000000000000" pitchFamily="2" charset="2"/>
              <a:buChar char="Ø"/>
            </a:pPr>
            <a:r>
              <a:rPr lang="es-ES" sz="2000" dirty="0">
                <a:solidFill>
                  <a:schemeClr val="tx2"/>
                </a:solidFill>
                <a:latin typeface="+mj-lt"/>
              </a:rPr>
              <a:t>Mejorar la eficiencia del gasto en </a:t>
            </a:r>
            <a:r>
              <a:rPr lang="es-ES" sz="2000" dirty="0" smtClean="0">
                <a:solidFill>
                  <a:schemeClr val="tx2"/>
                </a:solidFill>
                <a:latin typeface="+mj-lt"/>
              </a:rPr>
              <a:t>educación y fusionar </a:t>
            </a:r>
            <a:r>
              <a:rPr lang="es-ES" sz="2000" dirty="0">
                <a:solidFill>
                  <a:schemeClr val="tx2"/>
                </a:solidFill>
                <a:latin typeface="+mj-lt"/>
              </a:rPr>
              <a:t>las instituciones de formación de docentes más pequeñas. </a:t>
            </a:r>
            <a:endParaRPr lang="es-ES" sz="2000" dirty="0" smtClean="0">
              <a:solidFill>
                <a:schemeClr val="tx2"/>
              </a:solidFill>
              <a:latin typeface="+mj-lt"/>
            </a:endParaRPr>
          </a:p>
          <a:p>
            <a:pPr marL="285750" indent="-285750">
              <a:buFont typeface="Wingdings" panose="05000000000000000000" pitchFamily="2" charset="2"/>
              <a:buChar char="Ø"/>
            </a:pPr>
            <a:r>
              <a:rPr lang="es-ES" sz="2000" dirty="0" smtClean="0">
                <a:solidFill>
                  <a:schemeClr val="tx2"/>
                </a:solidFill>
                <a:latin typeface="+mj-lt"/>
              </a:rPr>
              <a:t>Ampliar </a:t>
            </a:r>
            <a:r>
              <a:rPr lang="es-ES" sz="2000" dirty="0">
                <a:solidFill>
                  <a:schemeClr val="tx2"/>
                </a:solidFill>
                <a:latin typeface="+mj-lt"/>
              </a:rPr>
              <a:t>la base del IVA reduciendo las exenciones y las tasas especiales.</a:t>
            </a:r>
          </a:p>
          <a:p>
            <a:pPr marL="285750" indent="-285750">
              <a:buFont typeface="Wingdings" panose="05000000000000000000" pitchFamily="2" charset="2"/>
              <a:buChar char="Ø"/>
            </a:pPr>
            <a:r>
              <a:rPr lang="es-ES" sz="2000" dirty="0">
                <a:solidFill>
                  <a:schemeClr val="tx2"/>
                </a:solidFill>
                <a:latin typeface="+mj-lt"/>
              </a:rPr>
              <a:t>Disminuir </a:t>
            </a:r>
            <a:r>
              <a:rPr lang="es-ES" sz="2000" dirty="0" smtClean="0">
                <a:solidFill>
                  <a:schemeClr val="tx2"/>
                </a:solidFill>
                <a:latin typeface="+mj-lt"/>
              </a:rPr>
              <a:t>la deducción básica del </a:t>
            </a:r>
            <a:r>
              <a:rPr lang="es-ES" sz="2000" dirty="0">
                <a:solidFill>
                  <a:schemeClr val="tx2"/>
                </a:solidFill>
                <a:latin typeface="+mj-lt"/>
              </a:rPr>
              <a:t>impuesto sobre los ingresos de las personas físicas (impuesto a las ganancias). </a:t>
            </a:r>
          </a:p>
          <a:p>
            <a:pPr marL="285750" indent="-285750">
              <a:buFont typeface="Wingdings" panose="05000000000000000000" pitchFamily="2" charset="2"/>
              <a:buChar char="Ø"/>
            </a:pPr>
            <a:r>
              <a:rPr lang="es-ES" sz="2000" dirty="0">
                <a:solidFill>
                  <a:schemeClr val="tx2"/>
                </a:solidFill>
                <a:latin typeface="+mj-lt"/>
              </a:rPr>
              <a:t>Eliminar por completo la exención del impuesto sobre las ganancias de los funcionarios del poder judicial. </a:t>
            </a:r>
            <a:endParaRPr lang="es-ES" sz="2000" dirty="0" smtClean="0">
              <a:solidFill>
                <a:schemeClr val="tx2"/>
              </a:solidFill>
              <a:latin typeface="+mj-lt"/>
            </a:endParaRPr>
          </a:p>
          <a:p>
            <a:pPr marL="285750" indent="-285750">
              <a:buFont typeface="Wingdings" panose="05000000000000000000" pitchFamily="2" charset="2"/>
              <a:buChar char="Ø"/>
            </a:pPr>
            <a:r>
              <a:rPr lang="es-ES" sz="2000" dirty="0" smtClean="0">
                <a:solidFill>
                  <a:schemeClr val="tx2"/>
                </a:solidFill>
                <a:latin typeface="+mj-lt"/>
              </a:rPr>
              <a:t>Alinear las condiciones de los regímenes especiales de jubilación con </a:t>
            </a:r>
            <a:br>
              <a:rPr lang="es-ES" sz="2000" dirty="0" smtClean="0">
                <a:solidFill>
                  <a:schemeClr val="tx2"/>
                </a:solidFill>
                <a:latin typeface="+mj-lt"/>
              </a:rPr>
            </a:br>
            <a:r>
              <a:rPr lang="es-ES" sz="2000" dirty="0" smtClean="0">
                <a:solidFill>
                  <a:schemeClr val="tx2"/>
                </a:solidFill>
                <a:latin typeface="+mj-lt"/>
              </a:rPr>
              <a:t>las normas generales. </a:t>
            </a:r>
            <a:endParaRPr lang="es-AR" sz="2000" dirty="0" smtClean="0">
              <a:solidFill>
                <a:schemeClr val="tx2"/>
              </a:solidFill>
              <a:latin typeface="+mj-lt"/>
            </a:endParaRPr>
          </a:p>
          <a:p>
            <a:pPr marL="0" indent="0">
              <a:spcBef>
                <a:spcPct val="0"/>
              </a:spcBef>
              <a:buNone/>
            </a:pPr>
            <a:endParaRPr lang="es-ES_tradnl" sz="2000" dirty="0" smtClean="0">
              <a:solidFill>
                <a:schemeClr val="tx2"/>
              </a:solidFill>
              <a:latin typeface="+mj-lt"/>
              <a:ea typeface="+mj-ea"/>
              <a:cs typeface="+mj-cs"/>
            </a:endParaRPr>
          </a:p>
        </p:txBody>
      </p:sp>
    </p:spTree>
    <p:extLst>
      <p:ext uri="{BB962C8B-B14F-4D97-AF65-F5344CB8AC3E}">
        <p14:creationId xmlns:p14="http://schemas.microsoft.com/office/powerpoint/2010/main" val="41507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28</a:t>
            </a:fld>
            <a:endParaRPr lang="en-GB"/>
          </a:p>
        </p:txBody>
      </p:sp>
      <p:sp>
        <p:nvSpPr>
          <p:cNvPr id="2" name="Title 1"/>
          <p:cNvSpPr>
            <a:spLocks noGrp="1"/>
          </p:cNvSpPr>
          <p:nvPr>
            <p:ph type="title"/>
          </p:nvPr>
        </p:nvSpPr>
        <p:spPr>
          <a:xfrm>
            <a:off x="1014982" y="2797076"/>
            <a:ext cx="7880540" cy="1022400"/>
          </a:xfrm>
        </p:spPr>
        <p:txBody>
          <a:bodyPr/>
          <a:lstStyle/>
          <a:p>
            <a:pPr algn="ctr"/>
            <a:r>
              <a:rPr lang="es-ES_tradnl" sz="2800" b="1" dirty="0" smtClean="0">
                <a:solidFill>
                  <a:schemeClr val="accent1">
                    <a:lumMod val="75000"/>
                  </a:schemeClr>
                </a:solidFill>
              </a:rPr>
              <a:t>Políticas monetaria e financiera</a:t>
            </a:r>
            <a:endParaRPr lang="es-ES_tradnl" sz="2800" b="1" dirty="0">
              <a:solidFill>
                <a:schemeClr val="accent1">
                  <a:lumMod val="75000"/>
                </a:schemeClr>
              </a:solidFill>
            </a:endParaRPr>
          </a:p>
        </p:txBody>
      </p:sp>
    </p:spTree>
    <p:extLst>
      <p:ext uri="{BB962C8B-B14F-4D97-AF65-F5344CB8AC3E}">
        <p14:creationId xmlns:p14="http://schemas.microsoft.com/office/powerpoint/2010/main" val="1973674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29</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 política monetaria ha sido muy contractiva</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0" y="6517891"/>
            <a:ext cx="8280000" cy="261610"/>
          </a:xfrm>
          <a:prstGeom prst="rect">
            <a:avLst/>
          </a:prstGeom>
          <a:noFill/>
        </p:spPr>
        <p:txBody>
          <a:bodyPr wrap="square" rtlCol="0">
            <a:spAutoFit/>
          </a:bodyPr>
          <a:lstStyle/>
          <a:p>
            <a:r>
              <a:rPr lang="en-US" sz="1100" i="1" dirty="0">
                <a:solidFill>
                  <a:srgbClr val="00040C"/>
                </a:solidFill>
                <a:latin typeface="+mj-lt"/>
              </a:rPr>
              <a:t>Fuente: INDEC, CEIC. </a:t>
            </a:r>
          </a:p>
        </p:txBody>
      </p:sp>
      <p:pic>
        <p:nvPicPr>
          <p:cNvPr id="9" name="Picture 8"/>
          <p:cNvPicPr>
            <a:picLocks noChangeAspect="1"/>
          </p:cNvPicPr>
          <p:nvPr/>
        </p:nvPicPr>
        <p:blipFill>
          <a:blip r:embed="rId3"/>
          <a:stretch>
            <a:fillRect/>
          </a:stretch>
        </p:blipFill>
        <p:spPr>
          <a:xfrm>
            <a:off x="591056" y="1282084"/>
            <a:ext cx="8095744" cy="5129516"/>
          </a:xfrm>
          <a:prstGeom prst="rect">
            <a:avLst/>
          </a:prstGeom>
        </p:spPr>
      </p:pic>
    </p:spTree>
    <p:extLst>
      <p:ext uri="{BB962C8B-B14F-4D97-AF65-F5344CB8AC3E}">
        <p14:creationId xmlns:p14="http://schemas.microsoft.com/office/powerpoint/2010/main" val="154682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Mensajes principales</a:t>
            </a:r>
            <a:endParaRPr lang="es-ES_tradnl" sz="2400" b="1" dirty="0">
              <a:solidFill>
                <a:schemeClr val="accent1">
                  <a:lumMod val="75000"/>
                </a:schemeClr>
              </a:solidFill>
            </a:endParaRPr>
          </a:p>
        </p:txBody>
      </p:sp>
      <p:sp>
        <p:nvSpPr>
          <p:cNvPr id="5" name="Content Placeholder 4"/>
          <p:cNvSpPr>
            <a:spLocks noGrp="1"/>
          </p:cNvSpPr>
          <p:nvPr>
            <p:ph idx="1"/>
          </p:nvPr>
        </p:nvSpPr>
        <p:spPr>
          <a:xfrm>
            <a:off x="276225" y="1635867"/>
            <a:ext cx="8791573" cy="4525200"/>
          </a:xfrm>
        </p:spPr>
        <p:txBody>
          <a:bodyPr>
            <a:normAutofit/>
          </a:bodyPr>
          <a:lstStyle/>
          <a:p>
            <a:pPr>
              <a:spcBef>
                <a:spcPct val="0"/>
              </a:spcBef>
            </a:pPr>
            <a:endParaRPr lang="es-ES_tradnl" sz="2800" dirty="0" smtClean="0">
              <a:solidFill>
                <a:schemeClr val="tx2"/>
              </a:solidFill>
              <a:latin typeface="+mj-lt"/>
              <a:ea typeface="+mj-ea"/>
              <a:cs typeface="+mj-cs"/>
            </a:endParaRPr>
          </a:p>
          <a:p>
            <a:pPr>
              <a:spcBef>
                <a:spcPct val="0"/>
              </a:spcBef>
            </a:pPr>
            <a:r>
              <a:rPr lang="es-ES_tradnl" sz="2800" dirty="0" smtClean="0">
                <a:solidFill>
                  <a:schemeClr val="tx2"/>
                </a:solidFill>
                <a:latin typeface="+mj-lt"/>
                <a:ea typeface="+mj-ea"/>
                <a:cs typeface="+mj-cs"/>
              </a:rPr>
              <a:t>Pero el trabajo está lejos de estar terminado. Quedan muchos desafíos por delante para alcanzar un crecimiento más inclusivo y más sólido. </a:t>
            </a:r>
          </a:p>
          <a:p>
            <a:pPr>
              <a:spcBef>
                <a:spcPct val="0"/>
              </a:spcBef>
            </a:pPr>
            <a:endParaRPr lang="es-ES_tradnl" sz="2800" dirty="0">
              <a:solidFill>
                <a:schemeClr val="tx2"/>
              </a:solidFill>
              <a:latin typeface="+mj-lt"/>
              <a:ea typeface="+mj-ea"/>
              <a:cs typeface="+mj-cs"/>
            </a:endParaRPr>
          </a:p>
          <a:p>
            <a:pPr>
              <a:spcBef>
                <a:spcPct val="0"/>
              </a:spcBef>
            </a:pPr>
            <a:r>
              <a:rPr lang="es-ES_tradnl" sz="2800" dirty="0" smtClean="0">
                <a:solidFill>
                  <a:schemeClr val="tx2"/>
                </a:solidFill>
                <a:latin typeface="+mj-lt"/>
                <a:ea typeface="+mj-ea"/>
                <a:cs typeface="+mj-cs"/>
              </a:rPr>
              <a:t>Las dificultades enfrentadas en 2018 subrayan la importancia de acelerar las reformas. </a:t>
            </a:r>
          </a:p>
          <a:p>
            <a:pPr marL="0" indent="0">
              <a:spcBef>
                <a:spcPct val="0"/>
              </a:spcBef>
              <a:buNone/>
            </a:pPr>
            <a:endParaRPr lang="es-ES_tradnl" sz="4200" dirty="0" smtClean="0">
              <a:solidFill>
                <a:schemeClr val="tx2"/>
              </a:solidFill>
              <a:latin typeface="+mj-lt"/>
              <a:ea typeface="+mj-ea"/>
              <a:cs typeface="+mj-cs"/>
            </a:endParaRPr>
          </a:p>
        </p:txBody>
      </p:sp>
    </p:spTree>
    <p:extLst>
      <p:ext uri="{BB962C8B-B14F-4D97-AF65-F5344CB8AC3E}">
        <p14:creationId xmlns:p14="http://schemas.microsoft.com/office/powerpoint/2010/main" val="3748082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30</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El financiamiento externo y las tasas altas fomentaron el ingreso de capitales de carteras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118711" y="6394790"/>
            <a:ext cx="8280000" cy="261610"/>
          </a:xfrm>
          <a:prstGeom prst="rect">
            <a:avLst/>
          </a:prstGeom>
          <a:noFill/>
        </p:spPr>
        <p:txBody>
          <a:bodyPr wrap="square" rtlCol="0">
            <a:spAutoFit/>
          </a:bodyPr>
          <a:lstStyle/>
          <a:p>
            <a:r>
              <a:rPr lang="en-US" sz="1100" i="1" dirty="0">
                <a:solidFill>
                  <a:srgbClr val="00040C"/>
                </a:solidFill>
                <a:latin typeface="+mj-lt"/>
              </a:rPr>
              <a:t>Fuente: INDEC, CEIC. </a:t>
            </a:r>
          </a:p>
        </p:txBody>
      </p:sp>
      <p:pic>
        <p:nvPicPr>
          <p:cNvPr id="10" name="Picture 9"/>
          <p:cNvPicPr>
            <a:picLocks noChangeAspect="1"/>
          </p:cNvPicPr>
          <p:nvPr/>
        </p:nvPicPr>
        <p:blipFill>
          <a:blip r:embed="rId3"/>
          <a:stretch>
            <a:fillRect/>
          </a:stretch>
        </p:blipFill>
        <p:spPr>
          <a:xfrm>
            <a:off x="384430" y="1460801"/>
            <a:ext cx="7772992" cy="4950799"/>
          </a:xfrm>
          <a:prstGeom prst="rect">
            <a:avLst/>
          </a:prstGeom>
        </p:spPr>
      </p:pic>
    </p:spTree>
    <p:extLst>
      <p:ext uri="{BB962C8B-B14F-4D97-AF65-F5344CB8AC3E}">
        <p14:creationId xmlns:p14="http://schemas.microsoft.com/office/powerpoint/2010/main" val="2925721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31</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Las </a:t>
            </a:r>
            <a:r>
              <a:rPr lang="es-ES" sz="2400" b="1" dirty="0">
                <a:solidFill>
                  <a:schemeClr val="accent1">
                    <a:lumMod val="75000"/>
                  </a:schemeClr>
                </a:solidFill>
              </a:rPr>
              <a:t>entradas de capital generaron una apreciación real </a:t>
            </a:r>
            <a:r>
              <a:rPr lang="es-ES" sz="2400" b="1" dirty="0" smtClean="0">
                <a:solidFill>
                  <a:schemeClr val="accent1">
                    <a:lumMod val="75000"/>
                  </a:schemeClr>
                </a:solidFill>
              </a:rPr>
              <a:t>del peso que aumentó las vulnerabilidades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105679" y="6435243"/>
            <a:ext cx="8280000" cy="261610"/>
          </a:xfrm>
          <a:prstGeom prst="rect">
            <a:avLst/>
          </a:prstGeom>
          <a:noFill/>
        </p:spPr>
        <p:txBody>
          <a:bodyPr wrap="square" rtlCol="0">
            <a:spAutoFit/>
          </a:bodyPr>
          <a:lstStyle/>
          <a:p>
            <a:r>
              <a:rPr lang="en-US" sz="1100" i="1" dirty="0">
                <a:solidFill>
                  <a:srgbClr val="00040C"/>
                </a:solidFill>
                <a:latin typeface="+mj-lt"/>
              </a:rPr>
              <a:t>Fuente: OCDE, base de </a:t>
            </a:r>
            <a:r>
              <a:rPr lang="en-US" sz="1100" i="1" dirty="0" err="1">
                <a:solidFill>
                  <a:srgbClr val="00040C"/>
                </a:solidFill>
                <a:latin typeface="+mj-lt"/>
              </a:rPr>
              <a:t>datos</a:t>
            </a:r>
            <a:r>
              <a:rPr lang="en-US" sz="1100" i="1" dirty="0">
                <a:solidFill>
                  <a:srgbClr val="00040C"/>
                </a:solidFill>
                <a:latin typeface="+mj-lt"/>
              </a:rPr>
              <a:t> de </a:t>
            </a:r>
            <a:r>
              <a:rPr lang="en-US" sz="1100" i="1" dirty="0" err="1">
                <a:solidFill>
                  <a:srgbClr val="00040C"/>
                </a:solidFill>
                <a:latin typeface="+mj-lt"/>
              </a:rPr>
              <a:t>tasas</a:t>
            </a:r>
            <a:r>
              <a:rPr lang="en-US" sz="1100" i="1" dirty="0">
                <a:solidFill>
                  <a:srgbClr val="00040C"/>
                </a:solidFill>
                <a:latin typeface="+mj-lt"/>
              </a:rPr>
              <a:t> de </a:t>
            </a:r>
            <a:r>
              <a:rPr lang="en-US" sz="1100" i="1" dirty="0" err="1">
                <a:solidFill>
                  <a:srgbClr val="00040C"/>
                </a:solidFill>
                <a:latin typeface="+mj-lt"/>
              </a:rPr>
              <a:t>cambio</a:t>
            </a:r>
            <a:r>
              <a:rPr lang="en-US" sz="1100" i="1" dirty="0">
                <a:solidFill>
                  <a:srgbClr val="00040C"/>
                </a:solidFill>
                <a:latin typeface="+mj-lt"/>
              </a:rPr>
              <a:t>; Banco Central.</a:t>
            </a:r>
          </a:p>
        </p:txBody>
      </p:sp>
      <p:pic>
        <p:nvPicPr>
          <p:cNvPr id="5" name="Picture 4"/>
          <p:cNvPicPr>
            <a:picLocks noChangeAspect="1"/>
          </p:cNvPicPr>
          <p:nvPr/>
        </p:nvPicPr>
        <p:blipFill>
          <a:blip r:embed="rId3"/>
          <a:stretch>
            <a:fillRect/>
          </a:stretch>
        </p:blipFill>
        <p:spPr>
          <a:xfrm>
            <a:off x="539332" y="1575502"/>
            <a:ext cx="7599584" cy="4836098"/>
          </a:xfrm>
          <a:prstGeom prst="rect">
            <a:avLst/>
          </a:prstGeom>
        </p:spPr>
      </p:pic>
    </p:spTree>
    <p:extLst>
      <p:ext uri="{BB962C8B-B14F-4D97-AF65-F5344CB8AC3E}">
        <p14:creationId xmlns:p14="http://schemas.microsoft.com/office/powerpoint/2010/main" val="1388013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32</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Tras un deterioro de la confianza y una serie de shocks, se modificó el régimen de política monetaria</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360000" y="6104053"/>
            <a:ext cx="8280000" cy="261610"/>
          </a:xfrm>
          <a:prstGeom prst="rect">
            <a:avLst/>
          </a:prstGeom>
          <a:noFill/>
        </p:spPr>
        <p:txBody>
          <a:bodyPr wrap="square" rtlCol="0">
            <a:spAutoFit/>
          </a:bodyPr>
          <a:lstStyle/>
          <a:p>
            <a:r>
              <a:rPr lang="en-US" sz="1100" i="1" dirty="0">
                <a:solidFill>
                  <a:srgbClr val="00040C"/>
                </a:solidFill>
                <a:latin typeface="+mj-lt"/>
              </a:rPr>
              <a:t>Fuente: Banco </a:t>
            </a:r>
            <a:r>
              <a:rPr lang="en-US" sz="1100" i="1" dirty="0" smtClean="0">
                <a:solidFill>
                  <a:srgbClr val="00040C"/>
                </a:solidFill>
                <a:latin typeface="+mj-lt"/>
              </a:rPr>
              <a:t>Central.</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22406" y="1504971"/>
            <a:ext cx="9004406" cy="4208140"/>
          </a:xfrm>
          <a:prstGeom prst="rect">
            <a:avLst/>
          </a:prstGeom>
        </p:spPr>
      </p:pic>
    </p:spTree>
    <p:extLst>
      <p:ext uri="{BB962C8B-B14F-4D97-AF65-F5344CB8AC3E}">
        <p14:creationId xmlns:p14="http://schemas.microsoft.com/office/powerpoint/2010/main" val="2909033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33</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Principales recomendaciones - </a:t>
            </a:r>
            <a:br>
              <a:rPr lang="es-ES_tradnl" sz="2400" b="1" dirty="0" smtClean="0">
                <a:solidFill>
                  <a:schemeClr val="accent1">
                    <a:lumMod val="75000"/>
                  </a:schemeClr>
                </a:solidFill>
              </a:rPr>
            </a:br>
            <a:r>
              <a:rPr lang="es-ES_tradnl" sz="2400" b="1" i="1" dirty="0" smtClean="0">
                <a:solidFill>
                  <a:schemeClr val="accent1">
                    <a:lumMod val="75000"/>
                  </a:schemeClr>
                </a:solidFill>
              </a:rPr>
              <a:t>Políticas monetaria y financiera</a:t>
            </a:r>
            <a:endParaRPr lang="es-ES_tradnl" sz="2400" b="1" dirty="0">
              <a:solidFill>
                <a:schemeClr val="accent1">
                  <a:lumMod val="75000"/>
                </a:schemeClr>
              </a:solidFill>
            </a:endParaRPr>
          </a:p>
        </p:txBody>
      </p:sp>
      <p:sp>
        <p:nvSpPr>
          <p:cNvPr id="5" name="Content Placeholder 4"/>
          <p:cNvSpPr>
            <a:spLocks noGrp="1"/>
          </p:cNvSpPr>
          <p:nvPr>
            <p:ph idx="1"/>
          </p:nvPr>
        </p:nvSpPr>
        <p:spPr>
          <a:xfrm>
            <a:off x="276225" y="1635867"/>
            <a:ext cx="8791573" cy="4525200"/>
          </a:xfrm>
        </p:spPr>
        <p:txBody>
          <a:bodyPr>
            <a:normAutofit/>
          </a:bodyPr>
          <a:lstStyle/>
          <a:p>
            <a:pPr marL="285750" indent="-285750">
              <a:buFont typeface="Wingdings" panose="05000000000000000000" pitchFamily="2" charset="2"/>
              <a:buChar char="Ø"/>
            </a:pPr>
            <a:r>
              <a:rPr lang="es-ES_tradnl" sz="2000" dirty="0" smtClean="0">
                <a:solidFill>
                  <a:schemeClr val="tx2"/>
                </a:solidFill>
                <a:latin typeface="Arial" panose="020B0604020202020204" pitchFamily="34" charset="0"/>
                <a:cs typeface="Arial" panose="020B0604020202020204" pitchFamily="34" charset="0"/>
              </a:rPr>
              <a:t>Reforzar </a:t>
            </a:r>
            <a:r>
              <a:rPr lang="es-ES_tradnl" sz="2000" dirty="0">
                <a:solidFill>
                  <a:schemeClr val="tx2"/>
                </a:solidFill>
                <a:latin typeface="Arial" panose="020B0604020202020204" pitchFamily="34" charset="0"/>
                <a:cs typeface="Arial" panose="020B0604020202020204" pitchFamily="34" charset="0"/>
              </a:rPr>
              <a:t>la independencia del banco central limitando la posibilidad de despedir su gobernador. </a:t>
            </a:r>
            <a:endParaRPr lang="es-ES_tradnl" sz="2000" dirty="0" smtClean="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ES_tradnl" sz="20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_tradnl" sz="2000" dirty="0">
                <a:solidFill>
                  <a:schemeClr val="tx2"/>
                </a:solidFill>
                <a:latin typeface="Arial" panose="020B0604020202020204" pitchFamily="34" charset="0"/>
                <a:cs typeface="Arial" panose="020B0604020202020204" pitchFamily="34" charset="0"/>
              </a:rPr>
              <a:t>Simplificar el mandato del banco central, priorizando la estabilidad de precios.  </a:t>
            </a:r>
            <a:endParaRPr lang="es-ES_tradnl" sz="2000" dirty="0" smtClean="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ES_tradnl" sz="20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a:solidFill>
                  <a:schemeClr val="tx2"/>
                </a:solidFill>
                <a:latin typeface="Arial" panose="020B0604020202020204" pitchFamily="34" charset="0"/>
                <a:cs typeface="Arial" panose="020B0604020202020204" pitchFamily="34" charset="0"/>
              </a:rPr>
              <a:t>Con el tiempo, desarrollar un mercado de bonos soberanos denominados en moneda nacional. </a:t>
            </a:r>
            <a:endParaRPr lang="es-ES_tradnl"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609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34</a:t>
            </a:fld>
            <a:endParaRPr lang="en-GB"/>
          </a:p>
        </p:txBody>
      </p:sp>
      <p:sp>
        <p:nvSpPr>
          <p:cNvPr id="2" name="Title 1"/>
          <p:cNvSpPr>
            <a:spLocks noGrp="1"/>
          </p:cNvSpPr>
          <p:nvPr>
            <p:ph type="title"/>
          </p:nvPr>
        </p:nvSpPr>
        <p:spPr>
          <a:xfrm>
            <a:off x="1014982" y="2797076"/>
            <a:ext cx="7880540" cy="1022400"/>
          </a:xfrm>
        </p:spPr>
        <p:txBody>
          <a:bodyPr/>
          <a:lstStyle/>
          <a:p>
            <a:pPr algn="ctr"/>
            <a:r>
              <a:rPr lang="es-ES" sz="2800" b="1" dirty="0" smtClean="0">
                <a:solidFill>
                  <a:schemeClr val="accent1">
                    <a:lumMod val="75000"/>
                  </a:schemeClr>
                </a:solidFill>
              </a:rPr>
              <a:t>Las </a:t>
            </a:r>
            <a:r>
              <a:rPr lang="es-ES" sz="2800" b="1" dirty="0">
                <a:solidFill>
                  <a:schemeClr val="accent1">
                    <a:lumMod val="75000"/>
                  </a:schemeClr>
                </a:solidFill>
              </a:rPr>
              <a:t>reformas estructurales son </a:t>
            </a:r>
            <a:r>
              <a:rPr lang="es-ES" sz="2800" b="1" dirty="0" smtClean="0">
                <a:solidFill>
                  <a:schemeClr val="accent1">
                    <a:lumMod val="75000"/>
                  </a:schemeClr>
                </a:solidFill>
              </a:rPr>
              <a:t>claves para impulsar un crecimiento más fuerte</a:t>
            </a:r>
            <a:endParaRPr lang="es-ES_tradnl" sz="2800" b="1" dirty="0">
              <a:solidFill>
                <a:schemeClr val="accent1">
                  <a:lumMod val="75000"/>
                </a:schemeClr>
              </a:solidFill>
            </a:endParaRPr>
          </a:p>
        </p:txBody>
      </p:sp>
    </p:spTree>
    <p:extLst>
      <p:ext uri="{BB962C8B-B14F-4D97-AF65-F5344CB8AC3E}">
        <p14:creationId xmlns:p14="http://schemas.microsoft.com/office/powerpoint/2010/main" val="118025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35</a:t>
            </a:fld>
            <a:endParaRPr lang="en-GB" dirty="0"/>
          </a:p>
        </p:txBody>
      </p:sp>
      <p:sp>
        <p:nvSpPr>
          <p:cNvPr id="4" name="Title 3"/>
          <p:cNvSpPr>
            <a:spLocks noGrp="1"/>
          </p:cNvSpPr>
          <p:nvPr>
            <p:ph type="title"/>
          </p:nvPr>
        </p:nvSpPr>
        <p:spPr>
          <a:xfrm>
            <a:off x="1122530" y="243359"/>
            <a:ext cx="7853607" cy="1022400"/>
          </a:xfrm>
        </p:spPr>
        <p:txBody>
          <a:bodyPr/>
          <a:lstStyle/>
          <a:p>
            <a:pPr algn="ctr"/>
            <a:r>
              <a:rPr lang="es-ES" sz="2400" b="1" dirty="0">
                <a:solidFill>
                  <a:schemeClr val="accent1">
                    <a:lumMod val="75000"/>
                  </a:schemeClr>
                </a:solidFill>
              </a:rPr>
              <a:t>Los beneficios esperados de las reformas estructurales </a:t>
            </a:r>
            <a:r>
              <a:rPr lang="es-ES" sz="2400" b="1" dirty="0" smtClean="0">
                <a:solidFill>
                  <a:schemeClr val="accent1">
                    <a:lumMod val="75000"/>
                  </a:schemeClr>
                </a:solidFill>
              </a:rPr>
              <a:t>son </a:t>
            </a:r>
            <a:r>
              <a:rPr lang="es-ES" sz="2400" b="1" dirty="0">
                <a:solidFill>
                  <a:schemeClr val="accent1">
                    <a:lumMod val="75000"/>
                  </a:schemeClr>
                </a:solidFill>
              </a:rPr>
              <a:t>considerables </a:t>
            </a:r>
            <a:endParaRPr lang="es-ES_tradnl" sz="2400" b="1" dirty="0">
              <a:solidFill>
                <a:schemeClr val="accent1">
                  <a:lumMod val="75000"/>
                </a:schemeClr>
              </a:solidFill>
            </a:endParaRPr>
          </a:p>
        </p:txBody>
      </p:sp>
      <p:sp>
        <p:nvSpPr>
          <p:cNvPr id="2" name="TextBox 1"/>
          <p:cNvSpPr txBox="1"/>
          <p:nvPr/>
        </p:nvSpPr>
        <p:spPr>
          <a:xfrm>
            <a:off x="360000" y="6411600"/>
            <a:ext cx="8280000" cy="261610"/>
          </a:xfrm>
          <a:prstGeom prst="rect">
            <a:avLst/>
          </a:prstGeom>
          <a:noFill/>
        </p:spPr>
        <p:txBody>
          <a:bodyPr wrap="square" rtlCol="0">
            <a:spAutoFit/>
          </a:bodyPr>
          <a:lstStyle/>
          <a:p>
            <a:r>
              <a:rPr lang="en-GB" sz="1100" i="1" dirty="0" smtClean="0">
                <a:solidFill>
                  <a:srgbClr val="00040C"/>
                </a:solidFill>
                <a:latin typeface="+mj-lt"/>
              </a:rPr>
              <a:t>Fuente: </a:t>
            </a:r>
            <a:r>
              <a:rPr lang="en-GB" sz="1100" dirty="0" err="1" smtClean="0">
                <a:solidFill>
                  <a:srgbClr val="00040C"/>
                </a:solidFill>
                <a:latin typeface="+mj-lt"/>
              </a:rPr>
              <a:t>Cálculos</a:t>
            </a:r>
            <a:r>
              <a:rPr lang="en-GB" sz="1100" dirty="0" smtClean="0">
                <a:solidFill>
                  <a:srgbClr val="00040C"/>
                </a:solidFill>
                <a:latin typeface="+mj-lt"/>
              </a:rPr>
              <a:t> de la OCDE</a:t>
            </a:r>
            <a:r>
              <a:rPr lang="en-US" sz="1100" dirty="0" smtClean="0">
                <a:solidFill>
                  <a:srgbClr val="00040C"/>
                </a:solidFill>
                <a:latin typeface="+mj-lt"/>
              </a:rPr>
              <a:t>.</a:t>
            </a:r>
            <a:endParaRPr lang="en-GB" sz="1100" dirty="0">
              <a:solidFill>
                <a:srgbClr val="00040C"/>
              </a:solidFill>
              <a:latin typeface="+mj-lt"/>
            </a:endParaRPr>
          </a:p>
        </p:txBody>
      </p:sp>
      <p:pic>
        <p:nvPicPr>
          <p:cNvPr id="5" name="Picture 4"/>
          <p:cNvPicPr>
            <a:picLocks noChangeAspect="1"/>
          </p:cNvPicPr>
          <p:nvPr/>
        </p:nvPicPr>
        <p:blipFill>
          <a:blip r:embed="rId3"/>
          <a:stretch>
            <a:fillRect/>
          </a:stretch>
        </p:blipFill>
        <p:spPr>
          <a:xfrm>
            <a:off x="-20235" y="2026008"/>
            <a:ext cx="9151498" cy="4289867"/>
          </a:xfrm>
          <a:prstGeom prst="rect">
            <a:avLst/>
          </a:prstGeom>
        </p:spPr>
      </p:pic>
      <p:sp>
        <p:nvSpPr>
          <p:cNvPr id="6" name="TextBox 5"/>
          <p:cNvSpPr txBox="1"/>
          <p:nvPr/>
        </p:nvSpPr>
        <p:spPr>
          <a:xfrm>
            <a:off x="1859028" y="1560951"/>
            <a:ext cx="6007835" cy="369332"/>
          </a:xfrm>
          <a:prstGeom prst="rect">
            <a:avLst/>
          </a:prstGeom>
          <a:noFill/>
        </p:spPr>
        <p:txBody>
          <a:bodyPr wrap="square" rtlCol="0">
            <a:spAutoFit/>
          </a:bodyPr>
          <a:lstStyle/>
          <a:p>
            <a:r>
              <a:rPr lang="es-ES_tradnl" dirty="0" smtClean="0">
                <a:solidFill>
                  <a:schemeClr val="tx2">
                    <a:lumMod val="75000"/>
                  </a:schemeClr>
                </a:solidFill>
                <a:latin typeface="+mj-lt"/>
              </a:rPr>
              <a:t>Impacto estimado de reformas sobre el PIB real</a:t>
            </a:r>
            <a:endParaRPr lang="es-ES_tradnl" dirty="0">
              <a:solidFill>
                <a:schemeClr val="tx2">
                  <a:lumMod val="75000"/>
                </a:schemeClr>
              </a:solidFill>
              <a:latin typeface="+mj-lt"/>
            </a:endParaRPr>
          </a:p>
        </p:txBody>
      </p:sp>
    </p:spTree>
    <p:extLst>
      <p:ext uri="{BB962C8B-B14F-4D97-AF65-F5344CB8AC3E}">
        <p14:creationId xmlns:p14="http://schemas.microsoft.com/office/powerpoint/2010/main" val="2522240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9" y="1994295"/>
            <a:ext cx="9082861" cy="4267819"/>
          </a:xfrm>
          <a:prstGeom prst="rect">
            <a:avLst/>
          </a:prstGeom>
        </p:spPr>
      </p:pic>
      <p:sp>
        <p:nvSpPr>
          <p:cNvPr id="3" name="Slide Number Placeholder 2"/>
          <p:cNvSpPr>
            <a:spLocks noGrp="1"/>
          </p:cNvSpPr>
          <p:nvPr>
            <p:ph type="sldNum" sz="quarter" idx="4"/>
          </p:nvPr>
        </p:nvSpPr>
        <p:spPr/>
        <p:txBody>
          <a:bodyPr/>
          <a:lstStyle/>
          <a:p>
            <a:fld id="{ECC21D3F-8F1A-49C5-AD48-E60BC70EEBCB}" type="slidenum">
              <a:rPr lang="en-GB" smtClean="0"/>
              <a:pPr/>
              <a:t>36</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En </a:t>
            </a:r>
            <a:r>
              <a:rPr lang="es-ES" sz="2400" b="1" dirty="0">
                <a:solidFill>
                  <a:schemeClr val="accent1">
                    <a:lumMod val="75000"/>
                  </a:schemeClr>
                </a:solidFill>
              </a:rPr>
              <a:t>muchos mercados de </a:t>
            </a:r>
            <a:r>
              <a:rPr lang="es-ES" sz="2400" b="1" dirty="0" smtClean="0">
                <a:solidFill>
                  <a:schemeClr val="accent1">
                    <a:lumMod val="75000"/>
                  </a:schemeClr>
                </a:solidFill>
              </a:rPr>
              <a:t>productos, la competencia es escasa</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5" name="TextBox 4"/>
          <p:cNvSpPr txBox="1"/>
          <p:nvPr/>
        </p:nvSpPr>
        <p:spPr>
          <a:xfrm>
            <a:off x="1499766" y="1409520"/>
            <a:ext cx="6181646" cy="523220"/>
          </a:xfrm>
          <a:prstGeom prst="rect">
            <a:avLst/>
          </a:prstGeom>
          <a:noFill/>
        </p:spPr>
        <p:txBody>
          <a:bodyPr wrap="square" rtlCol="0">
            <a:spAutoFit/>
          </a:bodyPr>
          <a:lstStyle/>
          <a:p>
            <a:pPr algn="ctr"/>
            <a:r>
              <a:rPr lang="es-ES" sz="1400" b="1" dirty="0">
                <a:solidFill>
                  <a:srgbClr val="00040C"/>
                </a:solidFill>
                <a:latin typeface="+mj-lt"/>
              </a:rPr>
              <a:t>Indicador sobre la Regulación del Mercado de Productos de la OCDE de </a:t>
            </a:r>
            <a:r>
              <a:rPr lang="es-ES" sz="1400" b="1" dirty="0" smtClean="0">
                <a:solidFill>
                  <a:srgbClr val="00040C"/>
                </a:solidFill>
                <a:latin typeface="+mj-lt"/>
              </a:rPr>
              <a:t>2018 (Versión preliminar)</a:t>
            </a:r>
            <a:endParaRPr lang="en-GB" sz="1400" b="1" dirty="0">
              <a:solidFill>
                <a:srgbClr val="00040C"/>
              </a:solidFill>
              <a:latin typeface="+mj-lt"/>
            </a:endParaRPr>
          </a:p>
        </p:txBody>
      </p:sp>
      <p:sp>
        <p:nvSpPr>
          <p:cNvPr id="8" name="TextBox 7"/>
          <p:cNvSpPr txBox="1"/>
          <p:nvPr/>
        </p:nvSpPr>
        <p:spPr>
          <a:xfrm>
            <a:off x="0" y="6516135"/>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Base de datos de regulación del mercado de productos de la OCDE. </a:t>
            </a:r>
            <a:endParaRPr lang="en-US" sz="1100" i="1" dirty="0">
              <a:solidFill>
                <a:srgbClr val="00040C"/>
              </a:solidFill>
              <a:latin typeface="+mj-lt"/>
            </a:endParaRPr>
          </a:p>
        </p:txBody>
      </p:sp>
      <p:sp>
        <p:nvSpPr>
          <p:cNvPr id="2" name="TextBox 1"/>
          <p:cNvSpPr txBox="1"/>
          <p:nvPr/>
        </p:nvSpPr>
        <p:spPr>
          <a:xfrm>
            <a:off x="359983" y="2325035"/>
            <a:ext cx="1461331" cy="307777"/>
          </a:xfrm>
          <a:prstGeom prst="rect">
            <a:avLst/>
          </a:prstGeom>
          <a:noFill/>
        </p:spPr>
        <p:txBody>
          <a:bodyPr wrap="square" rtlCol="0">
            <a:spAutoFit/>
          </a:bodyPr>
          <a:lstStyle/>
          <a:p>
            <a:r>
              <a:rPr lang="en-GB" sz="1400" b="1" dirty="0" err="1" smtClean="0">
                <a:solidFill>
                  <a:srgbClr val="00040C"/>
                </a:solidFill>
                <a:latin typeface="Arial Narrow" panose="020B0606020202030204" pitchFamily="34" charset="0"/>
              </a:rPr>
              <a:t>Más</a:t>
            </a:r>
            <a:r>
              <a:rPr lang="en-GB" sz="1400" b="1" dirty="0" smtClean="0">
                <a:solidFill>
                  <a:srgbClr val="00040C"/>
                </a:solidFill>
                <a:latin typeface="Arial Narrow" panose="020B0606020202030204" pitchFamily="34" charset="0"/>
              </a:rPr>
              <a:t> </a:t>
            </a:r>
            <a:r>
              <a:rPr lang="en-GB" sz="1400" b="1" dirty="0" err="1" smtClean="0">
                <a:solidFill>
                  <a:srgbClr val="00040C"/>
                </a:solidFill>
                <a:latin typeface="Arial Narrow" panose="020B0606020202030204" pitchFamily="34" charset="0"/>
              </a:rPr>
              <a:t>restrictivo</a:t>
            </a:r>
            <a:endParaRPr lang="en-GB" sz="1400" b="1" dirty="0">
              <a:solidFill>
                <a:srgbClr val="00040C"/>
              </a:solidFill>
              <a:latin typeface="Arial Narrow" panose="020B0606020202030204" pitchFamily="34" charset="0"/>
            </a:endParaRPr>
          </a:p>
        </p:txBody>
      </p:sp>
      <p:sp>
        <p:nvSpPr>
          <p:cNvPr id="9" name="TextBox 8"/>
          <p:cNvSpPr txBox="1"/>
          <p:nvPr/>
        </p:nvSpPr>
        <p:spPr>
          <a:xfrm>
            <a:off x="228353" y="6084934"/>
            <a:ext cx="1724593" cy="307777"/>
          </a:xfrm>
          <a:prstGeom prst="rect">
            <a:avLst/>
          </a:prstGeom>
          <a:noFill/>
        </p:spPr>
        <p:txBody>
          <a:bodyPr wrap="square" rtlCol="0">
            <a:spAutoFit/>
          </a:bodyPr>
          <a:lstStyle/>
          <a:p>
            <a:r>
              <a:rPr lang="en-GB" sz="1400" b="1" dirty="0" err="1" smtClean="0">
                <a:solidFill>
                  <a:srgbClr val="00040C"/>
                </a:solidFill>
                <a:latin typeface="Arial Narrow" panose="020B0606020202030204" pitchFamily="34" charset="0"/>
              </a:rPr>
              <a:t>Menos</a:t>
            </a:r>
            <a:r>
              <a:rPr lang="en-GB" sz="1400" b="1" dirty="0" smtClean="0">
                <a:solidFill>
                  <a:srgbClr val="00040C"/>
                </a:solidFill>
                <a:latin typeface="Arial Narrow" panose="020B0606020202030204" pitchFamily="34" charset="0"/>
              </a:rPr>
              <a:t> </a:t>
            </a:r>
            <a:r>
              <a:rPr lang="en-GB" sz="1400" b="1" dirty="0" err="1" smtClean="0">
                <a:solidFill>
                  <a:srgbClr val="00040C"/>
                </a:solidFill>
                <a:latin typeface="Arial Narrow" panose="020B0606020202030204" pitchFamily="34" charset="0"/>
              </a:rPr>
              <a:t>restrictivo</a:t>
            </a:r>
            <a:endParaRPr lang="en-GB" sz="1400" b="1" dirty="0">
              <a:solidFill>
                <a:srgbClr val="00040C"/>
              </a:solidFill>
              <a:latin typeface="Arial Narrow" panose="020B0606020202030204" pitchFamily="34" charset="0"/>
            </a:endParaRPr>
          </a:p>
        </p:txBody>
      </p:sp>
    </p:spTree>
    <p:extLst>
      <p:ext uri="{BB962C8B-B14F-4D97-AF65-F5344CB8AC3E}">
        <p14:creationId xmlns:p14="http://schemas.microsoft.com/office/powerpoint/2010/main" val="4096547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37</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a:solidFill>
                  <a:schemeClr val="accent1">
                    <a:lumMod val="75000"/>
                  </a:schemeClr>
                </a:solidFill>
              </a:rPr>
              <a:t>Las barreras arancelarias son elevadas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15723" y="6448515"/>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a:t>
            </a:r>
            <a:r>
              <a:rPr lang="es-ES" sz="1100" i="1" dirty="0">
                <a:solidFill>
                  <a:srgbClr val="00040C"/>
                </a:solidFill>
                <a:latin typeface="+mj-lt"/>
              </a:rPr>
              <a:t>Base de datos WITS (Solución Comercial Integrada Mundial).</a:t>
            </a:r>
            <a:endParaRPr lang="en-US" sz="1100" i="1" dirty="0">
              <a:solidFill>
                <a:srgbClr val="00040C"/>
              </a:solidFill>
              <a:latin typeface="+mj-lt"/>
            </a:endParaRPr>
          </a:p>
        </p:txBody>
      </p:sp>
      <p:pic>
        <p:nvPicPr>
          <p:cNvPr id="5" name="Picture 4"/>
          <p:cNvPicPr>
            <a:picLocks noChangeAspect="1"/>
          </p:cNvPicPr>
          <p:nvPr/>
        </p:nvPicPr>
        <p:blipFill>
          <a:blip r:embed="rId3"/>
          <a:stretch>
            <a:fillRect/>
          </a:stretch>
        </p:blipFill>
        <p:spPr>
          <a:xfrm>
            <a:off x="591051" y="1310030"/>
            <a:ext cx="7865260" cy="5173761"/>
          </a:xfrm>
          <a:prstGeom prst="rect">
            <a:avLst/>
          </a:prstGeom>
        </p:spPr>
      </p:pic>
    </p:spTree>
    <p:extLst>
      <p:ext uri="{BB962C8B-B14F-4D97-AF65-F5344CB8AC3E}">
        <p14:creationId xmlns:p14="http://schemas.microsoft.com/office/powerpoint/2010/main" val="383377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38</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Un tercio de los trabajadores tiene empleo informal</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197058" y="6391964"/>
            <a:ext cx="8280000" cy="261610"/>
          </a:xfrm>
          <a:prstGeom prst="rect">
            <a:avLst/>
          </a:prstGeom>
          <a:noFill/>
        </p:spPr>
        <p:txBody>
          <a:bodyPr wrap="square" rtlCol="0">
            <a:spAutoFit/>
          </a:bodyPr>
          <a:lstStyle/>
          <a:p>
            <a:r>
              <a:rPr lang="en-US" sz="1100" i="1" dirty="0">
                <a:solidFill>
                  <a:srgbClr val="00040C"/>
                </a:solidFill>
                <a:latin typeface="+mj-lt"/>
              </a:rPr>
              <a:t>Fuente</a:t>
            </a:r>
            <a:r>
              <a:rPr lang="en-US" sz="1100" i="1" dirty="0" smtClean="0">
                <a:solidFill>
                  <a:srgbClr val="00040C"/>
                </a:solidFill>
                <a:latin typeface="+mj-lt"/>
              </a:rPr>
              <a:t>: Banco Mundial; INDEC.</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763259" y="1413625"/>
            <a:ext cx="7458783" cy="4897364"/>
          </a:xfrm>
          <a:prstGeom prst="rect">
            <a:avLst/>
          </a:prstGeom>
        </p:spPr>
      </p:pic>
    </p:spTree>
    <p:extLst>
      <p:ext uri="{BB962C8B-B14F-4D97-AF65-F5344CB8AC3E}">
        <p14:creationId xmlns:p14="http://schemas.microsoft.com/office/powerpoint/2010/main" val="3194174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39</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Fortalecer las instituciones mejoraría el clima de negocios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158698" y="6246892"/>
            <a:ext cx="8280000" cy="261610"/>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a:solidFill>
                  <a:srgbClr val="00040C"/>
                </a:solidFill>
                <a:latin typeface="+mj-lt"/>
              </a:rPr>
              <a:t>Transparencia Internacional, disponible en https://www.transparency.org/research/cpi/overview. </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61513" y="1602000"/>
            <a:ext cx="8920487" cy="4208537"/>
          </a:xfrm>
          <a:prstGeom prst="rect">
            <a:avLst/>
          </a:prstGeom>
        </p:spPr>
      </p:pic>
    </p:spTree>
    <p:extLst>
      <p:ext uri="{BB962C8B-B14F-4D97-AF65-F5344CB8AC3E}">
        <p14:creationId xmlns:p14="http://schemas.microsoft.com/office/powerpoint/2010/main" val="43928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a:t>
            </a:fld>
            <a:endParaRPr lang="en-GB" dirty="0"/>
          </a:p>
        </p:txBody>
      </p:sp>
      <p:sp>
        <p:nvSpPr>
          <p:cNvPr id="4" name="Title 3"/>
          <p:cNvSpPr>
            <a:spLocks noGrp="1"/>
          </p:cNvSpPr>
          <p:nvPr>
            <p:ph type="title"/>
          </p:nvPr>
        </p:nvSpPr>
        <p:spPr>
          <a:xfrm>
            <a:off x="1079999" y="237600"/>
            <a:ext cx="7989573" cy="1022400"/>
          </a:xfrm>
        </p:spPr>
        <p:txBody>
          <a:bodyPr/>
          <a:lstStyle/>
          <a:p>
            <a:pPr algn="ctr"/>
            <a:r>
              <a:rPr lang="en-GB" sz="2400" b="1" dirty="0" smtClean="0">
                <a:solidFill>
                  <a:schemeClr val="accent1">
                    <a:lumMod val="75000"/>
                  </a:schemeClr>
                </a:solidFill>
              </a:rPr>
              <a:t>La </a:t>
            </a:r>
            <a:r>
              <a:rPr lang="en-GB" sz="2400" b="1" dirty="0" err="1" smtClean="0">
                <a:solidFill>
                  <a:schemeClr val="accent1">
                    <a:lumMod val="75000"/>
                  </a:schemeClr>
                </a:solidFill>
              </a:rPr>
              <a:t>economía</a:t>
            </a:r>
            <a:r>
              <a:rPr lang="en-GB" sz="2400" b="1" dirty="0" smtClean="0">
                <a:solidFill>
                  <a:schemeClr val="accent1">
                    <a:lumMod val="75000"/>
                  </a:schemeClr>
                </a:solidFill>
              </a:rPr>
              <a:t> ha </a:t>
            </a:r>
            <a:r>
              <a:rPr lang="es-ES_tradnl" sz="2400" b="1" dirty="0" smtClean="0">
                <a:solidFill>
                  <a:schemeClr val="accent1">
                    <a:lumMod val="75000"/>
                  </a:schemeClr>
                </a:solidFill>
              </a:rPr>
              <a:t>perdido terreno</a:t>
            </a:r>
            <a:endParaRPr lang="es-ES_tradnl" sz="2400" b="1" dirty="0">
              <a:solidFill>
                <a:schemeClr val="accent1">
                  <a:lumMod val="75000"/>
                </a:schemeClr>
              </a:solidFill>
            </a:endParaRPr>
          </a:p>
        </p:txBody>
      </p:sp>
      <p:sp>
        <p:nvSpPr>
          <p:cNvPr id="2" name="TextBox 1"/>
          <p:cNvSpPr txBox="1"/>
          <p:nvPr/>
        </p:nvSpPr>
        <p:spPr>
          <a:xfrm>
            <a:off x="118382" y="6194735"/>
            <a:ext cx="8280000" cy="430887"/>
          </a:xfrm>
          <a:prstGeom prst="rect">
            <a:avLst/>
          </a:prstGeom>
          <a:noFill/>
        </p:spPr>
        <p:txBody>
          <a:bodyPr wrap="square" rtlCol="0">
            <a:spAutoFit/>
          </a:bodyPr>
          <a:lstStyle/>
          <a:p>
            <a:endParaRPr lang="en-US" sz="1100" i="1" dirty="0">
              <a:solidFill>
                <a:srgbClr val="00040C"/>
              </a:solidFill>
              <a:latin typeface="+mj-lt"/>
            </a:endParaRPr>
          </a:p>
          <a:p>
            <a:r>
              <a:rPr lang="en-US" sz="1100" i="1" dirty="0" smtClean="0">
                <a:solidFill>
                  <a:srgbClr val="00040C"/>
                </a:solidFill>
                <a:latin typeface="+mj-lt"/>
              </a:rPr>
              <a:t>Fuente: </a:t>
            </a:r>
            <a:r>
              <a:rPr lang="en-US" sz="1100" i="1" dirty="0" err="1" smtClean="0">
                <a:solidFill>
                  <a:srgbClr val="00040C"/>
                </a:solidFill>
                <a:latin typeface="+mj-lt"/>
              </a:rPr>
              <a:t>Cálculos</a:t>
            </a:r>
            <a:r>
              <a:rPr lang="en-US" sz="1100" i="1" dirty="0" smtClean="0">
                <a:solidFill>
                  <a:srgbClr val="00040C"/>
                </a:solidFill>
                <a:latin typeface="+mj-lt"/>
              </a:rPr>
              <a:t> de la OCDE </a:t>
            </a:r>
            <a:r>
              <a:rPr lang="en-US" sz="1100" i="1" dirty="0" err="1" smtClean="0">
                <a:solidFill>
                  <a:srgbClr val="00040C"/>
                </a:solidFill>
                <a:latin typeface="+mj-lt"/>
              </a:rPr>
              <a:t>en</a:t>
            </a:r>
            <a:r>
              <a:rPr lang="en-US" sz="1100" i="1" dirty="0" smtClean="0">
                <a:solidFill>
                  <a:srgbClr val="00040C"/>
                </a:solidFill>
                <a:latin typeface="+mj-lt"/>
              </a:rPr>
              <a:t> base de Bolt </a:t>
            </a:r>
            <a:r>
              <a:rPr lang="en-US" sz="1100" i="1" dirty="0">
                <a:solidFill>
                  <a:srgbClr val="00040C"/>
                </a:solidFill>
                <a:latin typeface="+mj-lt"/>
              </a:rPr>
              <a:t>and Van </a:t>
            </a:r>
            <a:r>
              <a:rPr lang="en-US" sz="1100" i="1" dirty="0" err="1">
                <a:solidFill>
                  <a:srgbClr val="00040C"/>
                </a:solidFill>
                <a:latin typeface="+mj-lt"/>
              </a:rPr>
              <a:t>Zanden</a:t>
            </a:r>
            <a:r>
              <a:rPr lang="en-US" sz="1100" i="1" dirty="0">
                <a:solidFill>
                  <a:srgbClr val="00040C"/>
                </a:solidFill>
                <a:latin typeface="+mj-lt"/>
              </a:rPr>
              <a:t> (2014) </a:t>
            </a:r>
            <a:r>
              <a:rPr lang="en-US" sz="1100" i="1" dirty="0" smtClean="0">
                <a:solidFill>
                  <a:srgbClr val="00040C"/>
                </a:solidFill>
                <a:latin typeface="+mj-lt"/>
              </a:rPr>
              <a:t>(http</a:t>
            </a:r>
            <a:r>
              <a:rPr lang="en-US" sz="1100" i="1" dirty="0">
                <a:solidFill>
                  <a:srgbClr val="00040C"/>
                </a:solidFill>
                <a:latin typeface="+mj-lt"/>
              </a:rPr>
              <a:t>://www.ggdc.net/maddison/maddison-project/data.htm).</a:t>
            </a:r>
          </a:p>
        </p:txBody>
      </p:sp>
      <p:sp>
        <p:nvSpPr>
          <p:cNvPr id="8" name="TextBox 7"/>
          <p:cNvSpPr txBox="1"/>
          <p:nvPr/>
        </p:nvSpPr>
        <p:spPr>
          <a:xfrm>
            <a:off x="1866584" y="1522634"/>
            <a:ext cx="4783597" cy="369332"/>
          </a:xfrm>
          <a:prstGeom prst="rect">
            <a:avLst/>
          </a:prstGeom>
          <a:noFill/>
        </p:spPr>
        <p:txBody>
          <a:bodyPr wrap="square" rtlCol="0">
            <a:spAutoFit/>
          </a:bodyPr>
          <a:lstStyle/>
          <a:p>
            <a:pPr algn="ctr"/>
            <a:r>
              <a:rPr lang="en-GB" dirty="0" smtClean="0">
                <a:solidFill>
                  <a:srgbClr val="00040C"/>
                </a:solidFill>
                <a:latin typeface="+mj-lt"/>
              </a:rPr>
              <a:t>PIB per capita</a:t>
            </a:r>
            <a:endParaRPr lang="en-GB" dirty="0">
              <a:solidFill>
                <a:srgbClr val="00040C"/>
              </a:solidFill>
              <a:latin typeface="+mj-lt"/>
            </a:endParaRPr>
          </a:p>
        </p:txBody>
      </p:sp>
      <p:pic>
        <p:nvPicPr>
          <p:cNvPr id="6" name="Picture 5"/>
          <p:cNvPicPr>
            <a:picLocks noChangeAspect="1"/>
          </p:cNvPicPr>
          <p:nvPr/>
        </p:nvPicPr>
        <p:blipFill>
          <a:blip r:embed="rId3"/>
          <a:stretch>
            <a:fillRect/>
          </a:stretch>
        </p:blipFill>
        <p:spPr>
          <a:xfrm>
            <a:off x="-28532" y="1874142"/>
            <a:ext cx="9098104" cy="4184529"/>
          </a:xfrm>
          <a:prstGeom prst="rect">
            <a:avLst/>
          </a:prstGeom>
        </p:spPr>
      </p:pic>
    </p:spTree>
    <p:extLst>
      <p:ext uri="{BB962C8B-B14F-4D97-AF65-F5344CB8AC3E}">
        <p14:creationId xmlns:p14="http://schemas.microsoft.com/office/powerpoint/2010/main" val="323068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40</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Principales recomendaciones - </a:t>
            </a:r>
            <a:br>
              <a:rPr lang="es-ES_tradnl" sz="2400" b="1" dirty="0" smtClean="0">
                <a:solidFill>
                  <a:schemeClr val="accent1">
                    <a:lumMod val="75000"/>
                  </a:schemeClr>
                </a:solidFill>
              </a:rPr>
            </a:br>
            <a:r>
              <a:rPr lang="es-ES_tradnl" sz="2400" b="1" i="1" dirty="0" smtClean="0">
                <a:solidFill>
                  <a:schemeClr val="accent1">
                    <a:lumMod val="75000"/>
                  </a:schemeClr>
                </a:solidFill>
              </a:rPr>
              <a:t>Reformas estructurales</a:t>
            </a:r>
            <a:r>
              <a:rPr lang="es-ES_tradnl" sz="2400" b="1" dirty="0" smtClean="0">
                <a:solidFill>
                  <a:schemeClr val="accent1">
                    <a:lumMod val="75000"/>
                  </a:schemeClr>
                </a:solidFill>
              </a:rPr>
              <a:t/>
            </a:r>
            <a:br>
              <a:rPr lang="es-ES_tradnl" sz="2400" b="1" dirty="0" smtClean="0">
                <a:solidFill>
                  <a:schemeClr val="accent1">
                    <a:lumMod val="75000"/>
                  </a:schemeClr>
                </a:solidFill>
              </a:rPr>
            </a:br>
            <a:endParaRPr lang="es-ES_tradnl" sz="2400" b="1" dirty="0">
              <a:solidFill>
                <a:schemeClr val="accent1">
                  <a:lumMod val="75000"/>
                </a:schemeClr>
              </a:solidFill>
            </a:endParaRPr>
          </a:p>
        </p:txBody>
      </p:sp>
      <p:sp>
        <p:nvSpPr>
          <p:cNvPr id="5" name="Content Placeholder 4"/>
          <p:cNvSpPr>
            <a:spLocks noGrp="1"/>
          </p:cNvSpPr>
          <p:nvPr>
            <p:ph idx="1"/>
          </p:nvPr>
        </p:nvSpPr>
        <p:spPr>
          <a:xfrm>
            <a:off x="276225" y="1622987"/>
            <a:ext cx="8791573" cy="5020533"/>
          </a:xfrm>
        </p:spPr>
        <p:txBody>
          <a:bodyPr>
            <a:normAutofit/>
          </a:bodyPr>
          <a:lstStyle/>
          <a:p>
            <a:pPr marL="285750" indent="-285750">
              <a:buFont typeface="Wingdings" panose="05000000000000000000" pitchFamily="2" charset="2"/>
              <a:buChar char="Ø"/>
            </a:pPr>
            <a:r>
              <a:rPr lang="es-ES" sz="2000" dirty="0" smtClean="0">
                <a:solidFill>
                  <a:schemeClr val="tx2"/>
                </a:solidFill>
                <a:latin typeface="Arial" panose="020B0604020202020204" pitchFamily="34" charset="0"/>
                <a:cs typeface="Arial" panose="020B0604020202020204" pitchFamily="34" charset="0"/>
              </a:rPr>
              <a:t>Reducir </a:t>
            </a:r>
            <a:r>
              <a:rPr lang="es-ES" sz="2000" dirty="0">
                <a:solidFill>
                  <a:schemeClr val="tx2"/>
                </a:solidFill>
                <a:latin typeface="Arial" panose="020B0604020202020204" pitchFamily="34" charset="0"/>
                <a:cs typeface="Arial" panose="020B0604020202020204" pitchFamily="34" charset="0"/>
              </a:rPr>
              <a:t>las barreras regulatorias </a:t>
            </a:r>
            <a:r>
              <a:rPr lang="es-ES" sz="2000" dirty="0" smtClean="0">
                <a:solidFill>
                  <a:schemeClr val="tx2"/>
                </a:solidFill>
                <a:latin typeface="Arial" panose="020B0604020202020204" pitchFamily="34" charset="0"/>
                <a:cs typeface="Arial" panose="020B0604020202020204" pitchFamily="34" charset="0"/>
              </a:rPr>
              <a:t>a </a:t>
            </a:r>
            <a:r>
              <a:rPr lang="es-ES" sz="2000" dirty="0">
                <a:solidFill>
                  <a:schemeClr val="tx2"/>
                </a:solidFill>
                <a:latin typeface="Arial" panose="020B0604020202020204" pitchFamily="34" charset="0"/>
                <a:cs typeface="Arial" panose="020B0604020202020204" pitchFamily="34" charset="0"/>
              </a:rPr>
              <a:t>la iniciativa empresarial y a la entrada en el mercado, incluido en el ámbito de los gobiernos provinciales y </a:t>
            </a:r>
            <a:r>
              <a:rPr lang="es-ES" sz="2000" dirty="0" smtClean="0">
                <a:solidFill>
                  <a:schemeClr val="tx2"/>
                </a:solidFill>
                <a:latin typeface="Arial" panose="020B0604020202020204" pitchFamily="34" charset="0"/>
                <a:cs typeface="Arial" panose="020B0604020202020204" pitchFamily="34" charset="0"/>
              </a:rPr>
              <a:t>municipales.</a:t>
            </a:r>
          </a:p>
          <a:p>
            <a:pPr marL="285750" indent="-285750">
              <a:buFont typeface="Wingdings" panose="05000000000000000000" pitchFamily="2" charset="2"/>
              <a:buChar char="Ø"/>
            </a:pPr>
            <a:endParaRPr lang="es-ES" sz="20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2000" dirty="0" smtClean="0">
                <a:solidFill>
                  <a:schemeClr val="tx2"/>
                </a:solidFill>
                <a:latin typeface="Arial" panose="020B0604020202020204" pitchFamily="34" charset="0"/>
                <a:cs typeface="Arial" panose="020B0604020202020204" pitchFamily="34" charset="0"/>
              </a:rPr>
              <a:t>Extender </a:t>
            </a:r>
            <a:r>
              <a:rPr lang="es-ES" sz="2000" dirty="0">
                <a:solidFill>
                  <a:schemeClr val="tx2"/>
                </a:solidFill>
                <a:latin typeface="Arial" panose="020B0604020202020204" pitchFamily="34" charset="0"/>
                <a:cs typeface="Arial" panose="020B0604020202020204" pitchFamily="34" charset="0"/>
              </a:rPr>
              <a:t>a toda la economía el programa de seguro de desempleo basado en cuentas individuales que se utiliza actualmente en el sector de la construcción y reducir al mismo tiempo las </a:t>
            </a:r>
            <a:r>
              <a:rPr lang="es-ES" sz="2000" dirty="0" smtClean="0">
                <a:solidFill>
                  <a:schemeClr val="tx2"/>
                </a:solidFill>
                <a:latin typeface="Arial" panose="020B0604020202020204" pitchFamily="34" charset="0"/>
                <a:cs typeface="Arial" panose="020B0604020202020204" pitchFamily="34" charset="0"/>
              </a:rPr>
              <a:t>indemnizaciones </a:t>
            </a:r>
            <a:r>
              <a:rPr lang="es-ES" sz="2000" dirty="0">
                <a:solidFill>
                  <a:schemeClr val="tx2"/>
                </a:solidFill>
                <a:latin typeface="Arial" panose="020B0604020202020204" pitchFamily="34" charset="0"/>
                <a:cs typeface="Arial" panose="020B0604020202020204" pitchFamily="34" charset="0"/>
              </a:rPr>
              <a:t>por despido</a:t>
            </a:r>
            <a:r>
              <a:rPr lang="es-ES" sz="2000" dirty="0" smtClean="0">
                <a:solidFill>
                  <a:schemeClr val="tx2"/>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endParaRPr lang="es-ES" sz="2000" dirty="0" smtClean="0">
              <a:solidFill>
                <a:schemeClr val="tx2"/>
              </a:solidFill>
              <a:latin typeface="Arial" panose="020B0604020202020204" pitchFamily="34" charset="0"/>
              <a:ea typeface="+mj-ea"/>
              <a:cs typeface="Arial" panose="020B0604020202020204" pitchFamily="34" charset="0"/>
            </a:endParaRPr>
          </a:p>
          <a:p>
            <a:pPr marL="285750" indent="-285750">
              <a:buFont typeface="Wingdings" panose="05000000000000000000" pitchFamily="2" charset="2"/>
              <a:buChar char="Ø"/>
            </a:pPr>
            <a:r>
              <a:rPr lang="es-ES" sz="2000" dirty="0" smtClean="0">
                <a:solidFill>
                  <a:schemeClr val="tx2"/>
                </a:solidFill>
                <a:latin typeface="Arial" panose="020B0604020202020204" pitchFamily="34" charset="0"/>
                <a:ea typeface="+mj-ea"/>
                <a:cs typeface="Arial" panose="020B0604020202020204" pitchFamily="34" charset="0"/>
              </a:rPr>
              <a:t>Seguir </a:t>
            </a:r>
            <a:r>
              <a:rPr lang="es-ES" sz="2000" dirty="0">
                <a:solidFill>
                  <a:schemeClr val="tx2"/>
                </a:solidFill>
                <a:latin typeface="Arial" panose="020B0604020202020204" pitchFamily="34" charset="0"/>
                <a:ea typeface="+mj-ea"/>
                <a:cs typeface="Arial" panose="020B0604020202020204" pitchFamily="34" charset="0"/>
              </a:rPr>
              <a:t>ampliando la educación de la primera infancia. </a:t>
            </a:r>
          </a:p>
          <a:p>
            <a:pPr marL="285750" indent="-285750">
              <a:buFont typeface="Wingdings" panose="05000000000000000000" pitchFamily="2" charset="2"/>
              <a:buChar char="Ø"/>
            </a:pPr>
            <a:endParaRPr lang="es-ES" sz="2000" dirty="0" smtClean="0">
              <a:solidFill>
                <a:schemeClr val="tx2"/>
              </a:solidFill>
              <a:latin typeface="Arial" panose="020B0604020202020204" pitchFamily="34" charset="0"/>
              <a:ea typeface="+mj-ea"/>
              <a:cs typeface="Arial" panose="020B0604020202020204" pitchFamily="34" charset="0"/>
            </a:endParaRPr>
          </a:p>
          <a:p>
            <a:pPr marL="285750" indent="-285750">
              <a:buFont typeface="Wingdings" panose="05000000000000000000" pitchFamily="2" charset="2"/>
              <a:buChar char="Ø"/>
            </a:pPr>
            <a:r>
              <a:rPr lang="es-ES" sz="2000" dirty="0" smtClean="0">
                <a:solidFill>
                  <a:schemeClr val="tx2"/>
                </a:solidFill>
                <a:latin typeface="Arial" panose="020B0604020202020204" pitchFamily="34" charset="0"/>
                <a:ea typeface="+mj-ea"/>
                <a:cs typeface="Arial" panose="020B0604020202020204" pitchFamily="34" charset="0"/>
              </a:rPr>
              <a:t>Reforzar </a:t>
            </a:r>
            <a:r>
              <a:rPr lang="es-ES" sz="2000" dirty="0">
                <a:solidFill>
                  <a:schemeClr val="tx2"/>
                </a:solidFill>
                <a:latin typeface="Arial" panose="020B0604020202020204" pitchFamily="34" charset="0"/>
                <a:ea typeface="+mj-ea"/>
                <a:cs typeface="Arial" panose="020B0604020202020204" pitchFamily="34" charset="0"/>
              </a:rPr>
              <a:t>la autonomía operativa y financiera de la Oficina Anticorrupción y garantizar los recursos adecuados para cumplir su mandato</a:t>
            </a:r>
            <a:r>
              <a:rPr lang="es-ES" sz="2000" dirty="0" smtClean="0">
                <a:solidFill>
                  <a:schemeClr val="tx2"/>
                </a:solidFill>
                <a:latin typeface="Arial" panose="020B0604020202020204" pitchFamily="34" charset="0"/>
                <a:ea typeface="+mj-ea"/>
                <a:cs typeface="Arial" panose="020B0604020202020204" pitchFamily="34" charset="0"/>
              </a:rPr>
              <a:t>.</a:t>
            </a:r>
          </a:p>
          <a:p>
            <a:pPr marL="285750" indent="-285750">
              <a:buFont typeface="Wingdings" panose="05000000000000000000" pitchFamily="2" charset="2"/>
              <a:buChar char="Ø"/>
            </a:pPr>
            <a:endParaRPr lang="es-ES" sz="2000" dirty="0" smtClean="0">
              <a:solidFill>
                <a:schemeClr val="tx2"/>
              </a:solidFill>
              <a:latin typeface="Arial" panose="020B0604020202020204" pitchFamily="34" charset="0"/>
              <a:ea typeface="+mj-ea"/>
              <a:cs typeface="Arial" panose="020B0604020202020204" pitchFamily="34" charset="0"/>
            </a:endParaRPr>
          </a:p>
          <a:p>
            <a:pPr marL="285750" indent="-285750">
              <a:buFont typeface="Wingdings" panose="05000000000000000000" pitchFamily="2" charset="2"/>
              <a:buChar char="Ø"/>
            </a:pPr>
            <a:endParaRPr lang="es-ES" sz="2000" dirty="0" smtClean="0">
              <a:solidFill>
                <a:schemeClr val="tx2"/>
              </a:solidFill>
              <a:latin typeface="Arial" panose="020B0604020202020204" pitchFamily="34" charset="0"/>
              <a:ea typeface="+mj-ea"/>
              <a:cs typeface="Arial" panose="020B0604020202020204" pitchFamily="34" charset="0"/>
            </a:endParaRPr>
          </a:p>
          <a:p>
            <a:pPr marL="0" indent="0">
              <a:buNone/>
            </a:pPr>
            <a:endParaRPr lang="es-ES_tradnl" sz="2000" dirty="0" smtClean="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9521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41</a:t>
            </a:fld>
            <a:endParaRPr lang="en-GB"/>
          </a:p>
        </p:txBody>
      </p:sp>
      <p:sp>
        <p:nvSpPr>
          <p:cNvPr id="2" name="Title 1"/>
          <p:cNvSpPr>
            <a:spLocks noGrp="1"/>
          </p:cNvSpPr>
          <p:nvPr>
            <p:ph type="title"/>
          </p:nvPr>
        </p:nvSpPr>
        <p:spPr>
          <a:xfrm>
            <a:off x="828865" y="2845628"/>
            <a:ext cx="7416000" cy="1022400"/>
          </a:xfrm>
        </p:spPr>
        <p:txBody>
          <a:bodyPr/>
          <a:lstStyle/>
          <a:p>
            <a:pPr algn="ctr"/>
            <a:r>
              <a:rPr lang="es-ES" sz="2800" b="1" dirty="0" smtClean="0">
                <a:solidFill>
                  <a:schemeClr val="accent1">
                    <a:lumMod val="75000"/>
                  </a:schemeClr>
                </a:solidFill>
              </a:rPr>
              <a:t>Fomentar </a:t>
            </a:r>
            <a:r>
              <a:rPr lang="es-ES" sz="2800" b="1" dirty="0">
                <a:solidFill>
                  <a:schemeClr val="accent1">
                    <a:lumMod val="75000"/>
                  </a:schemeClr>
                </a:solidFill>
              </a:rPr>
              <a:t>la integración en la economía mundial</a:t>
            </a:r>
            <a:endParaRPr lang="es-ES_tradnl" sz="2800" b="1" dirty="0">
              <a:solidFill>
                <a:schemeClr val="accent1">
                  <a:lumMod val="75000"/>
                </a:schemeClr>
              </a:solidFill>
            </a:endParaRPr>
          </a:p>
        </p:txBody>
      </p:sp>
    </p:spTree>
    <p:extLst>
      <p:ext uri="{BB962C8B-B14F-4D97-AF65-F5344CB8AC3E}">
        <p14:creationId xmlns:p14="http://schemas.microsoft.com/office/powerpoint/2010/main" val="1405963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42</a:t>
            </a:fld>
            <a:endParaRPr lang="en-GB"/>
          </a:p>
        </p:txBody>
      </p:sp>
      <p:sp>
        <p:nvSpPr>
          <p:cNvPr id="4" name="Title 3"/>
          <p:cNvSpPr>
            <a:spLocks noGrp="1"/>
          </p:cNvSpPr>
          <p:nvPr>
            <p:ph type="title"/>
          </p:nvPr>
        </p:nvSpPr>
        <p:spPr>
          <a:xfrm>
            <a:off x="1079999" y="237600"/>
            <a:ext cx="7853607" cy="1022400"/>
          </a:xfrm>
        </p:spPr>
        <p:txBody>
          <a:bodyPr/>
          <a:lstStyle/>
          <a:p>
            <a:r>
              <a:rPr lang="es-ES" sz="2400" b="1" dirty="0" smtClean="0">
                <a:solidFill>
                  <a:schemeClr val="accent1">
                    <a:lumMod val="75000"/>
                  </a:schemeClr>
                </a:solidFill>
              </a:rPr>
              <a:t>Argentina participa poco en el comercio internacional</a:t>
            </a:r>
            <a:endParaRPr lang="es-ES_tradnl" sz="2400" b="1" dirty="0">
              <a:solidFill>
                <a:schemeClr val="accent1">
                  <a:lumMod val="75000"/>
                </a:schemeClr>
              </a:solidFill>
            </a:endParaRPr>
          </a:p>
        </p:txBody>
      </p:sp>
      <p:sp>
        <p:nvSpPr>
          <p:cNvPr id="12" name="TextBox 11"/>
          <p:cNvSpPr txBox="1"/>
          <p:nvPr/>
        </p:nvSpPr>
        <p:spPr>
          <a:xfrm>
            <a:off x="254201" y="5825841"/>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Perspectivas de la economía mundial del FMI; base de datos Perspectivas Económicas de la OCDE.</a:t>
            </a:r>
            <a:endParaRPr lang="en-US" i="1" dirty="0"/>
          </a:p>
        </p:txBody>
      </p:sp>
      <p:pic>
        <p:nvPicPr>
          <p:cNvPr id="8" name="Picture 7"/>
          <p:cNvPicPr>
            <a:picLocks noChangeAspect="1"/>
          </p:cNvPicPr>
          <p:nvPr/>
        </p:nvPicPr>
        <p:blipFill>
          <a:blip r:embed="rId3"/>
          <a:stretch>
            <a:fillRect/>
          </a:stretch>
        </p:blipFill>
        <p:spPr>
          <a:xfrm>
            <a:off x="0" y="1579418"/>
            <a:ext cx="9164897" cy="4141250"/>
          </a:xfrm>
          <a:prstGeom prst="rect">
            <a:avLst/>
          </a:prstGeom>
        </p:spPr>
      </p:pic>
    </p:spTree>
    <p:extLst>
      <p:ext uri="{BB962C8B-B14F-4D97-AF65-F5344CB8AC3E}">
        <p14:creationId xmlns:p14="http://schemas.microsoft.com/office/powerpoint/2010/main" val="1795994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43</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a:solidFill>
                  <a:schemeClr val="accent1">
                    <a:lumMod val="75000"/>
                  </a:schemeClr>
                </a:solidFill>
              </a:rPr>
              <a:t>Argentina se ha mantenido al margen de las cadenas </a:t>
            </a:r>
            <a:r>
              <a:rPr lang="es-ES" sz="2400" b="1" dirty="0" smtClean="0">
                <a:solidFill>
                  <a:schemeClr val="accent1">
                    <a:lumMod val="75000"/>
                  </a:schemeClr>
                </a:solidFill>
              </a:rPr>
              <a:t>globales de valor</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pic>
        <p:nvPicPr>
          <p:cNvPr id="2" name="Picture 1"/>
          <p:cNvPicPr>
            <a:picLocks noChangeAspect="1"/>
          </p:cNvPicPr>
          <p:nvPr/>
        </p:nvPicPr>
        <p:blipFill>
          <a:blip r:embed="rId3"/>
          <a:stretch>
            <a:fillRect/>
          </a:stretch>
        </p:blipFill>
        <p:spPr>
          <a:xfrm>
            <a:off x="249382" y="1463710"/>
            <a:ext cx="8390618" cy="4598496"/>
          </a:xfrm>
          <a:prstGeom prst="rect">
            <a:avLst/>
          </a:prstGeom>
        </p:spPr>
      </p:pic>
      <p:sp>
        <p:nvSpPr>
          <p:cNvPr id="6" name="TextBox 5"/>
          <p:cNvSpPr txBox="1"/>
          <p:nvPr/>
        </p:nvSpPr>
        <p:spPr>
          <a:xfrm>
            <a:off x="81621" y="6509990"/>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a:t>
            </a:r>
            <a:r>
              <a:rPr lang="en-US" i="1" dirty="0"/>
              <a:t>: </a:t>
            </a:r>
            <a:r>
              <a:rPr lang="en-US" i="1" dirty="0" err="1"/>
              <a:t>Criscuolo</a:t>
            </a:r>
            <a:r>
              <a:rPr lang="en-US" i="1" dirty="0"/>
              <a:t> and </a:t>
            </a:r>
            <a:r>
              <a:rPr lang="en-US" i="1" dirty="0" err="1" smtClean="0"/>
              <a:t>Timmis</a:t>
            </a:r>
            <a:r>
              <a:rPr lang="en-US" i="1" dirty="0" smtClean="0"/>
              <a:t> (2018).</a:t>
            </a:r>
            <a:endParaRPr lang="en-US" i="1" dirty="0"/>
          </a:p>
        </p:txBody>
      </p:sp>
    </p:spTree>
    <p:extLst>
      <p:ext uri="{BB962C8B-B14F-4D97-AF65-F5344CB8AC3E}">
        <p14:creationId xmlns:p14="http://schemas.microsoft.com/office/powerpoint/2010/main" val="2373542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44</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a:solidFill>
                  <a:schemeClr val="accent1">
                    <a:lumMod val="75000"/>
                  </a:schemeClr>
                </a:solidFill>
              </a:rPr>
              <a:t>La </a:t>
            </a:r>
            <a:r>
              <a:rPr lang="es-ES" sz="2400" b="1" dirty="0" smtClean="0">
                <a:solidFill>
                  <a:schemeClr val="accent1">
                    <a:lumMod val="75000"/>
                  </a:schemeClr>
                </a:solidFill>
              </a:rPr>
              <a:t>protección </a:t>
            </a:r>
            <a:r>
              <a:rPr lang="es-ES" sz="2400" b="1" dirty="0">
                <a:solidFill>
                  <a:schemeClr val="accent1">
                    <a:lumMod val="75000"/>
                  </a:schemeClr>
                </a:solidFill>
              </a:rPr>
              <a:t>arancelaria es </a:t>
            </a:r>
            <a:r>
              <a:rPr lang="es-ES" sz="2400" b="1" dirty="0" smtClean="0">
                <a:solidFill>
                  <a:schemeClr val="accent1">
                    <a:lumMod val="75000"/>
                  </a:schemeClr>
                </a:solidFill>
              </a:rPr>
              <a:t>particularmente elevada </a:t>
            </a:r>
            <a:r>
              <a:rPr lang="es-ES" sz="2400" b="1" dirty="0">
                <a:solidFill>
                  <a:schemeClr val="accent1">
                    <a:lumMod val="75000"/>
                  </a:schemeClr>
                </a:solidFill>
              </a:rPr>
              <a:t>para </a:t>
            </a:r>
            <a:r>
              <a:rPr lang="es-ES" sz="2400" b="1" dirty="0" smtClean="0">
                <a:solidFill>
                  <a:schemeClr val="accent1">
                    <a:lumMod val="75000"/>
                  </a:schemeClr>
                </a:solidFill>
              </a:rPr>
              <a:t>bienes </a:t>
            </a:r>
            <a:r>
              <a:rPr lang="es-ES" sz="2400" b="1" dirty="0">
                <a:solidFill>
                  <a:schemeClr val="accent1">
                    <a:lumMod val="75000"/>
                  </a:schemeClr>
                </a:solidFill>
              </a:rPr>
              <a:t>de capital </a:t>
            </a:r>
            <a:r>
              <a:rPr lang="es-ES" sz="2400" b="1" dirty="0" smtClean="0">
                <a:solidFill>
                  <a:schemeClr val="accent1">
                    <a:lumMod val="75000"/>
                  </a:schemeClr>
                </a:solidFill>
              </a:rPr>
              <a:t>e </a:t>
            </a:r>
            <a:r>
              <a:rPr lang="es-ES" sz="2400" b="1" dirty="0">
                <a:solidFill>
                  <a:schemeClr val="accent1">
                    <a:lumMod val="75000"/>
                  </a:schemeClr>
                </a:solidFill>
              </a:rPr>
              <a:t>insumos intermedios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48266" y="5876985"/>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Base de datos Solución Comercial Integrada Mundial (WITS).</a:t>
            </a:r>
            <a:endParaRPr lang="en-US" i="1" dirty="0"/>
          </a:p>
        </p:txBody>
      </p:sp>
      <p:pic>
        <p:nvPicPr>
          <p:cNvPr id="8" name="Picture 7"/>
          <p:cNvPicPr>
            <a:picLocks noChangeAspect="1"/>
          </p:cNvPicPr>
          <p:nvPr/>
        </p:nvPicPr>
        <p:blipFill>
          <a:blip r:embed="rId3"/>
          <a:stretch>
            <a:fillRect/>
          </a:stretch>
        </p:blipFill>
        <p:spPr>
          <a:xfrm>
            <a:off x="19796" y="1562836"/>
            <a:ext cx="9086738" cy="4127604"/>
          </a:xfrm>
          <a:prstGeom prst="rect">
            <a:avLst/>
          </a:prstGeom>
        </p:spPr>
      </p:pic>
    </p:spTree>
    <p:extLst>
      <p:ext uri="{BB962C8B-B14F-4D97-AF65-F5344CB8AC3E}">
        <p14:creationId xmlns:p14="http://schemas.microsoft.com/office/powerpoint/2010/main" val="2875395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45</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Varios </a:t>
            </a:r>
            <a:r>
              <a:rPr lang="es-ES" sz="2400" b="1" dirty="0">
                <a:solidFill>
                  <a:schemeClr val="accent1">
                    <a:lumMod val="75000"/>
                  </a:schemeClr>
                </a:solidFill>
              </a:rPr>
              <a:t>sectores </a:t>
            </a:r>
            <a:r>
              <a:rPr lang="es-ES" sz="2400" b="1" dirty="0" smtClean="0">
                <a:solidFill>
                  <a:schemeClr val="accent1">
                    <a:lumMod val="75000"/>
                  </a:schemeClr>
                </a:solidFill>
              </a:rPr>
              <a:t>están protegidos </a:t>
            </a:r>
            <a:r>
              <a:rPr lang="es-ES" sz="2400" b="1" dirty="0">
                <a:solidFill>
                  <a:schemeClr val="accent1">
                    <a:lumMod val="75000"/>
                  </a:schemeClr>
                </a:solidFill>
              </a:rPr>
              <a:t>por licencias de importación no automáticas </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5" name="TextBox 4"/>
          <p:cNvSpPr txBox="1"/>
          <p:nvPr/>
        </p:nvSpPr>
        <p:spPr>
          <a:xfrm>
            <a:off x="884815" y="1441124"/>
            <a:ext cx="7186730" cy="523220"/>
          </a:xfrm>
          <a:prstGeom prst="rect">
            <a:avLst/>
          </a:prstGeom>
          <a:noFill/>
        </p:spPr>
        <p:txBody>
          <a:bodyPr wrap="square" rtlCol="0">
            <a:spAutoFit/>
          </a:bodyPr>
          <a:lstStyle/>
          <a:p>
            <a:r>
              <a:rPr lang="es-ES" sz="1400" dirty="0">
                <a:solidFill>
                  <a:schemeClr val="tx2">
                    <a:lumMod val="50000"/>
                  </a:schemeClr>
                </a:solidFill>
                <a:latin typeface="Arial" panose="020B0604020202020204" pitchFamily="34" charset="0"/>
                <a:cs typeface="Arial" panose="020B0604020202020204" pitchFamily="34" charset="0"/>
              </a:rPr>
              <a:t>Proporción de importaciones que necesitan licencia de importación no automática en 2018 (% total de importaciones por sector)</a:t>
            </a:r>
            <a:endParaRPr lang="en-GB" sz="1400" dirty="0">
              <a:solidFill>
                <a:schemeClr val="tx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0" y="6596390"/>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Ministerio de Producción y Trabajo (junio de 2018).</a:t>
            </a:r>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1" y="2198939"/>
            <a:ext cx="8802538" cy="3848855"/>
          </a:xfrm>
          <a:prstGeom prst="rect">
            <a:avLst/>
          </a:prstGeom>
        </p:spPr>
      </p:pic>
    </p:spTree>
    <p:extLst>
      <p:ext uri="{BB962C8B-B14F-4D97-AF65-F5344CB8AC3E}">
        <p14:creationId xmlns:p14="http://schemas.microsoft.com/office/powerpoint/2010/main" val="2777436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46</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Las empresas argentinas usan pocos insumos importados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756137" y="1387041"/>
            <a:ext cx="7930663" cy="307777"/>
          </a:xfrm>
          <a:prstGeom prst="rect">
            <a:avLst/>
          </a:prstGeom>
          <a:noFill/>
        </p:spPr>
        <p:txBody>
          <a:bodyPr wrap="square" rtlCol="0">
            <a:spAutoFit/>
          </a:bodyPr>
          <a:lstStyle/>
          <a:p>
            <a:r>
              <a:rPr lang="es-ES" sz="1400" b="1" dirty="0">
                <a:solidFill>
                  <a:srgbClr val="00040C"/>
                </a:solidFill>
                <a:latin typeface="Arial" panose="020B0604020202020204" pitchFamily="34" charset="0"/>
                <a:cs typeface="Arial" panose="020B0604020202020204" pitchFamily="34" charset="0"/>
              </a:rPr>
              <a:t>Proporción de insumos intermedios importados con respecto a los insumos </a:t>
            </a:r>
            <a:r>
              <a:rPr lang="es-ES" sz="1400" b="1" dirty="0" smtClean="0">
                <a:solidFill>
                  <a:srgbClr val="00040C"/>
                </a:solidFill>
                <a:latin typeface="Arial" panose="020B0604020202020204" pitchFamily="34" charset="0"/>
                <a:cs typeface="Arial" panose="020B0604020202020204" pitchFamily="34" charset="0"/>
              </a:rPr>
              <a:t>totales (en %) </a:t>
            </a:r>
            <a:endParaRPr lang="en-GB" sz="1400" b="1" dirty="0">
              <a:solidFill>
                <a:srgbClr val="00040C"/>
              </a:solidFill>
              <a:latin typeface="Arial" panose="020B0604020202020204" pitchFamily="34" charset="0"/>
              <a:cs typeface="Arial" panose="020B0604020202020204" pitchFamily="34" charset="0"/>
            </a:endParaRPr>
          </a:p>
        </p:txBody>
      </p:sp>
      <p:sp>
        <p:nvSpPr>
          <p:cNvPr id="8" name="TextBox 7"/>
          <p:cNvSpPr txBox="1"/>
          <p:nvPr/>
        </p:nvSpPr>
        <p:spPr>
          <a:xfrm>
            <a:off x="111641" y="5960174"/>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OCDE, base de datos sobre comercio en términos de valor agregado (</a:t>
            </a:r>
            <a:r>
              <a:rPr lang="es-ES" i="1" dirty="0" err="1"/>
              <a:t>TiVA</a:t>
            </a:r>
            <a:r>
              <a:rPr lang="es-ES" i="1" dirty="0"/>
              <a:t>) (septiembre de 2018).</a:t>
            </a:r>
            <a:endParaRPr lang="en-US" i="1" dirty="0"/>
          </a:p>
        </p:txBody>
      </p:sp>
      <p:pic>
        <p:nvPicPr>
          <p:cNvPr id="5" name="Picture 4"/>
          <p:cNvPicPr>
            <a:picLocks noChangeAspect="1"/>
          </p:cNvPicPr>
          <p:nvPr/>
        </p:nvPicPr>
        <p:blipFill>
          <a:blip r:embed="rId3"/>
          <a:stretch>
            <a:fillRect/>
          </a:stretch>
        </p:blipFill>
        <p:spPr>
          <a:xfrm>
            <a:off x="36071" y="1775206"/>
            <a:ext cx="9127128" cy="3847220"/>
          </a:xfrm>
          <a:prstGeom prst="rect">
            <a:avLst/>
          </a:prstGeom>
        </p:spPr>
      </p:pic>
    </p:spTree>
    <p:extLst>
      <p:ext uri="{BB962C8B-B14F-4D97-AF65-F5344CB8AC3E}">
        <p14:creationId xmlns:p14="http://schemas.microsoft.com/office/powerpoint/2010/main" val="1182334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47</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Los precios son altos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3026624" y="1777374"/>
            <a:ext cx="4890172" cy="338554"/>
          </a:xfrm>
          <a:prstGeom prst="rect">
            <a:avLst/>
          </a:prstGeom>
          <a:noFill/>
        </p:spPr>
        <p:txBody>
          <a:bodyPr wrap="square" rtlCol="0">
            <a:spAutoFit/>
          </a:bodyPr>
          <a:lstStyle/>
          <a:p>
            <a:r>
              <a:rPr lang="es-ES" sz="1600" b="1" dirty="0">
                <a:solidFill>
                  <a:srgbClr val="00040C"/>
                </a:solidFill>
                <a:latin typeface="Arial" panose="020B0604020202020204" pitchFamily="34" charset="0"/>
                <a:cs typeface="Arial" panose="020B0604020202020204" pitchFamily="34" charset="0"/>
              </a:rPr>
              <a:t>Precios </a:t>
            </a:r>
            <a:r>
              <a:rPr lang="es-ES" sz="1600" b="1" dirty="0" smtClean="0">
                <a:solidFill>
                  <a:srgbClr val="00040C"/>
                </a:solidFill>
                <a:latin typeface="Arial" panose="020B0604020202020204" pitchFamily="34" charset="0"/>
                <a:cs typeface="Arial" panose="020B0604020202020204" pitchFamily="34" charset="0"/>
              </a:rPr>
              <a:t>en </a:t>
            </a:r>
            <a:r>
              <a:rPr lang="es-ES" sz="1600" b="1" dirty="0">
                <a:solidFill>
                  <a:srgbClr val="00040C"/>
                </a:solidFill>
                <a:latin typeface="Arial" panose="020B0604020202020204" pitchFamily="34" charset="0"/>
                <a:cs typeface="Arial" panose="020B0604020202020204" pitchFamily="34" charset="0"/>
              </a:rPr>
              <a:t>USD </a:t>
            </a:r>
            <a:r>
              <a:rPr lang="es-ES" sz="1600" b="1" dirty="0" smtClean="0">
                <a:solidFill>
                  <a:srgbClr val="00040C"/>
                </a:solidFill>
                <a:latin typeface="Arial" panose="020B0604020202020204" pitchFamily="34" charset="0"/>
                <a:cs typeface="Arial" panose="020B0604020202020204" pitchFamily="34" charset="0"/>
              </a:rPr>
              <a:t>corrientes, 2017</a:t>
            </a:r>
            <a:endParaRPr lang="en-GB" sz="1600" b="1" dirty="0">
              <a:solidFill>
                <a:srgbClr val="00040C"/>
              </a:solidFill>
              <a:latin typeface="Arial" panose="020B0604020202020204" pitchFamily="34" charset="0"/>
              <a:cs typeface="Arial" panose="020B0604020202020204" pitchFamily="34" charset="0"/>
            </a:endParaRPr>
          </a:p>
        </p:txBody>
      </p:sp>
      <p:sp>
        <p:nvSpPr>
          <p:cNvPr id="8" name="TextBox 7"/>
          <p:cNvSpPr txBox="1"/>
          <p:nvPr/>
        </p:nvSpPr>
        <p:spPr>
          <a:xfrm>
            <a:off x="114519" y="5939663"/>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n-US" i="1" dirty="0" err="1" smtClean="0"/>
              <a:t>Cálculos</a:t>
            </a:r>
            <a:r>
              <a:rPr lang="en-US" i="1" dirty="0" smtClean="0"/>
              <a:t> de la </a:t>
            </a:r>
            <a:r>
              <a:rPr lang="es-ES" i="1" dirty="0" smtClean="0"/>
              <a:t>OCDE</a:t>
            </a:r>
            <a:r>
              <a:rPr lang="es-ES" i="1" dirty="0"/>
              <a:t>, Cálculos de la OCDE a partir de los datos de </a:t>
            </a:r>
            <a:r>
              <a:rPr lang="es-ES" i="1" dirty="0" err="1"/>
              <a:t>Numbeo</a:t>
            </a:r>
            <a:r>
              <a:rPr lang="es-ES" i="1" dirty="0" smtClean="0"/>
              <a:t>.</a:t>
            </a:r>
            <a:endParaRPr lang="en-US" i="1" dirty="0"/>
          </a:p>
        </p:txBody>
      </p:sp>
      <p:pic>
        <p:nvPicPr>
          <p:cNvPr id="2" name="Picture 1"/>
          <p:cNvPicPr>
            <a:picLocks noChangeAspect="1"/>
          </p:cNvPicPr>
          <p:nvPr/>
        </p:nvPicPr>
        <p:blipFill>
          <a:blip r:embed="rId3"/>
          <a:stretch>
            <a:fillRect/>
          </a:stretch>
        </p:blipFill>
        <p:spPr>
          <a:xfrm>
            <a:off x="-7388" y="2291302"/>
            <a:ext cx="9047669" cy="3353795"/>
          </a:xfrm>
          <a:prstGeom prst="rect">
            <a:avLst/>
          </a:prstGeom>
        </p:spPr>
      </p:pic>
    </p:spTree>
    <p:extLst>
      <p:ext uri="{BB962C8B-B14F-4D97-AF65-F5344CB8AC3E}">
        <p14:creationId xmlns:p14="http://schemas.microsoft.com/office/powerpoint/2010/main" val="2432885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48</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Una mayor integración con el mundo traería beneficios para la población más vulnerable</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5" name="TextBox 4"/>
          <p:cNvSpPr txBox="1"/>
          <p:nvPr/>
        </p:nvSpPr>
        <p:spPr>
          <a:xfrm>
            <a:off x="548866" y="1409900"/>
            <a:ext cx="8137934" cy="523220"/>
          </a:xfrm>
          <a:prstGeom prst="rect">
            <a:avLst/>
          </a:prstGeom>
          <a:noFill/>
        </p:spPr>
        <p:txBody>
          <a:bodyPr wrap="square" rtlCol="0">
            <a:spAutoFit/>
          </a:bodyPr>
          <a:lstStyle/>
          <a:p>
            <a:r>
              <a:rPr lang="es-ES" sz="1400" b="1" dirty="0">
                <a:solidFill>
                  <a:srgbClr val="00040C"/>
                </a:solidFill>
                <a:latin typeface="Arial" panose="020B0604020202020204" pitchFamily="34" charset="0"/>
                <a:cs typeface="Arial" panose="020B0604020202020204" pitchFamily="34" charset="0"/>
              </a:rPr>
              <a:t>Aumento del poder adquisitivo real </a:t>
            </a:r>
            <a:r>
              <a:rPr lang="es-ES" sz="1400" b="1" dirty="0" smtClean="0">
                <a:solidFill>
                  <a:srgbClr val="00040C"/>
                </a:solidFill>
                <a:latin typeface="Arial" panose="020B0604020202020204" pitchFamily="34" charset="0"/>
                <a:cs typeface="Arial" panose="020B0604020202020204" pitchFamily="34" charset="0"/>
              </a:rPr>
              <a:t>simulado sin aranceles y barreras no arancelarias</a:t>
            </a:r>
          </a:p>
          <a:p>
            <a:r>
              <a:rPr lang="es-ES" sz="1400" dirty="0" smtClean="0">
                <a:solidFill>
                  <a:srgbClr val="00040C"/>
                </a:solidFill>
                <a:latin typeface="Arial" panose="020B0604020202020204" pitchFamily="34" charset="0"/>
                <a:cs typeface="Arial" panose="020B0604020202020204" pitchFamily="34" charset="0"/>
              </a:rPr>
              <a:t>Por </a:t>
            </a:r>
            <a:r>
              <a:rPr lang="es-ES" sz="1400" dirty="0" err="1" smtClean="0">
                <a:solidFill>
                  <a:srgbClr val="00040C"/>
                </a:solidFill>
                <a:latin typeface="Arial" panose="020B0604020202020204" pitchFamily="34" charset="0"/>
                <a:cs typeface="Arial" panose="020B0604020202020204" pitchFamily="34" charset="0"/>
              </a:rPr>
              <a:t>décil</a:t>
            </a:r>
            <a:r>
              <a:rPr lang="es-ES" sz="1400" dirty="0" smtClean="0">
                <a:solidFill>
                  <a:srgbClr val="00040C"/>
                </a:solidFill>
                <a:latin typeface="Arial" panose="020B0604020202020204" pitchFamily="34" charset="0"/>
                <a:cs typeface="Arial" panose="020B0604020202020204" pitchFamily="34" charset="0"/>
              </a:rPr>
              <a:t> </a:t>
            </a:r>
            <a:r>
              <a:rPr lang="es-ES" sz="1400" dirty="0">
                <a:solidFill>
                  <a:srgbClr val="00040C"/>
                </a:solidFill>
                <a:latin typeface="Arial" panose="020B0604020202020204" pitchFamily="34" charset="0"/>
                <a:cs typeface="Arial" panose="020B0604020202020204" pitchFamily="34" charset="0"/>
              </a:rPr>
              <a:t>de ingresos de los </a:t>
            </a:r>
            <a:r>
              <a:rPr lang="es-ES" sz="1400" dirty="0" smtClean="0">
                <a:solidFill>
                  <a:srgbClr val="00040C"/>
                </a:solidFill>
                <a:latin typeface="Arial" panose="020B0604020202020204" pitchFamily="34" charset="0"/>
                <a:cs typeface="Arial" panose="020B0604020202020204" pitchFamily="34" charset="0"/>
              </a:rPr>
              <a:t>hogares</a:t>
            </a:r>
            <a:endParaRPr lang="en-GB" sz="1400" dirty="0">
              <a:solidFill>
                <a:srgbClr val="00040C"/>
              </a:solidFill>
              <a:latin typeface="Arial" panose="020B0604020202020204" pitchFamily="34" charset="0"/>
              <a:cs typeface="Arial" panose="020B0604020202020204" pitchFamily="34" charset="0"/>
            </a:endParaRPr>
          </a:p>
        </p:txBody>
      </p:sp>
      <p:sp>
        <p:nvSpPr>
          <p:cNvPr id="9" name="TextBox 8"/>
          <p:cNvSpPr txBox="1"/>
          <p:nvPr/>
        </p:nvSpPr>
        <p:spPr>
          <a:xfrm>
            <a:off x="151140" y="6525595"/>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Cálculos de la OCDE basados en la Encuesta Nacional de Gastos de los Hogares 2012-2013. </a:t>
            </a:r>
            <a:endParaRPr lang="en-US" i="1" dirty="0"/>
          </a:p>
        </p:txBody>
      </p:sp>
      <p:pic>
        <p:nvPicPr>
          <p:cNvPr id="2" name="Picture 1"/>
          <p:cNvPicPr>
            <a:picLocks noChangeAspect="1"/>
          </p:cNvPicPr>
          <p:nvPr/>
        </p:nvPicPr>
        <p:blipFill>
          <a:blip r:embed="rId3"/>
          <a:stretch>
            <a:fillRect/>
          </a:stretch>
        </p:blipFill>
        <p:spPr>
          <a:xfrm>
            <a:off x="332509" y="1903477"/>
            <a:ext cx="7368099" cy="4692913"/>
          </a:xfrm>
          <a:prstGeom prst="rect">
            <a:avLst/>
          </a:prstGeom>
        </p:spPr>
      </p:pic>
    </p:spTree>
    <p:extLst>
      <p:ext uri="{BB962C8B-B14F-4D97-AF65-F5344CB8AC3E}">
        <p14:creationId xmlns:p14="http://schemas.microsoft.com/office/powerpoint/2010/main" val="3043862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49</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Un mejor acceso a insumos importados aumentaría el empleo y la producción</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5" name="TextBox 4"/>
          <p:cNvSpPr txBox="1"/>
          <p:nvPr/>
        </p:nvSpPr>
        <p:spPr>
          <a:xfrm>
            <a:off x="816159" y="1577786"/>
            <a:ext cx="6952462" cy="523220"/>
          </a:xfrm>
          <a:prstGeom prst="rect">
            <a:avLst/>
          </a:prstGeom>
          <a:noFill/>
        </p:spPr>
        <p:txBody>
          <a:bodyPr wrap="square" rtlCol="0">
            <a:spAutoFit/>
          </a:bodyPr>
          <a:lstStyle/>
          <a:p>
            <a:r>
              <a:rPr lang="es-ES" sz="1400" b="1" dirty="0">
                <a:solidFill>
                  <a:schemeClr val="tx2">
                    <a:lumMod val="50000"/>
                  </a:schemeClr>
                </a:solidFill>
                <a:latin typeface="Arial" panose="020B0604020202020204" pitchFamily="34" charset="0"/>
                <a:cs typeface="Arial" panose="020B0604020202020204" pitchFamily="34" charset="0"/>
              </a:rPr>
              <a:t>Incremento de la actividad económica y de las exportaciones (%) cuando se recorta el arancel promedio a los insumos en un 50%</a:t>
            </a:r>
            <a:endParaRPr lang="en-GB" sz="1400" b="1" dirty="0">
              <a:solidFill>
                <a:schemeClr val="tx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0" y="6596390"/>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a:t>
            </a:r>
            <a:r>
              <a:rPr lang="es-ES" i="1" dirty="0" smtClean="0"/>
              <a:t> </a:t>
            </a:r>
            <a:r>
              <a:rPr lang="es-ES" i="1" dirty="0"/>
              <a:t>Cálculos de la OCDE basados en datos de OECD </a:t>
            </a:r>
            <a:r>
              <a:rPr lang="es-ES" i="1" dirty="0" err="1"/>
              <a:t>TiVA</a:t>
            </a:r>
            <a:r>
              <a:rPr lang="es-ES" i="1" dirty="0"/>
              <a:t>. </a:t>
            </a:r>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12" y="2457908"/>
            <a:ext cx="8263555" cy="3220687"/>
          </a:xfrm>
          <a:prstGeom prst="rect">
            <a:avLst/>
          </a:prstGeom>
        </p:spPr>
      </p:pic>
    </p:spTree>
    <p:extLst>
      <p:ext uri="{BB962C8B-B14F-4D97-AF65-F5344CB8AC3E}">
        <p14:creationId xmlns:p14="http://schemas.microsoft.com/office/powerpoint/2010/main" val="179566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Las últimas décadas se han caracterizado por varias crisis y una elevada volatilidad</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63060" y="5922703"/>
            <a:ext cx="8280000" cy="430887"/>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err="1">
                <a:solidFill>
                  <a:srgbClr val="00040C"/>
                </a:solidFill>
                <a:latin typeface="+mj-lt"/>
              </a:rPr>
              <a:t>Kidyba,S</a:t>
            </a:r>
            <a:r>
              <a:rPr lang="es-ES" sz="1100" i="1" dirty="0">
                <a:solidFill>
                  <a:srgbClr val="00040C"/>
                </a:solidFill>
                <a:latin typeface="+mj-lt"/>
              </a:rPr>
              <a:t> y Suárez, L (2017) Aplicación de índices encadenados al empalme de series. Argentina 1950 – 2015. Programa de investigación en cuentas nacionales (PICNA) – FCE – UBA; Cálculos de la OCDE.</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34522" y="1591053"/>
            <a:ext cx="9018346" cy="3970917"/>
          </a:xfrm>
          <a:prstGeom prst="rect">
            <a:avLst/>
          </a:prstGeom>
        </p:spPr>
      </p:pic>
    </p:spTree>
    <p:extLst>
      <p:ext uri="{BB962C8B-B14F-4D97-AF65-F5344CB8AC3E}">
        <p14:creationId xmlns:p14="http://schemas.microsoft.com/office/powerpoint/2010/main" val="1242470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50</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 competencia externa mejoraría la productividad, pero puede reducir el empleo en algunos sectores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8" name="TextBox 7"/>
          <p:cNvSpPr txBox="1"/>
          <p:nvPr/>
        </p:nvSpPr>
        <p:spPr>
          <a:xfrm>
            <a:off x="680134" y="1602000"/>
            <a:ext cx="7428554" cy="523220"/>
          </a:xfrm>
          <a:prstGeom prst="rect">
            <a:avLst/>
          </a:prstGeom>
          <a:noFill/>
        </p:spPr>
        <p:txBody>
          <a:bodyPr wrap="square" rtlCol="0">
            <a:spAutoFit/>
          </a:bodyPr>
          <a:lstStyle/>
          <a:p>
            <a:r>
              <a:rPr lang="es-ES" sz="1400" dirty="0">
                <a:solidFill>
                  <a:schemeClr val="tx2">
                    <a:lumMod val="50000"/>
                  </a:schemeClr>
                </a:solidFill>
                <a:latin typeface="Arial" panose="020B0604020202020204" pitchFamily="34" charset="0"/>
                <a:cs typeface="Arial" panose="020B0604020202020204" pitchFamily="34" charset="0"/>
              </a:rPr>
              <a:t>Incremento de la actividad económica y de las exportaciones (%) cuando se recorta el arancel promedio a los </a:t>
            </a:r>
            <a:r>
              <a:rPr lang="es-ES" sz="1400" dirty="0" smtClean="0">
                <a:solidFill>
                  <a:schemeClr val="tx2">
                    <a:lumMod val="50000"/>
                  </a:schemeClr>
                </a:solidFill>
                <a:latin typeface="Arial" panose="020B0604020202020204" pitchFamily="34" charset="0"/>
                <a:cs typeface="Arial" panose="020B0604020202020204" pitchFamily="34" charset="0"/>
              </a:rPr>
              <a:t>productos finales </a:t>
            </a:r>
            <a:r>
              <a:rPr lang="es-ES" sz="1400" dirty="0">
                <a:solidFill>
                  <a:schemeClr val="tx2">
                    <a:lumMod val="50000"/>
                  </a:schemeClr>
                </a:solidFill>
                <a:latin typeface="Arial" panose="020B0604020202020204" pitchFamily="34" charset="0"/>
                <a:cs typeface="Arial" panose="020B0604020202020204" pitchFamily="34" charset="0"/>
              </a:rPr>
              <a:t>en un 50%</a:t>
            </a:r>
            <a:endParaRPr lang="en-GB" sz="1400" dirty="0">
              <a:solidFill>
                <a:schemeClr val="tx2">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680134" y="6053257"/>
            <a:ext cx="6521712"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solidFill>
                  <a:schemeClr val="tx2">
                    <a:lumMod val="50000"/>
                  </a:schemeClr>
                </a:solidFill>
                <a:latin typeface="Arial" panose="020B0604020202020204" pitchFamily="34" charset="0"/>
                <a:cs typeface="Arial" panose="020B0604020202020204" pitchFamily="34" charset="0"/>
              </a:rPr>
              <a:t>La diminución del empleo está concentrada en los sectores textil-indumentaria, calzado </a:t>
            </a:r>
            <a:r>
              <a:rPr lang="es-ES" sz="1600" dirty="0">
                <a:solidFill>
                  <a:schemeClr val="tx2">
                    <a:lumMod val="50000"/>
                  </a:schemeClr>
                </a:solidFill>
                <a:latin typeface="Arial" panose="020B0604020202020204" pitchFamily="34" charset="0"/>
                <a:cs typeface="Arial" panose="020B0604020202020204" pitchFamily="34" charset="0"/>
              </a:rPr>
              <a:t>y otro material de </a:t>
            </a:r>
            <a:r>
              <a:rPr lang="es-ES" sz="1600" dirty="0" smtClean="0">
                <a:solidFill>
                  <a:schemeClr val="tx2">
                    <a:lumMod val="50000"/>
                  </a:schemeClr>
                </a:solidFill>
                <a:latin typeface="Arial" panose="020B0604020202020204" pitchFamily="34" charset="0"/>
                <a:cs typeface="Arial" panose="020B0604020202020204" pitchFamily="34" charset="0"/>
              </a:rPr>
              <a:t>transporte. </a:t>
            </a:r>
            <a:endParaRPr lang="en-GB" sz="1600" dirty="0">
              <a:solidFill>
                <a:schemeClr val="tx2">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702000" y="5603979"/>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a:t>
            </a:r>
            <a:r>
              <a:rPr lang="es-ES" i="1" dirty="0" smtClean="0"/>
              <a:t> </a:t>
            </a:r>
            <a:r>
              <a:rPr lang="es-ES" i="1" dirty="0"/>
              <a:t>Cálculos de la OCDE basados en datos de OECD </a:t>
            </a:r>
            <a:r>
              <a:rPr lang="es-ES" i="1" dirty="0" err="1"/>
              <a:t>TiVA</a:t>
            </a:r>
            <a:r>
              <a:rPr lang="es-ES" i="1" dirty="0"/>
              <a:t>. </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00" y="2312889"/>
            <a:ext cx="7903001" cy="3072646"/>
          </a:xfrm>
          <a:prstGeom prst="rect">
            <a:avLst/>
          </a:prstGeom>
        </p:spPr>
      </p:pic>
    </p:spTree>
    <p:extLst>
      <p:ext uri="{BB962C8B-B14F-4D97-AF65-F5344CB8AC3E}">
        <p14:creationId xmlns:p14="http://schemas.microsoft.com/office/powerpoint/2010/main" val="144345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51</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a:solidFill>
                  <a:schemeClr val="accent1">
                    <a:lumMod val="75000"/>
                  </a:schemeClr>
                </a:solidFill>
              </a:rPr>
              <a:t>La reducción </a:t>
            </a:r>
            <a:r>
              <a:rPr lang="es-ES" sz="2400" b="1" dirty="0" smtClean="0">
                <a:solidFill>
                  <a:schemeClr val="accent1">
                    <a:lumMod val="75000"/>
                  </a:schemeClr>
                </a:solidFill>
              </a:rPr>
              <a:t>de la protección implica </a:t>
            </a:r>
            <a:r>
              <a:rPr lang="es-ES" sz="2400" b="1" dirty="0">
                <a:solidFill>
                  <a:schemeClr val="accent1">
                    <a:lumMod val="75000"/>
                  </a:schemeClr>
                </a:solidFill>
              </a:rPr>
              <a:t>una reasignación de </a:t>
            </a:r>
            <a:r>
              <a:rPr lang="es-ES" sz="2400" b="1" dirty="0" smtClean="0">
                <a:solidFill>
                  <a:schemeClr val="accent1">
                    <a:lumMod val="75000"/>
                  </a:schemeClr>
                </a:solidFill>
              </a:rPr>
              <a:t>recursos dentro de sectores</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pic>
        <p:nvPicPr>
          <p:cNvPr id="2" name="Picture 1"/>
          <p:cNvPicPr>
            <a:picLocks noChangeAspect="1"/>
          </p:cNvPicPr>
          <p:nvPr/>
        </p:nvPicPr>
        <p:blipFill>
          <a:blip r:embed="rId3"/>
          <a:stretch>
            <a:fillRect/>
          </a:stretch>
        </p:blipFill>
        <p:spPr>
          <a:xfrm>
            <a:off x="287684" y="2348270"/>
            <a:ext cx="8399116" cy="3636730"/>
          </a:xfrm>
          <a:prstGeom prst="rect">
            <a:avLst/>
          </a:prstGeom>
        </p:spPr>
      </p:pic>
      <p:sp>
        <p:nvSpPr>
          <p:cNvPr id="5" name="TextBox 4"/>
          <p:cNvSpPr txBox="1"/>
          <p:nvPr/>
        </p:nvSpPr>
        <p:spPr>
          <a:xfrm>
            <a:off x="891729" y="1602000"/>
            <a:ext cx="6937349"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tx2">
                    <a:lumMod val="50000"/>
                  </a:schemeClr>
                </a:solidFill>
                <a:latin typeface="Arial" panose="020B0604020202020204" pitchFamily="34" charset="0"/>
                <a:cs typeface="Arial" panose="020B0604020202020204" pitchFamily="34" charset="0"/>
              </a:rPr>
              <a:t>Los sectores protegidos muestran una eficiencia de asignación de recursos más baja </a:t>
            </a:r>
            <a:endParaRPr lang="en-GB" sz="1600" dirty="0">
              <a:solidFill>
                <a:schemeClr val="tx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0" y="6257836"/>
            <a:ext cx="8280000" cy="600164"/>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Cálculos de la OCDE basados en las Encuestas de Empresas del Banco Mundial de 2006, 2010 y 2017. Los datos sobre aranceles proceden del Ministerio de Producción y Trabajo (junio de 2018) y los datos sobre las medidas no arancelarias proceden </a:t>
            </a:r>
            <a:r>
              <a:rPr lang="es-ES" i="1" dirty="0" smtClean="0"/>
              <a:t>de </a:t>
            </a:r>
            <a:r>
              <a:rPr lang="nl-NL" i="1" dirty="0" err="1" smtClean="0"/>
              <a:t>Cadot</a:t>
            </a:r>
            <a:r>
              <a:rPr lang="nl-NL" i="1" dirty="0"/>
              <a:t>, </a:t>
            </a:r>
            <a:r>
              <a:rPr lang="nl-NL" i="1" dirty="0" err="1"/>
              <a:t>Gourdon</a:t>
            </a:r>
            <a:r>
              <a:rPr lang="nl-NL" i="1" dirty="0"/>
              <a:t> </a:t>
            </a:r>
            <a:r>
              <a:rPr lang="nl-NL" i="1" dirty="0" err="1"/>
              <a:t>and</a:t>
            </a:r>
            <a:r>
              <a:rPr lang="nl-NL" i="1" dirty="0"/>
              <a:t> van </a:t>
            </a:r>
            <a:r>
              <a:rPr lang="nl-NL" i="1" dirty="0" smtClean="0"/>
              <a:t>Tongeren (2018).</a:t>
            </a:r>
            <a:endParaRPr lang="en-US" i="1" dirty="0"/>
          </a:p>
        </p:txBody>
      </p:sp>
    </p:spTree>
    <p:extLst>
      <p:ext uri="{BB962C8B-B14F-4D97-AF65-F5344CB8AC3E}">
        <p14:creationId xmlns:p14="http://schemas.microsoft.com/office/powerpoint/2010/main" val="2458958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52</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Una apertura afectaría a los sectores de manera diferente</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0" y="6576840"/>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Cálculos de la OCDE basados en su modelo Metro. </a:t>
            </a:r>
            <a:endParaRPr lang="en-US" i="1" dirty="0"/>
          </a:p>
        </p:txBody>
      </p:sp>
      <p:pic>
        <p:nvPicPr>
          <p:cNvPr id="2" name="Picture 1"/>
          <p:cNvPicPr>
            <a:picLocks noChangeAspect="1"/>
          </p:cNvPicPr>
          <p:nvPr/>
        </p:nvPicPr>
        <p:blipFill>
          <a:blip r:embed="rId3"/>
          <a:stretch>
            <a:fillRect/>
          </a:stretch>
        </p:blipFill>
        <p:spPr>
          <a:xfrm>
            <a:off x="365647" y="1360264"/>
            <a:ext cx="8331187" cy="5216576"/>
          </a:xfrm>
          <a:prstGeom prst="rect">
            <a:avLst/>
          </a:prstGeom>
        </p:spPr>
      </p:pic>
    </p:spTree>
    <p:extLst>
      <p:ext uri="{BB962C8B-B14F-4D97-AF65-F5344CB8AC3E}">
        <p14:creationId xmlns:p14="http://schemas.microsoft.com/office/powerpoint/2010/main" val="812801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53</a:t>
            </a:fld>
            <a:endParaRPr lang="en-GB" dirty="0"/>
          </a:p>
        </p:txBody>
      </p:sp>
      <p:sp>
        <p:nvSpPr>
          <p:cNvPr id="4" name="Title 3"/>
          <p:cNvSpPr>
            <a:spLocks noGrp="1"/>
          </p:cNvSpPr>
          <p:nvPr>
            <p:ph type="title"/>
          </p:nvPr>
        </p:nvSpPr>
        <p:spPr>
          <a:xfrm>
            <a:off x="1122530" y="243359"/>
            <a:ext cx="7853607" cy="1022400"/>
          </a:xfrm>
        </p:spPr>
        <p:txBody>
          <a:bodyPr/>
          <a:lstStyle/>
          <a:p>
            <a:pPr algn="ctr"/>
            <a:r>
              <a:rPr lang="es-ES" sz="2400" b="1" dirty="0" smtClean="0">
                <a:solidFill>
                  <a:schemeClr val="accent1">
                    <a:lumMod val="75000"/>
                  </a:schemeClr>
                </a:solidFill>
              </a:rPr>
              <a:t>Ayudar a los trabajadores a trasladarse </a:t>
            </a:r>
            <a:r>
              <a:rPr lang="es-ES" sz="2400" b="1" dirty="0">
                <a:solidFill>
                  <a:schemeClr val="accent1">
                    <a:lumMod val="75000"/>
                  </a:schemeClr>
                </a:solidFill>
              </a:rPr>
              <a:t>a sectores en expansión </a:t>
            </a:r>
            <a:endParaRPr lang="es-ES_tradnl" sz="2400" b="1" dirty="0">
              <a:solidFill>
                <a:schemeClr val="accent1">
                  <a:lumMod val="75000"/>
                </a:schemeClr>
              </a:solidFill>
            </a:endParaRPr>
          </a:p>
        </p:txBody>
      </p:sp>
      <p:sp>
        <p:nvSpPr>
          <p:cNvPr id="7" name="TextBox 6"/>
          <p:cNvSpPr txBox="1"/>
          <p:nvPr/>
        </p:nvSpPr>
        <p:spPr>
          <a:xfrm>
            <a:off x="1073542" y="3003726"/>
            <a:ext cx="6370572" cy="523220"/>
          </a:xfrm>
          <a:prstGeom prst="rect">
            <a:avLst/>
          </a:prstGeom>
          <a:noFill/>
        </p:spPr>
        <p:txBody>
          <a:bodyPr wrap="square" rtlCol="0">
            <a:spAutoFit/>
          </a:bodyPr>
          <a:lstStyle/>
          <a:p>
            <a:endParaRPr lang="en-US" sz="1400" dirty="0">
              <a:solidFill>
                <a:srgbClr val="00040C"/>
              </a:solidFill>
              <a:latin typeface="+mj-lt"/>
            </a:endParaRPr>
          </a:p>
          <a:p>
            <a:endParaRPr lang="en-GB" sz="1400" dirty="0">
              <a:solidFill>
                <a:srgbClr val="00040C"/>
              </a:solidFill>
              <a:latin typeface="+mj-lt"/>
            </a:endParaRPr>
          </a:p>
        </p:txBody>
      </p:sp>
      <p:pic>
        <p:nvPicPr>
          <p:cNvPr id="6" name="Picture 5"/>
          <p:cNvPicPr>
            <a:picLocks noChangeAspect="1"/>
          </p:cNvPicPr>
          <p:nvPr/>
        </p:nvPicPr>
        <p:blipFill>
          <a:blip r:embed="rId3"/>
          <a:stretch>
            <a:fillRect/>
          </a:stretch>
        </p:blipFill>
        <p:spPr>
          <a:xfrm>
            <a:off x="0" y="1450949"/>
            <a:ext cx="9290634" cy="5312588"/>
          </a:xfrm>
          <a:prstGeom prst="rect">
            <a:avLst/>
          </a:prstGeom>
        </p:spPr>
      </p:pic>
    </p:spTree>
    <p:extLst>
      <p:ext uri="{BB962C8B-B14F-4D97-AF65-F5344CB8AC3E}">
        <p14:creationId xmlns:p14="http://schemas.microsoft.com/office/powerpoint/2010/main" val="126425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54</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La formación y la protección social son claves </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121122" y="6218982"/>
            <a:ext cx="8280000" cy="261610"/>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Base de datos de la OCDE sobre partícipes y gasto público en políticas del mercado de trabajo; OIT.</a:t>
            </a:r>
            <a:endParaRPr lang="en-US" i="1" dirty="0"/>
          </a:p>
        </p:txBody>
      </p:sp>
      <p:pic>
        <p:nvPicPr>
          <p:cNvPr id="5" name="Picture 4"/>
          <p:cNvPicPr>
            <a:picLocks noChangeAspect="1"/>
          </p:cNvPicPr>
          <p:nvPr/>
        </p:nvPicPr>
        <p:blipFill>
          <a:blip r:embed="rId3"/>
          <a:stretch>
            <a:fillRect/>
          </a:stretch>
        </p:blipFill>
        <p:spPr>
          <a:xfrm>
            <a:off x="49083" y="1572117"/>
            <a:ext cx="8996675" cy="4216563"/>
          </a:xfrm>
          <a:prstGeom prst="rect">
            <a:avLst/>
          </a:prstGeom>
        </p:spPr>
      </p:pic>
    </p:spTree>
    <p:extLst>
      <p:ext uri="{BB962C8B-B14F-4D97-AF65-F5344CB8AC3E}">
        <p14:creationId xmlns:p14="http://schemas.microsoft.com/office/powerpoint/2010/main" val="24332781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55</a:t>
            </a:fld>
            <a:endParaRPr lang="en-GB" dirty="0"/>
          </a:p>
        </p:txBody>
      </p:sp>
      <p:sp>
        <p:nvSpPr>
          <p:cNvPr id="4" name="Title 3"/>
          <p:cNvSpPr>
            <a:spLocks noGrp="1"/>
          </p:cNvSpPr>
          <p:nvPr>
            <p:ph type="title"/>
          </p:nvPr>
        </p:nvSpPr>
        <p:spPr>
          <a:xfrm>
            <a:off x="1187355" y="284253"/>
            <a:ext cx="7956646" cy="1022400"/>
          </a:xfrm>
        </p:spPr>
        <p:txBody>
          <a:bodyPr/>
          <a:lstStyle/>
          <a:p>
            <a:r>
              <a:rPr lang="es-ES" sz="2400" b="1" dirty="0" smtClean="0">
                <a:solidFill>
                  <a:schemeClr val="accent1">
                    <a:lumMod val="75000"/>
                  </a:schemeClr>
                </a:solidFill>
              </a:rPr>
              <a:t>Más y mejor formación técnica permitiría a los trabajadores aprovechar de nuevas oportunidades </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6" name="TextBox 5"/>
          <p:cNvSpPr txBox="1"/>
          <p:nvPr/>
        </p:nvSpPr>
        <p:spPr>
          <a:xfrm>
            <a:off x="50764" y="6396496"/>
            <a:ext cx="8280000" cy="430887"/>
          </a:xfrm>
          <a:prstGeom prst="rect">
            <a:avLst/>
          </a:prstGeom>
          <a:noFill/>
        </p:spPr>
        <p:txBody>
          <a:bodyPr wrap="square" rtlCol="0">
            <a:spAutoFit/>
          </a:bodyPr>
          <a:lstStyle>
            <a:defPPr>
              <a:defRPr lang="en-US"/>
            </a:defPPr>
            <a:lvl1pPr>
              <a:defRPr sz="1100">
                <a:solidFill>
                  <a:srgbClr val="00040C"/>
                </a:solidFill>
                <a:latin typeface="+mj-lt"/>
              </a:defRPr>
            </a:lvl1pPr>
          </a:lstStyle>
          <a:p>
            <a:r>
              <a:rPr lang="en-US" i="1" dirty="0" smtClean="0"/>
              <a:t>Fuente: </a:t>
            </a:r>
            <a:r>
              <a:rPr lang="es-ES" i="1" dirty="0"/>
              <a:t>Base de datos de Indicadores de Desarrollo Mundial del Banco Mundial; base de datos </a:t>
            </a:r>
            <a:r>
              <a:rPr lang="es-ES" i="1" dirty="0" err="1"/>
              <a:t>Education</a:t>
            </a:r>
            <a:r>
              <a:rPr lang="es-ES" i="1" dirty="0"/>
              <a:t> at a </a:t>
            </a:r>
            <a:r>
              <a:rPr lang="es-ES" i="1" dirty="0" err="1"/>
              <a:t>Glance</a:t>
            </a:r>
            <a:r>
              <a:rPr lang="es-ES" i="1" dirty="0"/>
              <a:t> de la OCDE; y base de datos de educación de la UNESCO. </a:t>
            </a:r>
            <a:endParaRPr lang="en-US" i="1" dirty="0"/>
          </a:p>
        </p:txBody>
      </p:sp>
      <p:pic>
        <p:nvPicPr>
          <p:cNvPr id="2" name="Picture 1"/>
          <p:cNvPicPr>
            <a:picLocks noChangeAspect="1"/>
          </p:cNvPicPr>
          <p:nvPr/>
        </p:nvPicPr>
        <p:blipFill>
          <a:blip r:embed="rId3"/>
          <a:stretch>
            <a:fillRect/>
          </a:stretch>
        </p:blipFill>
        <p:spPr>
          <a:xfrm>
            <a:off x="1152446" y="1323604"/>
            <a:ext cx="6931876" cy="5137015"/>
          </a:xfrm>
          <a:prstGeom prst="rect">
            <a:avLst/>
          </a:prstGeom>
        </p:spPr>
      </p:pic>
    </p:spTree>
    <p:extLst>
      <p:ext uri="{BB962C8B-B14F-4D97-AF65-F5344CB8AC3E}">
        <p14:creationId xmlns:p14="http://schemas.microsoft.com/office/powerpoint/2010/main" val="1788501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56</a:t>
            </a:fld>
            <a:endParaRPr lang="en-GB" dirty="0"/>
          </a:p>
        </p:txBody>
      </p:sp>
      <p:sp>
        <p:nvSpPr>
          <p:cNvPr id="4" name="Title 3"/>
          <p:cNvSpPr>
            <a:spLocks noGrp="1"/>
          </p:cNvSpPr>
          <p:nvPr>
            <p:ph type="title"/>
          </p:nvPr>
        </p:nvSpPr>
        <p:spPr>
          <a:xfrm>
            <a:off x="1122530" y="243359"/>
            <a:ext cx="7853607" cy="1022400"/>
          </a:xfrm>
        </p:spPr>
        <p:txBody>
          <a:bodyPr/>
          <a:lstStyle/>
          <a:p>
            <a:pPr algn="ctr"/>
            <a:r>
              <a:rPr lang="es-ES" sz="2400" b="1" dirty="0">
                <a:solidFill>
                  <a:schemeClr val="accent1">
                    <a:lumMod val="75000"/>
                  </a:schemeClr>
                </a:solidFill>
              </a:rPr>
              <a:t>Correlatos de la productividad total de los factores de las empresas argentinas</a:t>
            </a:r>
            <a:endParaRPr lang="es-ES_tradnl" sz="2400" b="1"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0" y="1352708"/>
            <a:ext cx="9029634" cy="5505292"/>
          </a:xfrm>
          <a:prstGeom prst="rect">
            <a:avLst/>
          </a:prstGeom>
        </p:spPr>
      </p:pic>
    </p:spTree>
    <p:extLst>
      <p:ext uri="{BB962C8B-B14F-4D97-AF65-F5344CB8AC3E}">
        <p14:creationId xmlns:p14="http://schemas.microsoft.com/office/powerpoint/2010/main" val="667115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57</a:t>
            </a:fld>
            <a:endParaRPr lang="en-GB" dirty="0"/>
          </a:p>
        </p:txBody>
      </p:sp>
      <p:sp>
        <p:nvSpPr>
          <p:cNvPr id="4" name="Title 3"/>
          <p:cNvSpPr>
            <a:spLocks noGrp="1"/>
          </p:cNvSpPr>
          <p:nvPr>
            <p:ph type="title"/>
          </p:nvPr>
        </p:nvSpPr>
        <p:spPr>
          <a:xfrm>
            <a:off x="1079999" y="237600"/>
            <a:ext cx="7853607" cy="1022400"/>
          </a:xfrm>
        </p:spPr>
        <p:txBody>
          <a:bodyPr/>
          <a:lstStyle/>
          <a:p>
            <a:pPr algn="ctr"/>
            <a:r>
              <a:rPr lang="es-ES_tradnl" sz="2400" b="1" dirty="0" smtClean="0">
                <a:solidFill>
                  <a:schemeClr val="accent1">
                    <a:lumMod val="75000"/>
                  </a:schemeClr>
                </a:solidFill>
              </a:rPr>
              <a:t>Principales recomendaciones - </a:t>
            </a:r>
            <a:br>
              <a:rPr lang="es-ES_tradnl" sz="2400" b="1" dirty="0" smtClean="0">
                <a:solidFill>
                  <a:schemeClr val="accent1">
                    <a:lumMod val="75000"/>
                  </a:schemeClr>
                </a:solidFill>
              </a:rPr>
            </a:br>
            <a:r>
              <a:rPr lang="es-ES" sz="2400" b="1" i="1" dirty="0">
                <a:solidFill>
                  <a:schemeClr val="accent1">
                    <a:lumMod val="75000"/>
                  </a:schemeClr>
                </a:solidFill>
              </a:rPr>
              <a:t>Fomentar la integración en la economía </a:t>
            </a:r>
            <a:r>
              <a:rPr lang="es-ES" sz="2400" b="1" i="1" dirty="0" smtClean="0">
                <a:solidFill>
                  <a:schemeClr val="accent1">
                    <a:lumMod val="75000"/>
                  </a:schemeClr>
                </a:solidFill>
              </a:rPr>
              <a:t>mundial</a:t>
            </a:r>
            <a:endParaRPr lang="es-ES_tradnl" sz="2400" b="1" dirty="0">
              <a:solidFill>
                <a:schemeClr val="accent1">
                  <a:lumMod val="75000"/>
                </a:schemeClr>
              </a:solidFill>
            </a:endParaRPr>
          </a:p>
        </p:txBody>
      </p:sp>
      <p:sp>
        <p:nvSpPr>
          <p:cNvPr id="5" name="Content Placeholder 4"/>
          <p:cNvSpPr>
            <a:spLocks noGrp="1"/>
          </p:cNvSpPr>
          <p:nvPr>
            <p:ph idx="1"/>
          </p:nvPr>
        </p:nvSpPr>
        <p:spPr>
          <a:xfrm>
            <a:off x="352427" y="1431828"/>
            <a:ext cx="8791573" cy="3548252"/>
          </a:xfrm>
        </p:spPr>
        <p:txBody>
          <a:bodyPr>
            <a:noAutofit/>
          </a:bodyPr>
          <a:lstStyle/>
          <a:p>
            <a:pPr marL="285750" indent="-285750">
              <a:buFont typeface="Wingdings" panose="05000000000000000000" pitchFamily="2" charset="2"/>
              <a:buChar char="Ø"/>
            </a:pPr>
            <a:r>
              <a:rPr lang="es-ES" sz="2000" dirty="0" smtClean="0">
                <a:solidFill>
                  <a:schemeClr val="tx2"/>
                </a:solidFill>
                <a:latin typeface="+mj-lt"/>
                <a:ea typeface="+mj-ea"/>
                <a:cs typeface="+mj-cs"/>
              </a:rPr>
              <a:t>Reducir </a:t>
            </a:r>
            <a:r>
              <a:rPr lang="es-ES" sz="2000" dirty="0">
                <a:solidFill>
                  <a:schemeClr val="tx2"/>
                </a:solidFill>
                <a:latin typeface="+mj-lt"/>
                <a:ea typeface="+mj-ea"/>
                <a:cs typeface="+mj-cs"/>
              </a:rPr>
              <a:t>las barreras arancelarias y no arancelarias, comenzando por los bienes de capital y los insumos intermedios</a:t>
            </a:r>
            <a:r>
              <a:rPr lang="es-ES" sz="2000" dirty="0" smtClean="0">
                <a:solidFill>
                  <a:schemeClr val="tx2"/>
                </a:solidFill>
                <a:latin typeface="+mj-lt"/>
                <a:ea typeface="+mj-ea"/>
                <a:cs typeface="+mj-cs"/>
              </a:rPr>
              <a:t>.</a:t>
            </a:r>
          </a:p>
          <a:p>
            <a:pPr marL="285750" indent="-285750">
              <a:buFont typeface="Wingdings" panose="05000000000000000000" pitchFamily="2" charset="2"/>
              <a:buChar char="Ø"/>
            </a:pPr>
            <a:r>
              <a:rPr lang="es-ES" sz="2000" dirty="0" smtClean="0">
                <a:solidFill>
                  <a:schemeClr val="tx2"/>
                </a:solidFill>
                <a:latin typeface="+mj-lt"/>
                <a:ea typeface="+mj-ea"/>
                <a:cs typeface="+mj-cs"/>
              </a:rPr>
              <a:t>Impulsar </a:t>
            </a:r>
            <a:r>
              <a:rPr lang="es-ES" sz="2000" dirty="0">
                <a:solidFill>
                  <a:schemeClr val="tx2"/>
                </a:solidFill>
                <a:latin typeface="+mj-lt"/>
                <a:ea typeface="+mj-ea"/>
                <a:cs typeface="+mj-cs"/>
              </a:rPr>
              <a:t>programas de formación para adultos, así como la educación y formación profesional (EFP</a:t>
            </a:r>
            <a:r>
              <a:rPr lang="es-ES" sz="2000" dirty="0" smtClean="0">
                <a:solidFill>
                  <a:schemeClr val="tx2"/>
                </a:solidFill>
                <a:latin typeface="+mj-lt"/>
                <a:ea typeface="+mj-ea"/>
                <a:cs typeface="+mj-cs"/>
              </a:rPr>
              <a:t>), </a:t>
            </a:r>
            <a:r>
              <a:rPr lang="es-ES" sz="2000" dirty="0">
                <a:solidFill>
                  <a:schemeClr val="tx2"/>
                </a:solidFill>
                <a:latin typeface="+mj-lt"/>
                <a:ea typeface="+mj-ea"/>
                <a:cs typeface="+mj-cs"/>
              </a:rPr>
              <a:t>para facilitar la transición</a:t>
            </a:r>
            <a:r>
              <a:rPr lang="es-ES" sz="2000" dirty="0" smtClean="0">
                <a:solidFill>
                  <a:schemeClr val="tx2"/>
                </a:solidFill>
                <a:latin typeface="+mj-lt"/>
                <a:ea typeface="+mj-ea"/>
                <a:cs typeface="+mj-cs"/>
              </a:rPr>
              <a:t>.</a:t>
            </a:r>
          </a:p>
          <a:p>
            <a:pPr marL="285750" indent="-285750">
              <a:buFont typeface="Wingdings" panose="05000000000000000000" pitchFamily="2" charset="2"/>
              <a:buChar char="Ø"/>
            </a:pPr>
            <a:r>
              <a:rPr lang="es-ES" sz="2000" dirty="0" smtClean="0">
                <a:solidFill>
                  <a:schemeClr val="tx2"/>
                </a:solidFill>
                <a:latin typeface="+mj-lt"/>
                <a:ea typeface="+mj-ea"/>
                <a:cs typeface="+mj-cs"/>
              </a:rPr>
              <a:t>Promover </a:t>
            </a:r>
            <a:r>
              <a:rPr lang="es-ES" sz="2000" dirty="0">
                <a:solidFill>
                  <a:schemeClr val="tx2"/>
                </a:solidFill>
                <a:latin typeface="+mj-lt"/>
                <a:ea typeface="+mj-ea"/>
                <a:cs typeface="+mj-cs"/>
              </a:rPr>
              <a:t>un diálogo entre múltiples partes interesadas para prever las necesidades de capacidades, actualizar la clasificación de títulos profesionales existente e identificar deficiencias y desajustes en materia de capacidades</a:t>
            </a:r>
            <a:r>
              <a:rPr lang="es-ES" sz="2000" dirty="0" smtClean="0">
                <a:solidFill>
                  <a:schemeClr val="tx2"/>
                </a:solidFill>
                <a:latin typeface="+mj-lt"/>
                <a:ea typeface="+mj-ea"/>
                <a:cs typeface="+mj-cs"/>
              </a:rPr>
              <a:t>.</a:t>
            </a:r>
          </a:p>
          <a:p>
            <a:pPr marL="285750" indent="-285750">
              <a:buFont typeface="Wingdings" panose="05000000000000000000" pitchFamily="2" charset="2"/>
              <a:buChar char="Ø"/>
            </a:pPr>
            <a:r>
              <a:rPr lang="es-ES" sz="2000" dirty="0" smtClean="0">
                <a:solidFill>
                  <a:schemeClr val="tx2"/>
                </a:solidFill>
                <a:latin typeface="+mj-lt"/>
                <a:ea typeface="+mj-ea"/>
                <a:cs typeface="+mj-cs"/>
              </a:rPr>
              <a:t>Plantearse </a:t>
            </a:r>
            <a:r>
              <a:rPr lang="es-ES" sz="2000" dirty="0">
                <a:solidFill>
                  <a:schemeClr val="tx2"/>
                </a:solidFill>
                <a:latin typeface="+mj-lt"/>
                <a:ea typeface="+mj-ea"/>
                <a:cs typeface="+mj-cs"/>
              </a:rPr>
              <a:t>participar en la encuesta de Evaluación de Competencias de Adultos de la OCDE (PIAAC), a fin de obtener información sobre las necesidades en cuanto a capacidades que podría ayudar a la hora de formular políticas de educación y formación profesional. </a:t>
            </a:r>
          </a:p>
          <a:p>
            <a:pPr marL="285750" indent="-285750">
              <a:buFont typeface="Wingdings" panose="05000000000000000000" pitchFamily="2" charset="2"/>
              <a:buChar char="Ø"/>
            </a:pPr>
            <a:r>
              <a:rPr lang="es-ES" sz="2000" dirty="0" smtClean="0">
                <a:solidFill>
                  <a:schemeClr val="tx2"/>
                </a:solidFill>
                <a:latin typeface="+mj-lt"/>
                <a:ea typeface="+mj-ea"/>
                <a:cs typeface="+mj-cs"/>
              </a:rPr>
              <a:t>Mejorar </a:t>
            </a:r>
            <a:r>
              <a:rPr lang="es-ES" sz="2000" dirty="0">
                <a:solidFill>
                  <a:schemeClr val="tx2"/>
                </a:solidFill>
                <a:latin typeface="+mj-lt"/>
                <a:ea typeface="+mj-ea"/>
                <a:cs typeface="+mj-cs"/>
              </a:rPr>
              <a:t>el sistema de certificación de competencias laborales para aumentar la empleabilidad, en particular en el caso de los trabajadores informales.</a:t>
            </a:r>
          </a:p>
          <a:p>
            <a:pPr marL="285750" indent="-285750">
              <a:buFont typeface="Wingdings" panose="05000000000000000000" pitchFamily="2" charset="2"/>
              <a:buChar char="Ø"/>
            </a:pPr>
            <a:endParaRPr lang="es-ES" sz="2000" dirty="0">
              <a:solidFill>
                <a:schemeClr val="tx2"/>
              </a:solidFill>
              <a:latin typeface="+mj-lt"/>
              <a:ea typeface="+mj-ea"/>
              <a:cs typeface="+mj-cs"/>
            </a:endParaRPr>
          </a:p>
        </p:txBody>
      </p:sp>
    </p:spTree>
    <p:extLst>
      <p:ext uri="{BB962C8B-B14F-4D97-AF65-F5344CB8AC3E}">
        <p14:creationId xmlns:p14="http://schemas.microsoft.com/office/powerpoint/2010/main" val="1371355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0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solidFill>
                <a:schemeClr val="bg1"/>
              </a:solidFill>
              <a:latin typeface="+mj-lt"/>
            </a:endParaRPr>
          </a:p>
        </p:txBody>
      </p:sp>
      <p:sp>
        <p:nvSpPr>
          <p:cNvPr id="14" name="Title 1"/>
          <p:cNvSpPr txBox="1">
            <a:spLocks/>
          </p:cNvSpPr>
          <p:nvPr/>
        </p:nvSpPr>
        <p:spPr>
          <a:xfrm>
            <a:off x="1080000" y="237600"/>
            <a:ext cx="74160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s-ES_tradnl" dirty="0" smtClean="0">
                <a:solidFill>
                  <a:schemeClr val="bg1"/>
                </a:solidFill>
              </a:rPr>
              <a:t>Más información…</a:t>
            </a:r>
            <a:endParaRPr lang="es-ES_tradnl" dirty="0">
              <a:solidFill>
                <a:schemeClr val="bg1"/>
              </a:solidFill>
            </a:endParaRPr>
          </a:p>
        </p:txBody>
      </p:sp>
      <p:sp>
        <p:nvSpPr>
          <p:cNvPr id="15" name="TextBox 14"/>
          <p:cNvSpPr txBox="1"/>
          <p:nvPr/>
        </p:nvSpPr>
        <p:spPr>
          <a:xfrm>
            <a:off x="-24806" y="5373216"/>
            <a:ext cx="9168805" cy="1200329"/>
          </a:xfrm>
          <a:prstGeom prst="rect">
            <a:avLst/>
          </a:prstGeom>
          <a:solidFill>
            <a:schemeClr val="bg1"/>
          </a:solidFill>
        </p:spPr>
        <p:txBody>
          <a:bodyPr wrap="square" rtlCol="0">
            <a:spAutoFit/>
          </a:bodyPr>
          <a:lstStyle/>
          <a:p>
            <a:pPr algn="ctr"/>
            <a:endParaRPr lang="en-GB" dirty="0" smtClean="0">
              <a:solidFill>
                <a:srgbClr val="002060"/>
              </a:solidFill>
              <a:latin typeface="Arial"/>
            </a:endParaRPr>
          </a:p>
          <a:p>
            <a:pPr algn="ctr"/>
            <a:endParaRPr lang="en-GB" dirty="0">
              <a:solidFill>
                <a:srgbClr val="002060"/>
              </a:solidFill>
              <a:latin typeface="Arial"/>
            </a:endParaRPr>
          </a:p>
          <a:p>
            <a:pPr algn="ctr"/>
            <a:endParaRPr lang="en-GB" dirty="0" smtClean="0">
              <a:solidFill>
                <a:srgbClr val="002060"/>
              </a:solidFill>
              <a:latin typeface="Arial"/>
            </a:endParaRPr>
          </a:p>
          <a:p>
            <a:pPr algn="ctr"/>
            <a:endParaRPr lang="en-GB" dirty="0">
              <a:solidFill>
                <a:srgbClr val="002060"/>
              </a:solidFill>
              <a:latin typeface="Arial"/>
            </a:endParaRPr>
          </a:p>
        </p:txBody>
      </p:sp>
      <p:sp>
        <p:nvSpPr>
          <p:cNvPr id="16" name="TextBox 15"/>
          <p:cNvSpPr txBox="1"/>
          <p:nvPr/>
        </p:nvSpPr>
        <p:spPr>
          <a:xfrm>
            <a:off x="2360765" y="6153788"/>
            <a:ext cx="1728192" cy="276999"/>
          </a:xfrm>
          <a:prstGeom prst="rect">
            <a:avLst/>
          </a:prstGeom>
          <a:noFill/>
        </p:spPr>
        <p:txBody>
          <a:bodyPr wrap="square" rtlCol="0">
            <a:spAutoFit/>
          </a:bodyPr>
          <a:lstStyle/>
          <a:p>
            <a:r>
              <a:rPr lang="en-GB" sz="1200" b="1" dirty="0" smtClean="0">
                <a:solidFill>
                  <a:schemeClr val="bg1"/>
                </a:solidFill>
                <a:latin typeface="+mj-lt"/>
                <a:hlinkClick r:id="rId3"/>
              </a:rPr>
              <a:t>OECD</a:t>
            </a:r>
            <a:endParaRPr lang="en-GB" sz="1200" b="1" dirty="0">
              <a:solidFill>
                <a:schemeClr val="bg1"/>
              </a:solidFill>
              <a:latin typeface="+mj-lt"/>
            </a:endParaRPr>
          </a:p>
        </p:txBody>
      </p:sp>
      <p:pic>
        <p:nvPicPr>
          <p:cNvPr id="17" name="Picture 1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5987222"/>
            <a:ext cx="1183779" cy="322098"/>
          </a:xfrm>
          <a:prstGeom prst="rect">
            <a:avLst/>
          </a:prstGeom>
        </p:spPr>
      </p:pic>
      <p:sp>
        <p:nvSpPr>
          <p:cNvPr id="18" name="TextBox 17"/>
          <p:cNvSpPr txBox="1"/>
          <p:nvPr/>
        </p:nvSpPr>
        <p:spPr>
          <a:xfrm>
            <a:off x="2360765" y="5926731"/>
            <a:ext cx="1728192" cy="276999"/>
          </a:xfrm>
          <a:prstGeom prst="rect">
            <a:avLst/>
          </a:prstGeom>
          <a:noFill/>
        </p:spPr>
        <p:txBody>
          <a:bodyPr wrap="square" rtlCol="0">
            <a:spAutoFit/>
          </a:bodyPr>
          <a:lstStyle/>
          <a:p>
            <a:r>
              <a:rPr lang="en-US" sz="1200" b="1" dirty="0">
                <a:solidFill>
                  <a:prstClr val="white"/>
                </a:solidFill>
                <a:latin typeface="+mj-lt"/>
                <a:hlinkClick r:id="rId6"/>
              </a:rPr>
              <a:t>OECD </a:t>
            </a:r>
            <a:r>
              <a:rPr lang="en-US" sz="1200" b="1" dirty="0" smtClean="0">
                <a:solidFill>
                  <a:prstClr val="white"/>
                </a:solidFill>
                <a:latin typeface="+mj-lt"/>
                <a:hlinkClick r:id="rId6"/>
              </a:rPr>
              <a:t>Economics</a:t>
            </a:r>
            <a:endParaRPr lang="en-GB" sz="1200" b="1" dirty="0">
              <a:latin typeface="+mj-lt"/>
            </a:endParaRPr>
          </a:p>
        </p:txBody>
      </p:sp>
      <p:pic>
        <p:nvPicPr>
          <p:cNvPr id="19" name="Picture 18">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6072283"/>
            <a:ext cx="381053" cy="381053"/>
          </a:xfrm>
          <a:prstGeom prst="rect">
            <a:avLst/>
          </a:prstGeom>
        </p:spPr>
      </p:pic>
      <p:pic>
        <p:nvPicPr>
          <p:cNvPr id="20" name="Picture 19">
            <a:hlinkClick r:id="rId3"/>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5878808"/>
            <a:ext cx="381053" cy="381053"/>
          </a:xfrm>
          <a:prstGeom prst="rect">
            <a:avLst/>
          </a:prstGeom>
        </p:spPr>
      </p:pic>
      <p:sp>
        <p:nvSpPr>
          <p:cNvPr id="21" name="TextBox 20"/>
          <p:cNvSpPr txBox="1"/>
          <p:nvPr/>
        </p:nvSpPr>
        <p:spPr>
          <a:xfrm>
            <a:off x="668948" y="4562354"/>
            <a:ext cx="7344816" cy="707886"/>
          </a:xfrm>
          <a:prstGeom prst="rect">
            <a:avLst/>
          </a:prstGeom>
          <a:noFill/>
        </p:spPr>
        <p:txBody>
          <a:bodyPr wrap="square" rtlCol="0">
            <a:spAutoFit/>
          </a:bodyPr>
          <a:lstStyle/>
          <a:p>
            <a:r>
              <a:rPr lang="en-GB" sz="800" i="1" dirty="0" smtClean="0">
                <a:solidFill>
                  <a:schemeClr val="bg1"/>
                </a:solidFill>
                <a:latin typeface="+mj-lt"/>
              </a:rPr>
              <a:t>Disclaimers: </a:t>
            </a:r>
            <a:endParaRPr lang="en-US" sz="800" i="1" dirty="0">
              <a:solidFill>
                <a:schemeClr val="bg1"/>
              </a:solidFill>
              <a:latin typeface="+mj-lt"/>
            </a:endParaRPr>
          </a:p>
          <a:p>
            <a:r>
              <a:rPr lang="en-US" sz="800" i="1" dirty="0">
                <a:solidFill>
                  <a:schemeClr val="bg1"/>
                </a:solidFill>
                <a:latin typeface="+mj-lt"/>
              </a:rPr>
              <a:t>The 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law</a:t>
            </a:r>
            <a:r>
              <a:rPr lang="en-US" sz="800" i="1" dirty="0" smtClean="0">
                <a:solidFill>
                  <a:schemeClr val="bg1"/>
                </a:solidFill>
                <a:latin typeface="+mj-lt"/>
              </a:rPr>
              <a:t>.</a:t>
            </a:r>
          </a:p>
          <a:p>
            <a:r>
              <a:rPr lang="en-US" sz="800" i="1" dirty="0" smtClean="0">
                <a:solidFill>
                  <a:schemeClr val="bg1"/>
                </a:solidFill>
                <a:latin typeface="+mj-lt"/>
              </a:rPr>
              <a:t>This </a:t>
            </a:r>
            <a:r>
              <a:rPr lang="en-US" sz="800" i="1" dirty="0">
                <a:solidFill>
                  <a:schemeClr val="bg1"/>
                </a:solidFill>
                <a:latin typeface="+mj-lt"/>
              </a:rPr>
              <a:t>document and any map included herein are without prejudice to the status of or sovereignty over any territory, to the delimitation of international frontiers and boundaries and to the name of any territory, city or area.</a:t>
            </a:r>
            <a:endParaRPr lang="en-GB" sz="800" i="1" dirty="0">
              <a:solidFill>
                <a:schemeClr val="bg1"/>
              </a:solidFill>
              <a:latin typeface="+mj-lt"/>
            </a:endParaRPr>
          </a:p>
        </p:txBody>
      </p:sp>
      <p:sp>
        <p:nvSpPr>
          <p:cNvPr id="22" name="Slide Number Placeholder 2"/>
          <p:cNvSpPr txBox="1">
            <a:spLocks/>
          </p:cNvSpPr>
          <p:nvPr/>
        </p:nvSpPr>
        <p:spPr>
          <a:xfrm>
            <a:off x="8640000" y="6411600"/>
            <a:ext cx="342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C21D3F-8F1A-49C5-AD48-E60BC70EEBCB}" type="slidenum">
              <a:rPr lang="en-GB" smtClean="0"/>
              <a:pPr/>
              <a:t>58</a:t>
            </a:fld>
            <a:endParaRPr lang="en-GB" dirty="0"/>
          </a:p>
        </p:txBody>
      </p:sp>
      <p:sp>
        <p:nvSpPr>
          <p:cNvPr id="12" name="TextBox 11"/>
          <p:cNvSpPr txBox="1"/>
          <p:nvPr/>
        </p:nvSpPr>
        <p:spPr>
          <a:xfrm>
            <a:off x="171450" y="1341823"/>
            <a:ext cx="8801100" cy="369332"/>
          </a:xfrm>
          <a:prstGeom prst="rect">
            <a:avLst/>
          </a:prstGeom>
          <a:solidFill>
            <a:schemeClr val="accent1">
              <a:lumMod val="20000"/>
              <a:lumOff val="80000"/>
            </a:schemeClr>
          </a:solidFill>
        </p:spPr>
        <p:txBody>
          <a:bodyPr wrap="square" rtlCol="0">
            <a:spAutoFit/>
          </a:bodyPr>
          <a:lstStyle/>
          <a:p>
            <a:pPr algn="ctr"/>
            <a:r>
              <a:rPr lang="en-GB" dirty="0">
                <a:solidFill>
                  <a:srgbClr val="002060"/>
                </a:solidFill>
                <a:latin typeface="Arial"/>
                <a:hlinkClick r:id="rId8"/>
              </a:rPr>
              <a:t>http://</a:t>
            </a:r>
            <a:r>
              <a:rPr lang="en-GB" dirty="0" smtClean="0">
                <a:solidFill>
                  <a:srgbClr val="002060"/>
                </a:solidFill>
                <a:latin typeface="Arial"/>
                <a:hlinkClick r:id="rId8"/>
              </a:rPr>
              <a:t>www.oecd.org/eco/surveys/economic-survey-argentina.htm</a:t>
            </a:r>
            <a:r>
              <a:rPr lang="en-GB" dirty="0" smtClean="0">
                <a:solidFill>
                  <a:srgbClr val="002060"/>
                </a:solidFill>
                <a:latin typeface="Arial"/>
              </a:rPr>
              <a:t> </a:t>
            </a:r>
            <a:endParaRPr lang="en-GB" dirty="0">
              <a:solidFill>
                <a:srgbClr val="002060"/>
              </a:solidFill>
              <a:latin typeface="Arial"/>
            </a:endParaRPr>
          </a:p>
        </p:txBody>
      </p:sp>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367243" y="2017159"/>
            <a:ext cx="1948226" cy="2521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08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6</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Los desequilibrios </a:t>
            </a:r>
            <a:r>
              <a:rPr lang="es-ES" sz="2400" b="1" dirty="0">
                <a:solidFill>
                  <a:schemeClr val="accent1">
                    <a:lumMod val="75000"/>
                  </a:schemeClr>
                </a:solidFill>
              </a:rPr>
              <a:t>fiscales y </a:t>
            </a:r>
            <a:r>
              <a:rPr lang="es-ES" sz="2400" b="1" dirty="0" smtClean="0">
                <a:solidFill>
                  <a:schemeClr val="accent1">
                    <a:lumMod val="75000"/>
                  </a:schemeClr>
                </a:solidFill>
              </a:rPr>
              <a:t>exteriores se ampliaron hasta 2018</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219153" y="5699309"/>
            <a:ext cx="8280000" cy="261610"/>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a:solidFill>
                  <a:srgbClr val="00040C"/>
                </a:solidFill>
                <a:latin typeface="+mj-lt"/>
              </a:rPr>
              <a:t>INDEC, Ministerio de Hacienda, CEIC</a:t>
            </a:r>
            <a:r>
              <a:rPr lang="es-ES" sz="1100" i="1" dirty="0" smtClean="0">
                <a:solidFill>
                  <a:srgbClr val="00040C"/>
                </a:solidFill>
                <a:latin typeface="+mj-lt"/>
              </a:rPr>
              <a:t>. El balance fiscal de 2015 no incluye gastos no devengados no pagados.</a:t>
            </a:r>
            <a:endParaRPr lang="en-US" sz="1100" i="1" dirty="0">
              <a:solidFill>
                <a:srgbClr val="00040C"/>
              </a:solidFill>
              <a:latin typeface="+mj-lt"/>
            </a:endParaRPr>
          </a:p>
        </p:txBody>
      </p:sp>
      <p:pic>
        <p:nvPicPr>
          <p:cNvPr id="8" name="Picture 7"/>
          <p:cNvPicPr>
            <a:picLocks noChangeAspect="1"/>
          </p:cNvPicPr>
          <p:nvPr/>
        </p:nvPicPr>
        <p:blipFill>
          <a:blip r:embed="rId3"/>
          <a:stretch>
            <a:fillRect/>
          </a:stretch>
        </p:blipFill>
        <p:spPr>
          <a:xfrm>
            <a:off x="0" y="1591053"/>
            <a:ext cx="9071698" cy="3823856"/>
          </a:xfrm>
          <a:prstGeom prst="rect">
            <a:avLst/>
          </a:prstGeom>
        </p:spPr>
      </p:pic>
    </p:spTree>
    <p:extLst>
      <p:ext uri="{BB962C8B-B14F-4D97-AF65-F5344CB8AC3E}">
        <p14:creationId xmlns:p14="http://schemas.microsoft.com/office/powerpoint/2010/main" val="420858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7</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El tipo de cambio se ha estabilizado</a:t>
            </a:r>
            <a:endParaRPr lang="es-ES"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10" name="TextBox 9"/>
          <p:cNvSpPr txBox="1"/>
          <p:nvPr/>
        </p:nvSpPr>
        <p:spPr>
          <a:xfrm>
            <a:off x="91162" y="6435325"/>
            <a:ext cx="8280000" cy="261610"/>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a:solidFill>
                  <a:srgbClr val="00040C"/>
                </a:solidFill>
                <a:latin typeface="+mj-lt"/>
              </a:rPr>
              <a:t>INDEC, Ministerio de Hacienda, CEIC.</a:t>
            </a:r>
            <a:endParaRPr lang="en-US" sz="1100" i="1" dirty="0">
              <a:solidFill>
                <a:srgbClr val="00040C"/>
              </a:solidFill>
              <a:latin typeface="+mj-lt"/>
            </a:endParaRPr>
          </a:p>
        </p:txBody>
      </p:sp>
      <p:pic>
        <p:nvPicPr>
          <p:cNvPr id="5" name="Picture 4"/>
          <p:cNvPicPr>
            <a:picLocks noChangeAspect="1"/>
          </p:cNvPicPr>
          <p:nvPr/>
        </p:nvPicPr>
        <p:blipFill>
          <a:blip r:embed="rId3"/>
          <a:stretch>
            <a:fillRect/>
          </a:stretch>
        </p:blipFill>
        <p:spPr>
          <a:xfrm>
            <a:off x="468000" y="1239208"/>
            <a:ext cx="7691521" cy="5031575"/>
          </a:xfrm>
          <a:prstGeom prst="rect">
            <a:avLst/>
          </a:prstGeom>
        </p:spPr>
      </p:pic>
    </p:spTree>
    <p:extLst>
      <p:ext uri="{BB962C8B-B14F-4D97-AF65-F5344CB8AC3E}">
        <p14:creationId xmlns:p14="http://schemas.microsoft.com/office/powerpoint/2010/main" val="366442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8</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 depreciación causó un repunte de la inflación</a:t>
            </a:r>
            <a:endParaRPr lang="es-ES_tradnl" sz="2400" b="1" dirty="0">
              <a:solidFill>
                <a:schemeClr val="accent1">
                  <a:lumMod val="75000"/>
                </a:schemeClr>
              </a:solidFill>
            </a:endParaRPr>
          </a:p>
        </p:txBody>
      </p:sp>
      <p:sp>
        <p:nvSpPr>
          <p:cNvPr id="7" name="Content Placeholder 6"/>
          <p:cNvSpPr>
            <a:spLocks noGrp="1"/>
          </p:cNvSpPr>
          <p:nvPr>
            <p:ph idx="1"/>
          </p:nvPr>
        </p:nvSpPr>
        <p:spPr/>
        <p:txBody>
          <a:bodyPr/>
          <a:lstStyle/>
          <a:p>
            <a:pPr marL="0" indent="0">
              <a:buNone/>
            </a:pPr>
            <a:r>
              <a:rPr lang="en-GB" dirty="0"/>
              <a:t> </a:t>
            </a:r>
          </a:p>
        </p:txBody>
      </p:sp>
      <p:sp>
        <p:nvSpPr>
          <p:cNvPr id="9" name="TextBox 8"/>
          <p:cNvSpPr txBox="1"/>
          <p:nvPr/>
        </p:nvSpPr>
        <p:spPr>
          <a:xfrm>
            <a:off x="237440" y="6376415"/>
            <a:ext cx="8280000" cy="261610"/>
          </a:xfrm>
          <a:prstGeom prst="rect">
            <a:avLst/>
          </a:prstGeom>
          <a:noFill/>
        </p:spPr>
        <p:txBody>
          <a:bodyPr wrap="square" rtlCol="0">
            <a:spAutoFit/>
          </a:bodyPr>
          <a:lstStyle/>
          <a:p>
            <a:r>
              <a:rPr lang="es-ES" sz="1100" i="1" dirty="0" smtClean="0">
                <a:solidFill>
                  <a:srgbClr val="00040C"/>
                </a:solidFill>
                <a:latin typeface="+mj-lt"/>
              </a:rPr>
              <a:t>Fuente</a:t>
            </a:r>
            <a:r>
              <a:rPr lang="es-ES" sz="1100" i="1" dirty="0">
                <a:solidFill>
                  <a:srgbClr val="00040C"/>
                </a:solidFill>
                <a:latin typeface="+mj-lt"/>
              </a:rPr>
              <a:t>: INDEC; Banco Central de Argentina. </a:t>
            </a:r>
            <a:endParaRPr lang="en-US" sz="1100" i="1" dirty="0">
              <a:solidFill>
                <a:srgbClr val="00040C"/>
              </a:solidFill>
              <a:latin typeface="+mj-lt"/>
            </a:endParaRPr>
          </a:p>
        </p:txBody>
      </p:sp>
      <p:pic>
        <p:nvPicPr>
          <p:cNvPr id="10" name="Picture 9"/>
          <p:cNvPicPr>
            <a:picLocks noChangeAspect="1"/>
          </p:cNvPicPr>
          <p:nvPr/>
        </p:nvPicPr>
        <p:blipFill>
          <a:blip r:embed="rId3"/>
          <a:stretch>
            <a:fillRect/>
          </a:stretch>
        </p:blipFill>
        <p:spPr>
          <a:xfrm>
            <a:off x="302281" y="1362808"/>
            <a:ext cx="8304317" cy="4849065"/>
          </a:xfrm>
          <a:prstGeom prst="rect">
            <a:avLst/>
          </a:prstGeom>
        </p:spPr>
      </p:pic>
    </p:spTree>
    <p:extLst>
      <p:ext uri="{BB962C8B-B14F-4D97-AF65-F5344CB8AC3E}">
        <p14:creationId xmlns:p14="http://schemas.microsoft.com/office/powerpoint/2010/main" val="335322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CC21D3F-8F1A-49C5-AD48-E60BC70EEBCB}" type="slidenum">
              <a:rPr lang="en-GB" smtClean="0"/>
              <a:pPr/>
              <a:t>9</a:t>
            </a:fld>
            <a:endParaRPr lang="en-GB" dirty="0"/>
          </a:p>
        </p:txBody>
      </p:sp>
      <p:sp>
        <p:nvSpPr>
          <p:cNvPr id="4" name="Title 3"/>
          <p:cNvSpPr>
            <a:spLocks noGrp="1"/>
          </p:cNvSpPr>
          <p:nvPr>
            <p:ph type="title"/>
          </p:nvPr>
        </p:nvSpPr>
        <p:spPr>
          <a:xfrm>
            <a:off x="1187355" y="284253"/>
            <a:ext cx="7956646" cy="1022400"/>
          </a:xfrm>
        </p:spPr>
        <p:txBody>
          <a:bodyPr/>
          <a:lstStyle/>
          <a:p>
            <a:pPr algn="ctr"/>
            <a:r>
              <a:rPr lang="es-ES" sz="2400" b="1" dirty="0" smtClean="0">
                <a:solidFill>
                  <a:schemeClr val="accent1">
                    <a:lumMod val="75000"/>
                  </a:schemeClr>
                </a:solidFill>
              </a:rPr>
              <a:t>La economía volverá a recuperarse lentamente durante 2019 </a:t>
            </a:r>
            <a:endParaRPr lang="es-ES_tradnl" sz="2400" b="1" dirty="0">
              <a:solidFill>
                <a:schemeClr val="accent1">
                  <a:lumMod val="75000"/>
                </a:schemeClr>
              </a:solidFill>
            </a:endParaRPr>
          </a:p>
        </p:txBody>
      </p:sp>
      <p:sp>
        <p:nvSpPr>
          <p:cNvPr id="6" name="TextBox 5"/>
          <p:cNvSpPr txBox="1"/>
          <p:nvPr/>
        </p:nvSpPr>
        <p:spPr>
          <a:xfrm>
            <a:off x="153177" y="6272390"/>
            <a:ext cx="8280000" cy="261610"/>
          </a:xfrm>
          <a:prstGeom prst="rect">
            <a:avLst/>
          </a:prstGeom>
          <a:noFill/>
        </p:spPr>
        <p:txBody>
          <a:bodyPr wrap="square" rtlCol="0">
            <a:spAutoFit/>
          </a:bodyPr>
          <a:lstStyle/>
          <a:p>
            <a:r>
              <a:rPr lang="en-US" sz="1100" i="1" dirty="0" smtClean="0">
                <a:solidFill>
                  <a:srgbClr val="00040C"/>
                </a:solidFill>
                <a:latin typeface="+mj-lt"/>
              </a:rPr>
              <a:t>Fuente: </a:t>
            </a:r>
            <a:r>
              <a:rPr lang="es-ES" sz="1100" i="1" dirty="0" smtClean="0">
                <a:solidFill>
                  <a:srgbClr val="00040C"/>
                </a:solidFill>
                <a:latin typeface="+mj-lt"/>
              </a:rPr>
              <a:t>INDEC.</a:t>
            </a:r>
            <a:endParaRPr lang="en-US" sz="1100" i="1" dirty="0">
              <a:solidFill>
                <a:srgbClr val="00040C"/>
              </a:solidFill>
              <a:latin typeface="+mj-lt"/>
            </a:endParaRPr>
          </a:p>
        </p:txBody>
      </p:sp>
      <p:pic>
        <p:nvPicPr>
          <p:cNvPr id="2" name="Picture 1"/>
          <p:cNvPicPr>
            <a:picLocks noChangeAspect="1"/>
          </p:cNvPicPr>
          <p:nvPr/>
        </p:nvPicPr>
        <p:blipFill>
          <a:blip r:embed="rId3"/>
          <a:stretch>
            <a:fillRect/>
          </a:stretch>
        </p:blipFill>
        <p:spPr>
          <a:xfrm>
            <a:off x="0" y="1464863"/>
            <a:ext cx="8995836" cy="4127618"/>
          </a:xfrm>
          <a:prstGeom prst="rect">
            <a:avLst/>
          </a:prstGeom>
        </p:spPr>
      </p:pic>
    </p:spTree>
    <p:extLst>
      <p:ext uri="{BB962C8B-B14F-4D97-AF65-F5344CB8AC3E}">
        <p14:creationId xmlns:p14="http://schemas.microsoft.com/office/powerpoint/2010/main" val="41384233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3.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93773D153AD3C41920164F348570E54" ma:contentTypeVersion="542" ma:contentTypeDescription="Create a new document." ma:contentTypeScope="" ma:versionID="9265e858fa48d2e82eae98c42c7915ea">
  <xsd:schema xmlns:xsd="http://www.w3.org/2001/XMLSchema" xmlns:xs="http://www.w3.org/2001/XMLSchema" xmlns:p="http://schemas.microsoft.com/office/2006/metadata/properties" xmlns:ns1="http://schemas.microsoft.com/sharepoint/v3" xmlns:ns2="54c4cd27-f286-408f-9ce0-33c1e0f3ab39" xmlns:ns3="464847da-6e18-4144-8ad5-5857903e06b6" xmlns:ns4="b028c3f4-2795-4946-841c-2e1644b148e5" xmlns:ns5="c9f238dd-bb73-4aef-a7a5-d644ad823e52" xmlns:ns6="ca82dde9-3436-4d3d-bddd-d31447390034" xmlns:ns7="http://schemas.microsoft.com/sharepoint/v4" targetNamespace="http://schemas.microsoft.com/office/2006/metadata/properties" ma:root="true" ma:fieldsID="b070195b46f4bd4e45c04e01df338cb9" ns1:_="" ns2:_="" ns3:_="" ns4:_="" ns5:_="" ns6:_="" ns7:_="">
    <xsd:import namespace="http://schemas.microsoft.com/sharepoint/v3"/>
    <xsd:import namespace="54c4cd27-f286-408f-9ce0-33c1e0f3ab39"/>
    <xsd:import namespace="464847da-6e18-4144-8ad5-5857903e06b6"/>
    <xsd:import namespace="b028c3f4-2795-4946-841c-2e1644b148e5"/>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2:OECDKimStatus" minOccurs="0"/>
                <xsd:element ref="ns4:OECDProjectLookup" minOccurs="0"/>
                <xsd:element ref="ns3:_dlc_DocId" minOccurs="0"/>
                <xsd:element ref="ns3:_dlc_DocIdUrl" minOccurs="0"/>
                <xsd:element ref="ns4:OECDProjectManager" minOccurs="0"/>
                <xsd:element ref="ns4:OECDProjectMembers" minOccurs="0"/>
                <xsd:element ref="ns4:OECDTagsCache" minOccurs="0"/>
                <xsd:element ref="ns4: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4:Project_x003a_Project_x0020_status" minOccurs="0"/>
                <xsd:element ref="ns4:Project_x003a_ID" minOccurs="0"/>
                <xsd:element ref="ns1:DocumentSetDescription" minOccurs="0"/>
                <xsd:element ref="ns6:TaxCatchAllLabel" minOccurs="0"/>
                <xsd:element ref="ns2:OECDDocumentType" minOccurs="0"/>
                <xsd:element ref="ns2:OECDKimBussinessContext" minOccurs="0"/>
                <xsd:element ref="ns3:_dlc_DocIdPersistId" minOccurs="0"/>
                <xsd:element ref="ns4:d6c688cd0ee448e4bbaea66e1be015fd" minOccurs="0"/>
                <xsd:element ref="ns4:g2112f02a3d4495984eca02be0a4d37c" minOccurs="0"/>
                <xsd:element ref="ns4:h8a48b2c364f47209a9f385904d38df5" minOccurs="0"/>
                <xsd:element ref="ns3:OECDExpirationDate" minOccurs="0"/>
                <xsd:element ref="ns6:TaxCatchAll" minOccurs="0"/>
                <xsd:element ref="ns7:IconOverlay" minOccurs="0"/>
                <xsd:element ref="ns4:OECDMainProject" minOccurs="0"/>
                <xsd:element ref="ns2:OECDKimProvenance" minOccurs="0"/>
                <xsd:element ref="ns4:Project_x003A_ID1" minOccurs="0"/>
                <xsd:element ref="ns3:bc65155f859f476689f41d2e239f3b65" minOccurs="0"/>
                <xsd:element ref="ns4:k521ff600dac4d78b40e1e44ce49352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9"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7" nillable="true" ma:displayName="Kim status" ma:default="Draft" ma:description="" ma:format="Dropdown" ma:hidden="true" ma:internalName="OECDKimStatus">
      <xsd:simpleType>
        <xsd:restriction base="dms:Choice">
          <xsd:enumeration value="Draft"/>
          <xsd:enumeration value="Final"/>
        </xsd:restriction>
      </xsd:simpleType>
    </xsd:element>
    <xsd:element name="OECDDocumentType" ma:index="31" nillable="true" ma:displayName="Document Type" ma:description="" ma:hidden="true" ma:internalName="OECDDocumentType" ma:readOnly="false">
      <xsd:simpleType>
        <xsd:restriction base="dms:Text"/>
      </xsd:simpleType>
    </xsd:element>
    <xsd:element name="OECDKimBussinessContext" ma:index="32" nillable="true" ma:displayName="Kim business context" ma:description="" ma:hidden="true" ma:internalName="OECDKimBussinessContext">
      <xsd:simpleType>
        <xsd:restriction base="dms:Text"/>
      </xsd:simpleType>
    </xsd:element>
    <xsd:element name="OECDKimProvenance" ma:index="42" nillable="true" ma:displayName="Kim provenance" ma:description="" ma:hidden="true" ma:internalName="OECDKimProvenan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_dlc_DocId" ma:index="14" nillable="true" ma:displayName="Document ID" ma:description="" ma:hidden="true" ma:internalName="_dlc_DocId" ma:readOnly="true">
      <xsd:simpleType>
        <xsd:restriction base="dms:Text"/>
      </xsd:simpleType>
    </xsd:element>
    <xsd:element name="_dlc_DocIdUrl" ma:index="15"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element name="OECDExpirationDate" ma:index="38" nillable="true" ma:displayName="Highlights" ma:default="" ma:description="" ma:format="DateOnly" ma:indexed="true" ma:internalName="OECDExpirationDate">
      <xsd:simpleType>
        <xsd:restriction base="dms:DateTime"/>
      </xsd:simpleType>
    </xsd:element>
    <xsd:element name="bc65155f859f476689f41d2e239f3b65" ma:index="46" nillable="true" ma:taxonomy="true" ma:internalName="bc65155f859f476689f41d2e239f3b65" ma:taxonomyFieldName="OECDHorizontalProjects" ma:displayName="Horizontal project" ma:default="" ma:fieldId="bc65155f-859f-4766-89f4-1d2e239f3b6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28c3f4-2795-4946-841c-2e1644b148e5" elementFormDefault="qualified">
    <xsd:import namespace="http://schemas.microsoft.com/office/2006/documentManagement/types"/>
    <xsd:import namespace="http://schemas.microsoft.com/office/infopath/2007/PartnerControls"/>
    <xsd:element name="OECDProjectLookup" ma:index="8" nillable="true" ma:displayName="Project" ma:hidden="true" ma:indexed="true" ma:list="8fd64a43-52c7-4b87-a931-a975dc3d108c" ma:internalName="OECDProjectLookup" ma:readOnly="false" ma:showField="OECDShortProjectName" ma:web="b028c3f4-2795-4946-841c-2e1644b148e5">
      <xsd:simpleType>
        <xsd:restriction base="dms:Unknown"/>
      </xsd:simpleType>
    </xsd:element>
    <xsd:element name="OECDProjectManager" ma:index="16"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7"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9" nillable="true" ma:displayName="Tags cache" ma:description="" ma:hidden="true" ma:internalName="OECDTagsCache">
      <xsd:simpleType>
        <xsd:restriction base="dms:Note"/>
      </xsd:simpleType>
    </xsd:element>
    <xsd:element name="OECDPinnedBy" ma:index="20"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3a_Project_x0020_status" ma:index="27" nillable="true" ma:displayName="Project:Project status" ma:hidden="true" ma:list="8fd64a43-52c7-4b87-a931-a975dc3d108c" ma:internalName="Project_x003A_Project_x0020_status" ma:readOnly="true" ma:showField="OECDProjectStatus" ma:web="b028c3f4-2795-4946-841c-2e1644b148e5">
      <xsd:simpleType>
        <xsd:restriction base="dms:Lookup"/>
      </xsd:simpleType>
    </xsd:element>
    <xsd:element name="Project_x003a_ID" ma:index="28" nillable="true" ma:displayName="Project:ID" ma:hidden="true" ma:list="8fd64a43-52c7-4b87-a931-a975dc3d108c" ma:internalName="Project_x003A_ID" ma:readOnly="true" ma:showField="ID" ma:web="b028c3f4-2795-4946-841c-2e1644b148e5">
      <xsd:simpleType>
        <xsd:restriction base="dms:Lookup"/>
      </xsd:simpleType>
    </xsd:element>
    <xsd:element name="d6c688cd0ee448e4bbaea66e1be015fd" ma:index="35" nillable="true" ma:displayName="Project partners_0" ma:hidden="true" ma:internalName="d6c688cd0ee448e4bbaea66e1be015fd">
      <xsd:simpleType>
        <xsd:restriction base="dms:Note"/>
      </xsd:simpleType>
    </xsd:element>
    <xsd:element name="g2112f02a3d4495984eca02be0a4d37c" ma:index="36" nillable="true" ma:displayName="Deliverable partners_0" ma:hidden="true" ma:internalName="g2112f02a3d4495984eca02be0a4d37c">
      <xsd:simpleType>
        <xsd:restriction base="dms:Note"/>
      </xsd:simpleType>
    </xsd:element>
    <xsd:element name="h8a48b2c364f47209a9f385904d38df5" ma:index="37" nillable="true" ma:displayName="Deliverable owner_0" ma:hidden="true" ma:internalName="h8a48b2c364f47209a9f385904d38df5">
      <xsd:simpleType>
        <xsd:restriction base="dms:Note"/>
      </xsd:simpleType>
    </xsd:element>
    <xsd:element name="OECDMainProject" ma:index="41" nillable="true" ma:displayName="Main project" ma:description="" ma:hidden="true" ma:list="8fd64a43-52c7-4b87-a931-a975dc3d108c" ma:internalName="OECDMainProject" ma:readOnly="false" ma:showField="OECDShortProjectName">
      <xsd:simpleType>
        <xsd:restriction base="dms:Unknown"/>
      </xsd:simpleType>
    </xsd:element>
    <xsd:element name="Project_x003A_ID1" ma:index="45" nillable="true" ma:displayName="Project:ID" ma:list="8fd64a43-52c7-4b87-a931-a975dc3d108c" ma:internalName="Project_x003A_ID1" ma:readOnly="true" ma:showField="ID" ma:web="b028c3f4-2795-4946-841c-2e1644b148e5">
      <xsd:simpleType>
        <xsd:restriction base="dms:Lookup"/>
      </xsd:simpleType>
    </xsd:element>
    <xsd:element name="k521ff600dac4d78b40e1e44ce493525" ma:index="47" nillable="true" ma:taxonomy="true" ma:internalName="k521ff600dac4d78b40e1e44ce493525" ma:taxonomyFieldName="OECDProjectOwnerStructure" ma:displayName="Project owner" ma:indexed="true" ma:readOnly="false" ma:default="" ma:fieldId="4521ff60-0dac-4d78-b40e-1e44ce493525" ma:sspId="27ec883c-a62c-444f-a935-fcddb579e39d" ma:termSetId="aeec4dcb-19ee-4bc0-941f-681845b568c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2" nillable="true" ma:displayName="eShareCountry_0" ma:description="" ma:hidden="true" ma:internalName="eShareCountryTaxHTField0">
      <xsd:simpleType>
        <xsd:restriction base="dms:Note"/>
      </xsd:simpleType>
    </xsd:element>
    <xsd:element name="eShareTopicTaxHTField0" ma:index="23" nillable="true" ma:displayName="eShareTopic_0" ma:description="" ma:hidden="true" ma:internalName="eShareTopicTaxHTField0">
      <xsd:simpleType>
        <xsd:restriction base="dms:Note"/>
      </xsd:simpleType>
    </xsd:element>
    <xsd:element name="eShareKeywordsTaxHTField0" ma:index="24" nillable="true" ma:displayName="eShareKeywords_0" ma:description="" ma:hidden="true" ma:internalName="eShareKeywordsTaxHTField0">
      <xsd:simpleType>
        <xsd:restriction base="dms:Note"/>
      </xsd:simpleType>
    </xsd:element>
    <xsd:element name="eShareCommitteeTaxHTField0" ma:index="25" nillable="true" ma:displayName="eShareCommittee_0" ma:description="" ma:hidden="true" ma:internalName="eShareCommitteeTaxHTField0">
      <xsd:simpleType>
        <xsd:restriction base="dms:Note"/>
      </xsd:simpleType>
    </xsd:element>
    <xsd:element name="eSharePWBTaxHTField0" ma:index="26" nillable="true" ma:displayName="eSharePWB_0" ma:description="" ma:hidden="true" ma:internalName="eSharePWB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30"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 ma:index="39"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DocumentSetDescription xmlns="http://schemas.microsoft.com/sharepoint/v3" xsi:nil="true"/>
    <OECDDocumentType xmlns="54c4cd27-f286-408f-9ce0-33c1e0f3ab39" xsi:nil="true"/>
    <OECDKimProvenance xmlns="54c4cd27-f286-408f-9ce0-33c1e0f3ab39" xsi:nil="true"/>
    <eShareCountryTaxHTField0 xmlns="c9f238dd-bb73-4aef-a7a5-d644ad823e52">Brazil|14be2461-1579-43f0-97c7-f61cdf7751da</eShareCountryTaxHTField0>
    <eShareTopicTaxHTField0 xmlns="c9f238dd-bb73-4aef-a7a5-d644ad823e52">Economy|14c6acc7-383a-4d0d-b543-d22a42a1dcc1</eShareTopicTaxHTField0>
    <OECDKimStatus xmlns="54c4cd27-f286-408f-9ce0-33c1e0f3ab39">Draft</OECDKimStatus>
    <eShareKeywordsTaxHTField0 xmlns="c9f238dd-bb73-4aef-a7a5-d644ad823e52">Economic Survey|b5eaaff0-1595-49f8-a759-3b5c8714664e</eShareKeywordsTaxHTField0>
    <TaxCatchAll xmlns="ca82dde9-3436-4d3d-bddd-d31447390034">
      <Value>516</Value>
      <Value>724</Value>
      <Value>30</Value>
      <Value>7</Value>
      <Value>325</Value>
      <Value>102</Value>
    </TaxCatchAll>
    <_dlc_DocId xmlns="464847da-6e18-4144-8ad5-5857903e06b6">ESHAREECO-20-356</_dlc_DocId>
    <_dlc_DocIdUrl xmlns="464847da-6e18-4144-8ad5-5857903e06b6">
      <Url>http://portal.oecd.org/eshare/eco/KCentre/_layouts/DocIdRedir.aspx?ID=ESHAREECO-20-356</Url>
      <Description>ESHAREECO-20-356</Description>
    </_dlc_DocIdUrl>
    <bc65155f859f476689f41d2e239f3b65 xmlns="464847da-6e18-4144-8ad5-5857903e06b6">
      <Terms xmlns="http://schemas.microsoft.com/office/infopath/2007/PartnerControls"/>
    </bc65155f859f476689f41d2e239f3b65>
    <OECDProjectLookup xmlns="b028c3f4-2795-4946-841c-2e1644b148e5">47</OECDProjectLookup>
    <eSharePWBTaxHTField0 xmlns="c9f238dd-bb73-4aef-a7a5-d644ad823e52">1.1.2.2.1 Review of the 5 Key Partner countries: Brazil, China, India, Indonesia, South Africa|a3b847a8-45e4-4758-85e0-9ca9abeee468</eSharePWBTaxHTField0>
    <IconOverlay xmlns="http://schemas.microsoft.com/sharepoint/v4" xsi:nil="true"/>
    <OECDPinnedBy xmlns="b028c3f4-2795-4946-841c-2e1644b148e5">
      <UserInfo>
        <DisplayName/>
        <AccountId xsi:nil="true"/>
        <AccountType/>
      </UserInfo>
    </OECDPinnedBy>
    <g2112f02a3d4495984eca02be0a4d37c xmlns="b028c3f4-2795-4946-841c-2e1644b148e5" xsi:nil="true"/>
    <OECDExpirationDate xmlns="464847da-6e18-4144-8ad5-5857903e06b6" xsi:nil="true"/>
    <d6c688cd0ee448e4bbaea66e1be015fd xmlns="b028c3f4-2795-4946-841c-2e1644b148e5" xsi:nil="true"/>
    <OECDTagsCache xmlns="b028c3f4-2795-4946-841c-2e1644b148e5" xsi:nil="true"/>
    <eShareCommitteeTaxHTField0 xmlns="c9f238dd-bb73-4aef-a7a5-d644ad823e52">Economic and Development Review Committee|840183ab-1230-4c26-8173-7c81fe31937a</eShareCommitteeTaxHTField0>
    <OECDProjectManager xmlns="b028c3f4-2795-4946-841c-2e1644b148e5">
      <UserInfo>
        <DisplayName/>
        <AccountId>176</AccountId>
        <AccountType/>
      </UserInfo>
    </OECDProjectManager>
    <OECDMainProject xmlns="b028c3f4-2795-4946-841c-2e1644b148e5">41</OECDMainProject>
    <k521ff600dac4d78b40e1e44ce493525 xmlns="b028c3f4-2795-4946-841c-2e1644b148e5">
      <Terms xmlns="http://schemas.microsoft.com/office/infopath/2007/PartnerControls">
        <TermInfo xmlns="http://schemas.microsoft.com/office/infopath/2007/PartnerControls">
          <TermName xmlns="http://schemas.microsoft.com/office/infopath/2007/PartnerControls">ECO/CS6</TermName>
          <TermId xmlns="http://schemas.microsoft.com/office/infopath/2007/PartnerControls">6dc5a76a-447f-40ce-9bae-56752ab56009</TermId>
        </TermInfo>
      </Terms>
    </k521ff600dac4d78b40e1e44ce493525>
    <OECDProjectMembers xmlns="b028c3f4-2795-4946-841c-2e1644b148e5">
      <UserInfo>
        <DisplayName>ARAUJO Sonia, ECO/CS6</DisplayName>
        <AccountId>305</AccountId>
        <AccountType/>
      </UserInfo>
      <UserInfo>
        <DisplayName>RICORDEAU Sylvie, ECO/CS6</DisplayName>
        <AccountId>93</AccountId>
        <AccountType/>
      </UserInfo>
      <UserInfo>
        <DisplayName>BEYNET Pierre, ECO/CS6</DisplayName>
        <AccountId>162</AccountId>
        <AccountType/>
      </UserInfo>
    </OECDProjectMembers>
    <h8a48b2c364f47209a9f385904d38df5 xmlns="b028c3f4-2795-4946-841c-2e1644b148e5" xsi:nil="true"/>
  </documentManagement>
</p:properties>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6.xml><?xml version="1.0" encoding="utf-8"?>
<?mso-contentType ?>
<CtFieldPriority xmlns="http://www.oecd.org/eshare/projectsentre/CtFieldPriority/" xmlns:i="http://www.w3.org/2001/XMLSchema-instance" NameSpaceURI="http://www.oecd.org/eshare/projectsentre/CtFieldPriority/">
  <PriorityFields xmlns:a="http://schemas.microsoft.com/2003/10/Serialization/Arrays">
    <a:string>Title</a:string>
    <a:string>FileLeafRef</a:string>
    <a:string>OECDCountry</a:string>
    <a:string>OECDTopic</a:string>
    <a:string>OECDKeywords</a:string>
  </PriorityFields>
</CtFieldPriority>
</file>

<file path=customXml/itemProps1.xml><?xml version="1.0" encoding="utf-8"?>
<ds:datastoreItem xmlns:ds="http://schemas.openxmlformats.org/officeDocument/2006/customXml" ds:itemID="{28E25405-F1B4-4AAD-94D8-319F7C4B4628}">
  <ds:schemaRefs>
    <ds:schemaRef ds:uri="http://schemas.microsoft.com/sharepoint/events"/>
  </ds:schemaRefs>
</ds:datastoreItem>
</file>

<file path=customXml/itemProps2.xml><?xml version="1.0" encoding="utf-8"?>
<ds:datastoreItem xmlns:ds="http://schemas.openxmlformats.org/officeDocument/2006/customXml" ds:itemID="{32EC9296-1ED5-4890-A1B9-DB9385F55131}">
  <ds:schemaRefs>
    <ds:schemaRef ds:uri="Microsoft.SharePoint.Taxonomy.ContentTypeSync"/>
  </ds:schemaRefs>
</ds:datastoreItem>
</file>

<file path=customXml/itemProps3.xml><?xml version="1.0" encoding="utf-8"?>
<ds:datastoreItem xmlns:ds="http://schemas.openxmlformats.org/officeDocument/2006/customXml" ds:itemID="{5D01D094-E405-416A-8CA5-17F9C57EA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464847da-6e18-4144-8ad5-5857903e06b6"/>
    <ds:schemaRef ds:uri="b028c3f4-2795-4946-841c-2e1644b148e5"/>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D0EDAB-A49B-40CA-A054-57DDFDC4A31D}">
  <ds:schemaRefs>
    <ds:schemaRef ds:uri="http://purl.org/dc/elements/1.1/"/>
    <ds:schemaRef ds:uri="http://schemas.microsoft.com/office/2006/metadata/properties"/>
    <ds:schemaRef ds:uri="b028c3f4-2795-4946-841c-2e1644b148e5"/>
    <ds:schemaRef ds:uri="http://schemas.microsoft.com/office/2006/documentManagement/types"/>
    <ds:schemaRef ds:uri="54c4cd27-f286-408f-9ce0-33c1e0f3ab39"/>
    <ds:schemaRef ds:uri="http://purl.org/dc/terms/"/>
    <ds:schemaRef ds:uri="http://schemas.microsoft.com/sharepoint/v4"/>
    <ds:schemaRef ds:uri="http://schemas.microsoft.com/office/infopath/2007/PartnerControls"/>
    <ds:schemaRef ds:uri="http://purl.org/dc/dcmitype/"/>
    <ds:schemaRef ds:uri="c9f238dd-bb73-4aef-a7a5-d644ad823e52"/>
    <ds:schemaRef ds:uri="464847da-6e18-4144-8ad5-5857903e06b6"/>
    <ds:schemaRef ds:uri="http://schemas.microsoft.com/sharepoint/v3"/>
    <ds:schemaRef ds:uri="http://schemas.openxmlformats.org/package/2006/metadata/core-properties"/>
    <ds:schemaRef ds:uri="ca82dde9-3436-4d3d-bddd-d31447390034"/>
    <ds:schemaRef ds:uri="http://www.w3.org/XML/1998/namespace"/>
  </ds:schemaRefs>
</ds:datastoreItem>
</file>

<file path=customXml/itemProps5.xml><?xml version="1.0" encoding="utf-8"?>
<ds:datastoreItem xmlns:ds="http://schemas.openxmlformats.org/officeDocument/2006/customXml" ds:itemID="{85DDC93C-6CC4-4302-9E4E-E42F2C5704D0}">
  <ds:schemaRefs>
    <ds:schemaRef ds:uri="http://schemas.microsoft.com/sharepoint/v3/contenttype/forms"/>
  </ds:schemaRefs>
</ds:datastoreItem>
</file>

<file path=customXml/itemProps6.xml><?xml version="1.0" encoding="utf-8"?>
<ds:datastoreItem xmlns:ds="http://schemas.openxmlformats.org/officeDocument/2006/customXml" ds:itemID="{81345C17-EE09-40B3-B601-B0277BFBBF7D}">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emplate>OECD_English_white</Template>
  <TotalTime>27366</TotalTime>
  <Words>2113</Words>
  <Application>Microsoft Office PowerPoint</Application>
  <PresentationFormat>Presentación en pantalla (4:3)</PresentationFormat>
  <Paragraphs>323</Paragraphs>
  <Slides>58</Slides>
  <Notes>58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58</vt:i4>
      </vt:variant>
    </vt:vector>
  </HeadingPairs>
  <TitlesOfParts>
    <vt:vector size="66" baseType="lpstr">
      <vt:lpstr>Arial</vt:lpstr>
      <vt:lpstr>Arial Narrow</vt:lpstr>
      <vt:lpstr>Calibri</vt:lpstr>
      <vt:lpstr>Georgia</vt:lpstr>
      <vt:lpstr>Helvetica 65 Medium</vt:lpstr>
      <vt:lpstr>Times New Roman</vt:lpstr>
      <vt:lpstr>Wingdings</vt:lpstr>
      <vt:lpstr>OECD_English_white</vt:lpstr>
      <vt:lpstr>Presentación de PowerPoint</vt:lpstr>
      <vt:lpstr>Mensajes principales</vt:lpstr>
      <vt:lpstr>Mensajes principales</vt:lpstr>
      <vt:lpstr>La economía ha perdido terreno</vt:lpstr>
      <vt:lpstr>Las últimas décadas se han caracterizado por varias crisis y una elevada volatilidad</vt:lpstr>
      <vt:lpstr>Los desequilibrios fiscales y exteriores se ampliaron hasta 2018</vt:lpstr>
      <vt:lpstr>El tipo de cambio se ha estabilizado</vt:lpstr>
      <vt:lpstr>La depreciación causó un repunte de la inflación</vt:lpstr>
      <vt:lpstr>La economía volverá a recuperarse lentamente durante 2019 </vt:lpstr>
      <vt:lpstr>La pobreza ha disminuido</vt:lpstr>
      <vt:lpstr>La pobreza es menor que en otras economías emergentes</vt:lpstr>
      <vt:lpstr>Las oportunidades podrían ser mejores para jóvenes</vt:lpstr>
      <vt:lpstr>La participación laboral de las mujeres es baja</vt:lpstr>
      <vt:lpstr>Fortalecer la política fiscal</vt:lpstr>
      <vt:lpstr>El déficit fiscal permanece elevado</vt:lpstr>
      <vt:lpstr>El pago de intereses aumentó significativamente</vt:lpstr>
      <vt:lpstr>La consolidación fiscal ha sido acelerada</vt:lpstr>
      <vt:lpstr>La trayectoria de la deuda pública bruta es sostenible, pero hay riesgos</vt:lpstr>
      <vt:lpstr>El costo del sector público es elevado</vt:lpstr>
      <vt:lpstr>El gasto social ha sido preservado</vt:lpstr>
      <vt:lpstr>Las transferencias e impuestos alivian las desigualdades</vt:lpstr>
      <vt:lpstr>El gasto en educación es relativamente elevado</vt:lpstr>
      <vt:lpstr>Los resultados educativos podrían ser mejores</vt:lpstr>
      <vt:lpstr>Las oportunidades en el sistema educativo son marcadamente desiguales</vt:lpstr>
      <vt:lpstr>Exenciones y evasión generan pérdidas importantes de los ingresos públicos</vt:lpstr>
      <vt:lpstr>Pocas personas pagan el impuesto sobre las ganancias</vt:lpstr>
      <vt:lpstr>Principales recomendaciones -  Política fiscal </vt:lpstr>
      <vt:lpstr>Políticas monetaria e financiera</vt:lpstr>
      <vt:lpstr>La política monetaria ha sido muy contractiva</vt:lpstr>
      <vt:lpstr>El financiamiento externo y las tasas altas fomentaron el ingreso de capitales de carteras</vt:lpstr>
      <vt:lpstr>Las entradas de capital generaron una apreciación real del peso que aumentó las vulnerabilidades</vt:lpstr>
      <vt:lpstr>Tras un deterioro de la confianza y una serie de shocks, se modificó el régimen de política monetaria</vt:lpstr>
      <vt:lpstr>Principales recomendaciones -  Políticas monetaria y financiera</vt:lpstr>
      <vt:lpstr>Las reformas estructurales son claves para impulsar un crecimiento más fuerte</vt:lpstr>
      <vt:lpstr>Los beneficios esperados de las reformas estructurales son considerables </vt:lpstr>
      <vt:lpstr>En muchos mercados de productos, la competencia es escasa</vt:lpstr>
      <vt:lpstr>Las barreras arancelarias son elevadas</vt:lpstr>
      <vt:lpstr>Un tercio de los trabajadores tiene empleo informal</vt:lpstr>
      <vt:lpstr>Fortalecer las instituciones mejoraría el clima de negocios</vt:lpstr>
      <vt:lpstr>Principales recomendaciones -  Reformas estructurales </vt:lpstr>
      <vt:lpstr>Fomentar la integración en la economía mundial</vt:lpstr>
      <vt:lpstr>Argentina participa poco en el comercio internacional</vt:lpstr>
      <vt:lpstr>Argentina se ha mantenido al margen de las cadenas globales de valor</vt:lpstr>
      <vt:lpstr>La protección arancelaria es particularmente elevada para bienes de capital e insumos intermedios</vt:lpstr>
      <vt:lpstr>Varios sectores están protegidos por licencias de importación no automáticas </vt:lpstr>
      <vt:lpstr>Las empresas argentinas usan pocos insumos importados</vt:lpstr>
      <vt:lpstr>Los precios son altos</vt:lpstr>
      <vt:lpstr>Una mayor integración con el mundo traería beneficios para la población más vulnerable</vt:lpstr>
      <vt:lpstr>Un mejor acceso a insumos importados aumentaría el empleo y la producción</vt:lpstr>
      <vt:lpstr>La competencia externa mejoraría la productividad, pero puede reducir el empleo en algunos sectores</vt:lpstr>
      <vt:lpstr>La reducción de la protección implica una reasignación de recursos dentro de sectores</vt:lpstr>
      <vt:lpstr>Una apertura afectaría a los sectores de manera diferente</vt:lpstr>
      <vt:lpstr>Ayudar a los trabajadores a trasladarse a sectores en expansión </vt:lpstr>
      <vt:lpstr>La formación y la protección social son claves </vt:lpstr>
      <vt:lpstr>Más y mejor formación técnica permitiría a los trabajadores aprovechar de nuevas oportunidades </vt:lpstr>
      <vt:lpstr>Correlatos de la productividad total de los factores de las empresas argentinas</vt:lpstr>
      <vt:lpstr>Principales recomendaciones -  Fomentar la integración en la economía mundial</vt:lpstr>
      <vt:lpstr>Presentación de PowerPoint</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Alberto.GONZALEZPANDIELLA@oecd.org</dc:creator>
  <cp:lastModifiedBy>Pedro</cp:lastModifiedBy>
  <cp:revision>1341</cp:revision>
  <cp:lastPrinted>2019-03-20T10:21:44Z</cp:lastPrinted>
  <dcterms:created xsi:type="dcterms:W3CDTF">2014-08-22T07:57:56Z</dcterms:created>
  <dcterms:modified xsi:type="dcterms:W3CDTF">2019-04-01T16:19:14Z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0x0101008B4DD370EC31429186F3AD49F0D3098F00D44DBCB9EB4F45278CB5C9765BE5299500A4858B360C6A491AA753F8BCA47AA91000293773D153AD3C41920164F348570E54</vt:lpwstr>
  </property>
  <property fmtid="{D5CDD505-2E9C-101B-9397-08002B2CF9AE}" pid="3" name="_dlc_DocIdItemGuid">
    <vt:lpwstr>48b72282-115d-497f-ad07-966e6a719248</vt:lpwstr>
  </property>
  <property fmtid="{D5CDD505-2E9C-101B-9397-08002B2CF9AE}" pid="4" name="OECDCountry">
    <vt:lpwstr>102;#Brazil|14be2461-1579-43f0-97c7-f61cdf7751da</vt:lpwstr>
  </property>
  <property fmtid="{D5CDD505-2E9C-101B-9397-08002B2CF9AE}" pid="5" name="OECDTopic">
    <vt:lpwstr>30;#Economy|14c6acc7-383a-4d0d-b543-d22a42a1dcc1</vt:lpwstr>
  </property>
  <property fmtid="{D5CDD505-2E9C-101B-9397-08002B2CF9AE}" pid="6" name="OECDKeywords">
    <vt:lpwstr>325;#Economic Survey|b5eaaff0-1595-49f8-a759-3b5c8714664e</vt:lpwstr>
  </property>
  <property fmtid="{D5CDD505-2E9C-101B-9397-08002B2CF9AE}" pid="7" name="OECDProjectOwnerStructure">
    <vt:lpwstr>516;#ECO/CS6|6dc5a76a-447f-40ce-9bae-56752ab56009</vt:lpwstr>
  </property>
  <property fmtid="{D5CDD505-2E9C-101B-9397-08002B2CF9AE}" pid="8" name="OECDProjectPageLink">
    <vt:lpwstr>15137</vt:lpwstr>
  </property>
  <property fmtid="{D5CDD505-2E9C-101B-9397-08002B2CF9AE}" pid="9" name="OECDCommittee">
    <vt:lpwstr>7;#Economic and Development Review Committee|840183ab-1230-4c26-8173-7c81fe31937a</vt:lpwstr>
  </property>
  <property fmtid="{D5CDD505-2E9C-101B-9397-08002B2CF9AE}" pid="10" name="OECDProjectPartnersStructure">
    <vt:lpwstr/>
  </property>
  <property fmtid="{D5CDD505-2E9C-101B-9397-08002B2CF9AE}" pid="11" name="OECDPWB">
    <vt:lpwstr>724;#1.1.2.2.1 Review of the 5 Key Partner countries: Brazil, China, India, Indonesia, South Africa|a3b847a8-45e4-4758-85e0-9ca9abeee468</vt:lpwstr>
  </property>
  <property fmtid="{D5CDD505-2E9C-101B-9397-08002B2CF9AE}" pid="12" name="eShareOrganisationTaxHTField0">
    <vt:lpwstr/>
  </property>
  <property fmtid="{D5CDD505-2E9C-101B-9397-08002B2CF9AE}" pid="13" name="OECDHorizontalProjects">
    <vt:lpwstr/>
  </property>
  <property fmtid="{D5CDD505-2E9C-101B-9397-08002B2CF9AE}" pid="14" name="OECDProject">
    <vt:lpwstr/>
  </property>
  <property fmtid="{D5CDD505-2E9C-101B-9397-08002B2CF9AE}" pid="15" name="d0b6f6ac229144c2899590f0436d9385">
    <vt:lpwstr/>
  </property>
  <property fmtid="{D5CDD505-2E9C-101B-9397-08002B2CF9AE}" pid="16" name="OECDOrganisation">
    <vt:lpwstr/>
  </property>
</Properties>
</file>