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304" r:id="rId5"/>
    <p:sldId id="305" r:id="rId6"/>
    <p:sldId id="306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7" r:id="rId15"/>
    <p:sldId id="270" r:id="rId16"/>
    <p:sldId id="269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3" r:id="rId26"/>
    <p:sldId id="280" r:id="rId27"/>
    <p:sldId id="281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4" r:id="rId37"/>
    <p:sldId id="299" r:id="rId38"/>
    <p:sldId id="295" r:id="rId39"/>
    <p:sldId id="296" r:id="rId40"/>
    <p:sldId id="297" r:id="rId41"/>
    <p:sldId id="298" r:id="rId42"/>
    <p:sldId id="300" r:id="rId43"/>
    <p:sldId id="301" r:id="rId44"/>
    <p:sldId id="302" r:id="rId45"/>
    <p:sldId id="303" r:id="rId4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T" initials="I" lastIdx="1" clrIdx="0">
    <p:extLst>
      <p:ext uri="{19B8F6BF-5375-455C-9EA6-DF929625EA0E}">
        <p15:presenceInfo xmlns:p15="http://schemas.microsoft.com/office/powerpoint/2012/main" xmlns="" userId="I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7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849F01-3AD9-4F41-8304-DCE5F83CD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FC2ACE1-A7F1-41C5-A9F0-6F26A6CA2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B63A0EC-13B7-48BF-B254-4A8179E2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5EAB132-F2B3-4B60-B8B5-F9893C42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35535B0-C512-482C-8F9E-2BD24F74C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613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2DDA552-5EA6-43BA-842F-708A94FB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3993757-BA13-4BAB-B5E7-E3365323D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F8338F6-79F6-4593-B39B-D2C05BAD7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2726101-F16C-4A08-A1DE-3E485432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04D2EAF-FCE3-4DA7-8565-493754CB8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359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DCBFD6D2-6F62-4AB6-87C6-F879D6235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73E9BAD-894E-435D-8AC1-EDBE88B74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1C5BA4B-7244-4C75-A491-943ADF5B0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39B24D0-95E5-49F7-82B7-5ADF0A48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E94FE5F-B5E3-49B4-829A-D4BA8CF71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105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60790-1E7B-4E3D-B09A-AA9B92699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A32466F-6E78-4CBB-9D8E-7D2079693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227C7F8-7458-4059-A3C2-FEC91713E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47AEE33-4A0A-4053-AE66-46F406E6A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A805E34-A686-434F-9711-5BFEE0C57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556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F85E30-8DBF-486F-AB0D-1181B64E5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D5F210D-DEAA-4D48-9AE6-199957715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A6B9555-5FC1-4F11-A63C-C64344FB3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72DC39A-3B31-49AE-9774-A6E1CE48F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44D5CDE-DF52-44AD-9141-7DBA9AABD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818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907C6F0-D9EA-4198-8EB7-1CF8B9CC6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20BE8A9-F1B5-47A8-9C78-55BD3567D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5BB5711-367B-40F3-9E57-93ECFF278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D3B890A-3652-4B3C-9CB3-2DA48571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723255B-7C58-42EF-A641-3567D58A2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128A336-407E-41B5-BF05-A8F4B620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0438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8056D6-B83C-422F-8CB2-BD5F8B3F8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0132A21-F36B-4379-B5B5-822A5D300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1D3B5BB-8E28-4B90-BE74-2A17ECD16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43A5258A-6599-4B83-9A76-9292A3FE6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D7FF9830-8AD0-4BFB-B3A3-A6513B651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D7BD920-AF6D-46FD-A610-4FF6D1610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5AE6C4CA-6B97-4825-906D-8E3C12FB0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0396A409-E921-4BB1-B430-303738BDE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256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6B051C-2A99-49B0-8151-56AE6DB8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D932B0AD-3272-4BD6-81A2-5D29C3D3F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6E0CDDE-ACC3-4F74-8A38-B739BB206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8D7F66E-3F9F-405D-9CCE-AE7FF27F1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928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9C854688-BAB1-428C-9054-3E333B3DD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77D7C5DD-9E43-4776-B315-47F988CCB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A9561269-5F4F-4329-AD54-5DD2FD9EB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607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CAEFDF7-8C33-420C-A02A-AD9CDFF0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8EDB3DE-32A1-42F1-B910-57010594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3498810-237B-4CD7-9A71-E8F74750C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1CDA86D-D699-425F-8CD0-FB364A95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7DDBFC9-38B2-4829-860B-45CEB5B73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29652D9-8981-4151-8DE6-8067B521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259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93ADFEA-615F-4614-8CEC-9EA8E342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C8B17E32-A837-4A51-AC26-524002F05E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09A8DDE-6997-4F55-AEED-F2FD548E4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1C9BB95-774F-41DE-A909-93A64FB02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1498079-923E-4D17-8EB5-43B67210E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0F287DA-F105-40F0-84EC-C7ED1C8F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600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9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A372BED-A5D5-4482-89AA-62FEF22D8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E64F011-B600-4868-8389-6012EBC06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B8ED559-5C5B-40E8-81AC-8A244D63FB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86DFD-860B-4941-B17D-1E05BB588300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B37BBC4-49B2-4463-A4C7-15936D310A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3984B42-0DE3-4B30-AFCE-4CF5822500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6C32D-5ED3-4739-AED9-25DBC8786D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6678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84E0927-A98F-42B8-B867-DCF719FB5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990"/>
            <a:ext cx="10515600" cy="2209801"/>
          </a:xfrm>
        </p:spPr>
        <p:txBody>
          <a:bodyPr>
            <a:noAutofit/>
          </a:bodyPr>
          <a:lstStyle/>
          <a:p>
            <a:pPr algn="ctr"/>
            <a:r>
              <a:rPr lang="es-ES" sz="6600" b="1" dirty="0"/>
              <a:t>Trabajo final de grado</a:t>
            </a:r>
            <a:r>
              <a:rPr lang="es-AR" sz="6600" b="1" dirty="0"/>
              <a:t/>
            </a:r>
            <a:br>
              <a:rPr lang="es-AR" sz="6600" b="1" dirty="0"/>
            </a:br>
            <a:endParaRPr lang="es-AR" sz="66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E5C8CB1-5411-4374-9E55-CF4DBBB73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218" y="3299791"/>
            <a:ext cx="10515600" cy="22098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sz="3200" dirty="0"/>
              <a:t>Fernando </a:t>
            </a:r>
            <a:r>
              <a:rPr lang="es-ES" sz="3200" dirty="0" err="1"/>
              <a:t>Pronello</a:t>
            </a:r>
            <a:endParaRPr lang="es-AR" sz="3200" dirty="0"/>
          </a:p>
          <a:p>
            <a:pPr marL="0" indent="0" algn="ctr">
              <a:buNone/>
            </a:pPr>
            <a:endParaRPr lang="es-ES" sz="3200" dirty="0"/>
          </a:p>
          <a:p>
            <a:pPr marL="0" indent="0" algn="ctr">
              <a:buNone/>
            </a:pPr>
            <a:endParaRPr lang="es-ES" sz="3200" dirty="0"/>
          </a:p>
          <a:p>
            <a:pPr marL="0" indent="0" algn="ctr">
              <a:buNone/>
            </a:pPr>
            <a:r>
              <a:rPr lang="es-ES" sz="3200" dirty="0"/>
              <a:t>Directora: Mariana </a:t>
            </a:r>
            <a:r>
              <a:rPr lang="es-ES" sz="3200" dirty="0" err="1"/>
              <a:t>Gonzalez</a:t>
            </a:r>
            <a:r>
              <a:rPr lang="es-ES" sz="3200" dirty="0"/>
              <a:t>. </a:t>
            </a:r>
            <a:endParaRPr lang="es-AR" sz="3200" dirty="0"/>
          </a:p>
          <a:p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3546840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25" y="245303"/>
            <a:ext cx="10515600" cy="4906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/>
              <a:t>2.2 El análisis multidimensional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14C70375-F341-4832-9572-918B162F5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730" y="1190287"/>
            <a:ext cx="8936935" cy="542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463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25" y="245303"/>
            <a:ext cx="10515600" cy="61289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/>
              <a:t>2.2 El análisis multidimensional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/>
              <a:t>Necesidades Básicas Insatisfechas (NBI):</a:t>
            </a:r>
          </a:p>
          <a:p>
            <a:pPr marL="0" indent="0">
              <a:buNone/>
            </a:pPr>
            <a:endParaRPr lang="es-ES" dirty="0"/>
          </a:p>
          <a:p>
            <a:pPr lvl="0">
              <a:lnSpc>
                <a:spcPct val="150000"/>
              </a:lnSpc>
            </a:pPr>
            <a:r>
              <a:rPr lang="es-ES" dirty="0"/>
              <a:t>Acceso a vivienda con un estándar mínimo de habitabilidad.</a:t>
            </a:r>
            <a:endParaRPr lang="es-AR" dirty="0"/>
          </a:p>
          <a:p>
            <a:pPr lvl="0">
              <a:lnSpc>
                <a:spcPct val="150000"/>
              </a:lnSpc>
            </a:pPr>
            <a:r>
              <a:rPr lang="es-ES" dirty="0"/>
              <a:t>Acceso a servicios sanitario adecuado.</a:t>
            </a:r>
            <a:endParaRPr lang="es-AR" dirty="0"/>
          </a:p>
          <a:p>
            <a:pPr lvl="0">
              <a:lnSpc>
                <a:spcPct val="150000"/>
              </a:lnSpc>
            </a:pPr>
            <a:r>
              <a:rPr lang="es-ES" dirty="0"/>
              <a:t>Acceso a educación básica.</a:t>
            </a:r>
            <a:endParaRPr lang="es-AR" dirty="0"/>
          </a:p>
          <a:p>
            <a:pPr lvl="0">
              <a:lnSpc>
                <a:spcPct val="150000"/>
              </a:lnSpc>
            </a:pPr>
            <a:r>
              <a:rPr lang="es-ES" dirty="0"/>
              <a:t>Capacidad económica para alcanzar niveles mínimos de consumo.</a:t>
            </a:r>
            <a:endParaRPr lang="es-A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3456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75" y="73026"/>
            <a:ext cx="10515600" cy="6327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/>
              <a:t>2.2 El análisis multidimensional</a:t>
            </a:r>
          </a:p>
          <a:p>
            <a:pPr marL="0" indent="0">
              <a:buNone/>
            </a:pPr>
            <a:r>
              <a:rPr lang="es-ES" b="1" dirty="0"/>
              <a:t>NBI con datos censales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5DD8EB43-0E4B-4ACE-93E9-6CEAF4DE6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641660"/>
              </p:ext>
            </p:extLst>
          </p:nvPr>
        </p:nvGraphicFramePr>
        <p:xfrm>
          <a:off x="396722" y="1101236"/>
          <a:ext cx="11357954" cy="5162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7587">
                  <a:extLst>
                    <a:ext uri="{9D8B030D-6E8A-4147-A177-3AD203B41FA5}">
                      <a16:colId xmlns:a16="http://schemas.microsoft.com/office/drawing/2014/main" xmlns="" val="3856306777"/>
                    </a:ext>
                  </a:extLst>
                </a:gridCol>
                <a:gridCol w="2980327">
                  <a:extLst>
                    <a:ext uri="{9D8B030D-6E8A-4147-A177-3AD203B41FA5}">
                      <a16:colId xmlns:a16="http://schemas.microsoft.com/office/drawing/2014/main" xmlns="" val="4288173869"/>
                    </a:ext>
                  </a:extLst>
                </a:gridCol>
                <a:gridCol w="2980327">
                  <a:extLst>
                    <a:ext uri="{9D8B030D-6E8A-4147-A177-3AD203B41FA5}">
                      <a16:colId xmlns:a16="http://schemas.microsoft.com/office/drawing/2014/main" xmlns="" val="1764850429"/>
                    </a:ext>
                  </a:extLst>
                </a:gridCol>
                <a:gridCol w="2389713">
                  <a:extLst>
                    <a:ext uri="{9D8B030D-6E8A-4147-A177-3AD203B41FA5}">
                      <a16:colId xmlns:a16="http://schemas.microsoft.com/office/drawing/2014/main" xmlns="" val="441384979"/>
                    </a:ext>
                  </a:extLst>
                </a:gridCol>
              </a:tblGrid>
              <a:tr h="616538"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Necesidades 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Dimensiones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Variables censales 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Indicador y umbral de NBI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418057964"/>
                  </a:ext>
                </a:extLst>
              </a:tr>
              <a:tr h="217753">
                <a:tc rowSpan="3"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Acceso a vivienda 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Hacinamiento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Número de miembros del Hogar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Más de tres personas por cuarto.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820805589"/>
                  </a:ext>
                </a:extLst>
              </a:tr>
              <a:tr h="23134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Número de cuartos de la vivienda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7867542"/>
                  </a:ext>
                </a:extLst>
              </a:tr>
              <a:tr h="105711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Calidad de la vivienda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Tipo de vivienda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Inconveniente (pieza de inquilinato, vivienda precaria u “otro tipo”, lo que excluye casa, departamento y rancho).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111695755"/>
                  </a:ext>
                </a:extLst>
              </a:tr>
              <a:tr h="449096"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Acceso a servicios sanitarios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Condiciones sanitarias </a:t>
                      </a:r>
                      <a:endParaRPr lang="es-A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Tipo de sistema de eliminación de excretas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No posee retrete.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193134332"/>
                  </a:ext>
                </a:extLst>
              </a:tr>
              <a:tr h="616538">
                <a:tc rowSpan="2"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Acceso a educación 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Asistencia escolar </a:t>
                      </a:r>
                      <a:endParaRPr lang="es-A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Edad de los miembros del hogar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Al menos un menor en edad escolar (entre 6 y 12) que no asiste a un establecimiento educativo.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938146239"/>
                  </a:ext>
                </a:extLst>
              </a:tr>
              <a:tr h="449096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Asistencia a un establecimiento educativo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1636791"/>
                  </a:ext>
                </a:extLst>
              </a:tr>
              <a:tr h="61653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Capacidad económica 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3">
                  <a:txBody>
                    <a:bodyPr/>
                    <a:lstStyle/>
                    <a:p>
                      <a:pPr marL="317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Capacidad de subsistencia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Número de miembros del hogar ocupados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Tasa de dependencia (miembros ocupados sobre miembros totales) menor o igual a 0,25.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623644921"/>
                  </a:ext>
                </a:extLst>
              </a:tr>
              <a:tr h="29524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Número de miembros del hogar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3741208"/>
                  </a:ext>
                </a:extLst>
              </a:tr>
              <a:tr h="449096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Nivel educativo del jefe de hogar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Bajo (no completó el tercer grado de la primaria).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851799276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ECBC2C58-B304-4C1D-96AC-50A8EA723D35}"/>
              </a:ext>
            </a:extLst>
          </p:cNvPr>
          <p:cNvSpPr/>
          <p:nvPr/>
        </p:nvSpPr>
        <p:spPr>
          <a:xfrm>
            <a:off x="137474" y="6286636"/>
            <a:ext cx="2582566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Arakaki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(2016)</a:t>
            </a:r>
            <a:endParaRPr lang="es-A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39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25" y="245303"/>
            <a:ext cx="10515600" cy="6327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/>
              <a:t>2.2 El análisis multidimensional</a:t>
            </a:r>
          </a:p>
          <a:p>
            <a:pPr marL="0" indent="0">
              <a:buNone/>
            </a:pPr>
            <a:r>
              <a:rPr lang="es-ES" b="1" dirty="0"/>
              <a:t>Disponibilidad de datos: Encuesta Permanente de Hogares (EPH).</a:t>
            </a:r>
          </a:p>
          <a:p>
            <a:pPr>
              <a:lnSpc>
                <a:spcPct val="150000"/>
              </a:lnSpc>
            </a:pPr>
            <a:r>
              <a:rPr lang="es-ES" dirty="0"/>
              <a:t>Programa nacional sistemático y permanente de producción de indicadores sociales.</a:t>
            </a:r>
          </a:p>
          <a:p>
            <a:pPr>
              <a:lnSpc>
                <a:spcPct val="150000"/>
              </a:lnSpc>
            </a:pPr>
            <a:r>
              <a:rPr lang="es-ES" dirty="0"/>
              <a:t>Instituto Nacional de Estadística y Censos (INDEC)</a:t>
            </a:r>
          </a:p>
          <a:p>
            <a:pPr>
              <a:lnSpc>
                <a:spcPct val="150000"/>
              </a:lnSpc>
            </a:pPr>
            <a:r>
              <a:rPr lang="es-ES" dirty="0"/>
              <a:t>Características sociodemográficas y socioeconómicas de la población.</a:t>
            </a:r>
          </a:p>
          <a:p>
            <a:pPr>
              <a:lnSpc>
                <a:spcPct val="150000"/>
              </a:lnSpc>
            </a:pPr>
            <a:r>
              <a:rPr lang="es-ES" dirty="0"/>
              <a:t>Desarrollo de un sistema integrado de indicadores sociales.</a:t>
            </a:r>
          </a:p>
          <a:p>
            <a:pPr marL="0" indent="0">
              <a:buNone/>
            </a:pPr>
            <a:endParaRPr lang="es-ES" i="1" u="sng" dirty="0"/>
          </a:p>
          <a:p>
            <a:pPr marL="0" indent="0" algn="ctr">
              <a:buNone/>
            </a:pPr>
            <a:r>
              <a:rPr lang="es-ES" i="1" u="sng" dirty="0"/>
              <a:t>Importante: La EPH abre las puertas a la medición periódica de la pobreza multidimensional.</a:t>
            </a:r>
          </a:p>
        </p:txBody>
      </p:sp>
    </p:spTree>
    <p:extLst>
      <p:ext uri="{BB962C8B-B14F-4D97-AF65-F5344CB8AC3E}">
        <p14:creationId xmlns:p14="http://schemas.microsoft.com/office/powerpoint/2010/main" val="2825881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173" y="152538"/>
            <a:ext cx="10515600" cy="6606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/>
              <a:t>2.2 El análisis multidimensional</a:t>
            </a:r>
          </a:p>
          <a:p>
            <a:pPr marL="0" indent="0">
              <a:buNone/>
            </a:pPr>
            <a:r>
              <a:rPr lang="es-ES" b="1" dirty="0"/>
              <a:t>Disponibilidad de datos: Encuesta Permanente de Hogares (EPH).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/>
              <a:t>F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157F8024-9BC2-41FC-B454-FD1DD7433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658923"/>
              </p:ext>
            </p:extLst>
          </p:nvPr>
        </p:nvGraphicFramePr>
        <p:xfrm>
          <a:off x="679173" y="1360285"/>
          <a:ext cx="10515600" cy="4609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4734">
                  <a:extLst>
                    <a:ext uri="{9D8B030D-6E8A-4147-A177-3AD203B41FA5}">
                      <a16:colId xmlns:a16="http://schemas.microsoft.com/office/drawing/2014/main" xmlns="" val="84992214"/>
                    </a:ext>
                  </a:extLst>
                </a:gridCol>
                <a:gridCol w="4311397">
                  <a:extLst>
                    <a:ext uri="{9D8B030D-6E8A-4147-A177-3AD203B41FA5}">
                      <a16:colId xmlns:a16="http://schemas.microsoft.com/office/drawing/2014/main" xmlns="" val="1545681812"/>
                    </a:ext>
                  </a:extLst>
                </a:gridCol>
                <a:gridCol w="3619469">
                  <a:extLst>
                    <a:ext uri="{9D8B030D-6E8A-4147-A177-3AD203B41FA5}">
                      <a16:colId xmlns:a16="http://schemas.microsoft.com/office/drawing/2014/main" xmlns="" val="4104293922"/>
                    </a:ext>
                  </a:extLst>
                </a:gridCol>
              </a:tblGrid>
              <a:tr h="330212"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Censo 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EPH 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038136588"/>
                  </a:ext>
                </a:extLst>
              </a:tr>
              <a:tr h="644700"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NBI1: Hacinamiento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Hogares con más de 3 personas por cuarto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Hogares con más de 3 personas por habitaciones de uso exclusivo del hogar.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411892690"/>
                  </a:ext>
                </a:extLst>
              </a:tr>
              <a:tr h="959187"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NBI2: Condiciones de vivienda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Hogares que habitan una vivienda de tipo inconveniente (aunque existen diferencias en las viviendas consideradas “inconvenientes”).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2471280"/>
                  </a:ext>
                </a:extLst>
              </a:tr>
              <a:tr h="644700"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NBI3: Condiciones sanitarias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Hogares que habitan una vivienda sin ningún tipo de retrete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Hogares sin instalación de agua corriente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934975470"/>
                  </a:ext>
                </a:extLst>
              </a:tr>
              <a:tr h="644700"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NBI4: Educación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Hogares que tienen algún niño en edad escolar que no asiste a la escuela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7634373"/>
                  </a:ext>
                </a:extLst>
              </a:tr>
              <a:tr h="1273676"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NBI5: Capacidad de subsistencia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Hogares que tienen cuatro o más personas por miembro ocupado, cuyo jefe tenga no haya completado tercer grado de escolaridad primaria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Hogares que tienen cuatro o más personas por miembro ocupado (excluido el servicio doméstico en hogares), cuyo jefe tenga no haya completado la escuela primaria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869236412"/>
                  </a:ext>
                </a:extLst>
              </a:tr>
            </a:tbl>
          </a:graphicData>
        </a:graphic>
      </p:graphicFrame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xmlns="" id="{31849D07-5F91-47E8-9371-A09F5F4A1A76}"/>
              </a:ext>
            </a:extLst>
          </p:cNvPr>
          <p:cNvSpPr txBox="1">
            <a:spLocks/>
          </p:cNvSpPr>
          <p:nvPr/>
        </p:nvSpPr>
        <p:spPr>
          <a:xfrm>
            <a:off x="679173" y="6022362"/>
            <a:ext cx="10515600" cy="624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b="1" dirty="0"/>
              <a:t>Fuente:</a:t>
            </a:r>
            <a:r>
              <a:rPr lang="es-ES" sz="2000" dirty="0"/>
              <a:t> </a:t>
            </a:r>
            <a:r>
              <a:rPr lang="es-ES" sz="2000" dirty="0" err="1"/>
              <a:t>Arakaki</a:t>
            </a:r>
            <a:r>
              <a:rPr lang="es-ES" sz="2000" dirty="0"/>
              <a:t> (2016)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553953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-266703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3. Metodología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4" y="2305878"/>
            <a:ext cx="5244548" cy="349567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ES" u="sng" dirty="0"/>
              <a:t>Primer trimestre 2018</a:t>
            </a:r>
          </a:p>
          <a:p>
            <a:pPr>
              <a:lnSpc>
                <a:spcPct val="100000"/>
              </a:lnSpc>
            </a:pPr>
            <a:r>
              <a:rPr lang="es-ES" dirty="0"/>
              <a:t>18.624 hogares </a:t>
            </a:r>
          </a:p>
          <a:p>
            <a:pPr marL="0" indent="0">
              <a:lnSpc>
                <a:spcPct val="100000"/>
              </a:lnSpc>
              <a:buNone/>
            </a:pPr>
            <a:endParaRPr lang="es-ES" dirty="0"/>
          </a:p>
          <a:p>
            <a:pPr marL="0" indent="0">
              <a:lnSpc>
                <a:spcPct val="100000"/>
              </a:lnSpc>
              <a:buNone/>
            </a:pPr>
            <a:r>
              <a:rPr lang="es-ES" u="sng" dirty="0"/>
              <a:t>Segundo Trimestre</a:t>
            </a:r>
          </a:p>
          <a:p>
            <a:pPr>
              <a:lnSpc>
                <a:spcPct val="100000"/>
              </a:lnSpc>
            </a:pPr>
            <a:r>
              <a:rPr lang="es-ES" dirty="0"/>
              <a:t>18.586 hogares </a:t>
            </a:r>
          </a:p>
          <a:p>
            <a:pPr marL="0" indent="0">
              <a:lnSpc>
                <a:spcPct val="100000"/>
              </a:lnSpc>
              <a:buNone/>
            </a:pPr>
            <a:endParaRPr lang="es-E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26165" y="829331"/>
            <a:ext cx="10515600" cy="1476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s-ES" sz="3600" b="1" dirty="0"/>
              <a:t>3.1 Datos</a:t>
            </a:r>
          </a:p>
          <a:p>
            <a:pPr>
              <a:lnSpc>
                <a:spcPct val="150000"/>
              </a:lnSpc>
            </a:pPr>
            <a:r>
              <a:rPr lang="es-ES" sz="3200" dirty="0"/>
              <a:t>Características de las bases utilizada:</a:t>
            </a:r>
          </a:p>
          <a:p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1890059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-266703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3. Metodología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30" y="1434138"/>
            <a:ext cx="10515600" cy="49064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ES" b="1" dirty="0"/>
              <a:t>Encuesta Permanente de Hogares (EPH).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dirty="0"/>
              <a:t>Encuesta trimestral, con un esquema de rotación de los encuestados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26165" y="51738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3.1 Datos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B66898B-8BEB-4E7E-B896-FCE032A8830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09969" y="2627032"/>
            <a:ext cx="8133521" cy="3811197"/>
          </a:xfrm>
          <a:prstGeom prst="rect">
            <a:avLst/>
          </a:prstGeom>
          <a:ln w="31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5065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-266703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3. Metodología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26165" y="681037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3.2 Variables incluidas en el análisis</a:t>
            </a:r>
            <a:endParaRPr lang="es-AR" sz="3600" b="1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C6B6489B-5ADD-48A7-8743-F30654C6A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408147"/>
              </p:ext>
            </p:extLst>
          </p:nvPr>
        </p:nvGraphicFramePr>
        <p:xfrm>
          <a:off x="1251429" y="1653346"/>
          <a:ext cx="9689142" cy="4639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5023">
                  <a:extLst>
                    <a:ext uri="{9D8B030D-6E8A-4147-A177-3AD203B41FA5}">
                      <a16:colId xmlns:a16="http://schemas.microsoft.com/office/drawing/2014/main" xmlns="" val="1806560804"/>
                    </a:ext>
                  </a:extLst>
                </a:gridCol>
                <a:gridCol w="1762539">
                  <a:extLst>
                    <a:ext uri="{9D8B030D-6E8A-4147-A177-3AD203B41FA5}">
                      <a16:colId xmlns:a16="http://schemas.microsoft.com/office/drawing/2014/main" xmlns="" val="3045931733"/>
                    </a:ext>
                  </a:extLst>
                </a:gridCol>
                <a:gridCol w="6421580">
                  <a:extLst>
                    <a:ext uri="{9D8B030D-6E8A-4147-A177-3AD203B41FA5}">
                      <a16:colId xmlns:a16="http://schemas.microsoft.com/office/drawing/2014/main" xmlns="" val="1501048814"/>
                    </a:ext>
                  </a:extLst>
                </a:gridCol>
              </a:tblGrid>
              <a:tr h="2293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NBI 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Dimensiones 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Var. EPH  - Definición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extLst>
                  <a:ext uri="{0D108BD9-81ED-4DB2-BD59-A6C34878D82A}">
                    <a16:rowId xmlns:a16="http://schemas.microsoft.com/office/drawing/2014/main" xmlns="" val="3921754034"/>
                  </a:ext>
                </a:extLst>
              </a:tr>
              <a:tr h="346960">
                <a:tc row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Capacidad económica 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ctr"/>
                </a:tc>
                <a:tc row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Capacidad de subsistencia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Tasa de dependencia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extLst>
                  <a:ext uri="{0D108BD9-81ED-4DB2-BD59-A6C34878D82A}">
                    <a16:rowId xmlns:a16="http://schemas.microsoft.com/office/drawing/2014/main" xmlns="" val="185654790"/>
                  </a:ext>
                </a:extLst>
              </a:tr>
              <a:tr h="213559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NIVEL EDUCATIVO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extLst>
                  <a:ext uri="{0D108BD9-81ED-4DB2-BD59-A6C34878D82A}">
                    <a16:rowId xmlns:a16="http://schemas.microsoft.com/office/drawing/2014/main" xmlns="" val="1485141980"/>
                  </a:ext>
                </a:extLst>
              </a:tr>
              <a:tr h="305419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Condición de Actividad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extLst>
                  <a:ext uri="{0D108BD9-81ED-4DB2-BD59-A6C34878D82A}">
                    <a16:rowId xmlns:a16="http://schemas.microsoft.com/office/drawing/2014/main" xmlns="" val="3006745032"/>
                  </a:ext>
                </a:extLst>
              </a:tr>
              <a:tr h="33584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CATEGORÍA DE INACTIVIDAD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extLst>
                  <a:ext uri="{0D108BD9-81ED-4DB2-BD59-A6C34878D82A}">
                    <a16:rowId xmlns:a16="http://schemas.microsoft.com/office/drawing/2014/main" xmlns="" val="2216945481"/>
                  </a:ext>
                </a:extLst>
              </a:tr>
              <a:tr h="71908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En los últimos 12 meses ¿buscó trabajo en algún momento?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extLst>
                  <a:ext uri="{0D108BD9-81ED-4DB2-BD59-A6C34878D82A}">
                    <a16:rowId xmlns:a16="http://schemas.microsoft.com/office/drawing/2014/main" xmlns="" val="1007357054"/>
                  </a:ext>
                </a:extLst>
              </a:tr>
              <a:tr h="64243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En los últimos 12 meses ¿trabajó en algún momento?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extLst>
                  <a:ext uri="{0D108BD9-81ED-4DB2-BD59-A6C34878D82A}">
                    <a16:rowId xmlns:a16="http://schemas.microsoft.com/office/drawing/2014/main" xmlns="" val="3989446889"/>
                  </a:ext>
                </a:extLst>
              </a:tr>
              <a:tr h="290206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¿Sabe leer y escribir?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extLst>
                  <a:ext uri="{0D108BD9-81ED-4DB2-BD59-A6C34878D82A}">
                    <a16:rowId xmlns:a16="http://schemas.microsoft.com/office/drawing/2014/main" xmlns="" val="1761673866"/>
                  </a:ext>
                </a:extLst>
              </a:tr>
              <a:tr h="55057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¿Cuál es el nivel más alto que cursa o cursó?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extLst>
                  <a:ext uri="{0D108BD9-81ED-4DB2-BD59-A6C34878D82A}">
                    <a16:rowId xmlns:a16="http://schemas.microsoft.com/office/drawing/2014/main" xmlns="" val="4193835043"/>
                  </a:ext>
                </a:extLst>
              </a:tr>
              <a:tr h="27499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¿Finalizó ese nivel?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extLst>
                  <a:ext uri="{0D108BD9-81ED-4DB2-BD59-A6C34878D82A}">
                    <a16:rowId xmlns:a16="http://schemas.microsoft.com/office/drawing/2014/main" xmlns="" val="2248484493"/>
                  </a:ext>
                </a:extLst>
              </a:tr>
              <a:tr h="442916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¿Cuál fue el último año que aprobó?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" marR="4681" marT="8776" marB="0" anchor="b"/>
                </a:tc>
                <a:extLst>
                  <a:ext uri="{0D108BD9-81ED-4DB2-BD59-A6C34878D82A}">
                    <a16:rowId xmlns:a16="http://schemas.microsoft.com/office/drawing/2014/main" xmlns="" val="945654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006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-266703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3. Metodología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26165" y="681037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3.2 Variables incluidas en el análisis</a:t>
            </a:r>
            <a:endParaRPr lang="es-AR" sz="3600" b="1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80E731AD-5DF4-483A-85D1-5ABB06D5AF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826740"/>
              </p:ext>
            </p:extLst>
          </p:nvPr>
        </p:nvGraphicFramePr>
        <p:xfrm>
          <a:off x="2126741" y="2111410"/>
          <a:ext cx="7514448" cy="3218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6389">
                  <a:extLst>
                    <a:ext uri="{9D8B030D-6E8A-4147-A177-3AD203B41FA5}">
                      <a16:colId xmlns:a16="http://schemas.microsoft.com/office/drawing/2014/main" xmlns="" val="11625866"/>
                    </a:ext>
                  </a:extLst>
                </a:gridCol>
                <a:gridCol w="2120348">
                  <a:extLst>
                    <a:ext uri="{9D8B030D-6E8A-4147-A177-3AD203B41FA5}">
                      <a16:colId xmlns:a16="http://schemas.microsoft.com/office/drawing/2014/main" xmlns="" val="1170968379"/>
                    </a:ext>
                  </a:extLst>
                </a:gridCol>
                <a:gridCol w="3677711">
                  <a:extLst>
                    <a:ext uri="{9D8B030D-6E8A-4147-A177-3AD203B41FA5}">
                      <a16:colId xmlns:a16="http://schemas.microsoft.com/office/drawing/2014/main" xmlns="" val="4218257615"/>
                    </a:ext>
                  </a:extLst>
                </a:gridCol>
              </a:tblGrid>
              <a:tr h="633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NBI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Dimensiones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Var. EPH  - Definición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2784719068"/>
                  </a:ext>
                </a:extLst>
              </a:tr>
              <a:tr h="86169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Acceso a educación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Asistencia escolar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Menores (6-12) sin asistencia escolar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2607893368"/>
                  </a:ext>
                </a:extLst>
              </a:tr>
              <a:tr h="86169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Menores (6-16) sin asistencia escolar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2533896488"/>
                  </a:ext>
                </a:extLst>
              </a:tr>
              <a:tr h="86169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Menores (6-18) sin asistencia escolar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778906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419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-266703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3. Metodología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26165" y="681037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3.2 Variables incluidas en el análisis</a:t>
            </a:r>
            <a:endParaRPr lang="es-AR" sz="3600" b="1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55EA034A-5876-458F-B13D-9E3F42F12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69680"/>
              </p:ext>
            </p:extLst>
          </p:nvPr>
        </p:nvGraphicFramePr>
        <p:xfrm>
          <a:off x="2085349" y="2006600"/>
          <a:ext cx="8021302" cy="3417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0098">
                  <a:extLst>
                    <a:ext uri="{9D8B030D-6E8A-4147-A177-3AD203B41FA5}">
                      <a16:colId xmlns:a16="http://schemas.microsoft.com/office/drawing/2014/main" xmlns="" val="3172519819"/>
                    </a:ext>
                  </a:extLst>
                </a:gridCol>
                <a:gridCol w="2292627">
                  <a:extLst>
                    <a:ext uri="{9D8B030D-6E8A-4147-A177-3AD203B41FA5}">
                      <a16:colId xmlns:a16="http://schemas.microsoft.com/office/drawing/2014/main" xmlns="" val="3763242850"/>
                    </a:ext>
                  </a:extLst>
                </a:gridCol>
                <a:gridCol w="4068577">
                  <a:extLst>
                    <a:ext uri="{9D8B030D-6E8A-4147-A177-3AD203B41FA5}">
                      <a16:colId xmlns:a16="http://schemas.microsoft.com/office/drawing/2014/main" xmlns="" val="2034619356"/>
                    </a:ext>
                  </a:extLst>
                </a:gridCol>
              </a:tblGrid>
              <a:tr h="5054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NBI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Dimensiones 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Var. EPH  - Definición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2419054104"/>
                  </a:ext>
                </a:extLst>
              </a:tr>
              <a:tr h="481330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Acceso a servicios sanitarios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Condiciones sanitarias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¿Tiene agua?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3606340443"/>
                  </a:ext>
                </a:extLst>
              </a:tr>
              <a:tr h="4813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El agua es de…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1803855737"/>
                  </a:ext>
                </a:extLst>
              </a:tr>
              <a:tr h="4813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¿Tiene baño/letrina?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2110482527"/>
                  </a:ext>
                </a:extLst>
              </a:tr>
              <a:tr h="4813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El baño o letrina está…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759269703"/>
                  </a:ext>
                </a:extLst>
              </a:tr>
              <a:tr h="4813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El baño tiene…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1382307107"/>
                  </a:ext>
                </a:extLst>
              </a:tr>
              <a:tr h="50546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El desagüe del baño es…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2431787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957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A080910-EE4E-4E0E-BD71-4AA18C41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983" y="1328167"/>
            <a:ext cx="10880034" cy="420166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s-ES" b="1" dirty="0"/>
              <a:t>Modelo de ecuaciones estructurales longitudinal: un análisis de la pobreza multidimensional en Argentina.</a:t>
            </a:r>
            <a:r>
              <a:rPr lang="es-AR" b="1" dirty="0"/>
              <a:t/>
            </a:r>
            <a:br>
              <a:rPr lang="es-AR" b="1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73857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-310245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3. Metodología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26165" y="506869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3.2 Variables incluidas en el análisis</a:t>
            </a:r>
            <a:endParaRPr lang="es-AR" sz="3600" b="1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32F86942-BCA1-4B79-A990-AFAF20842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621740"/>
              </p:ext>
            </p:extLst>
          </p:nvPr>
        </p:nvGraphicFramePr>
        <p:xfrm>
          <a:off x="745014" y="1116162"/>
          <a:ext cx="11221699" cy="5654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5968">
                  <a:extLst>
                    <a:ext uri="{9D8B030D-6E8A-4147-A177-3AD203B41FA5}">
                      <a16:colId xmlns:a16="http://schemas.microsoft.com/office/drawing/2014/main" xmlns="" val="2287600681"/>
                    </a:ext>
                  </a:extLst>
                </a:gridCol>
                <a:gridCol w="1866748">
                  <a:extLst>
                    <a:ext uri="{9D8B030D-6E8A-4147-A177-3AD203B41FA5}">
                      <a16:colId xmlns:a16="http://schemas.microsoft.com/office/drawing/2014/main" xmlns="" val="4250392616"/>
                    </a:ext>
                  </a:extLst>
                </a:gridCol>
                <a:gridCol w="7858983">
                  <a:extLst>
                    <a:ext uri="{9D8B030D-6E8A-4147-A177-3AD203B41FA5}">
                      <a16:colId xmlns:a16="http://schemas.microsoft.com/office/drawing/2014/main" xmlns="" val="1569807659"/>
                    </a:ext>
                  </a:extLst>
                </a:gridCol>
              </a:tblGrid>
              <a:tr h="283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NBI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Dimensiones 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Var. EPH  - Definición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2636316540"/>
                  </a:ext>
                </a:extLst>
              </a:tr>
              <a:tr h="283863">
                <a:tc row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Acceso a vivienda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Hacinamiento 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Hacinamiento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2281938330"/>
                  </a:ext>
                </a:extLst>
              </a:tr>
              <a:tr h="28386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Calidad de la vivienda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Tipo de vivienda (por observación)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3632610785"/>
                  </a:ext>
                </a:extLst>
              </a:tr>
              <a:tr h="91869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¿Cuántos ambientes/ habitaciones tiene la vivienda en total? (sin contar baño/s, cocina, pasillo/s, lavadero, garaje)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2108661538"/>
                  </a:ext>
                </a:extLst>
              </a:tr>
              <a:tr h="330066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Los pisos interiores son principalmente de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4074488047"/>
                  </a:ext>
                </a:extLst>
              </a:tr>
              <a:tr h="28386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La cubierta exterior del techo es de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3460013398"/>
                  </a:ext>
                </a:extLst>
              </a:tr>
              <a:tr h="4103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¿El techo tiene cielorraso/revestimiento interior?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2641113072"/>
                  </a:ext>
                </a:extLst>
              </a:tr>
              <a:tr h="48168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La vivienda está ubicada cerca de basural/es (3 cuadras O menos)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2620452823"/>
                  </a:ext>
                </a:extLst>
              </a:tr>
              <a:tr h="50843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La vivienda está ubicada en zona inundable (en los últimos 12 meses)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2314444766"/>
                  </a:ext>
                </a:extLst>
              </a:tr>
              <a:tr h="499518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La vivienda está ubicada en villa de emergencia (por observación)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3914398186"/>
                  </a:ext>
                </a:extLst>
              </a:tr>
              <a:tr h="32114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¿Cuántos usan habitualmente para dormir?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3021400420"/>
                  </a:ext>
                </a:extLst>
              </a:tr>
              <a:tr h="28386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Régimen de tenencia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2861117865"/>
                  </a:ext>
                </a:extLst>
              </a:tr>
              <a:tr h="28386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Combustible utilizado para cocinar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20365370"/>
                  </a:ext>
                </a:extLst>
              </a:tr>
              <a:tr h="28386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Baño (tenencia y uso)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" marR="113" marT="424" marB="0" anchor="b"/>
                </a:tc>
                <a:extLst>
                  <a:ext uri="{0D108BD9-81ED-4DB2-BD59-A6C34878D82A}">
                    <a16:rowId xmlns:a16="http://schemas.microsoft.com/office/drawing/2014/main" xmlns="" val="290891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509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-266703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3. Metodología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26165" y="681037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3.2 Variables incluidas en el análisis</a:t>
            </a:r>
            <a:endParaRPr lang="es-AR" sz="3600" b="1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98AA75FE-6764-4ABA-94F1-C1552A589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081232"/>
              </p:ext>
            </p:extLst>
          </p:nvPr>
        </p:nvGraphicFramePr>
        <p:xfrm>
          <a:off x="838200" y="2027583"/>
          <a:ext cx="10515600" cy="3196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4426">
                  <a:extLst>
                    <a:ext uri="{9D8B030D-6E8A-4147-A177-3AD203B41FA5}">
                      <a16:colId xmlns:a16="http://schemas.microsoft.com/office/drawing/2014/main" xmlns="" val="74922912"/>
                    </a:ext>
                  </a:extLst>
                </a:gridCol>
                <a:gridCol w="1510748">
                  <a:extLst>
                    <a:ext uri="{9D8B030D-6E8A-4147-A177-3AD203B41FA5}">
                      <a16:colId xmlns:a16="http://schemas.microsoft.com/office/drawing/2014/main" xmlns="" val="2525437408"/>
                    </a:ext>
                  </a:extLst>
                </a:gridCol>
                <a:gridCol w="7550426">
                  <a:extLst>
                    <a:ext uri="{9D8B030D-6E8A-4147-A177-3AD203B41FA5}">
                      <a16:colId xmlns:a16="http://schemas.microsoft.com/office/drawing/2014/main" xmlns="" val="26882643"/>
                    </a:ext>
                  </a:extLst>
                </a:gridCol>
              </a:tblGrid>
              <a:tr h="462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NBI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Dimensiones 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Var. EPH  - Definición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3722875014"/>
                  </a:ext>
                </a:extLst>
              </a:tr>
              <a:tr h="481330">
                <a:tc rowSpan="5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Otras variables analizadas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 rowSpan="5"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>
                          <a:effectLst/>
                        </a:rPr>
                        <a:t>Sexo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1135911955"/>
                  </a:ext>
                </a:extLst>
              </a:tr>
              <a:tr h="481330">
                <a:tc gridSpan="2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Estado civil 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2295534008"/>
                  </a:ext>
                </a:extLst>
              </a:tr>
              <a:tr h="602511">
                <a:tc gridSpan="2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¿Tiene algún tipo de cobertura médica por la que paga o le descuentan?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1066704739"/>
                  </a:ext>
                </a:extLst>
              </a:tr>
              <a:tr h="481330">
                <a:tc gridSpan="2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¿Dónde nació?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4020612400"/>
                  </a:ext>
                </a:extLst>
              </a:tr>
              <a:tr h="687705">
                <a:tc gridSpan="2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effectLst/>
                        </a:rPr>
                        <a:t>¿Dónde vivía hace 5 años?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3466960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865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8335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3. Metodología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26165" y="942294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3.3 Análisis Factorial Exploratorio </a:t>
            </a:r>
            <a:endParaRPr lang="es-AR" sz="36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9D33A4DC-BC2A-45E9-AA52-4E4D58BD072D}"/>
              </a:ext>
            </a:extLst>
          </p:cNvPr>
          <p:cNvSpPr/>
          <p:nvPr/>
        </p:nvSpPr>
        <p:spPr>
          <a:xfrm>
            <a:off x="370114" y="1876131"/>
            <a:ext cx="11451772" cy="3916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626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Conjunto de métodos estadísticos multivariados de interdependencia.</a:t>
            </a:r>
          </a:p>
          <a:p>
            <a:pPr marL="55626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Busca identificar una estructura de factores subyacentes a un conjunto amplio de datos.</a:t>
            </a:r>
          </a:p>
          <a:p>
            <a:pPr marL="55626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Reducir el número de indicadores en un numero inferior de variables conceptuales.</a:t>
            </a:r>
          </a:p>
          <a:p>
            <a:pPr marL="55626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Permite agrupar las variables que se correlacionan fuertemente entre si, en un pequeño numero de dimensiones con significado teórico.</a:t>
            </a:r>
            <a:endParaRPr lang="es-A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405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26165" y="0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3.3 Análisis Factorial Exploratorio – Componentes Principales</a:t>
            </a:r>
            <a:endParaRPr lang="es-AR" sz="3600" b="1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4A9B1096-2756-4305-B84B-8C73835B0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004689"/>
              </p:ext>
            </p:extLst>
          </p:nvPr>
        </p:nvGraphicFramePr>
        <p:xfrm>
          <a:off x="430696" y="980660"/>
          <a:ext cx="11330608" cy="5168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4486">
                  <a:extLst>
                    <a:ext uri="{9D8B030D-6E8A-4147-A177-3AD203B41FA5}">
                      <a16:colId xmlns:a16="http://schemas.microsoft.com/office/drawing/2014/main" xmlns="" val="2933056908"/>
                    </a:ext>
                  </a:extLst>
                </a:gridCol>
                <a:gridCol w="2011261">
                  <a:extLst>
                    <a:ext uri="{9D8B030D-6E8A-4147-A177-3AD203B41FA5}">
                      <a16:colId xmlns:a16="http://schemas.microsoft.com/office/drawing/2014/main" xmlns="" val="1158611573"/>
                    </a:ext>
                  </a:extLst>
                </a:gridCol>
                <a:gridCol w="7874861">
                  <a:extLst>
                    <a:ext uri="{9D8B030D-6E8A-4147-A177-3AD203B41FA5}">
                      <a16:colId xmlns:a16="http://schemas.microsoft.com/office/drawing/2014/main" xmlns="" val="880346521"/>
                    </a:ext>
                  </a:extLst>
                </a:gridCol>
              </a:tblGrid>
              <a:tr h="415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b="1" i="0" dirty="0">
                          <a:solidFill>
                            <a:schemeClr val="bg1"/>
                          </a:solidFill>
                          <a:effectLst/>
                        </a:rPr>
                        <a:t>Dimensiones</a:t>
                      </a:r>
                      <a:endParaRPr lang="es-AR" sz="1600" b="1" i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b="1" i="0" dirty="0">
                          <a:solidFill>
                            <a:schemeClr val="bg1"/>
                          </a:solidFill>
                          <a:effectLst/>
                        </a:rPr>
                        <a:t>Variables Observadas</a:t>
                      </a:r>
                      <a:endParaRPr lang="es-AR" sz="1600" b="1" i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b="1" dirty="0">
                          <a:solidFill>
                            <a:schemeClr val="bg1"/>
                          </a:solidFill>
                          <a:effectLst/>
                        </a:rPr>
                        <a:t>Var. EPH - Definición</a:t>
                      </a:r>
                      <a:endParaRPr lang="es-AR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6249734"/>
                  </a:ext>
                </a:extLst>
              </a:tr>
              <a:tr h="240033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b="1" i="0" dirty="0">
                          <a:solidFill>
                            <a:schemeClr val="bg1"/>
                          </a:solidFill>
                          <a:effectLst/>
                        </a:rPr>
                        <a:t>Laboral y Social Jefe de Hogar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b="1" i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1600" b="1" i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>
                          <a:effectLst/>
                        </a:rPr>
                        <a:t>x17</a:t>
                      </a:r>
                      <a:endParaRPr lang="es-AR" sz="1600" i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Condición de Actividad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extLst>
                  <a:ext uri="{0D108BD9-81ED-4DB2-BD59-A6C34878D82A}">
                    <a16:rowId xmlns:a16="http://schemas.microsoft.com/office/drawing/2014/main" xmlns="" val="1198342508"/>
                  </a:ext>
                </a:extLst>
              </a:tr>
              <a:tr h="2400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 dirty="0">
                          <a:effectLst/>
                        </a:rPr>
                        <a:t>x20</a:t>
                      </a:r>
                      <a:endParaRPr lang="es-AR" sz="1600" i="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En los últimos 12 meses ¿buscó trabajo en algún momento?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4715000"/>
                  </a:ext>
                </a:extLst>
              </a:tr>
              <a:tr h="2400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>
                          <a:effectLst/>
                        </a:rPr>
                        <a:t>x21</a:t>
                      </a:r>
                      <a:endParaRPr lang="es-AR" sz="1600" i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>
                          <a:effectLst/>
                        </a:rPr>
                        <a:t>En los últimos 12 meses ¿trabajó en algún momento?</a:t>
                      </a:r>
                      <a:endParaRPr lang="es-AR" sz="16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extLst>
                  <a:ext uri="{0D108BD9-81ED-4DB2-BD59-A6C34878D82A}">
                    <a16:rowId xmlns:a16="http://schemas.microsoft.com/office/drawing/2014/main" xmlns="" val="3559366012"/>
                  </a:ext>
                </a:extLst>
              </a:tr>
              <a:tr h="2400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 dirty="0">
                          <a:effectLst/>
                        </a:rPr>
                        <a:t>x49</a:t>
                      </a:r>
                      <a:endParaRPr lang="es-AR" sz="1600" i="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Tasa de dependencia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5364206"/>
                  </a:ext>
                </a:extLst>
              </a:tr>
              <a:tr h="2400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 dirty="0">
                          <a:effectLst/>
                        </a:rPr>
                        <a:t>x19</a:t>
                      </a:r>
                      <a:endParaRPr lang="es-AR" sz="1600" i="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>
                          <a:effectLst/>
                        </a:rPr>
                        <a:t>CATEGORÍA DE INACTIVIDAD</a:t>
                      </a:r>
                      <a:endParaRPr lang="es-AR" sz="16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extLst>
                  <a:ext uri="{0D108BD9-81ED-4DB2-BD59-A6C34878D82A}">
                    <a16:rowId xmlns:a16="http://schemas.microsoft.com/office/drawing/2014/main" xmlns="" val="3711123957"/>
                  </a:ext>
                </a:extLst>
              </a:tr>
              <a:tr h="23747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 dirty="0">
                          <a:effectLst/>
                        </a:rPr>
                        <a:t>x1</a:t>
                      </a:r>
                      <a:endParaRPr lang="es-AR" sz="1600" i="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Sexo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2125005"/>
                  </a:ext>
                </a:extLst>
              </a:tr>
              <a:tr h="240033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b="1" i="0" dirty="0">
                          <a:solidFill>
                            <a:schemeClr val="bg1"/>
                          </a:solidFill>
                          <a:effectLst/>
                        </a:rPr>
                        <a:t>Sanitario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b="1" i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1600" b="1" i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>
                          <a:effectLst/>
                        </a:rPr>
                        <a:t>x32</a:t>
                      </a:r>
                      <a:endParaRPr lang="es-AR" sz="1600" i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El baño o letrina está…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extLst>
                  <a:ext uri="{0D108BD9-81ED-4DB2-BD59-A6C34878D82A}">
                    <a16:rowId xmlns:a16="http://schemas.microsoft.com/office/drawing/2014/main" xmlns="" val="891295075"/>
                  </a:ext>
                </a:extLst>
              </a:tr>
              <a:tr h="2400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>
                          <a:effectLst/>
                        </a:rPr>
                        <a:t>x33</a:t>
                      </a:r>
                      <a:endParaRPr lang="es-AR" sz="1600" i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El baño tiene…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4000576"/>
                  </a:ext>
                </a:extLst>
              </a:tr>
              <a:tr h="43898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 dirty="0">
                          <a:effectLst/>
                        </a:rPr>
                        <a:t>x29</a:t>
                      </a:r>
                      <a:endParaRPr lang="es-AR" sz="1600" i="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¿Tiene agua?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extLst>
                  <a:ext uri="{0D108BD9-81ED-4DB2-BD59-A6C34878D82A}">
                    <a16:rowId xmlns:a16="http://schemas.microsoft.com/office/drawing/2014/main" xmlns="" val="2036918541"/>
                  </a:ext>
                </a:extLst>
              </a:tr>
              <a:tr h="240033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b="1" i="0" dirty="0">
                          <a:solidFill>
                            <a:schemeClr val="bg1"/>
                          </a:solidFill>
                          <a:effectLst/>
                        </a:rPr>
                        <a:t>Capacidad Hogar</a:t>
                      </a:r>
                    </a:p>
                  </a:txBody>
                  <a:tcPr marL="32682" marR="32682" marT="7003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 dirty="0">
                          <a:effectLst/>
                        </a:rPr>
                        <a:t>x26</a:t>
                      </a:r>
                      <a:endParaRPr lang="es-AR" sz="1600" i="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Los pisos interiores son principalmente de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6930212"/>
                  </a:ext>
                </a:extLst>
              </a:tr>
              <a:tr h="2400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>
                          <a:effectLst/>
                        </a:rPr>
                        <a:t>x28</a:t>
                      </a:r>
                      <a:endParaRPr lang="es-AR" sz="1600" i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¿El techo tiene cielorraso/revestimiento interior?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extLst>
                  <a:ext uri="{0D108BD9-81ED-4DB2-BD59-A6C34878D82A}">
                    <a16:rowId xmlns:a16="http://schemas.microsoft.com/office/drawing/2014/main" xmlns="" val="407775054"/>
                  </a:ext>
                </a:extLst>
              </a:tr>
              <a:tr h="2400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 dirty="0">
                          <a:effectLst/>
                        </a:rPr>
                        <a:t>x9</a:t>
                      </a:r>
                      <a:endParaRPr lang="es-AR" sz="1600" i="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¿Sabe leer y escribir?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3187457"/>
                  </a:ext>
                </a:extLst>
              </a:tr>
              <a:tr h="2400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>
                          <a:effectLst/>
                        </a:rPr>
                        <a:t>x43</a:t>
                      </a:r>
                      <a:endParaRPr lang="es-AR" sz="1600" i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Combustible utilizado para cocinar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extLst>
                  <a:ext uri="{0D108BD9-81ED-4DB2-BD59-A6C34878D82A}">
                    <a16:rowId xmlns:a16="http://schemas.microsoft.com/office/drawing/2014/main" xmlns="" val="460592445"/>
                  </a:ext>
                </a:extLst>
              </a:tr>
              <a:tr h="2400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 dirty="0">
                          <a:effectLst/>
                        </a:rPr>
                        <a:t>x4 </a:t>
                      </a:r>
                      <a:endParaRPr lang="es-AR" sz="1600" i="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Menores (6-16) sin asistencia escolar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8242675"/>
                  </a:ext>
                </a:extLst>
              </a:tr>
              <a:tr h="98176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i="0" dirty="0">
                          <a:effectLst/>
                        </a:rPr>
                        <a:t>x48</a:t>
                      </a:r>
                      <a:endParaRPr lang="es-AR" sz="1600" i="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600" dirty="0">
                          <a:effectLst/>
                        </a:rPr>
                        <a:t>Hacinamiento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682" marR="32682" marT="7003" marB="0"/>
                </a:tc>
                <a:extLst>
                  <a:ext uri="{0D108BD9-81ED-4DB2-BD59-A6C34878D82A}">
                    <a16:rowId xmlns:a16="http://schemas.microsoft.com/office/drawing/2014/main" xmlns="" val="752409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12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8335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3. Metodología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26165" y="1450294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3.4 Especificación y ajuste del modelo de ecuaciones estructurales</a:t>
            </a:r>
            <a:endParaRPr lang="es-AR" sz="3600" b="1" dirty="0"/>
          </a:p>
          <a:p>
            <a:endParaRPr lang="es-AR" sz="36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9D33A4DC-BC2A-45E9-AA52-4E4D58BD072D}"/>
              </a:ext>
            </a:extLst>
          </p:cNvPr>
          <p:cNvSpPr/>
          <p:nvPr/>
        </p:nvSpPr>
        <p:spPr>
          <a:xfrm>
            <a:off x="370114" y="2224475"/>
            <a:ext cx="11451772" cy="55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Modelos de Ecuaciones Estructurales (SEM)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F085E20B-B8E7-4FA1-94B1-7B289BA71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042" y="2783218"/>
            <a:ext cx="7129916" cy="370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191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550409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3.4 Especificación y ajuste del modelo de ecuaciones estructurales</a:t>
            </a:r>
            <a:endParaRPr lang="es-AR" sz="3600" b="1" dirty="0"/>
          </a:p>
          <a:p>
            <a:endParaRPr lang="es-AR" sz="36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9D33A4DC-BC2A-45E9-AA52-4E4D58BD072D}"/>
              </a:ext>
            </a:extLst>
          </p:cNvPr>
          <p:cNvSpPr/>
          <p:nvPr/>
        </p:nvSpPr>
        <p:spPr>
          <a:xfrm>
            <a:off x="370114" y="1980805"/>
            <a:ext cx="11451772" cy="4301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Modelos de Ecuaciones Estructurales (SEM)</a:t>
            </a:r>
          </a:p>
          <a:p>
            <a:pPr marL="72771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Variables observadas: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pueden medirse en una encuesta.</a:t>
            </a:r>
          </a:p>
          <a:p>
            <a:pPr marL="72771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s-A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771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771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Variables latentes: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pueden medirse directamente.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60AD50AB-1600-4F91-8516-81EEAA22A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462" y="3388508"/>
            <a:ext cx="1133475" cy="74295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0EE975C-1076-4823-B33F-133DF760A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020" y="5028575"/>
            <a:ext cx="1543050" cy="1552575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6259601B-3432-455E-993B-8DE6CCDC6AF0}"/>
              </a:ext>
            </a:extLst>
          </p:cNvPr>
          <p:cNvSpPr txBox="1">
            <a:spLocks/>
          </p:cNvSpPr>
          <p:nvPr/>
        </p:nvSpPr>
        <p:spPr>
          <a:xfrm>
            <a:off x="370114" y="1442334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2800" b="1" dirty="0"/>
              <a:t>Análisis Factorial Confirmatorio</a:t>
            </a:r>
          </a:p>
          <a:p>
            <a:endParaRPr lang="es-AR" sz="2800" b="1" dirty="0"/>
          </a:p>
        </p:txBody>
      </p:sp>
    </p:spTree>
    <p:extLst>
      <p:ext uri="{BB962C8B-B14F-4D97-AF65-F5344CB8AC3E}">
        <p14:creationId xmlns:p14="http://schemas.microsoft.com/office/powerpoint/2010/main" val="19806628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9D33A4DC-BC2A-45E9-AA52-4E4D58BD072D}"/>
              </a:ext>
            </a:extLst>
          </p:cNvPr>
          <p:cNvSpPr/>
          <p:nvPr/>
        </p:nvSpPr>
        <p:spPr>
          <a:xfrm>
            <a:off x="370114" y="193354"/>
            <a:ext cx="11451772" cy="1182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Modelos de Ecuaciones Estructurales (SEM)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xmlns="" id="{B173E70D-DAA2-4055-884D-1C1363875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90692"/>
              </p:ext>
            </p:extLst>
          </p:nvPr>
        </p:nvGraphicFramePr>
        <p:xfrm>
          <a:off x="765628" y="1031348"/>
          <a:ext cx="10047515" cy="5288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6544">
                  <a:extLst>
                    <a:ext uri="{9D8B030D-6E8A-4147-A177-3AD203B41FA5}">
                      <a16:colId xmlns:a16="http://schemas.microsoft.com/office/drawing/2014/main" xmlns="" val="3870428657"/>
                    </a:ext>
                  </a:extLst>
                </a:gridCol>
                <a:gridCol w="7590971">
                  <a:extLst>
                    <a:ext uri="{9D8B030D-6E8A-4147-A177-3AD203B41FA5}">
                      <a16:colId xmlns:a16="http://schemas.microsoft.com/office/drawing/2014/main" xmlns="" val="3568517796"/>
                    </a:ext>
                  </a:extLst>
                </a:gridCol>
              </a:tblGrid>
              <a:tr h="275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Variables Latentes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Variables Observadas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6409984"/>
                  </a:ext>
                </a:extLst>
              </a:tr>
              <a:tr h="260935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Laboral y Social Jefe de Hogar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Condición de Actividad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540158944"/>
                  </a:ext>
                </a:extLst>
              </a:tr>
              <a:tr h="26093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En los últimos 12 meses ¿buscó trabajo en algún momento?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177972024"/>
                  </a:ext>
                </a:extLst>
              </a:tr>
              <a:tr h="26093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En los últimos 12 meses ¿trabajó en algún momento?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176687365"/>
                  </a:ext>
                </a:extLst>
              </a:tr>
              <a:tr h="26093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Tasa de dependencia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03931871"/>
                  </a:ext>
                </a:extLst>
              </a:tr>
              <a:tr h="26093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CATEGORÍA DE INACTIVIDAD</a:t>
                      </a:r>
                      <a:endParaRPr lang="es-A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991136225"/>
                  </a:ext>
                </a:extLst>
              </a:tr>
              <a:tr h="61963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Sexo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734117861"/>
                  </a:ext>
                </a:extLst>
              </a:tr>
              <a:tr h="26093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Sanitario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A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baño o letrina está…</a:t>
                      </a: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9892649"/>
                  </a:ext>
                </a:extLst>
              </a:tr>
              <a:tr h="26093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El baño tiene…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293953"/>
                  </a:ext>
                </a:extLst>
              </a:tr>
              <a:tr h="29352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¿Tiene agua?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5783341"/>
                  </a:ext>
                </a:extLst>
              </a:tr>
              <a:tr h="260935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Capacidad Hogar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Los pisos interiores son principalmente de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203804023"/>
                  </a:ext>
                </a:extLst>
              </a:tr>
              <a:tr h="26093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¿El techo tiene cielorraso/revestimiento interior?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824006012"/>
                  </a:ext>
                </a:extLst>
              </a:tr>
              <a:tr h="26093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¿Sabe leer y escribir?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994740138"/>
                  </a:ext>
                </a:extLst>
              </a:tr>
              <a:tr h="26093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Combustible utilizado para cocinar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505995173"/>
                  </a:ext>
                </a:extLst>
              </a:tr>
              <a:tr h="26093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Menores (6-16) sin asistencia escolar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267508934"/>
                  </a:ext>
                </a:extLst>
              </a:tr>
              <a:tr h="34240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Hacinamiento</a:t>
                      </a:r>
                      <a:endParaRPr lang="es-A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251657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895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550409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3.4 Especificación y ajuste del modelo de ecuaciones estructurales</a:t>
            </a:r>
            <a:endParaRPr lang="es-AR" sz="3600" b="1" dirty="0"/>
          </a:p>
          <a:p>
            <a:endParaRPr lang="es-AR" sz="36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9D33A4DC-BC2A-45E9-AA52-4E4D58BD072D}"/>
              </a:ext>
            </a:extLst>
          </p:cNvPr>
          <p:cNvSpPr/>
          <p:nvPr/>
        </p:nvSpPr>
        <p:spPr>
          <a:xfrm>
            <a:off x="370114" y="1324590"/>
            <a:ext cx="11451772" cy="3266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Modelos de Ecuaciones Estructurales (SEM)</a:t>
            </a:r>
          </a:p>
          <a:p>
            <a:pPr marL="55626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Extensión de técnicas multivariadas (regresión múltiple, análisis factorial).</a:t>
            </a:r>
          </a:p>
          <a:p>
            <a:pPr marL="55626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Permiten examinar simultáneamente una serie de relaciones de dependencia.</a:t>
            </a:r>
          </a:p>
          <a:p>
            <a:pPr marL="55626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400" i="1" u="sng" dirty="0"/>
              <a:t>Permite medir la relación de dependencia entre distintas variables no observadas (principales virtudes del modelo).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7851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550409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3.4 Especificación y ajuste del modelo de ecuaciones estructurales</a:t>
            </a:r>
            <a:endParaRPr lang="es-AR" sz="3600" b="1" dirty="0"/>
          </a:p>
          <a:p>
            <a:endParaRPr lang="es-AR" sz="36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9D33A4DC-BC2A-45E9-AA52-4E4D58BD072D}"/>
              </a:ext>
            </a:extLst>
          </p:cNvPr>
          <p:cNvSpPr/>
          <p:nvPr/>
        </p:nvSpPr>
        <p:spPr>
          <a:xfrm>
            <a:off x="370114" y="1324590"/>
            <a:ext cx="11451772" cy="4115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Modelos de Ecuaciones Estructurales (SEM) - Longitudinal</a:t>
            </a:r>
          </a:p>
          <a:p>
            <a:pPr marL="55626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pretende tomar en consideración la relación de dependencia que existe temporalmente entre las variables latentes.</a:t>
            </a:r>
          </a:p>
          <a:p>
            <a:pPr marL="55626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400" i="1" u="sng" dirty="0"/>
              <a:t>Examina las relaciones de predicción (mediante uso de regresiones) de las variables latentes a lo largo del tiempo.</a:t>
            </a:r>
          </a:p>
          <a:p>
            <a:pPr marL="55626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Estas relaciones son representadas como efectos directos e indirectos de las variables latentes a lo largo del tiempo.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232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1182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4.1 Análisis Factorial Exploratorio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25B1E4E2-78D8-425B-97B9-C73D56E22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672457"/>
              </p:ext>
            </p:extLst>
          </p:nvPr>
        </p:nvGraphicFramePr>
        <p:xfrm>
          <a:off x="1923823" y="1560237"/>
          <a:ext cx="7858805" cy="4877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751">
                  <a:extLst>
                    <a:ext uri="{9D8B030D-6E8A-4147-A177-3AD203B41FA5}">
                      <a16:colId xmlns:a16="http://schemas.microsoft.com/office/drawing/2014/main" xmlns="" val="306154789"/>
                    </a:ext>
                  </a:extLst>
                </a:gridCol>
                <a:gridCol w="1350962">
                  <a:extLst>
                    <a:ext uri="{9D8B030D-6E8A-4147-A177-3AD203B41FA5}">
                      <a16:colId xmlns:a16="http://schemas.microsoft.com/office/drawing/2014/main" xmlns="" val="2059107895"/>
                    </a:ext>
                  </a:extLst>
                </a:gridCol>
                <a:gridCol w="1350962">
                  <a:extLst>
                    <a:ext uri="{9D8B030D-6E8A-4147-A177-3AD203B41FA5}">
                      <a16:colId xmlns:a16="http://schemas.microsoft.com/office/drawing/2014/main" xmlns="" val="3725521483"/>
                    </a:ext>
                  </a:extLst>
                </a:gridCol>
                <a:gridCol w="1597065">
                  <a:extLst>
                    <a:ext uri="{9D8B030D-6E8A-4147-A177-3AD203B41FA5}">
                      <a16:colId xmlns:a16="http://schemas.microsoft.com/office/drawing/2014/main" xmlns="" val="2505770602"/>
                    </a:ext>
                  </a:extLst>
                </a:gridCol>
                <a:gridCol w="1597065">
                  <a:extLst>
                    <a:ext uri="{9D8B030D-6E8A-4147-A177-3AD203B41FA5}">
                      <a16:colId xmlns:a16="http://schemas.microsoft.com/office/drawing/2014/main" xmlns="" val="3839568885"/>
                    </a:ext>
                  </a:extLst>
                </a:gridCol>
              </a:tblGrid>
              <a:tr h="292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A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Variables observadas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</a:rPr>
                        <a:t>Componente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7493045"/>
                  </a:ext>
                </a:extLst>
              </a:tr>
              <a:tr h="544951"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Variables Latentes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</a:rPr>
                        <a:t>1</a:t>
                      </a:r>
                      <a:endParaRPr lang="es-A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</a:rPr>
                        <a:t>2</a:t>
                      </a:r>
                      <a:endParaRPr lang="es-A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</a:rPr>
                        <a:t>3</a:t>
                      </a:r>
                      <a:endParaRPr lang="es-A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784795856"/>
                  </a:ext>
                </a:extLst>
              </a:tr>
              <a:tr h="279121">
                <a:tc rowSpan="6"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Laboral y Social Jefe de Hogar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x17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.984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585457273"/>
                  </a:ext>
                </a:extLst>
              </a:tr>
              <a:tr h="2658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x20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.978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503144262"/>
                  </a:ext>
                </a:extLst>
              </a:tr>
              <a:tr h="2658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x21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.975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704754543"/>
                  </a:ext>
                </a:extLst>
              </a:tr>
              <a:tr h="2658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x49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.874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158852768"/>
                  </a:ext>
                </a:extLst>
              </a:tr>
              <a:tr h="2658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x19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.727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643002280"/>
                  </a:ext>
                </a:extLst>
              </a:tr>
              <a:tr h="27912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.257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-.127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299930899"/>
                  </a:ext>
                </a:extLst>
              </a:tr>
              <a:tr h="265830">
                <a:tc rowSpan="3"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Sanitario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x32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.799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637358482"/>
                  </a:ext>
                </a:extLst>
              </a:tr>
              <a:tr h="2658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x33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.762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958268790"/>
                  </a:ext>
                </a:extLst>
              </a:tr>
              <a:tr h="27912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x29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.718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.137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911492082"/>
                  </a:ext>
                </a:extLst>
              </a:tr>
              <a:tr h="265830">
                <a:tc rowSpan="6"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Capacidad Hogar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x26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.195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</a:rPr>
                        <a:t>.666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756193"/>
                  </a:ext>
                </a:extLst>
              </a:tr>
              <a:tr h="2658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x28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.206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</a:rPr>
                        <a:t>.629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6785613"/>
                  </a:ext>
                </a:extLst>
              </a:tr>
              <a:tr h="2658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</a:rPr>
                        <a:t>.460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4592090"/>
                  </a:ext>
                </a:extLst>
              </a:tr>
              <a:tr h="2658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x43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-.212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.248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</a:rPr>
                        <a:t>.411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592027"/>
                  </a:ext>
                </a:extLst>
              </a:tr>
              <a:tr h="26583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x4 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-.101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</a:rPr>
                        <a:t>.360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1433131"/>
                  </a:ext>
                </a:extLst>
              </a:tr>
              <a:tr h="27912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x48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-.120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.219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</a:rPr>
                        <a:t>.234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5370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40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6C49735-6DAB-4163-9623-6F1E9E6B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440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6FC362C-461E-4B50-8F58-6754E269F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677"/>
            <a:ext cx="10515600" cy="55592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AR" b="1" dirty="0"/>
              <a:t>Bibliografía </a:t>
            </a:r>
          </a:p>
          <a:p>
            <a:pPr marL="0" indent="0">
              <a:buNone/>
            </a:pPr>
            <a:r>
              <a:rPr lang="es-AR" b="1" dirty="0"/>
              <a:t>1. Introducción</a:t>
            </a:r>
          </a:p>
          <a:p>
            <a:pPr marL="0" indent="0">
              <a:buNone/>
            </a:pPr>
            <a:r>
              <a:rPr lang="es-AR" b="1" dirty="0"/>
              <a:t>2. Marco teórico</a:t>
            </a:r>
          </a:p>
          <a:p>
            <a:pPr marL="457200" lvl="1" indent="0">
              <a:buNone/>
            </a:pPr>
            <a:r>
              <a:rPr lang="es-ES" b="1" dirty="0"/>
              <a:t>2.1 Definición e identificación de la pobreza</a:t>
            </a:r>
          </a:p>
          <a:p>
            <a:pPr marL="457200" lvl="1" indent="0">
              <a:buNone/>
            </a:pPr>
            <a:r>
              <a:rPr lang="es-ES" b="1" dirty="0"/>
              <a:t>2.2 El análisis multidimensional</a:t>
            </a:r>
          </a:p>
          <a:p>
            <a:pPr marL="0" indent="0">
              <a:buNone/>
            </a:pPr>
            <a:r>
              <a:rPr lang="es-ES" b="1" dirty="0"/>
              <a:t>3. Metodología</a:t>
            </a:r>
          </a:p>
          <a:p>
            <a:pPr marL="457200" lvl="1" indent="0">
              <a:buNone/>
            </a:pPr>
            <a:r>
              <a:rPr lang="es-ES" b="1" dirty="0"/>
              <a:t>3.1 Datos </a:t>
            </a:r>
            <a:endParaRPr lang="es-AR" b="1" dirty="0"/>
          </a:p>
          <a:p>
            <a:pPr marL="457200" lvl="1" indent="0">
              <a:buNone/>
            </a:pPr>
            <a:r>
              <a:rPr lang="es-ES" b="1" dirty="0"/>
              <a:t>3.2 Variables incluidas en el análisis</a:t>
            </a:r>
          </a:p>
          <a:p>
            <a:pPr marL="457200" lvl="1" indent="0">
              <a:buNone/>
            </a:pPr>
            <a:r>
              <a:rPr lang="es-ES" b="1" dirty="0"/>
              <a:t>3.3 Análisis Factorial Exploratorio </a:t>
            </a:r>
            <a:endParaRPr lang="es-AR" b="1" dirty="0"/>
          </a:p>
          <a:p>
            <a:pPr marL="457200" lvl="1" indent="0">
              <a:buNone/>
            </a:pPr>
            <a:r>
              <a:rPr lang="es-ES" b="1" dirty="0"/>
              <a:t>3.4 Especificación y ajuste del modelo de ecuaciones estructurales</a:t>
            </a:r>
            <a:endParaRPr lang="es-AR" b="1" dirty="0"/>
          </a:p>
          <a:p>
            <a:pPr marL="0" indent="0">
              <a:buNone/>
            </a:pPr>
            <a:r>
              <a:rPr lang="es-ES" b="1" dirty="0"/>
              <a:t>4. Resultados</a:t>
            </a:r>
          </a:p>
          <a:p>
            <a:pPr marL="457200" lvl="1" indent="0">
              <a:buNone/>
            </a:pPr>
            <a:r>
              <a:rPr lang="es-ES" b="1" dirty="0"/>
              <a:t>4.1 Análisis Factorial Exploratorio</a:t>
            </a:r>
          </a:p>
          <a:p>
            <a:pPr marL="457200" lvl="1" indent="0">
              <a:buNone/>
            </a:pPr>
            <a:r>
              <a:rPr lang="es-ES" b="1" dirty="0"/>
              <a:t>4.2 Análisis transversal</a:t>
            </a:r>
            <a:endParaRPr lang="es-AR" b="1" dirty="0"/>
          </a:p>
          <a:p>
            <a:pPr marL="457200" lvl="1" indent="0">
              <a:buNone/>
            </a:pPr>
            <a:r>
              <a:rPr lang="es-ES" b="1" dirty="0"/>
              <a:t>4.3 Análisis longitudinal</a:t>
            </a:r>
          </a:p>
          <a:p>
            <a:pPr marL="0" indent="0">
              <a:buNone/>
            </a:pPr>
            <a:r>
              <a:rPr lang="es-ES" b="1" dirty="0"/>
              <a:t>5. Conclusiones</a:t>
            </a:r>
            <a:endParaRPr lang="es-AR" b="1" dirty="0"/>
          </a:p>
          <a:p>
            <a:pPr marL="0" indent="0">
              <a:buNone/>
            </a:pPr>
            <a:endParaRPr lang="es-AR" b="1" dirty="0"/>
          </a:p>
          <a:p>
            <a:pPr marL="457200" lvl="1" indent="0">
              <a:buNone/>
            </a:pPr>
            <a:endParaRPr lang="es-AR" b="1" dirty="0"/>
          </a:p>
          <a:p>
            <a:pPr marL="0" indent="0">
              <a:buNone/>
            </a:pPr>
            <a:endParaRPr lang="es-AR" b="1" dirty="0"/>
          </a:p>
          <a:p>
            <a:pPr marL="0" indent="0">
              <a:buNone/>
            </a:pPr>
            <a:endParaRPr lang="es-AR" b="1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77010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5613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4.1 Análisis Factorial Exploratorio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Dimensiones o Variables Latentes:</a:t>
            </a:r>
          </a:p>
          <a:p>
            <a:pPr lvl="1">
              <a:lnSpc>
                <a:spcPct val="150000"/>
              </a:lnSpc>
            </a:pPr>
            <a:r>
              <a:rPr lang="es-ES" sz="2400" b="1" dirty="0"/>
              <a:t>1) La situación laboral y Social del Jefe de Hogar</a:t>
            </a:r>
            <a:r>
              <a:rPr lang="es-ES" sz="2400" dirty="0"/>
              <a:t>: Refleja información referente a las condiciones de actividad/inactividad del jefe de hogar y a la situación laboral general de la familia.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2) Las condiciones sanitarias</a:t>
            </a:r>
            <a:r>
              <a:rPr lang="es-ES" sz="2400" dirty="0"/>
              <a:t>: Hacen referencia a la estructura de la vivienda en términos sanitarios (baño y agua) con las que cuenta la familia.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3) Las capacidades de hogar</a:t>
            </a:r>
            <a:r>
              <a:rPr lang="es-ES" sz="2400" dirty="0"/>
              <a:t>: Se refieren a las condiciones estructurales del hogar y al contexto educativo general de los miembros de la vivienda.</a:t>
            </a:r>
            <a:endParaRPr lang="es-AR" sz="2400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549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5643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Variables Observadas: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sz="2400" b="1" i="1" u="sng" dirty="0"/>
              <a:t>La situación laboral y Social del Jefe de Hogar:</a:t>
            </a:r>
          </a:p>
          <a:p>
            <a:pPr lvl="1">
              <a:lnSpc>
                <a:spcPct val="150000"/>
              </a:lnSpc>
            </a:pPr>
            <a:r>
              <a:rPr lang="es-ES" sz="2400" b="1" dirty="0"/>
              <a:t>1) Estado de actividad</a:t>
            </a:r>
            <a:r>
              <a:rPr lang="es-ES" sz="2400" dirty="0"/>
              <a:t>: Indica si es ocupado, desocupado, inactivo, etc.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2) ¿Buscó trabajo en los últimos 12 meses?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3) ¿Trabajó en los últimos 12 meses</a:t>
            </a:r>
            <a:r>
              <a:rPr lang="es-ES" sz="2400" dirty="0"/>
              <a:t>?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4) Tasa de dependencia del hogar</a:t>
            </a:r>
            <a:r>
              <a:rPr lang="es-ES" sz="2400" dirty="0"/>
              <a:t>: Es una variable binaria que nos indica si hay al menos 4 personas en el hogar que dependen del trabajo de una sola de ellas.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5) Categoría de inactividad</a:t>
            </a:r>
            <a:r>
              <a:rPr lang="es-ES" sz="2400" dirty="0"/>
              <a:t>: Nos indica si, de ser inactivo el jefe de hogar, es jubilado, estudiante, rentista, discapacitado, etc.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6) Sexo</a:t>
            </a:r>
            <a:r>
              <a:rPr lang="es-ES" sz="2400" dirty="0"/>
              <a:t>: El jefe de hogar es hombre o mujer.</a:t>
            </a:r>
            <a:endParaRPr lang="es-AR" sz="5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0409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398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Variables Observadas: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sz="2400" b="1" i="1" u="sng" dirty="0"/>
              <a:t>Las condiciones sanitarias:</a:t>
            </a:r>
          </a:p>
          <a:p>
            <a:pPr lvl="1">
              <a:lnSpc>
                <a:spcPct val="150000"/>
              </a:lnSpc>
            </a:pPr>
            <a:r>
              <a:rPr lang="es-ES" sz="2400" b="1" dirty="0"/>
              <a:t>1) Tenencia de agua en la vivienda</a:t>
            </a:r>
            <a:r>
              <a:rPr lang="es-ES" sz="2400" dirty="0"/>
              <a:t> (dentro de la vivienda, fuera de la vivienda o fuera del terreno).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2) Posición del baño</a:t>
            </a:r>
            <a:r>
              <a:rPr lang="es-ES" sz="2400" dirty="0"/>
              <a:t> (dentro de la vivienda, fuera de la vivienda, pero dentro del terreno, fuera del terreno).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3) El baño tiene</a:t>
            </a:r>
            <a:r>
              <a:rPr lang="es-ES" sz="2400" dirty="0"/>
              <a:t> (inodoro con botón, inodoro sin botón o letrina).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0148759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4870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Variables Observadas: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sz="2400" b="1" i="1" u="sng" dirty="0"/>
              <a:t>Las condiciones sanitarias:</a:t>
            </a:r>
          </a:p>
          <a:p>
            <a:pPr lvl="1">
              <a:lnSpc>
                <a:spcPct val="150000"/>
              </a:lnSpc>
            </a:pPr>
            <a:r>
              <a:rPr lang="es-ES" sz="2400" b="1" dirty="0"/>
              <a:t>1) Materiales de construcción de pisos.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2) Materiales de construcción del techo.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3) Combustible utilizado para cocinar</a:t>
            </a:r>
            <a:r>
              <a:rPr lang="es-ES" sz="2400" dirty="0"/>
              <a:t> (gas por red o por tubo, querosén u otro).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4) Hacinamiento</a:t>
            </a:r>
            <a:r>
              <a:rPr lang="es-ES" sz="2400" dirty="0"/>
              <a:t>: Mide la presencia de más de tres personas por cuarto. </a:t>
            </a:r>
          </a:p>
          <a:p>
            <a:pPr lvl="1">
              <a:lnSpc>
                <a:spcPct val="150000"/>
              </a:lnSpc>
            </a:pPr>
            <a:r>
              <a:rPr lang="es-ES" sz="2400" b="1" dirty="0"/>
              <a:t>5) Menores entre 6 y 16 años que no asisten a ningún establecimiento educativo.</a:t>
            </a:r>
            <a:endParaRPr lang="es-AR" sz="2400" dirty="0"/>
          </a:p>
          <a:p>
            <a:pPr lvl="1">
              <a:lnSpc>
                <a:spcPct val="150000"/>
              </a:lnSpc>
            </a:pPr>
            <a:r>
              <a:rPr lang="es-ES" sz="2400" b="1" dirty="0"/>
              <a:t>6) ¿Sabe leer y escribir?</a:t>
            </a:r>
            <a:r>
              <a:rPr lang="es-ES" sz="2400" dirty="0"/>
              <a:t>: mide la educación del jefe de hogar. </a:t>
            </a:r>
            <a:endParaRPr lang="es-AR" sz="2400" dirty="0"/>
          </a:p>
          <a:p>
            <a:pPr lvl="0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223974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1115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 SEM Transversal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sz="2400" b="1" i="1" u="sng" dirty="0"/>
              <a:t>Primer trimestre:</a:t>
            </a:r>
            <a:endParaRPr lang="es-AR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C9F0E9CD-BB57-48F4-A5A5-8915BEA33AE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2" t="984" r="41732" b="50984"/>
          <a:stretch/>
        </p:blipFill>
        <p:spPr bwMode="auto">
          <a:xfrm>
            <a:off x="2383245" y="2063100"/>
            <a:ext cx="7196183" cy="45554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340969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1115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 SEM Transversal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sz="2400" b="1" i="1" u="sng" dirty="0"/>
              <a:t>Segundo trimestre:</a:t>
            </a:r>
            <a:endParaRPr lang="es-AR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48010D95-2AA7-4715-A273-E839C18DA578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3" t="3398" r="1220" b="2251"/>
          <a:stretch/>
        </p:blipFill>
        <p:spPr bwMode="auto">
          <a:xfrm>
            <a:off x="2262867" y="2063101"/>
            <a:ext cx="7243989" cy="44828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797597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517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 SEM Transversal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ES" b="1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sz="2000" b="1" i="1" u="sng" dirty="0"/>
              <a:t>Relación de dependencia entre variables latentes.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ES" sz="2000" b="1" i="1" u="sng" dirty="0"/>
          </a:p>
          <a:p>
            <a:pPr marL="61341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000" dirty="0"/>
              <a:t>Covarianza entre “</a:t>
            </a:r>
            <a:r>
              <a:rPr lang="es-E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condiciones sanitarias</a:t>
            </a:r>
            <a:r>
              <a:rPr lang="es-ES" sz="2000" dirty="0"/>
              <a:t>” y las “</a:t>
            </a:r>
            <a:r>
              <a:rPr lang="es-E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 del hogar</a:t>
            </a:r>
            <a:r>
              <a:rPr lang="es-ES" sz="2000" dirty="0"/>
              <a:t>”. Puede ser porque ambas se corresponden a variables observadas indicadoras de condiciones habitacionales del hogar.</a:t>
            </a:r>
          </a:p>
          <a:p>
            <a:pPr marL="61341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AR" sz="2000" dirty="0"/>
              <a:t>Correlación negativa entre “</a:t>
            </a:r>
            <a:r>
              <a:rPr lang="es-A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 laborales del jefe de hogar</a:t>
            </a:r>
            <a:r>
              <a:rPr lang="es-AR" sz="2000" dirty="0"/>
              <a:t>” contra “</a:t>
            </a:r>
            <a:r>
              <a:rPr lang="es-A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condiciones sanitarias</a:t>
            </a:r>
            <a:r>
              <a:rPr lang="es-AR" sz="2000" dirty="0"/>
              <a:t>”  y “</a:t>
            </a:r>
            <a:r>
              <a:rPr lang="es-A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 del hogar</a:t>
            </a:r>
            <a:r>
              <a:rPr lang="es-AR" sz="2000" dirty="0"/>
              <a:t>”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ES" sz="2000" b="1" u="sng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5362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1182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 SEM Longitudinal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66368054-3256-4914-8E31-5C9FDF8DC2C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8" t="17759" r="59408" b="3092"/>
          <a:stretch/>
        </p:blipFill>
        <p:spPr bwMode="auto">
          <a:xfrm>
            <a:off x="4238171" y="186537"/>
            <a:ext cx="6763657" cy="65480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209666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2111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 SEM Longitudinal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ES" b="1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sz="2000" b="1" i="1" u="sng" dirty="0"/>
              <a:t>Variable latente 1: Características laborales y sociales del jefe de hogar</a:t>
            </a:r>
            <a:endParaRPr lang="es-AR" sz="2000" b="1" i="1" u="sng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61A8A5E0-9CF8-4B2C-90B9-B2DB9EC09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493917"/>
              </p:ext>
            </p:extLst>
          </p:nvPr>
        </p:nvGraphicFramePr>
        <p:xfrm>
          <a:off x="683123" y="2876391"/>
          <a:ext cx="10333221" cy="3234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8317">
                  <a:extLst>
                    <a:ext uri="{9D8B030D-6E8A-4147-A177-3AD203B41FA5}">
                      <a16:colId xmlns:a16="http://schemas.microsoft.com/office/drawing/2014/main" xmlns="" val="3018365854"/>
                    </a:ext>
                  </a:extLst>
                </a:gridCol>
                <a:gridCol w="4569350">
                  <a:extLst>
                    <a:ext uri="{9D8B030D-6E8A-4147-A177-3AD203B41FA5}">
                      <a16:colId xmlns:a16="http://schemas.microsoft.com/office/drawing/2014/main" xmlns="" val="4158124215"/>
                    </a:ext>
                  </a:extLst>
                </a:gridCol>
                <a:gridCol w="1940579">
                  <a:extLst>
                    <a:ext uri="{9D8B030D-6E8A-4147-A177-3AD203B41FA5}">
                      <a16:colId xmlns:a16="http://schemas.microsoft.com/office/drawing/2014/main" xmlns="" val="4173936583"/>
                    </a:ext>
                  </a:extLst>
                </a:gridCol>
                <a:gridCol w="2324975">
                  <a:extLst>
                    <a:ext uri="{9D8B030D-6E8A-4147-A177-3AD203B41FA5}">
                      <a16:colId xmlns:a16="http://schemas.microsoft.com/office/drawing/2014/main" xmlns="" val="3940744572"/>
                    </a:ext>
                  </a:extLst>
                </a:gridCol>
              </a:tblGrid>
              <a:tr h="889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Variables Observadas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Mide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Coeficiente (estandarizado) - Primer Trimestre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Coeficiente (estandarizado) - Segundo Trimestre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864536464"/>
                  </a:ext>
                </a:extLst>
              </a:tr>
              <a:tr h="291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x17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Condición de Actividad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0.98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0.98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078660305"/>
                  </a:ext>
                </a:extLst>
              </a:tr>
              <a:tr h="583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x20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En los últimos 12 meses ¿buscó trabajo en algún momento?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590095533"/>
                  </a:ext>
                </a:extLst>
              </a:tr>
              <a:tr h="583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x21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En los últimos 12 meses ¿trabajó en algún momento?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792366895"/>
                  </a:ext>
                </a:extLst>
              </a:tr>
              <a:tr h="291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x49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Tasa de dependencia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0.59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0.043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42797249"/>
                  </a:ext>
                </a:extLst>
              </a:tr>
              <a:tr h="291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x19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CATEGORÍA DE INACTIVIDAD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0.72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0.73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667798090"/>
                  </a:ext>
                </a:extLst>
              </a:tr>
              <a:tr h="306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Sexo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0.11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0.11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138706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677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2111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 SEM Longitudinal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ES" b="1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sz="2000" b="1" i="1" u="sng" dirty="0"/>
              <a:t>Variable latente 2: Características sanitarias del hogar</a:t>
            </a:r>
            <a:endParaRPr lang="es-AR" sz="2000" b="1" i="1" u="sng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4C96268A-6237-47BC-B102-2B24AFA0E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33024"/>
              </p:ext>
            </p:extLst>
          </p:nvPr>
        </p:nvGraphicFramePr>
        <p:xfrm>
          <a:off x="770209" y="2872943"/>
          <a:ext cx="10217105" cy="2845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1480">
                  <a:extLst>
                    <a:ext uri="{9D8B030D-6E8A-4147-A177-3AD203B41FA5}">
                      <a16:colId xmlns:a16="http://schemas.microsoft.com/office/drawing/2014/main" xmlns="" val="603992309"/>
                    </a:ext>
                  </a:extLst>
                </a:gridCol>
                <a:gridCol w="4518004">
                  <a:extLst>
                    <a:ext uri="{9D8B030D-6E8A-4147-A177-3AD203B41FA5}">
                      <a16:colId xmlns:a16="http://schemas.microsoft.com/office/drawing/2014/main" xmlns="" val="1855570689"/>
                    </a:ext>
                  </a:extLst>
                </a:gridCol>
                <a:gridCol w="1918772">
                  <a:extLst>
                    <a:ext uri="{9D8B030D-6E8A-4147-A177-3AD203B41FA5}">
                      <a16:colId xmlns:a16="http://schemas.microsoft.com/office/drawing/2014/main" xmlns="" val="1023882517"/>
                    </a:ext>
                  </a:extLst>
                </a:gridCol>
                <a:gridCol w="2298849">
                  <a:extLst>
                    <a:ext uri="{9D8B030D-6E8A-4147-A177-3AD203B41FA5}">
                      <a16:colId xmlns:a16="http://schemas.microsoft.com/office/drawing/2014/main" xmlns="" val="3365066500"/>
                    </a:ext>
                  </a:extLst>
                </a:gridCol>
              </a:tblGrid>
              <a:tr h="1423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Variables Observadas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Mide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Coeficiente (estandarizado) - Primer Trimestre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Coeficiente (estandarizado) - Segundo Trimestre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4104391586"/>
                  </a:ext>
                </a:extLst>
              </a:tr>
              <a:tr h="465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x32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El baño o letrina está…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0.83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0.69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597162001"/>
                  </a:ext>
                </a:extLst>
              </a:tr>
              <a:tr h="465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x33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El baño tiene…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0.76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0.69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044591987"/>
                  </a:ext>
                </a:extLst>
              </a:tr>
              <a:tr h="490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x29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¿Tiene agua?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0.84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0.71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22327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368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0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165" y="940905"/>
            <a:ext cx="10515600" cy="5565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b="1" u="sng" dirty="0"/>
              <a:t>Pobreza multidimensional</a:t>
            </a:r>
          </a:p>
          <a:p>
            <a:r>
              <a:rPr lang="es-AR" dirty="0"/>
              <a:t>Feres , J. C., &amp; </a:t>
            </a:r>
            <a:r>
              <a:rPr lang="es-AR" dirty="0" err="1"/>
              <a:t>Mancero</a:t>
            </a:r>
            <a:r>
              <a:rPr lang="es-AR" dirty="0"/>
              <a:t>, X. (1999). Enfoques para la Medición de la Pobreza. Breve Revisión de la Literatura. </a:t>
            </a:r>
            <a:r>
              <a:rPr lang="es-AR" i="1" dirty="0"/>
              <a:t>4o Taller Regional del </a:t>
            </a:r>
            <a:r>
              <a:rPr lang="es-AR" i="1" dirty="0" err="1"/>
              <a:t>Mecovi</a:t>
            </a:r>
            <a:r>
              <a:rPr lang="es-AR" i="1" dirty="0"/>
              <a:t>, CEPAL, LC/R.1985</a:t>
            </a:r>
            <a:r>
              <a:rPr lang="es-AR" dirty="0"/>
              <a:t>. </a:t>
            </a:r>
          </a:p>
          <a:p>
            <a:r>
              <a:rPr lang="es-AR" dirty="0"/>
              <a:t>Feres, J. C., &amp; </a:t>
            </a:r>
            <a:r>
              <a:rPr lang="es-AR" dirty="0" err="1"/>
              <a:t>Mancero</a:t>
            </a:r>
            <a:r>
              <a:rPr lang="es-AR" dirty="0"/>
              <a:t>, X. (2001). </a:t>
            </a:r>
            <a:r>
              <a:rPr lang="es-AR" i="1" dirty="0"/>
              <a:t>El método de las necesidades básicas insatisfechas (NBI) y sus aplicaciones en América Latina. </a:t>
            </a:r>
            <a:r>
              <a:rPr lang="es-AR" dirty="0"/>
              <a:t>CEPAL. </a:t>
            </a:r>
          </a:p>
          <a:p>
            <a:r>
              <a:rPr lang="es-AR" dirty="0" err="1"/>
              <a:t>Altimir</a:t>
            </a:r>
            <a:r>
              <a:rPr lang="es-AR" dirty="0"/>
              <a:t>, O. (1979). La Dimensión de la Pobreza en América Latina. </a:t>
            </a:r>
            <a:r>
              <a:rPr lang="es-AR" i="1" dirty="0"/>
              <a:t>Cuadernos de la CEPAL, Naciones Unidas</a:t>
            </a:r>
            <a:r>
              <a:rPr lang="es-AR" dirty="0"/>
              <a:t>. </a:t>
            </a:r>
            <a:endParaRPr lang="es-ES" dirty="0"/>
          </a:p>
          <a:p>
            <a:pPr marL="0" indent="0">
              <a:buNone/>
            </a:pPr>
            <a:r>
              <a:rPr lang="es-AR" b="1" u="sng" dirty="0"/>
              <a:t>Pobreza multidimensional con EPH</a:t>
            </a:r>
          </a:p>
          <a:p>
            <a:r>
              <a:rPr lang="es-AR" dirty="0" err="1"/>
              <a:t>Arakaki</a:t>
            </a:r>
            <a:r>
              <a:rPr lang="es-AR" dirty="0"/>
              <a:t>, A. (2016). Cuatro décadas de necesidades básicas insatisfechas en Argentina. </a:t>
            </a:r>
            <a:r>
              <a:rPr lang="es-AR" i="1" dirty="0"/>
              <a:t>Trabajo y sociedad.</a:t>
            </a:r>
          </a:p>
        </p:txBody>
      </p:sp>
    </p:spTree>
    <p:extLst>
      <p:ext uri="{BB962C8B-B14F-4D97-AF65-F5344CB8AC3E}">
        <p14:creationId xmlns:p14="http://schemas.microsoft.com/office/powerpoint/2010/main" val="28315048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2182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 SEM Longitudinal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ES" b="1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sz="2000" b="1" i="1" u="sng" dirty="0"/>
              <a:t>Variable latente 3: Capacidades del hogar</a:t>
            </a:r>
            <a:endParaRPr lang="es-AR" sz="2400" b="1" i="1" u="sng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A63EC776-2C50-4F32-8048-A60F69C08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830470"/>
              </p:ext>
            </p:extLst>
          </p:nvPr>
        </p:nvGraphicFramePr>
        <p:xfrm>
          <a:off x="784723" y="3070384"/>
          <a:ext cx="10100991" cy="2840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0604">
                  <a:extLst>
                    <a:ext uri="{9D8B030D-6E8A-4147-A177-3AD203B41FA5}">
                      <a16:colId xmlns:a16="http://schemas.microsoft.com/office/drawing/2014/main" xmlns="" val="3031777737"/>
                    </a:ext>
                  </a:extLst>
                </a:gridCol>
                <a:gridCol w="4567668">
                  <a:extLst>
                    <a:ext uri="{9D8B030D-6E8A-4147-A177-3AD203B41FA5}">
                      <a16:colId xmlns:a16="http://schemas.microsoft.com/office/drawing/2014/main" xmlns="" val="2057215701"/>
                    </a:ext>
                  </a:extLst>
                </a:gridCol>
                <a:gridCol w="1896966">
                  <a:extLst>
                    <a:ext uri="{9D8B030D-6E8A-4147-A177-3AD203B41FA5}">
                      <a16:colId xmlns:a16="http://schemas.microsoft.com/office/drawing/2014/main" xmlns="" val="2608716557"/>
                    </a:ext>
                  </a:extLst>
                </a:gridCol>
                <a:gridCol w="2375753">
                  <a:extLst>
                    <a:ext uri="{9D8B030D-6E8A-4147-A177-3AD203B41FA5}">
                      <a16:colId xmlns:a16="http://schemas.microsoft.com/office/drawing/2014/main" xmlns="" val="3837395547"/>
                    </a:ext>
                  </a:extLst>
                </a:gridCol>
              </a:tblGrid>
              <a:tr h="858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Variables Observadas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Mide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Coeficiente (estandarizado) - Primer Trimestre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Coeficiente (estandarizado) - Segundo Trimestre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498689412"/>
                  </a:ext>
                </a:extLst>
              </a:tr>
              <a:tr h="280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x26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Los pisos interiores son principalmente de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0.76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0.68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819228455"/>
                  </a:ext>
                </a:extLst>
              </a:tr>
              <a:tr h="5628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x28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¿El techo tiene cielorraso/revestimiento interior?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0.67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0.58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159207657"/>
                  </a:ext>
                </a:extLst>
              </a:tr>
              <a:tr h="280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¿Sabe leer y escribir?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0.28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0.062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72769821"/>
                  </a:ext>
                </a:extLst>
              </a:tr>
              <a:tr h="280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x43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Combustible utilizado para cocinar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0.55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10358785"/>
                  </a:ext>
                </a:extLst>
              </a:tr>
              <a:tr h="280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x4 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Menores (6-16) sin asistencia escolar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0.086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-0.017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53327037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x48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Hacinamiento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0.21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0.21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464775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1775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5758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 SEM Longitudinal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ES" b="1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sz="2000" b="1" i="1" u="sng" dirty="0"/>
              <a:t>Relación de dependencia entre variables latentes.</a:t>
            </a:r>
          </a:p>
          <a:p>
            <a:pPr marL="61341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000" dirty="0"/>
              <a:t>Covarianza entre “</a:t>
            </a:r>
            <a:r>
              <a:rPr lang="es-E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condiciones sanitarias</a:t>
            </a:r>
            <a:r>
              <a:rPr lang="es-ES" sz="2000" dirty="0"/>
              <a:t>” y las “</a:t>
            </a:r>
            <a:r>
              <a:rPr lang="es-E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 del hogar</a:t>
            </a:r>
            <a:r>
              <a:rPr lang="es-ES" sz="2000" dirty="0"/>
              <a:t>”. Puede ser porque ambas se corresponden a variables observadas indicadoras de condiciones habitacionales del hogar.</a:t>
            </a:r>
          </a:p>
          <a:p>
            <a:pPr marL="61341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AR" sz="2000" dirty="0"/>
              <a:t>Correlación negativa entre “</a:t>
            </a:r>
            <a:r>
              <a:rPr lang="es-A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 laborales del jefe de hogar</a:t>
            </a:r>
            <a:r>
              <a:rPr lang="es-AR" sz="2000" dirty="0"/>
              <a:t>” contra “</a:t>
            </a:r>
            <a:r>
              <a:rPr lang="es-A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condiciones sanitarias</a:t>
            </a:r>
            <a:r>
              <a:rPr lang="es-AR" sz="2000" dirty="0"/>
              <a:t>”  y “</a:t>
            </a:r>
            <a:r>
              <a:rPr lang="es-A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 del hogar</a:t>
            </a:r>
            <a:r>
              <a:rPr lang="es-AR" sz="2000" dirty="0"/>
              <a:t>”</a:t>
            </a:r>
          </a:p>
          <a:p>
            <a:pPr marL="61341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Relación de dependencia </a:t>
            </a:r>
            <a:r>
              <a:rPr lang="es-ES" sz="20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intertemporal</a:t>
            </a:r>
            <a:r>
              <a:rPr lang="es-ES" sz="2000" dirty="0"/>
              <a:t>: para cada variable latente, se presenta un coeficiente de dependencia con un efecto directo positivo y significativo. Esto se debe principalmente a las características del estudio, en el cual medimos condiciones de pobreza estructural, las cuales por definición son estables a lo largo del tiempo.</a:t>
            </a:r>
            <a:endParaRPr lang="es-AR" sz="2000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4846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2146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 SEM Longitudinal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ES" sz="2000" b="1" i="1" u="sng" dirty="0"/>
              <a:t>Test de bondad de ajuste.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ES" sz="2000" b="1" i="1" u="sng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7254A184-AA13-4F59-98CA-7F4343B37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446204"/>
              </p:ext>
            </p:extLst>
          </p:nvPr>
        </p:nvGraphicFramePr>
        <p:xfrm>
          <a:off x="6872288" y="661538"/>
          <a:ext cx="4347255" cy="2662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3964">
                  <a:extLst>
                    <a:ext uri="{9D8B030D-6E8A-4147-A177-3AD203B41FA5}">
                      <a16:colId xmlns:a16="http://schemas.microsoft.com/office/drawing/2014/main" xmlns="" val="2049741098"/>
                    </a:ext>
                  </a:extLst>
                </a:gridCol>
                <a:gridCol w="1354533">
                  <a:extLst>
                    <a:ext uri="{9D8B030D-6E8A-4147-A177-3AD203B41FA5}">
                      <a16:colId xmlns:a16="http://schemas.microsoft.com/office/drawing/2014/main" xmlns="" val="3074151890"/>
                    </a:ext>
                  </a:extLst>
                </a:gridCol>
                <a:gridCol w="1108758">
                  <a:extLst>
                    <a:ext uri="{9D8B030D-6E8A-4147-A177-3AD203B41FA5}">
                      <a16:colId xmlns:a16="http://schemas.microsoft.com/office/drawing/2014/main" xmlns="" val="1016911934"/>
                    </a:ext>
                  </a:extLst>
                </a:gridCol>
              </a:tblGrid>
              <a:tr h="1053525"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effectLst/>
                        </a:rPr>
                        <a:t> Estadísticos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effectLst/>
                        </a:rPr>
                        <a:t>Aceptable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effectLst/>
                        </a:rPr>
                        <a:t>Bueno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204189744"/>
                  </a:ext>
                </a:extLst>
              </a:tr>
              <a:tr h="536236"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effectLst/>
                        </a:rPr>
                        <a:t>RMSEA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effectLst/>
                        </a:rPr>
                        <a:t>≤0.1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effectLst/>
                        </a:rPr>
                        <a:t>≤0.05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368888521"/>
                  </a:ext>
                </a:extLst>
              </a:tr>
              <a:tr h="536236"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effectLst/>
                        </a:rPr>
                        <a:t>CFI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effectLst/>
                        </a:rPr>
                        <a:t>≥0.95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effectLst/>
                        </a:rPr>
                        <a:t>≥0.97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625765866"/>
                  </a:ext>
                </a:extLst>
              </a:tr>
              <a:tr h="536236"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effectLst/>
                        </a:rPr>
                        <a:t>SRMR 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>
                          <a:effectLst/>
                        </a:rPr>
                        <a:t>≤0.10</a:t>
                      </a:r>
                      <a:endParaRPr lang="es-A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705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≤0.05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605257327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300E91DA-1A72-43C6-AB05-8849C7953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448" y="2020653"/>
            <a:ext cx="5394552" cy="463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043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370114" y="419781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4. Resultados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947218"/>
            <a:ext cx="11451772" cy="2217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 SEM Longitudinal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r>
              <a:rPr lang="pt-BR" sz="2000" b="1" u="sng" dirty="0"/>
              <a:t>Alpha de </a:t>
            </a:r>
            <a:r>
              <a:rPr lang="pt-BR" sz="2000" b="1" u="sng" dirty="0" err="1"/>
              <a:t>Cronbach</a:t>
            </a:r>
            <a:r>
              <a:rPr lang="es-ES" sz="2400" b="1" i="1" u="sng" dirty="0"/>
              <a:t>.</a:t>
            </a:r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ES" sz="2000" b="1" i="1" u="sng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42B0F4F-08DE-4E7E-B370-9B70CC7EE06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563"/>
          <a:stretch/>
        </p:blipFill>
        <p:spPr bwMode="auto">
          <a:xfrm>
            <a:off x="680311" y="2371993"/>
            <a:ext cx="5575346" cy="25628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050984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529772" y="173037"/>
            <a:ext cx="10515600" cy="774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3600" b="1" dirty="0">
                <a:solidFill>
                  <a:schemeClr val="accent1"/>
                </a:solidFill>
              </a:rPr>
              <a:t>5. Conclusiones</a:t>
            </a:r>
            <a:endParaRPr lang="es-AR" sz="3600" b="1" dirty="0">
              <a:solidFill>
                <a:schemeClr val="accent1"/>
              </a:solidFill>
            </a:endParaRPr>
          </a:p>
          <a:p>
            <a:endParaRPr lang="es-AR" sz="36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807989E0-69A6-4B9C-B720-468B237D48C7}"/>
              </a:ext>
            </a:extLst>
          </p:cNvPr>
          <p:cNvSpPr/>
          <p:nvPr/>
        </p:nvSpPr>
        <p:spPr>
          <a:xfrm>
            <a:off x="370114" y="621974"/>
            <a:ext cx="11451772" cy="7042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Existen variables significativas que van más allá del carácter monetario</a:t>
            </a:r>
            <a:r>
              <a:rPr lang="es-ES" sz="2000" dirty="0"/>
              <a:t>.</a:t>
            </a:r>
            <a:endParaRPr lang="es-AR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/>
              <a:t>Para la medición de la pobreza multidimensional se utilizaron datos de las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</a:t>
            </a:r>
            <a:r>
              <a:rPr lang="es-ES" sz="2000" dirty="0"/>
              <a:t>, demostrando la adaptabilidad de las mismas.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/>
              <a:t>Inclusive, la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</a:t>
            </a:r>
            <a:r>
              <a:rPr lang="es-ES" sz="2000" dirty="0"/>
              <a:t> otorga la posibilidad de realizar análisis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longitudinales</a:t>
            </a:r>
            <a:r>
              <a:rPr lang="es-ES" sz="2000" dirty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factorial exploratorio: </a:t>
            </a:r>
            <a:r>
              <a:rPr lang="es-ES" sz="2000" dirty="0"/>
              <a:t>Permitió reducir la cantidad de variables observadas, identificar las variables latentes principales y la estructura de relaciones entre las variables observadas y las latentes.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Ecuaciones estructurales</a:t>
            </a:r>
            <a:r>
              <a:rPr lang="es-ES" sz="2000" dirty="0"/>
              <a:t>: Usadas para medir las relaciones de dependencia presentes entre variables observadas y constructos. Primero de manera transversal y finalmente en una versión longitudinal.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 longitudinal: </a:t>
            </a:r>
            <a:r>
              <a:rPr lang="es-ES" sz="2000" dirty="0"/>
              <a:t>Permitió asegurarnos que existía una relación de dependencia significativa entre las variables latentes a lo largo del tiempo. Al estar midiendo pobreza estructural, es de esperar que no se presenten grandes variaciones entre un periodo y otro. </a:t>
            </a:r>
            <a:endParaRPr lang="es-A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Futura línea de investigación: </a:t>
            </a:r>
            <a:r>
              <a:rPr lang="es-ES" sz="2000" dirty="0"/>
              <a:t>se propone realizar mediciones y comparaciones con mayor diferencia en el tiempo, a fin de verificar si se mantiene el efecto de las variables latentes. </a:t>
            </a:r>
            <a:endParaRPr lang="es-AR" sz="2000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ES" sz="2000" b="1" i="1" u="sng" dirty="0"/>
          </a:p>
          <a:p>
            <a:pPr marL="270510" algn="just">
              <a:lnSpc>
                <a:spcPct val="115000"/>
              </a:lnSpc>
              <a:spcAft>
                <a:spcPts val="1000"/>
              </a:spcAft>
            </a:pPr>
            <a:endParaRPr lang="es-A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2965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1781629" y="2732030"/>
            <a:ext cx="8628742" cy="13939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z="9600" b="1" dirty="0">
                <a:solidFill>
                  <a:schemeClr val="accent1"/>
                </a:solidFill>
              </a:rPr>
              <a:t>¡Muchas Gracias!</a:t>
            </a:r>
            <a:endParaRPr lang="es-AR" sz="9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37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7" y="1179443"/>
            <a:ext cx="10926418" cy="526111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u="sng" dirty="0" err="1"/>
              <a:t>Antecedentes</a:t>
            </a:r>
            <a:endParaRPr lang="en-US" b="1" u="sng" dirty="0"/>
          </a:p>
          <a:p>
            <a:pPr>
              <a:lnSpc>
                <a:spcPct val="100000"/>
              </a:lnSpc>
            </a:pPr>
            <a:r>
              <a:rPr lang="es-AR" dirty="0"/>
              <a:t>Poza Lara, C., &amp; Fernández Cornejo, J. A. (2011). ¿ Qué factores explican la pobreza multidimensional en España? Una aproximación a través de los modelos de ecuaciones estructurales. </a:t>
            </a:r>
            <a:r>
              <a:rPr lang="es-AR" i="1" dirty="0"/>
              <a:t>Revista de métodos cuantitativos para la economía y la empresa</a:t>
            </a:r>
            <a:r>
              <a:rPr lang="es-AR" dirty="0"/>
              <a:t>, </a:t>
            </a:r>
            <a:r>
              <a:rPr lang="es-AR" i="1" dirty="0"/>
              <a:t>12</a:t>
            </a:r>
            <a:r>
              <a:rPr lang="es-AR" dirty="0"/>
              <a:t>, 81-110.</a:t>
            </a:r>
          </a:p>
          <a:p>
            <a:pPr>
              <a:lnSpc>
                <a:spcPct val="100000"/>
              </a:lnSpc>
            </a:pPr>
            <a:r>
              <a:rPr lang="es-AR" dirty="0" err="1"/>
              <a:t>Fagnola</a:t>
            </a:r>
            <a:r>
              <a:rPr lang="es-AR" dirty="0"/>
              <a:t>, B. (2018). </a:t>
            </a:r>
            <a:r>
              <a:rPr lang="es-AR" i="1" dirty="0"/>
              <a:t>Identificación de la pobreza multidimensional en Argentina: una aproximación mediante un Modelo de Ecuaciones Estructurales. </a:t>
            </a:r>
            <a:r>
              <a:rPr lang="es-AR" dirty="0"/>
              <a:t>Córdoba: Trabajo Final de la Licenciatura en Economía Universidad Nacional de Córdoba, Facultad de Ciencias Económicas. </a:t>
            </a:r>
            <a:endParaRPr lang="es-ES" dirty="0"/>
          </a:p>
          <a:p>
            <a:pPr marL="0" indent="0">
              <a:lnSpc>
                <a:spcPct val="100000"/>
              </a:lnSpc>
              <a:buNone/>
            </a:pPr>
            <a:endParaRPr lang="en-US" b="1" u="sng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B3A5854B-4492-4DFC-8D15-F65C53068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0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Bibliografía</a:t>
            </a:r>
          </a:p>
        </p:txBody>
      </p:sp>
    </p:spTree>
    <p:extLst>
      <p:ext uri="{BB962C8B-B14F-4D97-AF65-F5344CB8AC3E}">
        <p14:creationId xmlns:p14="http://schemas.microsoft.com/office/powerpoint/2010/main" val="256364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-266703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3. Metodología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7" y="1058860"/>
            <a:ext cx="10926418" cy="538169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AR" b="1" u="sng" dirty="0"/>
              <a:t>Antecedentes</a:t>
            </a:r>
            <a:r>
              <a:rPr lang="es-AR" dirty="0"/>
              <a:t> </a:t>
            </a:r>
          </a:p>
          <a:p>
            <a:pPr>
              <a:lnSpc>
                <a:spcPct val="100000"/>
              </a:lnSpc>
            </a:pPr>
            <a:r>
              <a:rPr lang="es-AR" dirty="0"/>
              <a:t>Pizarro, A. M. (2019). </a:t>
            </a:r>
            <a:r>
              <a:rPr lang="es-AR" i="1" dirty="0"/>
              <a:t>Determinantes del desempeño académico en Educación a Distancia: aplicación de un modelo de ecuaciones estructurales. </a:t>
            </a:r>
            <a:r>
              <a:rPr lang="es-AR" dirty="0"/>
              <a:t>Córdoba: Tesis de Maestría - Maestría en estadística aplicada, Universidad Nacional de Córdoba.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AR" dirty="0"/>
              <a:t/>
            </a:r>
            <a:br>
              <a:rPr lang="es-AR" dirty="0"/>
            </a:br>
            <a:r>
              <a:rPr lang="es-AR" b="1" u="sng" dirty="0"/>
              <a:t>SEM Longitudinal</a:t>
            </a:r>
          </a:p>
          <a:p>
            <a:pPr>
              <a:lnSpc>
                <a:spcPct val="100000"/>
              </a:lnSpc>
            </a:pPr>
            <a:r>
              <a:rPr lang="en-US" dirty="0"/>
              <a:t>Little, T. D. (2013). </a:t>
            </a:r>
            <a:r>
              <a:rPr lang="en-US" i="1" dirty="0"/>
              <a:t>Longitudinal structural equation modeling. </a:t>
            </a:r>
            <a:r>
              <a:rPr lang="en-US" dirty="0"/>
              <a:t>Guilford press.</a:t>
            </a:r>
          </a:p>
          <a:p>
            <a:pPr marL="0" indent="0">
              <a:lnSpc>
                <a:spcPct val="100000"/>
              </a:lnSpc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184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B6FBCA-946C-4990-A86A-AA69636BE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1. 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CF5A19-594D-4EF5-BE99-09176228E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AR" b="1" dirty="0"/>
              <a:t>¿De qué se trata el trabajo?</a:t>
            </a:r>
          </a:p>
          <a:p>
            <a:pPr>
              <a:lnSpc>
                <a:spcPct val="150000"/>
              </a:lnSpc>
            </a:pPr>
            <a:r>
              <a:rPr lang="es-AR" dirty="0"/>
              <a:t>Analizar un método multidimensional para la medición de la pobreza.</a:t>
            </a:r>
          </a:p>
          <a:p>
            <a:pPr>
              <a:lnSpc>
                <a:spcPct val="150000"/>
              </a:lnSpc>
            </a:pPr>
            <a:endParaRPr lang="es-AR" dirty="0"/>
          </a:p>
          <a:p>
            <a:pPr marL="0" indent="0">
              <a:lnSpc>
                <a:spcPct val="150000"/>
              </a:lnSpc>
              <a:buNone/>
            </a:pPr>
            <a:r>
              <a:rPr lang="es-AR" b="1" dirty="0"/>
              <a:t>¿Cómo lo hicimos?</a:t>
            </a:r>
          </a:p>
          <a:p>
            <a:pPr>
              <a:lnSpc>
                <a:spcPct val="150000"/>
              </a:lnSpc>
            </a:pPr>
            <a:r>
              <a:rPr lang="es-AR" dirty="0"/>
              <a:t>Con un modelo de ecuaciones estructurales.</a:t>
            </a:r>
          </a:p>
          <a:p>
            <a:pPr>
              <a:lnSpc>
                <a:spcPct val="150000"/>
              </a:lnSpc>
            </a:pPr>
            <a:r>
              <a:rPr lang="es-AR" dirty="0"/>
              <a:t>Primero de manera transversal y luego longitudinal.</a:t>
            </a:r>
          </a:p>
          <a:p>
            <a:endParaRPr lang="es-AR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3801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0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2. Marco teórico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30" y="1852129"/>
            <a:ext cx="10515600" cy="49064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b="1" dirty="0"/>
              <a:t>¿Qué es la pobreza? Según </a:t>
            </a:r>
            <a:r>
              <a:rPr lang="es-AR" b="1" dirty="0" err="1"/>
              <a:t>Altimir</a:t>
            </a:r>
            <a:r>
              <a:rPr lang="es-AR" b="1" dirty="0"/>
              <a:t> (1979):</a:t>
            </a:r>
          </a:p>
          <a:p>
            <a:pPr marL="0" indent="0">
              <a:buNone/>
            </a:pPr>
            <a:r>
              <a:rPr lang="es-ES" dirty="0"/>
              <a:t>Síndrome situacional que asocia:</a:t>
            </a:r>
          </a:p>
          <a:p>
            <a:r>
              <a:rPr lang="es-ES" dirty="0" err="1"/>
              <a:t>Infraconsumo</a:t>
            </a:r>
            <a:endParaRPr lang="es-ES" dirty="0"/>
          </a:p>
          <a:p>
            <a:r>
              <a:rPr lang="es-ES" dirty="0"/>
              <a:t>Desnutrición</a:t>
            </a:r>
          </a:p>
          <a:p>
            <a:r>
              <a:rPr lang="es-ES" dirty="0"/>
              <a:t>Vivienda precaria</a:t>
            </a:r>
          </a:p>
          <a:p>
            <a:r>
              <a:rPr lang="es-ES" dirty="0"/>
              <a:t>Baja educación</a:t>
            </a:r>
          </a:p>
          <a:p>
            <a:r>
              <a:rPr lang="es-ES" dirty="0"/>
              <a:t>Malas condiciones sanitarias</a:t>
            </a:r>
          </a:p>
          <a:p>
            <a:r>
              <a:rPr lang="es-ES" dirty="0"/>
              <a:t>Situación laboral inestable o en estratos primitivos</a:t>
            </a:r>
          </a:p>
          <a:p>
            <a:r>
              <a:rPr lang="es-ES" dirty="0"/>
              <a:t>Desaliento</a:t>
            </a:r>
          </a:p>
          <a:p>
            <a:r>
              <a:rPr lang="es-ES" dirty="0"/>
              <a:t>Poca integración social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65922" y="7029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2.1 Definición e identificación de la pobreza</a:t>
            </a:r>
          </a:p>
        </p:txBody>
      </p:sp>
    </p:spTree>
    <p:extLst>
      <p:ext uri="{BB962C8B-B14F-4D97-AF65-F5344CB8AC3E}">
        <p14:creationId xmlns:p14="http://schemas.microsoft.com/office/powerpoint/2010/main" val="697080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4A351-E8C7-403D-B788-013909DD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0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1"/>
                </a:solidFill>
              </a:rPr>
              <a:t>2. Marco teórico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FD07D2-DB75-4421-8469-15C6BC4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30" y="1852129"/>
            <a:ext cx="10515600" cy="4906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/>
              <a:t>¿Cómo se identifica la pobreza? Dos métodos: </a:t>
            </a:r>
          </a:p>
          <a:p>
            <a:pPr marL="514350" indent="-514350">
              <a:buAutoNum type="arabicPeriod"/>
            </a:pPr>
            <a:r>
              <a:rPr lang="es-ES" b="1" dirty="0"/>
              <a:t>Línea de pobreza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62D6748-6D5B-4D34-912E-8608A9398CC2}"/>
              </a:ext>
            </a:extLst>
          </p:cNvPr>
          <p:cNvSpPr txBox="1">
            <a:spLocks/>
          </p:cNvSpPr>
          <p:nvPr/>
        </p:nvSpPr>
        <p:spPr>
          <a:xfrm>
            <a:off x="665922" y="7029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/>
              <a:t>2.2 Definición e identificación de la pobreza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6190F2F-60C4-4569-864C-3BD4C7499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450" y="2917341"/>
            <a:ext cx="727710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066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2862</Words>
  <Application>Microsoft Office PowerPoint</Application>
  <PresentationFormat>Personalizado</PresentationFormat>
  <Paragraphs>564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45</vt:i4>
      </vt:variant>
    </vt:vector>
  </HeadingPairs>
  <TitlesOfParts>
    <vt:vector size="46" baseType="lpstr">
      <vt:lpstr>Tema de Office</vt:lpstr>
      <vt:lpstr>Trabajo final de grado </vt:lpstr>
      <vt:lpstr>Modelo de ecuaciones estructurales longitudinal: un análisis de la pobreza multidimensional en Argentina. </vt:lpstr>
      <vt:lpstr>Índice</vt:lpstr>
      <vt:lpstr>Bibliografía</vt:lpstr>
      <vt:lpstr>Bibliografía</vt:lpstr>
      <vt:lpstr>3. Metodología</vt:lpstr>
      <vt:lpstr>1. Introducción</vt:lpstr>
      <vt:lpstr>2. Marco teórico</vt:lpstr>
      <vt:lpstr>2. Marco teórico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3. Metodología</vt:lpstr>
      <vt:lpstr>3. Metodología</vt:lpstr>
      <vt:lpstr>3. Metodología</vt:lpstr>
      <vt:lpstr>3. Metodología</vt:lpstr>
      <vt:lpstr>3. Metodología</vt:lpstr>
      <vt:lpstr>3. Metodología</vt:lpstr>
      <vt:lpstr>3. Metodología</vt:lpstr>
      <vt:lpstr>3. Metodología</vt:lpstr>
      <vt:lpstr>Presentación de PowerPoint</vt:lpstr>
      <vt:lpstr>3. Metodología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final de grado</dc:title>
  <dc:creator>IT</dc:creator>
  <cp:lastModifiedBy>general</cp:lastModifiedBy>
  <cp:revision>43</cp:revision>
  <dcterms:created xsi:type="dcterms:W3CDTF">2019-08-09T12:23:08Z</dcterms:created>
  <dcterms:modified xsi:type="dcterms:W3CDTF">2019-10-15T19:48:12Z</dcterms:modified>
</cp:coreProperties>
</file>