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32" r:id="rId1"/>
  </p:sldMasterIdLst>
  <p:notesMasterIdLst>
    <p:notesMasterId r:id="rId25"/>
  </p:notesMasterIdLst>
  <p:handoutMasterIdLst>
    <p:handoutMasterId r:id="rId26"/>
  </p:handoutMasterIdLst>
  <p:sldIdLst>
    <p:sldId id="323" r:id="rId2"/>
    <p:sldId id="297" r:id="rId3"/>
    <p:sldId id="311" r:id="rId4"/>
    <p:sldId id="332" r:id="rId5"/>
    <p:sldId id="337" r:id="rId6"/>
    <p:sldId id="333" r:id="rId7"/>
    <p:sldId id="338" r:id="rId8"/>
    <p:sldId id="339" r:id="rId9"/>
    <p:sldId id="341" r:id="rId10"/>
    <p:sldId id="343" r:id="rId11"/>
    <p:sldId id="344" r:id="rId12"/>
    <p:sldId id="336" r:id="rId13"/>
    <p:sldId id="335" r:id="rId14"/>
    <p:sldId id="347" r:id="rId15"/>
    <p:sldId id="346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</p:sldIdLst>
  <p:sldSz cx="12192000" cy="6858000"/>
  <p:notesSz cx="6834188" cy="9979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AAB"/>
    <a:srgbClr val="FFCC99"/>
    <a:srgbClr val="634701"/>
    <a:srgbClr val="871E1B"/>
    <a:srgbClr val="FFFF99"/>
    <a:srgbClr val="CCFFCC"/>
    <a:srgbClr val="FFCCFF"/>
    <a:srgbClr val="6451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5" autoAdjust="0"/>
    <p:restoredTop sz="94291" autoAdjust="0"/>
  </p:normalViewPr>
  <p:slideViewPr>
    <p:cSldViewPr>
      <p:cViewPr>
        <p:scale>
          <a:sx n="70" d="100"/>
          <a:sy n="70" d="100"/>
        </p:scale>
        <p:origin x="-1104" y="-5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11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E9D534-0D73-4268-9055-F328EEC3D354}" type="doc">
      <dgm:prSet loTypeId="urn:microsoft.com/office/officeart/2005/8/layout/vList2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es-ES"/>
        </a:p>
      </dgm:t>
    </dgm:pt>
    <dgm:pt modelId="{1F9D581B-15D9-4575-9C26-A3887BC9D1AE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es-AR" sz="2000" dirty="0">
              <a:latin typeface="+mn-lt"/>
            </a:rPr>
            <a:t>Se </a:t>
          </a:r>
          <a:r>
            <a:rPr lang="es-AR" sz="2000" dirty="0" smtClean="0">
              <a:latin typeface="+mn-lt"/>
            </a:rPr>
            <a:t>busca </a:t>
          </a:r>
          <a:r>
            <a:rPr lang="es-AR" sz="2000" dirty="0">
              <a:latin typeface="+mn-lt"/>
            </a:rPr>
            <a:t>evaluar el desempeño de un </a:t>
          </a:r>
          <a:r>
            <a:rPr lang="es-AR" sz="2000" dirty="0" smtClean="0">
              <a:latin typeface="+mn-lt"/>
            </a:rPr>
            <a:t>conjunto </a:t>
          </a:r>
          <a:r>
            <a:rPr lang="es-AR" sz="2000" dirty="0">
              <a:latin typeface="+mn-lt"/>
            </a:rPr>
            <a:t>de unidades homogéneas que, a partir de un mismo </a:t>
          </a:r>
          <a:r>
            <a:rPr lang="es-AR" sz="2000" dirty="0" smtClean="0">
              <a:latin typeface="+mn-lt"/>
            </a:rPr>
            <a:t>conjunto </a:t>
          </a:r>
          <a:r>
            <a:rPr lang="es-AR" sz="2000" dirty="0">
              <a:latin typeface="+mn-lt"/>
            </a:rPr>
            <a:t>de “Inputs”, genera un </a:t>
          </a:r>
          <a:r>
            <a:rPr lang="es-AR" sz="2000" dirty="0" smtClean="0">
              <a:latin typeface="+mn-lt"/>
            </a:rPr>
            <a:t>mismo conjunto </a:t>
          </a:r>
          <a:r>
            <a:rPr lang="es-AR" sz="2000" dirty="0">
              <a:latin typeface="+mn-lt"/>
            </a:rPr>
            <a:t>de “Outputs”, ordenándolas en términos de su “</a:t>
          </a:r>
          <a:r>
            <a:rPr lang="es-AR" sz="2000" dirty="0" smtClean="0">
              <a:latin typeface="+mn-lt"/>
            </a:rPr>
            <a:t>eficiencia </a:t>
          </a:r>
          <a:r>
            <a:rPr lang="es-AR" sz="2000" dirty="0">
              <a:latin typeface="+mn-lt"/>
            </a:rPr>
            <a:t>relativa”. </a:t>
          </a:r>
        </a:p>
      </dgm:t>
    </dgm:pt>
    <dgm:pt modelId="{1204A1B3-2B78-4F8B-AF67-BBA79B2F5137}" type="parTrans" cxnId="{8A304387-3880-443C-95A3-AEC52B3CA483}">
      <dgm:prSet/>
      <dgm:spPr/>
      <dgm:t>
        <a:bodyPr/>
        <a:lstStyle/>
        <a:p>
          <a:pPr algn="just"/>
          <a:endParaRPr lang="es-AR" sz="2000">
            <a:solidFill>
              <a:schemeClr val="tx1"/>
            </a:solidFill>
          </a:endParaRPr>
        </a:p>
      </dgm:t>
    </dgm:pt>
    <dgm:pt modelId="{1E4301C7-B8A1-4A04-8218-8CCD2CFCD62B}" type="sibTrans" cxnId="{8A304387-3880-443C-95A3-AEC52B3CA483}">
      <dgm:prSet/>
      <dgm:spPr/>
      <dgm:t>
        <a:bodyPr/>
        <a:lstStyle/>
        <a:p>
          <a:pPr algn="just"/>
          <a:endParaRPr lang="es-AR" sz="2000">
            <a:solidFill>
              <a:schemeClr val="tx1"/>
            </a:solidFill>
          </a:endParaRPr>
        </a:p>
      </dgm:t>
    </dgm:pt>
    <dgm:pt modelId="{267AB10C-23FE-4EE4-9D22-0E380D3BEBF8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es-AR" sz="2000" dirty="0">
              <a:latin typeface="+mn-lt"/>
            </a:rPr>
            <a:t>Determinan una frontera de mejores </a:t>
          </a:r>
          <a:r>
            <a:rPr lang="es-AR" sz="2000" dirty="0" smtClean="0">
              <a:latin typeface="+mn-lt"/>
            </a:rPr>
            <a:t>prácticas</a:t>
          </a:r>
          <a:r>
            <a:rPr lang="es-AR" sz="2000" dirty="0">
              <a:latin typeface="+mn-lt"/>
            </a:rPr>
            <a:t>, sobre la que se </a:t>
          </a:r>
          <a:r>
            <a:rPr lang="es-AR" sz="2000" dirty="0" smtClean="0">
              <a:latin typeface="+mn-lt"/>
            </a:rPr>
            <a:t>ubican </a:t>
          </a:r>
          <a:r>
            <a:rPr lang="es-AR" sz="2000" dirty="0">
              <a:latin typeface="+mn-lt"/>
            </a:rPr>
            <a:t>las unidades </a:t>
          </a:r>
          <a:r>
            <a:rPr lang="es-AR" sz="2000" dirty="0" smtClean="0">
              <a:latin typeface="+mn-lt"/>
            </a:rPr>
            <a:t>eficientes</a:t>
          </a:r>
          <a:r>
            <a:rPr lang="es-AR" sz="2000" dirty="0">
              <a:latin typeface="+mn-lt"/>
            </a:rPr>
            <a:t>.</a:t>
          </a:r>
        </a:p>
      </dgm:t>
    </dgm:pt>
    <dgm:pt modelId="{0989C797-5B27-4C83-9022-77DFC6F039C2}" type="parTrans" cxnId="{3A0930F5-7EAC-419B-AC25-8693EAF97F01}">
      <dgm:prSet/>
      <dgm:spPr/>
      <dgm:t>
        <a:bodyPr/>
        <a:lstStyle/>
        <a:p>
          <a:pPr algn="just"/>
          <a:endParaRPr lang="es-AR" sz="2000">
            <a:solidFill>
              <a:schemeClr val="tx1"/>
            </a:solidFill>
          </a:endParaRPr>
        </a:p>
      </dgm:t>
    </dgm:pt>
    <dgm:pt modelId="{45BE6165-2942-4B09-8D0B-0386ABC3CF8A}" type="sibTrans" cxnId="{3A0930F5-7EAC-419B-AC25-8693EAF97F01}">
      <dgm:prSet/>
      <dgm:spPr/>
      <dgm:t>
        <a:bodyPr/>
        <a:lstStyle/>
        <a:p>
          <a:pPr algn="just"/>
          <a:endParaRPr lang="es-AR" sz="2000">
            <a:solidFill>
              <a:schemeClr val="tx1"/>
            </a:solidFill>
          </a:endParaRPr>
        </a:p>
      </dgm:t>
    </dgm:pt>
    <dgm:pt modelId="{FEDB94C2-0D38-46D3-9A95-66A0542E9B87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es-AR" sz="2000" dirty="0">
              <a:latin typeface="+mn-lt"/>
            </a:rPr>
            <a:t>Todas las unidades evaluadas (DMUs) deben usar las mismas </a:t>
          </a:r>
          <a:r>
            <a:rPr lang="es-AR" sz="2000" b="1" i="1" dirty="0">
              <a:latin typeface="+mn-lt"/>
            </a:rPr>
            <a:t>m</a:t>
          </a:r>
          <a:r>
            <a:rPr lang="es-AR" sz="2000" dirty="0">
              <a:latin typeface="+mn-lt"/>
            </a:rPr>
            <a:t> </a:t>
          </a:r>
          <a:r>
            <a:rPr lang="es-AR" sz="2000" b="1" dirty="0">
              <a:latin typeface="+mn-lt"/>
            </a:rPr>
            <a:t>entradas </a:t>
          </a:r>
          <a:r>
            <a:rPr lang="es-AR" sz="2000" dirty="0">
              <a:latin typeface="+mn-lt"/>
            </a:rPr>
            <a:t>para generar las mismas </a:t>
          </a:r>
          <a:r>
            <a:rPr lang="es-AR" sz="2000" b="1" i="1" dirty="0">
              <a:latin typeface="+mn-lt"/>
            </a:rPr>
            <a:t>s</a:t>
          </a:r>
          <a:r>
            <a:rPr lang="es-AR" sz="2000" dirty="0">
              <a:latin typeface="+mn-lt"/>
            </a:rPr>
            <a:t> </a:t>
          </a:r>
          <a:r>
            <a:rPr lang="es-AR" sz="2000" b="1" dirty="0">
              <a:latin typeface="+mn-lt"/>
            </a:rPr>
            <a:t>salidas</a:t>
          </a:r>
          <a:r>
            <a:rPr lang="es-AR" sz="2000" dirty="0">
              <a:latin typeface="+mn-lt"/>
            </a:rPr>
            <a:t> . El sistema </a:t>
          </a:r>
          <a:r>
            <a:rPr lang="es-AR" sz="2000">
              <a:latin typeface="+mn-lt"/>
            </a:rPr>
            <a:t>está </a:t>
          </a:r>
          <a:r>
            <a:rPr lang="es-AR" sz="2000" smtClean="0">
              <a:latin typeface="+mn-lt"/>
            </a:rPr>
            <a:t>conformado </a:t>
          </a:r>
          <a:r>
            <a:rPr lang="es-AR" sz="2000" dirty="0">
              <a:latin typeface="+mn-lt"/>
            </a:rPr>
            <a:t>por </a:t>
          </a:r>
          <a:r>
            <a:rPr lang="es-AR" sz="2000" b="1" i="1" dirty="0">
              <a:latin typeface="+mn-lt"/>
            </a:rPr>
            <a:t>n</a:t>
          </a:r>
          <a:r>
            <a:rPr lang="es-AR" sz="2000" dirty="0">
              <a:latin typeface="+mn-lt"/>
            </a:rPr>
            <a:t> DMUs.</a:t>
          </a:r>
        </a:p>
      </dgm:t>
    </dgm:pt>
    <dgm:pt modelId="{0C5B10FB-0CBE-4D99-BC63-BCE33F770FFE}" type="parTrans" cxnId="{5D0CF311-0949-40BD-AB28-5230C4C06BF6}">
      <dgm:prSet/>
      <dgm:spPr/>
      <dgm:t>
        <a:bodyPr/>
        <a:lstStyle/>
        <a:p>
          <a:pPr algn="just"/>
          <a:endParaRPr lang="es-AR" sz="2000">
            <a:solidFill>
              <a:schemeClr val="tx1"/>
            </a:solidFill>
          </a:endParaRPr>
        </a:p>
      </dgm:t>
    </dgm:pt>
    <dgm:pt modelId="{E07FEABE-189B-466A-8F5F-C1D2E1C9789B}" type="sibTrans" cxnId="{5D0CF311-0949-40BD-AB28-5230C4C06BF6}">
      <dgm:prSet/>
      <dgm:spPr/>
      <dgm:t>
        <a:bodyPr/>
        <a:lstStyle/>
        <a:p>
          <a:pPr algn="just"/>
          <a:endParaRPr lang="es-AR" sz="2000">
            <a:solidFill>
              <a:schemeClr val="tx1"/>
            </a:solidFill>
          </a:endParaRPr>
        </a:p>
      </dgm:t>
    </dgm:pt>
    <dgm:pt modelId="{46C5DBEC-89AD-4824-8057-C3AA46612499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es-ES" sz="2000" dirty="0">
              <a:latin typeface="+mn-lt"/>
            </a:rPr>
            <a:t>Se </a:t>
          </a:r>
          <a:r>
            <a:rPr lang="es-ES" sz="2000">
              <a:latin typeface="+mn-lt"/>
            </a:rPr>
            <a:t>debe </a:t>
          </a:r>
          <a:r>
            <a:rPr lang="es-ES" sz="2000" smtClean="0">
              <a:latin typeface="+mn-lt"/>
            </a:rPr>
            <a:t>incluir </a:t>
          </a:r>
          <a:r>
            <a:rPr lang="es-ES" sz="2000" dirty="0">
              <a:latin typeface="+mn-lt"/>
            </a:rPr>
            <a:t>toda variable </a:t>
          </a:r>
          <a:r>
            <a:rPr lang="es-ES" sz="2000">
              <a:latin typeface="+mn-lt"/>
            </a:rPr>
            <a:t>que </a:t>
          </a:r>
          <a:r>
            <a:rPr lang="es-ES" sz="2000" smtClean="0">
              <a:latin typeface="+mn-lt"/>
            </a:rPr>
            <a:t>contribuya </a:t>
          </a:r>
          <a:r>
            <a:rPr lang="es-ES" sz="2000">
              <a:latin typeface="+mn-lt"/>
            </a:rPr>
            <a:t>a </a:t>
          </a:r>
          <a:r>
            <a:rPr lang="es-ES" sz="2000" smtClean="0">
              <a:latin typeface="+mn-lt"/>
            </a:rPr>
            <a:t>describir </a:t>
          </a:r>
          <a:r>
            <a:rPr lang="es-ES" sz="2000" dirty="0">
              <a:latin typeface="+mn-lt"/>
            </a:rPr>
            <a:t>el </a:t>
          </a:r>
          <a:r>
            <a:rPr lang="es-ES" sz="2000">
              <a:latin typeface="+mn-lt"/>
            </a:rPr>
            <a:t>problema </a:t>
          </a:r>
          <a:r>
            <a:rPr lang="es-ES" sz="2000" smtClean="0">
              <a:latin typeface="+mn-lt"/>
            </a:rPr>
            <a:t>abarcando </a:t>
          </a:r>
          <a:r>
            <a:rPr lang="es-ES" sz="2000">
              <a:latin typeface="+mn-lt"/>
            </a:rPr>
            <a:t>sus </a:t>
          </a:r>
          <a:r>
            <a:rPr lang="es-ES" sz="2000" smtClean="0">
              <a:latin typeface="+mn-lt"/>
            </a:rPr>
            <a:t>aspectos </a:t>
          </a:r>
          <a:r>
            <a:rPr lang="es-ES" sz="2000" dirty="0">
              <a:latin typeface="+mn-lt"/>
            </a:rPr>
            <a:t>relevantes</a:t>
          </a:r>
          <a:r>
            <a:rPr lang="es-ES" sz="2000">
              <a:latin typeface="+mn-lt"/>
            </a:rPr>
            <a:t>; </a:t>
          </a:r>
          <a:r>
            <a:rPr lang="es-ES" sz="2000" smtClean="0">
              <a:latin typeface="+mn-lt"/>
            </a:rPr>
            <a:t>excluyendo </a:t>
          </a:r>
          <a:r>
            <a:rPr lang="es-ES" sz="2000" dirty="0">
              <a:latin typeface="+mn-lt"/>
            </a:rPr>
            <a:t>aquellas que estén </a:t>
          </a:r>
          <a:r>
            <a:rPr lang="es-ES" sz="2000">
              <a:latin typeface="+mn-lt"/>
            </a:rPr>
            <a:t>evaluando </a:t>
          </a:r>
          <a:r>
            <a:rPr lang="es-ES" sz="2000" smtClean="0">
              <a:latin typeface="+mn-lt"/>
            </a:rPr>
            <a:t>características </a:t>
          </a:r>
          <a:r>
            <a:rPr lang="es-ES" sz="2000" dirty="0">
              <a:latin typeface="+mn-lt"/>
            </a:rPr>
            <a:t>ya representadas a través de otra/s variable/s.</a:t>
          </a:r>
          <a:endParaRPr lang="es-AR" sz="2000" dirty="0">
            <a:latin typeface="+mn-lt"/>
          </a:endParaRPr>
        </a:p>
      </dgm:t>
    </dgm:pt>
    <dgm:pt modelId="{63563D43-5D96-4912-883F-CDB75DA7A8C5}" type="parTrans" cxnId="{EBE7C6B4-F075-4D03-96FC-DD7E484C685A}">
      <dgm:prSet/>
      <dgm:spPr/>
      <dgm:t>
        <a:bodyPr/>
        <a:lstStyle/>
        <a:p>
          <a:pPr algn="just"/>
          <a:endParaRPr lang="es-AR" sz="2000">
            <a:solidFill>
              <a:schemeClr val="tx1"/>
            </a:solidFill>
          </a:endParaRPr>
        </a:p>
      </dgm:t>
    </dgm:pt>
    <dgm:pt modelId="{A2844EFC-2B03-464A-BBF6-71B9813F5C95}" type="sibTrans" cxnId="{EBE7C6B4-F075-4D03-96FC-DD7E484C685A}">
      <dgm:prSet/>
      <dgm:spPr/>
      <dgm:t>
        <a:bodyPr/>
        <a:lstStyle/>
        <a:p>
          <a:pPr algn="just"/>
          <a:endParaRPr lang="es-AR" sz="2000">
            <a:solidFill>
              <a:schemeClr val="tx1"/>
            </a:solidFill>
          </a:endParaRPr>
        </a:p>
      </dgm:t>
    </dgm:pt>
    <dgm:pt modelId="{19C37C76-7488-4BC6-B741-6A4DC1C757B6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es-AR" sz="2000" b="1" dirty="0" smtClean="0">
              <a:latin typeface="+mn-lt"/>
            </a:rPr>
            <a:t>EFICIENCIA</a:t>
          </a:r>
          <a:r>
            <a:rPr lang="es-AR" sz="2000" dirty="0">
              <a:latin typeface="+mn-lt"/>
            </a:rPr>
            <a:t>: es el </a:t>
          </a:r>
          <a:r>
            <a:rPr lang="es-AR" sz="2000" dirty="0" smtClean="0">
              <a:latin typeface="+mn-lt"/>
            </a:rPr>
            <a:t>cociente </a:t>
          </a:r>
          <a:r>
            <a:rPr lang="es-AR" sz="2000" dirty="0">
              <a:latin typeface="+mn-lt"/>
            </a:rPr>
            <a:t>entre la suma ponderada de las salidas y la suma ponderada de las entradas.</a:t>
          </a:r>
        </a:p>
      </dgm:t>
    </dgm:pt>
    <dgm:pt modelId="{CD7C387F-A962-417A-9F9C-A628C9B955F6}" type="parTrans" cxnId="{B7768886-8548-4E06-987D-1A92BFA5F9C1}">
      <dgm:prSet/>
      <dgm:spPr/>
      <dgm:t>
        <a:bodyPr/>
        <a:lstStyle/>
        <a:p>
          <a:pPr algn="just"/>
          <a:endParaRPr lang="es-AR" sz="2000">
            <a:solidFill>
              <a:schemeClr val="tx1"/>
            </a:solidFill>
          </a:endParaRPr>
        </a:p>
      </dgm:t>
    </dgm:pt>
    <dgm:pt modelId="{26406C3F-6457-47C7-B37B-A0AF7BE62AC8}" type="sibTrans" cxnId="{B7768886-8548-4E06-987D-1A92BFA5F9C1}">
      <dgm:prSet/>
      <dgm:spPr/>
      <dgm:t>
        <a:bodyPr/>
        <a:lstStyle/>
        <a:p>
          <a:pPr algn="just"/>
          <a:endParaRPr lang="es-AR" sz="2000">
            <a:solidFill>
              <a:schemeClr val="tx1"/>
            </a:solidFill>
          </a:endParaRPr>
        </a:p>
      </dgm:t>
    </dgm:pt>
    <dgm:pt modelId="{7BED63BD-AE75-4F03-96ED-CC369B9C6AC4}" type="pres">
      <dgm:prSet presAssocID="{B1E9D534-0D73-4268-9055-F328EEC3D3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4C562C02-AE7C-4FD8-983A-33990B1A612A}" type="pres">
      <dgm:prSet presAssocID="{1F9D581B-15D9-4575-9C26-A3887BC9D1A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0CBB9C6-DB97-4180-B4F5-27591CB3EE69}" type="pres">
      <dgm:prSet presAssocID="{1E4301C7-B8A1-4A04-8218-8CCD2CFCD62B}" presName="spacer" presStyleCnt="0"/>
      <dgm:spPr/>
    </dgm:pt>
    <dgm:pt modelId="{D89D2EDC-16F3-4CF8-A98A-BC0D4F24F17E}" type="pres">
      <dgm:prSet presAssocID="{267AB10C-23FE-4EE4-9D22-0E380D3BEBF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5DBF5F8-D359-4015-AF25-327C5E251A83}" type="pres">
      <dgm:prSet presAssocID="{45BE6165-2942-4B09-8D0B-0386ABC3CF8A}" presName="spacer" presStyleCnt="0"/>
      <dgm:spPr/>
    </dgm:pt>
    <dgm:pt modelId="{494A0CA7-6182-4E34-A58A-C0EFA8FC690E}" type="pres">
      <dgm:prSet presAssocID="{FEDB94C2-0D38-46D3-9A95-66A0542E9B8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6719C56-1199-4107-8552-41C7C1826437}" type="pres">
      <dgm:prSet presAssocID="{E07FEABE-189B-466A-8F5F-C1D2E1C9789B}" presName="spacer" presStyleCnt="0"/>
      <dgm:spPr/>
    </dgm:pt>
    <dgm:pt modelId="{28E616B6-6FBB-4F34-8D24-7C45A2FFC5D1}" type="pres">
      <dgm:prSet presAssocID="{46C5DBEC-89AD-4824-8057-C3AA4661249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1A86B04-E9C2-4C76-9B92-8824047E4B22}" type="pres">
      <dgm:prSet presAssocID="{A2844EFC-2B03-464A-BBF6-71B9813F5C95}" presName="spacer" presStyleCnt="0"/>
      <dgm:spPr/>
    </dgm:pt>
    <dgm:pt modelId="{4E94E5C2-2E97-4CC8-B208-545D46C3BE81}" type="pres">
      <dgm:prSet presAssocID="{19C37C76-7488-4BC6-B741-6A4DC1C757B6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7A14674-4379-4D5B-9684-CD2422EDA5ED}" type="presOf" srcId="{B1E9D534-0D73-4268-9055-F328EEC3D354}" destId="{7BED63BD-AE75-4F03-96ED-CC369B9C6AC4}" srcOrd="0" destOrd="0" presId="urn:microsoft.com/office/officeart/2005/8/layout/vList2"/>
    <dgm:cxn modelId="{8CB65182-F36A-492F-87CF-96BD215B2BDC}" type="presOf" srcId="{FEDB94C2-0D38-46D3-9A95-66A0542E9B87}" destId="{494A0CA7-6182-4E34-A58A-C0EFA8FC690E}" srcOrd="0" destOrd="0" presId="urn:microsoft.com/office/officeart/2005/8/layout/vList2"/>
    <dgm:cxn modelId="{5D0CF311-0949-40BD-AB28-5230C4C06BF6}" srcId="{B1E9D534-0D73-4268-9055-F328EEC3D354}" destId="{FEDB94C2-0D38-46D3-9A95-66A0542E9B87}" srcOrd="2" destOrd="0" parTransId="{0C5B10FB-0CBE-4D99-BC63-BCE33F770FFE}" sibTransId="{E07FEABE-189B-466A-8F5F-C1D2E1C9789B}"/>
    <dgm:cxn modelId="{C990E600-581E-4B53-BEC2-C00D8528438C}" type="presOf" srcId="{1F9D581B-15D9-4575-9C26-A3887BC9D1AE}" destId="{4C562C02-AE7C-4FD8-983A-33990B1A612A}" srcOrd="0" destOrd="0" presId="urn:microsoft.com/office/officeart/2005/8/layout/vList2"/>
    <dgm:cxn modelId="{60F332D1-F4C5-48B4-A4C4-3E820CA57319}" type="presOf" srcId="{267AB10C-23FE-4EE4-9D22-0E380D3BEBF8}" destId="{D89D2EDC-16F3-4CF8-A98A-BC0D4F24F17E}" srcOrd="0" destOrd="0" presId="urn:microsoft.com/office/officeart/2005/8/layout/vList2"/>
    <dgm:cxn modelId="{8A304387-3880-443C-95A3-AEC52B3CA483}" srcId="{B1E9D534-0D73-4268-9055-F328EEC3D354}" destId="{1F9D581B-15D9-4575-9C26-A3887BC9D1AE}" srcOrd="0" destOrd="0" parTransId="{1204A1B3-2B78-4F8B-AF67-BBA79B2F5137}" sibTransId="{1E4301C7-B8A1-4A04-8218-8CCD2CFCD62B}"/>
    <dgm:cxn modelId="{EBE7C6B4-F075-4D03-96FC-DD7E484C685A}" srcId="{B1E9D534-0D73-4268-9055-F328EEC3D354}" destId="{46C5DBEC-89AD-4824-8057-C3AA46612499}" srcOrd="3" destOrd="0" parTransId="{63563D43-5D96-4912-883F-CDB75DA7A8C5}" sibTransId="{A2844EFC-2B03-464A-BBF6-71B9813F5C95}"/>
    <dgm:cxn modelId="{3A0930F5-7EAC-419B-AC25-8693EAF97F01}" srcId="{B1E9D534-0D73-4268-9055-F328EEC3D354}" destId="{267AB10C-23FE-4EE4-9D22-0E380D3BEBF8}" srcOrd="1" destOrd="0" parTransId="{0989C797-5B27-4C83-9022-77DFC6F039C2}" sibTransId="{45BE6165-2942-4B09-8D0B-0386ABC3CF8A}"/>
    <dgm:cxn modelId="{B7768886-8548-4E06-987D-1A92BFA5F9C1}" srcId="{B1E9D534-0D73-4268-9055-F328EEC3D354}" destId="{19C37C76-7488-4BC6-B741-6A4DC1C757B6}" srcOrd="4" destOrd="0" parTransId="{CD7C387F-A962-417A-9F9C-A628C9B955F6}" sibTransId="{26406C3F-6457-47C7-B37B-A0AF7BE62AC8}"/>
    <dgm:cxn modelId="{26AECFCA-C5FE-481A-AAEA-F71BC603509F}" type="presOf" srcId="{19C37C76-7488-4BC6-B741-6A4DC1C757B6}" destId="{4E94E5C2-2E97-4CC8-B208-545D46C3BE81}" srcOrd="0" destOrd="0" presId="urn:microsoft.com/office/officeart/2005/8/layout/vList2"/>
    <dgm:cxn modelId="{4B04241F-E479-4F34-A616-684C6CE30B5B}" type="presOf" srcId="{46C5DBEC-89AD-4824-8057-C3AA46612499}" destId="{28E616B6-6FBB-4F34-8D24-7C45A2FFC5D1}" srcOrd="0" destOrd="0" presId="urn:microsoft.com/office/officeart/2005/8/layout/vList2"/>
    <dgm:cxn modelId="{BD94F5F5-4F4A-43C7-AF2D-26E50260980A}" type="presParOf" srcId="{7BED63BD-AE75-4F03-96ED-CC369B9C6AC4}" destId="{4C562C02-AE7C-4FD8-983A-33990B1A612A}" srcOrd="0" destOrd="0" presId="urn:microsoft.com/office/officeart/2005/8/layout/vList2"/>
    <dgm:cxn modelId="{792752EF-6984-48E4-88FB-35F4BCBFE648}" type="presParOf" srcId="{7BED63BD-AE75-4F03-96ED-CC369B9C6AC4}" destId="{90CBB9C6-DB97-4180-B4F5-27591CB3EE69}" srcOrd="1" destOrd="0" presId="urn:microsoft.com/office/officeart/2005/8/layout/vList2"/>
    <dgm:cxn modelId="{CF2CF968-3D46-446F-91AF-52F2F84B3E3C}" type="presParOf" srcId="{7BED63BD-AE75-4F03-96ED-CC369B9C6AC4}" destId="{D89D2EDC-16F3-4CF8-A98A-BC0D4F24F17E}" srcOrd="2" destOrd="0" presId="urn:microsoft.com/office/officeart/2005/8/layout/vList2"/>
    <dgm:cxn modelId="{C606E211-2C9C-4D85-B425-1D06D9C9B915}" type="presParOf" srcId="{7BED63BD-AE75-4F03-96ED-CC369B9C6AC4}" destId="{35DBF5F8-D359-4015-AF25-327C5E251A83}" srcOrd="3" destOrd="0" presId="urn:microsoft.com/office/officeart/2005/8/layout/vList2"/>
    <dgm:cxn modelId="{D4AD10E8-1B9C-432F-AC2C-3B482AD45D5C}" type="presParOf" srcId="{7BED63BD-AE75-4F03-96ED-CC369B9C6AC4}" destId="{494A0CA7-6182-4E34-A58A-C0EFA8FC690E}" srcOrd="4" destOrd="0" presId="urn:microsoft.com/office/officeart/2005/8/layout/vList2"/>
    <dgm:cxn modelId="{08F6608E-944C-4C90-9E32-2275476A0C52}" type="presParOf" srcId="{7BED63BD-AE75-4F03-96ED-CC369B9C6AC4}" destId="{46719C56-1199-4107-8552-41C7C1826437}" srcOrd="5" destOrd="0" presId="urn:microsoft.com/office/officeart/2005/8/layout/vList2"/>
    <dgm:cxn modelId="{60E9AEF7-6612-41ED-8C09-5E4D107B1C5F}" type="presParOf" srcId="{7BED63BD-AE75-4F03-96ED-CC369B9C6AC4}" destId="{28E616B6-6FBB-4F34-8D24-7C45A2FFC5D1}" srcOrd="6" destOrd="0" presId="urn:microsoft.com/office/officeart/2005/8/layout/vList2"/>
    <dgm:cxn modelId="{ECA4AFE7-DA8F-45B6-8C1C-CE5A09A72B35}" type="presParOf" srcId="{7BED63BD-AE75-4F03-96ED-CC369B9C6AC4}" destId="{E1A86B04-E9C2-4C76-9B92-8824047E4B22}" srcOrd="7" destOrd="0" presId="urn:microsoft.com/office/officeart/2005/8/layout/vList2"/>
    <dgm:cxn modelId="{C1862793-E777-4C9D-B39F-6C1DA732B2E7}" type="presParOf" srcId="{7BED63BD-AE75-4F03-96ED-CC369B9C6AC4}" destId="{4E94E5C2-2E97-4CC8-B208-545D46C3BE8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="" xmlns:a16="http://schemas.microsoft.com/office/drawing/2014/main" id="{3E5B3281-A813-4816-868E-7D18E54E24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>
            <a:extLst>
              <a:ext uri="{FF2B5EF4-FFF2-40B4-BE49-F238E27FC236}">
                <a16:creationId xmlns="" xmlns:a16="http://schemas.microsoft.com/office/drawing/2014/main" id="{A87D0A00-7707-4D39-ADCE-296D008D32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BEEC6F2-2C68-4246-8E2D-0AAB97E812DD}" type="datetimeFigureOut">
              <a:rPr lang="es-AR"/>
              <a:pPr>
                <a:defRPr/>
              </a:pPr>
              <a:t>17/10/2018</a:t>
            </a:fld>
            <a:endParaRPr lang="es-AR"/>
          </a:p>
        </p:txBody>
      </p:sp>
      <p:sp>
        <p:nvSpPr>
          <p:cNvPr id="4" name="3 Marcador de pie de página">
            <a:extLst>
              <a:ext uri="{FF2B5EF4-FFF2-40B4-BE49-F238E27FC236}">
                <a16:creationId xmlns="" xmlns:a16="http://schemas.microsoft.com/office/drawing/2014/main" id="{F236BF4D-1AD4-4C4B-84F8-E57F3E86E7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="" xmlns:a16="http://schemas.microsoft.com/office/drawing/2014/main" id="{A4C1A5EA-C02D-458A-87C6-105D609E4C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151BB2-2C54-4189-B2BE-A95A1C40EB99}" type="slidenum">
              <a:rPr lang="es-AR" altLang="es-CL"/>
              <a:pPr>
                <a:defRPr/>
              </a:pPr>
              <a:t>‹Nº›</a:t>
            </a:fld>
            <a:endParaRPr lang="es-AR" altLang="es-CL"/>
          </a:p>
        </p:txBody>
      </p:sp>
    </p:spTree>
    <p:extLst>
      <p:ext uri="{BB962C8B-B14F-4D97-AF65-F5344CB8AC3E}">
        <p14:creationId xmlns:p14="http://schemas.microsoft.com/office/powerpoint/2010/main" val="1446917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2E26D89D-6A42-442F-984E-87EA67D559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129F0F8C-0209-47F5-99CE-D23BC784C8B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="" xmlns:a16="http://schemas.microsoft.com/office/drawing/2014/main" id="{0F644F89-A49E-423B-8631-7BD6FDDDD33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7713"/>
            <a:ext cx="66548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100F8491-9164-4DE4-A4FC-515C83510A7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740275"/>
            <a:ext cx="5467350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26E5C381-5EB4-42A2-A4CA-FD4896C3E5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E671F704-C19B-4844-BACC-DCCC5DB0FD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656826-6494-48AD-A92E-458ECA837B12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602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imagen de diapositiva 1">
            <a:extLst>
              <a:ext uri="{FF2B5EF4-FFF2-40B4-BE49-F238E27FC236}">
                <a16:creationId xmlns="" xmlns:a16="http://schemas.microsoft.com/office/drawing/2014/main" id="{C0EE55DB-6BF7-4982-833E-739E8C4886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7713"/>
            <a:ext cx="6654800" cy="3743325"/>
          </a:xfrm>
          <a:ln/>
        </p:spPr>
      </p:sp>
      <p:sp>
        <p:nvSpPr>
          <p:cNvPr id="12291" name="Marcador de notas 2">
            <a:extLst>
              <a:ext uri="{FF2B5EF4-FFF2-40B4-BE49-F238E27FC236}">
                <a16:creationId xmlns="" xmlns:a16="http://schemas.microsoft.com/office/drawing/2014/main" id="{4701BE9A-6269-4412-B110-05A3B04B1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AR">
              <a:latin typeface="Arial" panose="020B0604020202020204" pitchFamily="34" charset="0"/>
            </a:endParaRPr>
          </a:p>
        </p:txBody>
      </p:sp>
      <p:sp>
        <p:nvSpPr>
          <p:cNvPr id="12292" name="Marcador de número de diapositiva 3">
            <a:extLst>
              <a:ext uri="{FF2B5EF4-FFF2-40B4-BE49-F238E27FC236}">
                <a16:creationId xmlns="" xmlns:a16="http://schemas.microsoft.com/office/drawing/2014/main" id="{06FC1DC1-4E9E-4924-816E-CD5A16B7CB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FAB685-EA7F-4498-A3DE-BDD5E2C36CA9}" type="slidenum">
              <a:rPr lang="en-US" altLang="es-CL" sz="1200" smtClean="0">
                <a:latin typeface="Arial" panose="020B0604020202020204" pitchFamily="34" charset="0"/>
              </a:rPr>
              <a:pPr/>
              <a:t>3</a:t>
            </a:fld>
            <a:endParaRPr lang="en-US" altLang="es-CL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0488" y="747713"/>
            <a:ext cx="6654800" cy="3743325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E0900-EABE-4A62-A024-AD067F20D3D9}" type="slidenum">
              <a:rPr lang="es-AR" smtClean="0"/>
              <a:pPr/>
              <a:t>17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0289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Revisar </a:t>
            </a:r>
            <a:r>
              <a:rPr lang="es-AR" smtClean="0"/>
              <a:t>Ratios relacionados con cuentas involucradas según CPR </a:t>
            </a:r>
            <a:r>
              <a:rPr lang="es-AR" dirty="0" smtClean="0"/>
              <a:t>nuevo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656826-6494-48AD-A92E-458ECA837B12}" type="slidenum">
              <a:rPr lang="en-US" altLang="es-CL" smtClean="0"/>
              <a:pPr>
                <a:defRPr/>
              </a:pPr>
              <a:t>20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984938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82DD00-C465-4BD8-922B-6D49DE67CA8D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0233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038C0-92EE-4CC5-B4AE-E414D0E8AD5B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47754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6AF09-70E3-4054-99ED-C1A05F2C14A0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09639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D0F0F-8AA0-4437-8677-521A0A2899B1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300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746AA3B-165E-4125-8342-3445B72D5365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0571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BBDD0-2401-44F0-8589-9E114F870585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345383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B4672-4FBC-4B69-879F-42F596AC7310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34116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3B95F-5509-4CF7-8758-456507026B70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03610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E7BD1-342E-455E-B46B-BFFA1E3FB0AB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2960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2D38C74-F453-4288-A96D-E0075E2BC240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58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B90F7A6-3222-4927-A11F-5956F0211E32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655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C5F6F11-28CE-40C6-A77D-24C9CF570BC0}" type="slidenum">
              <a:rPr lang="es-ES" altLang="es-CL" smtClean="0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07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33" r:id="rId1"/>
    <p:sldLayoutId id="2147484734" r:id="rId2"/>
    <p:sldLayoutId id="2147484735" r:id="rId3"/>
    <p:sldLayoutId id="2147484736" r:id="rId4"/>
    <p:sldLayoutId id="2147484737" r:id="rId5"/>
    <p:sldLayoutId id="2147484738" r:id="rId6"/>
    <p:sldLayoutId id="2147484739" r:id="rId7"/>
    <p:sldLayoutId id="2147484740" r:id="rId8"/>
    <p:sldLayoutId id="2147484741" r:id="rId9"/>
    <p:sldLayoutId id="2147484742" r:id="rId10"/>
    <p:sldLayoutId id="214748474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>
            <a:extLst>
              <a:ext uri="{FF2B5EF4-FFF2-40B4-BE49-F238E27FC236}">
                <a16:creationId xmlns="" xmlns:a16="http://schemas.microsoft.com/office/drawing/2014/main" id="{ACDEFB4B-9CF0-4E1A-A58A-D53213935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0" y="3373660"/>
            <a:ext cx="3168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AR" sz="1600" dirty="0">
                <a:latin typeface="+mj-lt"/>
              </a:rPr>
              <a:t>mcfunes@eco.uncor.edu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EE5DCC96-13AE-4059-B9EA-959528C2C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99" y="766846"/>
            <a:ext cx="11496599" cy="201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1" hangingPunct="1">
              <a:defRPr/>
            </a:pPr>
            <a:r>
              <a:rPr lang="es-ES" sz="32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CLASIFICACIÓN DE EMPRESAS QUE COTIZAN </a:t>
            </a:r>
          </a:p>
          <a:p>
            <a:pPr algn="ctr" eaLnBrk="1" hangingPunct="1">
              <a:defRPr/>
            </a:pPr>
            <a:r>
              <a:rPr lang="es-ES" sz="32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EN EL MERCADO DE VALORES ARGENTINO </a:t>
            </a:r>
          </a:p>
          <a:p>
            <a:pPr algn="ctr" eaLnBrk="1" hangingPunct="1">
              <a:defRPr/>
            </a:pPr>
            <a:r>
              <a:rPr lang="es-ES" sz="32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SEGÚN SU RIESGO </a:t>
            </a:r>
            <a:r>
              <a:rPr lang="es-ES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CREDITICIO</a:t>
            </a:r>
          </a:p>
          <a:p>
            <a:pPr algn="ctr">
              <a:defRPr/>
            </a:pPr>
            <a:r>
              <a:rPr lang="es-AR" sz="28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Análisis a través de técnicas estadísticas multivariadas</a:t>
            </a:r>
            <a:r>
              <a:rPr lang="es-AR" sz="3200" dirty="0"/>
              <a:t> </a:t>
            </a:r>
            <a:endParaRPr lang="es-AR" sz="32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AFA2EC17-B9BD-47BC-A36D-290233AAA8C7}"/>
              </a:ext>
            </a:extLst>
          </p:cNvPr>
          <p:cNvSpPr/>
          <p:nvPr/>
        </p:nvSpPr>
        <p:spPr>
          <a:xfrm>
            <a:off x="6600056" y="2927261"/>
            <a:ext cx="273367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María Inés </a:t>
            </a:r>
            <a:r>
              <a:rPr lang="es-E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Stimolo</a:t>
            </a:r>
            <a:endParaRPr lang="es-ES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="" xmlns:a16="http://schemas.microsoft.com/office/drawing/2014/main" id="{1D002D5D-EDD9-4621-9EA1-C8DCDF2A2429}"/>
              </a:ext>
            </a:extLst>
          </p:cNvPr>
          <p:cNvSpPr/>
          <p:nvPr/>
        </p:nvSpPr>
        <p:spPr>
          <a:xfrm>
            <a:off x="3686496" y="2954557"/>
            <a:ext cx="1693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AR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Mariana Funes</a:t>
            </a:r>
            <a:r>
              <a:rPr lang="es-E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13" name="5 CuadroTexto">
            <a:extLst>
              <a:ext uri="{FF2B5EF4-FFF2-40B4-BE49-F238E27FC236}">
                <a16:creationId xmlns="" xmlns:a16="http://schemas.microsoft.com/office/drawing/2014/main" id="{6F14B9CA-E71F-4554-8D2C-CCAF05EA8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568" y="3346364"/>
            <a:ext cx="2663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AR" sz="1600" dirty="0">
                <a:latin typeface="+mj-lt"/>
              </a:rPr>
              <a:t>mstimolo@gmail.com</a:t>
            </a:r>
          </a:p>
        </p:txBody>
      </p:sp>
      <p:pic>
        <p:nvPicPr>
          <p:cNvPr id="14" name="Imagen 17">
            <a:extLst>
              <a:ext uri="{FF2B5EF4-FFF2-40B4-BE49-F238E27FC236}">
                <a16:creationId xmlns="" xmlns:a16="http://schemas.microsoft.com/office/drawing/2014/main" id="{75D02B79-B1B5-4DB3-828F-EA7414748D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5713973"/>
            <a:ext cx="1666569" cy="905850"/>
          </a:xfrm>
          <a:prstGeom prst="rect">
            <a:avLst/>
          </a:prstGeom>
          <a:solidFill>
            <a:schemeClr val="accent1">
              <a:alpha val="39000"/>
            </a:schemeClr>
          </a:solidFill>
          <a:ln>
            <a:noFill/>
          </a:ln>
        </p:spPr>
      </p:pic>
      <p:pic>
        <p:nvPicPr>
          <p:cNvPr id="15" name="Picture 2" descr="http://www.bccba.com.ar/bcc/clips/images/vinculos/logo_unc.jpg">
            <a:extLst>
              <a:ext uri="{FF2B5EF4-FFF2-40B4-BE49-F238E27FC236}">
                <a16:creationId xmlns="" xmlns:a16="http://schemas.microsoft.com/office/drawing/2014/main" id="{27A77390-438B-49B9-A606-755D775BE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7468" y="5665902"/>
            <a:ext cx="1929882" cy="96427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2" name="1 Rectángulo"/>
          <p:cNvSpPr/>
          <p:nvPr/>
        </p:nvSpPr>
        <p:spPr>
          <a:xfrm>
            <a:off x="4799856" y="3841884"/>
            <a:ext cx="3631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AR" sz="28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Análisis aplicando DEA</a:t>
            </a:r>
          </a:p>
        </p:txBody>
      </p:sp>
      <p:sp>
        <p:nvSpPr>
          <p:cNvPr id="12" name="11 CuadroTexto">
            <a:extLst>
              <a:ext uri="{FF2B5EF4-FFF2-40B4-BE49-F238E27FC236}">
                <a16:creationId xmlns="" xmlns:a16="http://schemas.microsoft.com/office/drawing/2014/main" id="{ACDEFB4B-9CF0-4E1A-A58A-D53213935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750" y="4955519"/>
            <a:ext cx="3168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AR" sz="1600" dirty="0" smtClean="0">
                <a:latin typeface="+mj-lt"/>
              </a:rPr>
              <a:t>jracagni@gmail.com</a:t>
            </a:r>
            <a:endParaRPr lang="es-AR" sz="1600" dirty="0">
              <a:latin typeface="+mj-lt"/>
            </a:endParaRPr>
          </a:p>
        </p:txBody>
      </p:sp>
      <p:sp>
        <p:nvSpPr>
          <p:cNvPr id="16" name="Rectángulo 9">
            <a:extLst>
              <a:ext uri="{FF2B5EF4-FFF2-40B4-BE49-F238E27FC236}">
                <a16:creationId xmlns="" xmlns:a16="http://schemas.microsoft.com/office/drawing/2014/main" id="{AFA2EC17-B9BD-47BC-A36D-290233AAA8C7}"/>
              </a:ext>
            </a:extLst>
          </p:cNvPr>
          <p:cNvSpPr/>
          <p:nvPr/>
        </p:nvSpPr>
        <p:spPr>
          <a:xfrm>
            <a:off x="6752456" y="4509120"/>
            <a:ext cx="273367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Hernán </a:t>
            </a:r>
            <a:r>
              <a:rPr lang="es-E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Guevel</a:t>
            </a:r>
            <a:endParaRPr lang="es-ES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7" name="Rectángulo 10">
            <a:extLst>
              <a:ext uri="{FF2B5EF4-FFF2-40B4-BE49-F238E27FC236}">
                <a16:creationId xmlns="" xmlns:a16="http://schemas.microsoft.com/office/drawing/2014/main" id="{1D002D5D-EDD9-4621-9EA1-C8DCDF2A2429}"/>
              </a:ext>
            </a:extLst>
          </p:cNvPr>
          <p:cNvSpPr/>
          <p:nvPr/>
        </p:nvSpPr>
        <p:spPr>
          <a:xfrm>
            <a:off x="3741306" y="4536416"/>
            <a:ext cx="188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A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Josefina </a:t>
            </a:r>
            <a:r>
              <a:rPr lang="es-A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Racagni</a:t>
            </a:r>
            <a:endParaRPr lang="es-ES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8" name="5 CuadroTexto">
            <a:extLst>
              <a:ext uri="{FF2B5EF4-FFF2-40B4-BE49-F238E27FC236}">
                <a16:creationId xmlns="" xmlns:a16="http://schemas.microsoft.com/office/drawing/2014/main" id="{6F14B9CA-E71F-4554-8D2C-CCAF05EA8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8968" y="4928223"/>
            <a:ext cx="26638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AR" sz="1600" dirty="0" smtClean="0">
                <a:latin typeface="+mj-lt"/>
              </a:rPr>
              <a:t>heguevel@gmail.com</a:t>
            </a:r>
            <a:endParaRPr lang="es-A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239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10" grpId="0"/>
      <p:bldP spid="11" grpId="0"/>
      <p:bldP spid="13" grpId="1"/>
      <p:bldP spid="12" grpId="0"/>
      <p:bldP spid="16" grpId="0"/>
      <p:bldP spid="17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2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37" r="24179"/>
          <a:stretch/>
        </p:blipFill>
        <p:spPr bwMode="auto">
          <a:xfrm>
            <a:off x="3019666" y="1208083"/>
            <a:ext cx="2999771" cy="332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2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7" r="24215"/>
          <a:stretch/>
        </p:blipFill>
        <p:spPr bwMode="auto">
          <a:xfrm>
            <a:off x="6013154" y="1208083"/>
            <a:ext cx="3067642" cy="3332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3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89" r="22578"/>
          <a:stretch/>
        </p:blipFill>
        <p:spPr bwMode="auto">
          <a:xfrm>
            <a:off x="9106692" y="1208083"/>
            <a:ext cx="3126267" cy="332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07368" y="0"/>
            <a:ext cx="4094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8" name="Picture 32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2" r="24362"/>
          <a:stretch/>
        </p:blipFill>
        <p:spPr bwMode="auto">
          <a:xfrm>
            <a:off x="-1104" y="1208083"/>
            <a:ext cx="2999772" cy="332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5 Imagen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9" r="8621" b="10791"/>
          <a:stretch/>
        </p:blipFill>
        <p:spPr bwMode="auto">
          <a:xfrm>
            <a:off x="83332" y="4865647"/>
            <a:ext cx="2830900" cy="14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7 Imagen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7" r="8434" b="9504"/>
          <a:stretch/>
        </p:blipFill>
        <p:spPr bwMode="auto">
          <a:xfrm>
            <a:off x="3115290" y="4865647"/>
            <a:ext cx="2808523" cy="149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9 Imagen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4" r="8796" b="9484"/>
          <a:stretch/>
        </p:blipFill>
        <p:spPr bwMode="auto">
          <a:xfrm>
            <a:off x="6140991" y="4865647"/>
            <a:ext cx="2811968" cy="15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1 Imagen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7" r="8483" b="11466"/>
          <a:stretch/>
        </p:blipFill>
        <p:spPr bwMode="auto">
          <a:xfrm>
            <a:off x="9219476" y="4865647"/>
            <a:ext cx="2900699" cy="1515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3331" y="116632"/>
            <a:ext cx="12036843" cy="7863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COMPONENTES PRINCIPALES ROBUSTAS </a:t>
            </a:r>
          </a:p>
          <a:p>
            <a:pPr algn="ctr">
              <a:defRPr/>
            </a:pPr>
            <a:r>
              <a:rPr lang="es-ES" sz="2400" b="1" dirty="0" smtClean="0"/>
              <a:t>Por Sector</a:t>
            </a:r>
            <a:endParaRPr lang="es-ES" sz="2400" b="1" dirty="0"/>
          </a:p>
        </p:txBody>
      </p:sp>
      <p:sp>
        <p:nvSpPr>
          <p:cNvPr id="16" name="15 Rectángulo"/>
          <p:cNvSpPr/>
          <p:nvPr/>
        </p:nvSpPr>
        <p:spPr>
          <a:xfrm>
            <a:off x="1498782" y="5013176"/>
            <a:ext cx="34874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Rectángulo"/>
          <p:cNvSpPr/>
          <p:nvPr/>
        </p:nvSpPr>
        <p:spPr>
          <a:xfrm>
            <a:off x="4519551" y="5005794"/>
            <a:ext cx="34874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17 Rectángulo"/>
          <p:cNvSpPr/>
          <p:nvPr/>
        </p:nvSpPr>
        <p:spPr>
          <a:xfrm>
            <a:off x="7559495" y="5009227"/>
            <a:ext cx="34874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Rectángulo"/>
          <p:cNvSpPr/>
          <p:nvPr/>
        </p:nvSpPr>
        <p:spPr>
          <a:xfrm>
            <a:off x="10648270" y="5009226"/>
            <a:ext cx="34874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000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="" xmlns:a16="http://schemas.microsoft.com/office/drawing/2014/main" id="{C6F0D017-0921-4849-853B-3E84485C27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6" t="3746" r="17662"/>
          <a:stretch/>
        </p:blipFill>
        <p:spPr bwMode="auto">
          <a:xfrm>
            <a:off x="3503712" y="980728"/>
            <a:ext cx="5825129" cy="5776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92377" y="116631"/>
            <a:ext cx="11208750" cy="6874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CLASIFICACIÓN ROBUSTA</a:t>
            </a:r>
          </a:p>
          <a:p>
            <a:pPr algn="ctr">
              <a:defRPr/>
            </a:pPr>
            <a:r>
              <a:rPr lang="es-ES" sz="2400" b="1" dirty="0" smtClean="0"/>
              <a:t>K-Medias recortado </a:t>
            </a:r>
            <a:r>
              <a:rPr lang="es-ES" sz="2400" b="1" dirty="0" smtClean="0">
                <a:solidFill>
                  <a:schemeClr val="tx1"/>
                </a:solidFill>
              </a:rPr>
              <a:t>(Kondo, 2011)</a:t>
            </a:r>
            <a:endParaRPr lang="es-E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88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109132"/>
              </p:ext>
            </p:extLst>
          </p:nvPr>
        </p:nvGraphicFramePr>
        <p:xfrm>
          <a:off x="1559496" y="908720"/>
          <a:ext cx="9501337" cy="521999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6636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015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2000" u="none" strike="noStrike" dirty="0">
                          <a:effectLst/>
                        </a:rPr>
                        <a:t>Variable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Grupo 1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Grupo 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1538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Mediana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Meda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CVM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Mediana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Meda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CVM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1538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GAII/AT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0,1301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0,0613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0,4715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-0,0162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0,0595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3,6800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1538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b="0" u="none" strike="noStrike" dirty="0" smtClean="0">
                          <a:effectLst/>
                        </a:rPr>
                        <a:t> GN/PN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0" u="none" strike="noStrike" dirty="0">
                          <a:effectLst/>
                        </a:rPr>
                        <a:t>0,2062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0" u="none" strike="noStrike" dirty="0">
                          <a:effectLst/>
                        </a:rPr>
                        <a:t>0,1138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0" u="none" strike="noStrike" dirty="0">
                          <a:effectLst/>
                        </a:rPr>
                        <a:t>0,5520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0" u="none" strike="noStrike" dirty="0">
                          <a:effectLst/>
                        </a:rPr>
                        <a:t>-0,0419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0" u="none" strike="noStrike" dirty="0">
                          <a:effectLst/>
                        </a:rPr>
                        <a:t>0,1361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0" u="none" strike="noStrike" dirty="0">
                          <a:effectLst/>
                        </a:rPr>
                        <a:t>3,2456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1538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GN/Ventas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0,0904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0,0650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0,7192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-0,0149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0,0464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3,1124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1538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b="1" u="none" strike="noStrike" dirty="0" smtClean="0">
                          <a:effectLst/>
                        </a:rPr>
                        <a:t> PT/PN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1,5301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1,3399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0,8757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2,2825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1,7049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0,7469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1538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PT/AT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0,6048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0,2158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0,3568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0,6953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0,1824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0,2624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1538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AC/PC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1,3640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0,4984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0,3654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1,1267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0,5217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0,4631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1538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b="1" u="none" strike="noStrike" dirty="0" smtClean="0">
                          <a:effectLst/>
                        </a:rPr>
                        <a:t> (AC-</a:t>
                      </a:r>
                      <a:r>
                        <a:rPr lang="es-AR" sz="2000" b="1" u="none" strike="noStrike" dirty="0" err="1" smtClean="0">
                          <a:effectLst/>
                        </a:rPr>
                        <a:t>Inv</a:t>
                      </a:r>
                      <a:r>
                        <a:rPr lang="es-AR" sz="2000" b="1" u="none" strike="noStrike" dirty="0">
                          <a:effectLst/>
                        </a:rPr>
                        <a:t>)/PC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>
                          <a:effectLst/>
                        </a:rPr>
                        <a:t>0,9654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>
                          <a:effectLst/>
                        </a:rPr>
                        <a:t>0,3959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0,4101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0,7690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0,4571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>
                          <a:effectLst/>
                        </a:rPr>
                        <a:t>0,5944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1538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b="1" u="none" strike="noStrike" dirty="0" smtClean="0">
                          <a:effectLst/>
                        </a:rPr>
                        <a:t> </a:t>
                      </a:r>
                      <a:r>
                        <a:rPr lang="es-AR" sz="2000" b="1" u="none" strike="noStrike" dirty="0" err="1" smtClean="0">
                          <a:effectLst/>
                        </a:rPr>
                        <a:t>Disp</a:t>
                      </a:r>
                      <a:r>
                        <a:rPr lang="es-AR" sz="2000" b="1" u="none" strike="noStrike" dirty="0" smtClean="0">
                          <a:effectLst/>
                        </a:rPr>
                        <a:t>/PC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>
                          <a:effectLst/>
                        </a:rPr>
                        <a:t>0,1428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>
                          <a:effectLst/>
                        </a:rPr>
                        <a:t>0,1165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>
                          <a:effectLst/>
                        </a:rPr>
                        <a:t>0,8159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0,1066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0,1129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>
                          <a:effectLst/>
                        </a:rPr>
                        <a:t>1,0591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1538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b="1" u="none" strike="noStrike" dirty="0" smtClean="0">
                          <a:effectLst/>
                        </a:rPr>
                        <a:t> </a:t>
                      </a:r>
                      <a:r>
                        <a:rPr lang="es-AR" sz="2000" b="1" u="none" strike="noStrike" dirty="0" err="1" smtClean="0">
                          <a:effectLst/>
                        </a:rPr>
                        <a:t>CapTrab</a:t>
                      </a:r>
                      <a:r>
                        <a:rPr lang="es-AR" sz="2000" b="1" u="none" strike="noStrike" dirty="0" smtClean="0">
                          <a:effectLst/>
                        </a:rPr>
                        <a:t>/AT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0,3175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0,1341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0,4223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0,2572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0,1122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0,4360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01538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</a:t>
                      </a:r>
                      <a:r>
                        <a:rPr lang="es-AR" sz="2000" u="none" strike="noStrike" dirty="0" err="1" smtClean="0">
                          <a:effectLst/>
                        </a:rPr>
                        <a:t>Int</a:t>
                      </a:r>
                      <a:r>
                        <a:rPr lang="es-AR" sz="2000" u="none" strike="noStrike" dirty="0" smtClean="0">
                          <a:effectLst/>
                        </a:rPr>
                        <a:t>/</a:t>
                      </a:r>
                      <a:r>
                        <a:rPr lang="es-AR" sz="2000" u="none" strike="noStrike" dirty="0" err="1" smtClean="0">
                          <a:effectLst/>
                        </a:rPr>
                        <a:t>Vtas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-0,0209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0,0291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1,3901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-0,0462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0,0463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1,0011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01538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</a:t>
                      </a:r>
                      <a:r>
                        <a:rPr lang="es-AR" sz="2000" u="none" strike="noStrike" dirty="0" err="1" smtClean="0">
                          <a:effectLst/>
                        </a:rPr>
                        <a:t>Vtas</a:t>
                      </a:r>
                      <a:r>
                        <a:rPr lang="es-AR" sz="2000" u="none" strike="noStrike" dirty="0" smtClean="0">
                          <a:effectLst/>
                        </a:rPr>
                        <a:t>/AT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0,9067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0,5714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0,6303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0,8749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0,5867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0,6706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39418" y="116632"/>
            <a:ext cx="11161238" cy="5127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ANÁLISIS DESCRIPTIVO POR GRUPO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429117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41BFD757-8A4F-4254-A823-3D7DBE6543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98" r="25548" b="2928"/>
          <a:stretch/>
        </p:blipFill>
        <p:spPr bwMode="auto">
          <a:xfrm>
            <a:off x="804040" y="755760"/>
            <a:ext cx="5787071" cy="610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B184755C-EF94-43A3-8371-DE9AEBC843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4" r="24795" b="2982"/>
          <a:stretch/>
        </p:blipFill>
        <p:spPr bwMode="auto">
          <a:xfrm>
            <a:off x="6375770" y="778960"/>
            <a:ext cx="5912918" cy="603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39418" y="116632"/>
            <a:ext cx="11161238" cy="5127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COMPONENTES PRINCIPARLES ROBUSTAS POR GRUPO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37604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634691"/>
            <a:ext cx="9073008" cy="6180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39418" y="37802"/>
            <a:ext cx="11161238" cy="5127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CLASIFICACIÓN DE LAS EMPRESAS POR AÑO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57916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32689"/>
              </p:ext>
            </p:extLst>
          </p:nvPr>
        </p:nvGraphicFramePr>
        <p:xfrm>
          <a:off x="2316456" y="4437112"/>
          <a:ext cx="7884000" cy="201599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57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7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9836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Clasificación según </a:t>
                      </a:r>
                      <a:r>
                        <a:rPr lang="es-AR" sz="2200" u="none" strike="noStrike" dirty="0" err="1">
                          <a:effectLst/>
                        </a:rPr>
                        <a:t>Altman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A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pPr algn="l" fontAlgn="b"/>
                      <a:r>
                        <a:rPr lang="es-AR" sz="2200" u="none" strike="noStrike" dirty="0" smtClean="0">
                          <a:effectLst/>
                        </a:rPr>
                        <a:t> Grupos 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Seguras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Precaución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Insolventes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Total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pPr algn="l" fontAlgn="b"/>
                      <a:r>
                        <a:rPr lang="es-AR" sz="2200" u="none" strike="noStrike" dirty="0" smtClean="0">
                          <a:effectLst/>
                        </a:rPr>
                        <a:t> Grupo </a:t>
                      </a:r>
                      <a:r>
                        <a:rPr lang="es-AR" sz="2200" u="none" strike="noStrike" dirty="0">
                          <a:effectLst/>
                        </a:rPr>
                        <a:t>1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>
                          <a:effectLst/>
                        </a:rPr>
                        <a:t>96</a:t>
                      </a:r>
                      <a:endParaRPr lang="es-AR" sz="2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13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0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109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2555">
                <a:tc>
                  <a:txBody>
                    <a:bodyPr/>
                    <a:lstStyle/>
                    <a:p>
                      <a:pPr algn="l" fontAlgn="b"/>
                      <a:r>
                        <a:rPr lang="es-AR" sz="2200" u="none" strike="noStrike" dirty="0" smtClean="0">
                          <a:effectLst/>
                        </a:rPr>
                        <a:t> Grupo </a:t>
                      </a:r>
                      <a:r>
                        <a:rPr lang="es-AR" sz="2200" u="none" strike="noStrike" dirty="0">
                          <a:effectLst/>
                        </a:rPr>
                        <a:t>2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>
                          <a:effectLst/>
                        </a:rPr>
                        <a:t>30</a:t>
                      </a:r>
                      <a:endParaRPr lang="es-AR" sz="2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34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7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71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pPr algn="l" fontAlgn="b"/>
                      <a:r>
                        <a:rPr lang="es-AR" sz="2200" u="none" strike="noStrike" dirty="0" smtClean="0">
                          <a:effectLst/>
                        </a:rPr>
                        <a:t> Total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126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47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7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200" u="none" strike="noStrike" dirty="0">
                          <a:effectLst/>
                        </a:rPr>
                        <a:t>180</a:t>
                      </a:r>
                      <a:endParaRPr lang="es-A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493369"/>
              </p:ext>
            </p:extLst>
          </p:nvPr>
        </p:nvGraphicFramePr>
        <p:xfrm>
          <a:off x="1123793" y="980728"/>
          <a:ext cx="5628625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2552700" imgH="228600" progId="Equation.DSMT4">
                  <p:embed/>
                </p:oleObj>
              </mc:Choice>
              <mc:Fallback>
                <p:oleObj name="Equation" r:id="rId3" imgW="25527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793" y="980728"/>
                        <a:ext cx="5628625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28242" y="1412776"/>
            <a:ext cx="10512374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s-ES" altLang="es-A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s-ES" altLang="es-A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= Capital neto de trabajo/activos totales.</a:t>
            </a:r>
            <a:endParaRPr kumimoji="0" lang="es-AR" altLang="es-A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s-ES" altLang="es-A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s-ES" altLang="es-A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= Utilidades retenidas acumuladas(*)/activos totales.</a:t>
            </a:r>
            <a:endParaRPr kumimoji="0" lang="es-AR" altLang="es-A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s-ES" altLang="es-A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s-ES" altLang="es-A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= Utilidades antes de intereses e impuestos/activos totales.</a:t>
            </a:r>
            <a:endParaRPr kumimoji="0" lang="es-AR" altLang="es-A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s-ES" altLang="es-A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s-ES" altLang="es-A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= Capital contable/pasivos totales.</a:t>
            </a:r>
            <a:endParaRPr kumimoji="0" lang="es-AR" altLang="es-A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(*) Incluye utilidades de ejercicios anteriores, reservas, exceso o insuficiencia en la actualización del capital y el resultado del ejercicio.</a:t>
            </a:r>
            <a:endParaRPr kumimoji="0" lang="es-ES" altLang="es-A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199456" y="3748970"/>
            <a:ext cx="10657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/>
              <a:t>Z ≤ 1.1 Zona de insolvencia	</a:t>
            </a:r>
            <a:r>
              <a:rPr lang="es-ES" sz="2000" dirty="0" smtClean="0"/>
              <a:t>      Z </a:t>
            </a:r>
            <a:r>
              <a:rPr lang="es-ES" sz="2000" dirty="0"/>
              <a:t>= 1.2 a 2.6 Zona de precaución	</a:t>
            </a:r>
            <a:r>
              <a:rPr lang="es-ES" sz="2000" dirty="0" smtClean="0"/>
              <a:t>          Z </a:t>
            </a:r>
            <a:r>
              <a:rPr lang="es-ES" sz="2000" dirty="0"/>
              <a:t>≥ 2.7 Zona segura</a:t>
            </a:r>
            <a:endParaRPr lang="es-AR" sz="2000" dirty="0"/>
          </a:p>
        </p:txBody>
      </p:sp>
      <p:sp>
        <p:nvSpPr>
          <p:cNvPr id="8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39418" y="116632"/>
            <a:ext cx="11161238" cy="5127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COMPARACIÓN DE LA CLASIFICACIÓN CON LA ESCALA DE ALTMAN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46151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4020EBCC-2F0A-4618-B1F6-C8259F8CDCE5}"/>
              </a:ext>
            </a:extLst>
          </p:cNvPr>
          <p:cNvSpPr txBox="1">
            <a:spLocks/>
          </p:cNvSpPr>
          <p:nvPr/>
        </p:nvSpPr>
        <p:spPr>
          <a:xfrm>
            <a:off x="857528" y="27654"/>
            <a:ext cx="10908548" cy="6650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>
              <a:defRPr sz="22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smtClean="0">
                <a:latin typeface="Franklin Gothic Book (Cuerpo)"/>
              </a:rPr>
              <a:t>CARACTERÍSTICAS </a:t>
            </a:r>
            <a:r>
              <a:rPr lang="es-ES" dirty="0">
                <a:latin typeface="Franklin Gothic Book (Cuerpo)"/>
              </a:rPr>
              <a:t>DE LA METODOLOGÍA DEA (</a:t>
            </a:r>
            <a:r>
              <a:rPr lang="es-AR" sz="2400" dirty="0"/>
              <a:t>Data </a:t>
            </a:r>
            <a:r>
              <a:rPr lang="es-AR" sz="2400" dirty="0" err="1"/>
              <a:t>Envelopment</a:t>
            </a:r>
            <a:r>
              <a:rPr lang="es-AR" sz="2400" dirty="0"/>
              <a:t> </a:t>
            </a:r>
            <a:r>
              <a:rPr lang="es-AR" sz="2400" dirty="0" err="1"/>
              <a:t>Analysis</a:t>
            </a:r>
            <a:r>
              <a:rPr lang="es-AR" sz="2400" dirty="0"/>
              <a:t>)</a:t>
            </a:r>
            <a:endParaRPr lang="es-ES" dirty="0">
              <a:latin typeface="Franklin Gothic Book (Cuerpo)"/>
            </a:endParaRPr>
          </a:p>
        </p:txBody>
      </p:sp>
      <p:graphicFrame>
        <p:nvGraphicFramePr>
          <p:cNvPr id="7" name="Marcador de contenido 3">
            <a:extLst>
              <a:ext uri="{FF2B5EF4-FFF2-40B4-BE49-F238E27FC236}">
                <a16:creationId xmlns="" xmlns:a16="http://schemas.microsoft.com/office/drawing/2014/main" id="{6E33689F-8A83-4DBB-BD1B-166A623801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8039381"/>
              </p:ext>
            </p:extLst>
          </p:nvPr>
        </p:nvGraphicFramePr>
        <p:xfrm>
          <a:off x="857528" y="980728"/>
          <a:ext cx="1108910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177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contenido 10"/>
          <p:cNvSpPr>
            <a:spLocks noGrp="1"/>
          </p:cNvSpPr>
          <p:nvPr>
            <p:ph idx="1"/>
          </p:nvPr>
        </p:nvSpPr>
        <p:spPr>
          <a:xfrm>
            <a:off x="1233636" y="1829034"/>
            <a:ext cx="7886700" cy="3263504"/>
          </a:xfrm>
        </p:spPr>
        <p:txBody>
          <a:bodyPr/>
          <a:lstStyle/>
          <a:p>
            <a:pPr marL="0" indent="0">
              <a:buNone/>
            </a:pPr>
            <a:endParaRPr lang="es-AR" u="sng" dirty="0">
              <a:latin typeface="+mj-lt"/>
            </a:endParaRPr>
          </a:p>
          <a:p>
            <a:pPr marL="0" indent="0">
              <a:buNone/>
            </a:pPr>
            <a:endParaRPr lang="es-AR" dirty="0">
              <a:latin typeface="+mj-lt"/>
            </a:endParaRPr>
          </a:p>
          <a:p>
            <a:pPr marL="0" indent="0">
              <a:buNone/>
            </a:pPr>
            <a:endParaRPr lang="es-AR" dirty="0">
              <a:latin typeface="+mj-lt"/>
            </a:endParaRPr>
          </a:p>
          <a:p>
            <a:endParaRPr lang="es-AR" dirty="0">
              <a:latin typeface="+mj-lt"/>
            </a:endParaRPr>
          </a:p>
          <a:p>
            <a:endParaRPr lang="es-AR" dirty="0">
              <a:latin typeface="+mj-lt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524001" y="684129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 sz="1800">
              <a:latin typeface="+mj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50927" y="3459986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 sz="1800">
              <a:latin typeface="+mj-lt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967650" y="148642"/>
            <a:ext cx="11032384" cy="5604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>
              <a:defRPr sz="2200" b="1">
                <a:solidFill>
                  <a:schemeClr val="dk1"/>
                </a:solidFill>
                <a:latin typeface="Franklin Gothic Book (Cuerpo)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AR" sz="3200" dirty="0">
                <a:solidFill>
                  <a:sysClr val="windowText" lastClr="000000"/>
                </a:solidFill>
              </a:rPr>
              <a:t>MODELO </a:t>
            </a:r>
            <a:r>
              <a:rPr lang="es-AR" sz="3200">
                <a:solidFill>
                  <a:sysClr val="windowText" lastClr="000000"/>
                </a:solidFill>
              </a:rPr>
              <a:t>ADITIVO </a:t>
            </a:r>
            <a:r>
              <a:rPr lang="es-AR" sz="3200" smtClean="0">
                <a:solidFill>
                  <a:sysClr val="windowText" lastClr="000000"/>
                </a:solidFill>
              </a:rPr>
              <a:t>BÁSICO </a:t>
            </a:r>
            <a:r>
              <a:rPr lang="es-AR" sz="2000" smtClean="0">
                <a:solidFill>
                  <a:sysClr val="windowText" lastClr="000000"/>
                </a:solidFill>
              </a:rPr>
              <a:t>Charnes</a:t>
            </a:r>
            <a:r>
              <a:rPr lang="es-AR" sz="2000" dirty="0">
                <a:solidFill>
                  <a:sysClr val="windowText" lastClr="000000"/>
                </a:solidFill>
              </a:rPr>
              <a:t>, et al, 1985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524001" y="684129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 sz="1800">
              <a:latin typeface="+mj-lt"/>
            </a:endParaRPr>
          </a:p>
        </p:txBody>
      </p:sp>
      <p:pic>
        <p:nvPicPr>
          <p:cNvPr id="27677" name="Picture 29"/>
          <p:cNvPicPr>
            <a:picLocks noChangeAspect="1" noChangeArrowheads="1"/>
          </p:cNvPicPr>
          <p:nvPr/>
        </p:nvPicPr>
        <p:blipFill rotWithShape="1">
          <a:blip r:embed="rId3" cstate="print"/>
          <a:srcRect b="10636"/>
          <a:stretch/>
        </p:blipFill>
        <p:spPr bwMode="auto">
          <a:xfrm>
            <a:off x="967650" y="692696"/>
            <a:ext cx="5233460" cy="291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78" name="Picture 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1864" y="1269903"/>
            <a:ext cx="6984154" cy="1053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45D3FF2F-84EF-4B7F-9499-9E3D7FB36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0389" y="6310876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 sz="1800"/>
          </a:p>
        </p:txBody>
      </p:sp>
      <p:sp>
        <p:nvSpPr>
          <p:cNvPr id="21" name="Rectangle 2">
            <a:extLst>
              <a:ext uri="{FF2B5EF4-FFF2-40B4-BE49-F238E27FC236}">
                <a16:creationId xmlns="" xmlns:a16="http://schemas.microsoft.com/office/drawing/2014/main" id="{4AAE2000-25D1-468E-A559-6B83A0B2F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3459986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 sz="1800"/>
          </a:p>
        </p:txBody>
      </p:sp>
      <p:pic>
        <p:nvPicPr>
          <p:cNvPr id="24" name="Picture 29">
            <a:extLst>
              <a:ext uri="{FF2B5EF4-FFF2-40B4-BE49-F238E27FC236}">
                <a16:creationId xmlns="" xmlns:a16="http://schemas.microsoft.com/office/drawing/2014/main" id="{5F194488-D409-4558-A852-DE2602017F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t="86350"/>
          <a:stretch/>
        </p:blipFill>
        <p:spPr bwMode="auto">
          <a:xfrm>
            <a:off x="2560256" y="2875233"/>
            <a:ext cx="5233460" cy="44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8BF6E140-B2AC-41C7-8E52-DCADED1C4AC1}"/>
              </a:ext>
            </a:extLst>
          </p:cNvPr>
          <p:cNvSpPr/>
          <p:nvPr/>
        </p:nvSpPr>
        <p:spPr>
          <a:xfrm>
            <a:off x="967650" y="3609112"/>
            <a:ext cx="11032384" cy="31143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s-AR" sz="2200" b="1" dirty="0">
                <a:solidFill>
                  <a:schemeClr val="dk1"/>
                </a:solidFill>
              </a:rPr>
              <a:t>Ventajas</a:t>
            </a:r>
            <a:r>
              <a:rPr lang="es-AR" sz="2200" dirty="0">
                <a:solidFill>
                  <a:schemeClr val="dk1"/>
                </a:solidFill>
              </a:rPr>
              <a:t>:</a:t>
            </a:r>
            <a:endParaRPr lang="en-US" sz="2200" dirty="0">
              <a:solidFill>
                <a:schemeClr val="dk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dk1"/>
                </a:solidFill>
              </a:rPr>
              <a:t>No requiere una hipótesis de </a:t>
            </a:r>
            <a:r>
              <a:rPr lang="es-AR" sz="2200" dirty="0" smtClean="0">
                <a:solidFill>
                  <a:schemeClr val="dk1"/>
                </a:solidFill>
              </a:rPr>
              <a:t>relación funcional </a:t>
            </a:r>
            <a:r>
              <a:rPr lang="es-AR" sz="2200" dirty="0">
                <a:solidFill>
                  <a:schemeClr val="dk1"/>
                </a:solidFill>
              </a:rPr>
              <a:t>entre entradas y salidas.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dk1"/>
                </a:solidFill>
              </a:rPr>
              <a:t>Las unidades se </a:t>
            </a:r>
            <a:r>
              <a:rPr lang="es-AR" sz="2200" dirty="0" smtClean="0">
                <a:solidFill>
                  <a:schemeClr val="dk1"/>
                </a:solidFill>
              </a:rPr>
              <a:t>comparan con </a:t>
            </a:r>
            <a:r>
              <a:rPr lang="es-AR" sz="2200" dirty="0">
                <a:solidFill>
                  <a:schemeClr val="dk1"/>
                </a:solidFill>
              </a:rPr>
              <a:t>otras unidades o una </a:t>
            </a:r>
            <a:r>
              <a:rPr lang="es-AR" sz="2200" dirty="0" smtClean="0">
                <a:solidFill>
                  <a:schemeClr val="dk1"/>
                </a:solidFill>
              </a:rPr>
              <a:t>combinación </a:t>
            </a:r>
            <a:r>
              <a:rPr lang="es-AR" sz="2200" dirty="0">
                <a:solidFill>
                  <a:schemeClr val="dk1"/>
                </a:solidFill>
              </a:rPr>
              <a:t>de ellas.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dk1"/>
                </a:solidFill>
              </a:rPr>
              <a:t>Es independiente de las unidades de medida de las variables.</a:t>
            </a:r>
            <a:endParaRPr lang="en-US" sz="2200" dirty="0">
              <a:solidFill>
                <a:schemeClr val="dk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dk1"/>
                </a:solidFill>
              </a:rPr>
              <a:t>Permite </a:t>
            </a:r>
            <a:r>
              <a:rPr lang="es-ES" sz="2200" dirty="0" smtClean="0">
                <a:solidFill>
                  <a:schemeClr val="dk1"/>
                </a:solidFill>
              </a:rPr>
              <a:t>considerar economías </a:t>
            </a:r>
            <a:r>
              <a:rPr lang="es-ES" sz="2200" dirty="0">
                <a:solidFill>
                  <a:schemeClr val="dk1"/>
                </a:solidFill>
              </a:rPr>
              <a:t>de </a:t>
            </a:r>
            <a:r>
              <a:rPr lang="es-ES" sz="2200" dirty="0" smtClean="0">
                <a:solidFill>
                  <a:schemeClr val="dk1"/>
                </a:solidFill>
              </a:rPr>
              <a:t>escala</a:t>
            </a:r>
            <a:r>
              <a:rPr lang="es-ES" sz="2200" dirty="0">
                <a:solidFill>
                  <a:schemeClr val="dk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dk1"/>
                </a:solidFill>
              </a:rPr>
              <a:t>Permite </a:t>
            </a:r>
            <a:r>
              <a:rPr lang="es-ES" sz="2200" dirty="0" err="1" smtClean="0">
                <a:solidFill>
                  <a:schemeClr val="dk1"/>
                </a:solidFill>
              </a:rPr>
              <a:t>reescalar</a:t>
            </a:r>
            <a:r>
              <a:rPr lang="es-ES" sz="2200" dirty="0" smtClean="0">
                <a:solidFill>
                  <a:schemeClr val="dk1"/>
                </a:solidFill>
              </a:rPr>
              <a:t> </a:t>
            </a:r>
            <a:r>
              <a:rPr lang="es-ES" sz="2200" dirty="0">
                <a:solidFill>
                  <a:schemeClr val="dk1"/>
                </a:solidFill>
              </a:rPr>
              <a:t>datos y no genera distorsiones de </a:t>
            </a:r>
            <a:r>
              <a:rPr lang="es-ES" sz="2200" dirty="0" smtClean="0">
                <a:solidFill>
                  <a:schemeClr val="dk1"/>
                </a:solidFill>
              </a:rPr>
              <a:t>medición </a:t>
            </a:r>
            <a:r>
              <a:rPr lang="en-US" sz="2200" dirty="0">
                <a:solidFill>
                  <a:schemeClr val="dk1"/>
                </a:solidFill>
              </a:rPr>
              <a:t>(translation </a:t>
            </a:r>
            <a:r>
              <a:rPr lang="en-US" sz="2200" dirty="0" smtClean="0">
                <a:solidFill>
                  <a:schemeClr val="dk1"/>
                </a:solidFill>
              </a:rPr>
              <a:t>invariance</a:t>
            </a:r>
            <a:r>
              <a:rPr lang="en-US" sz="2200" dirty="0">
                <a:solidFill>
                  <a:schemeClr val="dk1"/>
                </a:solidFill>
              </a:rPr>
              <a:t>).</a:t>
            </a:r>
          </a:p>
          <a:p>
            <a:r>
              <a:rPr lang="es-AR" sz="2200" b="1" dirty="0">
                <a:solidFill>
                  <a:schemeClr val="dk1"/>
                </a:solidFill>
              </a:rPr>
              <a:t>Desventajas</a:t>
            </a:r>
            <a:r>
              <a:rPr lang="es-AR" sz="2200" dirty="0">
                <a:solidFill>
                  <a:schemeClr val="dk1"/>
                </a:solidFill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dk1"/>
                </a:solidFill>
              </a:rPr>
              <a:t>No </a:t>
            </a:r>
            <a:r>
              <a:rPr lang="es-AR" sz="2200" dirty="0" smtClean="0">
                <a:solidFill>
                  <a:schemeClr val="dk1"/>
                </a:solidFill>
              </a:rPr>
              <a:t>funciona cuando </a:t>
            </a:r>
            <a:r>
              <a:rPr lang="es-AR" sz="2200" dirty="0">
                <a:solidFill>
                  <a:schemeClr val="dk1"/>
                </a:solidFill>
              </a:rPr>
              <a:t>el número de DMUs es bajo</a:t>
            </a:r>
          </a:p>
        </p:txBody>
      </p:sp>
    </p:spTree>
    <p:extLst>
      <p:ext uri="{BB962C8B-B14F-4D97-AF65-F5344CB8AC3E}">
        <p14:creationId xmlns:p14="http://schemas.microsoft.com/office/powerpoint/2010/main" val="205763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19691BD5-9529-4CE5-AC07-D37122417B84}"/>
              </a:ext>
            </a:extLst>
          </p:cNvPr>
          <p:cNvSpPr/>
          <p:nvPr/>
        </p:nvSpPr>
        <p:spPr>
          <a:xfrm>
            <a:off x="947420" y="3789040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/>
              <a:t>Patrimonio Neto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E4CCF704-2DBA-49C9-83EC-3967E2B63892}"/>
              </a:ext>
            </a:extLst>
          </p:cNvPr>
          <p:cNvSpPr/>
          <p:nvPr/>
        </p:nvSpPr>
        <p:spPr>
          <a:xfrm>
            <a:off x="947420" y="5373216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/>
              <a:t>Pasivo </a:t>
            </a:r>
            <a:r>
              <a:rPr lang="es-ES" sz="2000" dirty="0" smtClean="0"/>
              <a:t>Corriente</a:t>
            </a:r>
            <a:endParaRPr lang="es-ES" sz="2000" dirty="0"/>
          </a:p>
        </p:txBody>
      </p:sp>
      <p:sp>
        <p:nvSpPr>
          <p:cNvPr id="13" name="Rectángulo 12">
            <a:extLst>
              <a:ext uri="{FF2B5EF4-FFF2-40B4-BE49-F238E27FC236}">
                <a16:creationId xmlns="" xmlns:a16="http://schemas.microsoft.com/office/drawing/2014/main" id="{A900CE8C-CBAE-45A9-892F-5A73FBAF553D}"/>
              </a:ext>
            </a:extLst>
          </p:cNvPr>
          <p:cNvSpPr/>
          <p:nvPr/>
        </p:nvSpPr>
        <p:spPr>
          <a:xfrm>
            <a:off x="8436034" y="5649197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/>
              <a:t>Ventas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6F527B52-F7F2-4318-BA1C-C2F2EC8F5327}"/>
              </a:ext>
            </a:extLst>
          </p:cNvPr>
          <p:cNvSpPr/>
          <p:nvPr/>
        </p:nvSpPr>
        <p:spPr>
          <a:xfrm>
            <a:off x="947420" y="4581128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>
                <a:solidFill>
                  <a:schemeClr val="dk1"/>
                </a:solidFill>
              </a:rPr>
              <a:t>Pasivo Total 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E382A4A4-2AB6-4418-B18E-034E84220504}"/>
              </a:ext>
            </a:extLst>
          </p:cNvPr>
          <p:cNvSpPr/>
          <p:nvPr/>
        </p:nvSpPr>
        <p:spPr>
          <a:xfrm>
            <a:off x="8436034" y="4409092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smtClean="0">
                <a:solidFill>
                  <a:schemeClr val="dk1"/>
                </a:solidFill>
              </a:rPr>
              <a:t>Activo Corriente 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="" xmlns:a16="http://schemas.microsoft.com/office/drawing/2014/main" id="{5C002022-EFB7-4F5C-A5C4-3728E22130B2}"/>
              </a:ext>
            </a:extLst>
          </p:cNvPr>
          <p:cNvSpPr/>
          <p:nvPr/>
        </p:nvSpPr>
        <p:spPr>
          <a:xfrm>
            <a:off x="947420" y="6165304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>
                <a:solidFill>
                  <a:schemeClr val="dk1"/>
                </a:solidFill>
              </a:rPr>
              <a:t>Intereses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="" xmlns:a16="http://schemas.microsoft.com/office/drawing/2014/main" id="{E0034291-9222-463D-9AC8-2A1F8EE0776E}"/>
              </a:ext>
            </a:extLst>
          </p:cNvPr>
          <p:cNvSpPr txBox="1">
            <a:spLocks/>
          </p:cNvSpPr>
          <p:nvPr/>
        </p:nvSpPr>
        <p:spPr>
          <a:xfrm>
            <a:off x="967650" y="276268"/>
            <a:ext cx="11032384" cy="5604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>
              <a:defRPr sz="2200" b="1">
                <a:solidFill>
                  <a:schemeClr val="dk1"/>
                </a:solidFill>
                <a:latin typeface="Franklin Gothic Book (Cuerpo)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AR" sz="3200" dirty="0">
                <a:solidFill>
                  <a:sysClr val="windowText" lastClr="000000"/>
                </a:solidFill>
              </a:rPr>
              <a:t>Variables</a:t>
            </a:r>
            <a:endParaRPr lang="es-AR" sz="2000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7231FE00-AC94-4EAB-8D2A-ADFF1EC1BA54}"/>
              </a:ext>
            </a:extLst>
          </p:cNvPr>
          <p:cNvSpPr/>
          <p:nvPr/>
        </p:nvSpPr>
        <p:spPr>
          <a:xfrm>
            <a:off x="967650" y="1052872"/>
            <a:ext cx="3564000" cy="72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/>
              <a:t>Pasivo Total / Patrimonio Neto 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8981D638-6233-4256-A78D-E86A6B2241AB}"/>
              </a:ext>
            </a:extLst>
          </p:cNvPr>
          <p:cNvSpPr/>
          <p:nvPr/>
        </p:nvSpPr>
        <p:spPr>
          <a:xfrm>
            <a:off x="4701842" y="1052872"/>
            <a:ext cx="3564000" cy="72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smtClean="0"/>
              <a:t>Activo Corriente </a:t>
            </a:r>
            <a:r>
              <a:rPr lang="es-ES" sz="2000" dirty="0"/>
              <a:t>/ </a:t>
            </a:r>
            <a:r>
              <a:rPr lang="es-ES" sz="2000"/>
              <a:t>Pasivo </a:t>
            </a:r>
            <a:r>
              <a:rPr lang="es-ES" sz="2000" smtClean="0"/>
              <a:t>Corriente</a:t>
            </a:r>
            <a:endParaRPr lang="es-ES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="" xmlns:a16="http://schemas.microsoft.com/office/drawing/2014/main" id="{E4112AF6-526D-4DBB-AB49-CC664994F2B5}"/>
              </a:ext>
            </a:extLst>
          </p:cNvPr>
          <p:cNvSpPr/>
          <p:nvPr/>
        </p:nvSpPr>
        <p:spPr>
          <a:xfrm>
            <a:off x="8436034" y="1052872"/>
            <a:ext cx="3564000" cy="72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CL" sz="2000" smtClean="0"/>
              <a:t>Capital </a:t>
            </a:r>
            <a:r>
              <a:rPr lang="es-CL" sz="2000" dirty="0"/>
              <a:t>de </a:t>
            </a:r>
            <a:r>
              <a:rPr lang="es-CL" sz="2000"/>
              <a:t>trabajo/</a:t>
            </a:r>
            <a:r>
              <a:rPr lang="es-ES" sz="2000" smtClean="0"/>
              <a:t>Activo </a:t>
            </a:r>
            <a:r>
              <a:rPr lang="es-ES" sz="2000" dirty="0"/>
              <a:t>Total </a:t>
            </a:r>
            <a:endParaRPr lang="es-CL" sz="2000" dirty="0"/>
          </a:p>
        </p:txBody>
      </p:sp>
      <p:sp>
        <p:nvSpPr>
          <p:cNvPr id="22" name="Rectángulo 21">
            <a:extLst>
              <a:ext uri="{FF2B5EF4-FFF2-40B4-BE49-F238E27FC236}">
                <a16:creationId xmlns="" xmlns:a16="http://schemas.microsoft.com/office/drawing/2014/main" id="{B1E08408-0A5E-4D3B-80DC-81C64094DEEA}"/>
              </a:ext>
            </a:extLst>
          </p:cNvPr>
          <p:cNvSpPr/>
          <p:nvPr/>
        </p:nvSpPr>
        <p:spPr>
          <a:xfrm>
            <a:off x="2783711" y="2083096"/>
            <a:ext cx="3564000" cy="72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/>
              <a:t>Intereses/Ventas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="" xmlns:a16="http://schemas.microsoft.com/office/drawing/2014/main" id="{EC80D452-5C19-4B67-A6A2-5F034C888928}"/>
              </a:ext>
            </a:extLst>
          </p:cNvPr>
          <p:cNvSpPr/>
          <p:nvPr/>
        </p:nvSpPr>
        <p:spPr>
          <a:xfrm>
            <a:off x="6672064" y="2079277"/>
            <a:ext cx="3564000" cy="72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/>
              <a:t>Ventas </a:t>
            </a:r>
            <a:r>
              <a:rPr lang="es-ES" sz="2000"/>
              <a:t>/ </a:t>
            </a:r>
            <a:r>
              <a:rPr lang="es-ES" sz="2000" smtClean="0"/>
              <a:t>Activo </a:t>
            </a:r>
            <a:r>
              <a:rPr lang="es-ES" sz="2000" dirty="0"/>
              <a:t>Total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="" xmlns:a16="http://schemas.microsoft.com/office/drawing/2014/main" id="{F905264C-A86D-48BB-A9BC-5B7DF9E0EE2B}"/>
              </a:ext>
            </a:extLst>
          </p:cNvPr>
          <p:cNvCxnSpPr>
            <a:cxnSpLocks/>
          </p:cNvCxnSpPr>
          <p:nvPr/>
        </p:nvCxnSpPr>
        <p:spPr>
          <a:xfrm>
            <a:off x="767408" y="3429000"/>
            <a:ext cx="11232626" cy="0"/>
          </a:xfrm>
          <a:prstGeom prst="line">
            <a:avLst/>
          </a:prstGeom>
          <a:ln w="381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Rectángulo 24">
            <a:extLst>
              <a:ext uri="{FF2B5EF4-FFF2-40B4-BE49-F238E27FC236}">
                <a16:creationId xmlns="" xmlns:a16="http://schemas.microsoft.com/office/drawing/2014/main" id="{1EE33EEF-B3E8-4F20-B66D-02C6FBEC2615}"/>
              </a:ext>
            </a:extLst>
          </p:cNvPr>
          <p:cNvSpPr/>
          <p:nvPr/>
        </p:nvSpPr>
        <p:spPr>
          <a:xfrm rot="5400000">
            <a:off x="3461737" y="5029145"/>
            <a:ext cx="2880319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ES" sz="2000" dirty="0">
                <a:solidFill>
                  <a:schemeClr val="dk1"/>
                </a:solidFill>
              </a:rPr>
              <a:t>INPUTS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="" xmlns:a16="http://schemas.microsoft.com/office/drawing/2014/main" id="{977BB004-B63C-4A7B-A9C1-851D4C2D25C3}"/>
              </a:ext>
            </a:extLst>
          </p:cNvPr>
          <p:cNvSpPr/>
          <p:nvPr/>
        </p:nvSpPr>
        <p:spPr>
          <a:xfrm rot="5400000">
            <a:off x="6642491" y="5029146"/>
            <a:ext cx="2880319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AR" sz="2000" dirty="0">
                <a:solidFill>
                  <a:schemeClr val="dk1"/>
                </a:solidFill>
              </a:rPr>
              <a:t>OUPUTS</a:t>
            </a:r>
          </a:p>
        </p:txBody>
      </p:sp>
      <p:sp>
        <p:nvSpPr>
          <p:cNvPr id="6" name="Flecha: hacia abajo 5">
            <a:extLst>
              <a:ext uri="{FF2B5EF4-FFF2-40B4-BE49-F238E27FC236}">
                <a16:creationId xmlns="" xmlns:a16="http://schemas.microsoft.com/office/drawing/2014/main" id="{81E3112D-53DA-4420-B69E-5BDAC6152D10}"/>
              </a:ext>
            </a:extLst>
          </p:cNvPr>
          <p:cNvSpPr/>
          <p:nvPr/>
        </p:nvSpPr>
        <p:spPr>
          <a:xfrm>
            <a:off x="1056871" y="3065553"/>
            <a:ext cx="365562" cy="3875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Flecha: hacia abajo 27">
            <a:extLst>
              <a:ext uri="{FF2B5EF4-FFF2-40B4-BE49-F238E27FC236}">
                <a16:creationId xmlns="" xmlns:a16="http://schemas.microsoft.com/office/drawing/2014/main" id="{05554746-B577-4288-9BCE-C7FC3B0EE0F8}"/>
              </a:ext>
            </a:extLst>
          </p:cNvPr>
          <p:cNvSpPr/>
          <p:nvPr/>
        </p:nvSpPr>
        <p:spPr>
          <a:xfrm>
            <a:off x="6366355" y="3065553"/>
            <a:ext cx="365562" cy="3875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Flecha: hacia abajo 28">
            <a:extLst>
              <a:ext uri="{FF2B5EF4-FFF2-40B4-BE49-F238E27FC236}">
                <a16:creationId xmlns="" xmlns:a16="http://schemas.microsoft.com/office/drawing/2014/main" id="{0E33B955-A74D-43AA-88DA-5C7A92A4486C}"/>
              </a:ext>
            </a:extLst>
          </p:cNvPr>
          <p:cNvSpPr/>
          <p:nvPr/>
        </p:nvSpPr>
        <p:spPr>
          <a:xfrm>
            <a:off x="8951850" y="3065553"/>
            <a:ext cx="365562" cy="3875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Flecha: hacia abajo 29">
            <a:extLst>
              <a:ext uri="{FF2B5EF4-FFF2-40B4-BE49-F238E27FC236}">
                <a16:creationId xmlns="" xmlns:a16="http://schemas.microsoft.com/office/drawing/2014/main" id="{B987ADD2-001C-4B5F-A281-625EA09A13E6}"/>
              </a:ext>
            </a:extLst>
          </p:cNvPr>
          <p:cNvSpPr/>
          <p:nvPr/>
        </p:nvSpPr>
        <p:spPr>
          <a:xfrm>
            <a:off x="3642366" y="3065553"/>
            <a:ext cx="504056" cy="3600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Flecha: hacia abajo 30">
            <a:extLst>
              <a:ext uri="{FF2B5EF4-FFF2-40B4-BE49-F238E27FC236}">
                <a16:creationId xmlns="" xmlns:a16="http://schemas.microsoft.com/office/drawing/2014/main" id="{04A672F4-97A4-4D20-869C-A80BEC36C157}"/>
              </a:ext>
            </a:extLst>
          </p:cNvPr>
          <p:cNvSpPr/>
          <p:nvPr/>
        </p:nvSpPr>
        <p:spPr>
          <a:xfrm>
            <a:off x="11537343" y="3065553"/>
            <a:ext cx="365562" cy="3875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854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  <p:bldP spid="5" grpId="0" animBg="1"/>
      <p:bldP spid="8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1351D93D-D6D2-4499-A7AD-53D64678DE27}"/>
              </a:ext>
            </a:extLst>
          </p:cNvPr>
          <p:cNvSpPr/>
          <p:nvPr/>
        </p:nvSpPr>
        <p:spPr>
          <a:xfrm>
            <a:off x="839416" y="116635"/>
            <a:ext cx="1108923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" sz="2200" b="1" dirty="0" smtClean="0">
                <a:solidFill>
                  <a:schemeClr val="dk1"/>
                </a:solidFill>
              </a:rPr>
              <a:t>Categorías DEA (</a:t>
            </a:r>
            <a:r>
              <a:rPr lang="es-ES" sz="2200" b="1" dirty="0" smtClean="0"/>
              <a:t>PN </a:t>
            </a:r>
            <a:r>
              <a:rPr lang="es-ES" sz="2200" b="1" dirty="0"/>
              <a:t>– </a:t>
            </a:r>
            <a:r>
              <a:rPr lang="es-ES" sz="2200" b="1" dirty="0" smtClean="0"/>
              <a:t>PT </a:t>
            </a:r>
            <a:r>
              <a:rPr lang="es-ES" sz="2200" b="1" dirty="0"/>
              <a:t>–</a:t>
            </a:r>
            <a:r>
              <a:rPr lang="es-ES" sz="2200" b="1" dirty="0" smtClean="0"/>
              <a:t> PC – </a:t>
            </a:r>
            <a:r>
              <a:rPr lang="es-ES" sz="2200" b="1" dirty="0" err="1"/>
              <a:t>Int</a:t>
            </a:r>
            <a:r>
              <a:rPr lang="es-ES" sz="2200" b="1" dirty="0"/>
              <a:t>. – </a:t>
            </a:r>
            <a:r>
              <a:rPr lang="es-ES" sz="2200" b="1" dirty="0" smtClean="0"/>
              <a:t>AC </a:t>
            </a:r>
            <a:r>
              <a:rPr lang="es-ES" sz="2200" b="1" dirty="0"/>
              <a:t>– </a:t>
            </a:r>
            <a:r>
              <a:rPr lang="es-ES" sz="2200" b="1" dirty="0" err="1" smtClean="0"/>
              <a:t>Vtas</a:t>
            </a:r>
            <a:r>
              <a:rPr lang="es-ES" sz="2200" b="1" smtClean="0"/>
              <a:t>.)</a:t>
            </a:r>
            <a:endParaRPr lang="es-AR" sz="2200" b="1" dirty="0">
              <a:solidFill>
                <a:schemeClr val="dk1"/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EF59E86B-C745-496E-BD33-A768D051F7E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9416" y="692696"/>
          <a:ext cx="11089230" cy="480432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9282">
                  <a:extLst>
                    <a:ext uri="{9D8B030D-6E8A-4147-A177-3AD203B41FA5}">
                      <a16:colId xmlns="" xmlns:a16="http://schemas.microsoft.com/office/drawing/2014/main" val="484603235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2855873614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2423880497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421795171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3707242130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1107265482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4273317634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446707882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3090956892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2069489703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976328862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2193395670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3194460811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2223652223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3171130481"/>
                    </a:ext>
                  </a:extLst>
                </a:gridCol>
              </a:tblGrid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 dirty="0">
                          <a:effectLst/>
                        </a:rPr>
                        <a:t>DMU</a:t>
                      </a:r>
                      <a:endParaRPr lang="es-AR" sz="16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 dirty="0">
                          <a:effectLst/>
                        </a:rPr>
                        <a:t>2012</a:t>
                      </a:r>
                      <a:endParaRPr lang="es-AR" sz="16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 dirty="0">
                          <a:effectLst/>
                        </a:rPr>
                        <a:t>2013</a:t>
                      </a:r>
                      <a:endParaRPr lang="es-AR" sz="16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>
                          <a:effectLst/>
                        </a:rPr>
                        <a:t>2014</a:t>
                      </a:r>
                      <a:endParaRPr lang="es-AR" sz="16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>
                          <a:effectLst/>
                        </a:rPr>
                        <a:t>2015</a:t>
                      </a:r>
                      <a:endParaRPr lang="es-AR" sz="16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 dirty="0">
                          <a:effectLst/>
                        </a:rPr>
                        <a:t>DMU</a:t>
                      </a:r>
                      <a:endParaRPr lang="es-AR" sz="16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>
                          <a:effectLst/>
                        </a:rPr>
                        <a:t>2012</a:t>
                      </a:r>
                      <a:endParaRPr lang="es-AR" sz="16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>
                          <a:effectLst/>
                        </a:rPr>
                        <a:t>2013</a:t>
                      </a:r>
                      <a:endParaRPr lang="es-AR" sz="16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>
                          <a:effectLst/>
                        </a:rPr>
                        <a:t>2014</a:t>
                      </a:r>
                      <a:endParaRPr lang="es-AR" sz="16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>
                          <a:effectLst/>
                        </a:rPr>
                        <a:t>2015</a:t>
                      </a:r>
                      <a:endParaRPr lang="es-AR" sz="16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 dirty="0">
                          <a:effectLst/>
                        </a:rPr>
                        <a:t>DMU</a:t>
                      </a:r>
                      <a:endParaRPr lang="es-AR" sz="16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>
                          <a:effectLst/>
                        </a:rPr>
                        <a:t>2012</a:t>
                      </a:r>
                      <a:endParaRPr lang="es-AR" sz="16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>
                          <a:effectLst/>
                        </a:rPr>
                        <a:t>2013</a:t>
                      </a:r>
                      <a:endParaRPr lang="es-AR" sz="16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>
                          <a:effectLst/>
                        </a:rPr>
                        <a:t>2014</a:t>
                      </a:r>
                      <a:endParaRPr lang="es-AR" sz="16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u="none" strike="noStrike" kern="1200">
                          <a:effectLst/>
                        </a:rPr>
                        <a:t>2015</a:t>
                      </a:r>
                      <a:endParaRPr lang="es-AR" sz="16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extLst>
                  <a:ext uri="{0D108BD9-81ED-4DB2-BD59-A6C34878D82A}">
                    <a16:rowId xmlns="" xmlns:a16="http://schemas.microsoft.com/office/drawing/2014/main" val="492287918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AGRO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TXAR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MOLI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643840104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ALUA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FERR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SEMI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227227242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ESME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FIPL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MORI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960728712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BOLT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GARO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PAMP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328596679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CAMU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GBAN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PATA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929014736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CARB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OEST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PSUR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097078655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CADO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GRIM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PETR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866718358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CELU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HARG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PESA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578900511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CEPU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INDU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PATY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105408202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GCLA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INTR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RIGO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222777058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COLO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INVJ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SAMI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474460920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COME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IRSA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TECO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8581557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CTIO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IRSI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TGNO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637521963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CRES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LEDE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TGSU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966159252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smtClean="0">
                          <a:effectLst/>
                        </a:rPr>
                        <a:t>DYCA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METR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>
                          <a:effectLst/>
                        </a:rPr>
                        <a:t>TRAN</a:t>
                      </a:r>
                      <a:endParaRPr lang="es-AR" sz="16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157317241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EDEN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MIRG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AR" sz="1600" b="1" u="none" strike="noStrike" kern="1200" dirty="0">
                          <a:effectLst/>
                        </a:rPr>
                        <a:t>YPF</a:t>
                      </a:r>
                      <a:endParaRPr lang="es-AR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1" marR="8001" marT="80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83117050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3AD7A7DC-10C1-4D7B-8491-D3C0F3115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591182"/>
              </p:ext>
            </p:extLst>
          </p:nvPr>
        </p:nvGraphicFramePr>
        <p:xfrm>
          <a:off x="4223793" y="5694000"/>
          <a:ext cx="4824535" cy="903351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64907">
                  <a:extLst>
                    <a:ext uri="{9D8B030D-6E8A-4147-A177-3AD203B41FA5}">
                      <a16:colId xmlns="" xmlns:a16="http://schemas.microsoft.com/office/drawing/2014/main" val="3504876925"/>
                    </a:ext>
                  </a:extLst>
                </a:gridCol>
                <a:gridCol w="964907">
                  <a:extLst>
                    <a:ext uri="{9D8B030D-6E8A-4147-A177-3AD203B41FA5}">
                      <a16:colId xmlns="" xmlns:a16="http://schemas.microsoft.com/office/drawing/2014/main" val="72652711"/>
                    </a:ext>
                  </a:extLst>
                </a:gridCol>
                <a:gridCol w="964907">
                  <a:extLst>
                    <a:ext uri="{9D8B030D-6E8A-4147-A177-3AD203B41FA5}">
                      <a16:colId xmlns="" xmlns:a16="http://schemas.microsoft.com/office/drawing/2014/main" val="3754213665"/>
                    </a:ext>
                  </a:extLst>
                </a:gridCol>
                <a:gridCol w="964907">
                  <a:extLst>
                    <a:ext uri="{9D8B030D-6E8A-4147-A177-3AD203B41FA5}">
                      <a16:colId xmlns="" xmlns:a16="http://schemas.microsoft.com/office/drawing/2014/main" val="604513697"/>
                    </a:ext>
                  </a:extLst>
                </a:gridCol>
                <a:gridCol w="964907">
                  <a:extLst>
                    <a:ext uri="{9D8B030D-6E8A-4147-A177-3AD203B41FA5}">
                      <a16:colId xmlns="" xmlns:a16="http://schemas.microsoft.com/office/drawing/2014/main" val="2041313806"/>
                    </a:ext>
                  </a:extLst>
                </a:gridCol>
              </a:tblGrid>
              <a:tr h="301117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 smtClean="0">
                          <a:effectLst/>
                        </a:rPr>
                        <a:t>Categoría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2012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2013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2014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2015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148341416"/>
                  </a:ext>
                </a:extLst>
              </a:tr>
              <a:tr h="301117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A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 smtClean="0">
                          <a:effectLst/>
                        </a:rPr>
                        <a:t>30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27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26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28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906030978"/>
                  </a:ext>
                </a:extLst>
              </a:tr>
              <a:tr h="301117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B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 smtClean="0">
                          <a:effectLst/>
                        </a:rPr>
                        <a:t>18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 smtClean="0">
                          <a:effectLst/>
                        </a:rPr>
                        <a:t>21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 smtClean="0">
                          <a:effectLst/>
                        </a:rPr>
                        <a:t>22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 smtClean="0">
                          <a:effectLst/>
                        </a:rPr>
                        <a:t>20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324340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33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6">
            <a:extLst>
              <a:ext uri="{FF2B5EF4-FFF2-40B4-BE49-F238E27FC236}">
                <a16:creationId xmlns="" xmlns:a16="http://schemas.microsoft.com/office/drawing/2014/main" id="{CB358FE2-57E1-4ED3-BB2F-070347A1A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246" y="3381478"/>
            <a:ext cx="10873208" cy="5515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marL="342900" indent="-342900">
              <a:buFont typeface="Arial" panose="020B0604020202020204" pitchFamily="34" charset="0"/>
              <a:buChar char="•"/>
              <a:defRPr sz="20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indent="0" algn="ctr">
              <a:buNone/>
            </a:pPr>
            <a:r>
              <a:rPr lang="es-ES" sz="2800" dirty="0"/>
              <a:t>Riesgo Crediticio</a:t>
            </a:r>
          </a:p>
        </p:txBody>
      </p:sp>
      <p:sp>
        <p:nvSpPr>
          <p:cNvPr id="9" name="8 Rectángulo">
            <a:extLst>
              <a:ext uri="{FF2B5EF4-FFF2-40B4-BE49-F238E27FC236}">
                <a16:creationId xmlns="" xmlns:a16="http://schemas.microsoft.com/office/drawing/2014/main" id="{DAB0FEDE-DD00-4340-BB0B-CBE2153F3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246" y="4221088"/>
            <a:ext cx="1087320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es-AR" sz="2400" dirty="0"/>
              <a:t>“E</a:t>
            </a:r>
            <a:r>
              <a:rPr lang="es-AR" sz="2400" dirty="0">
                <a:solidFill>
                  <a:schemeClr val="dk1"/>
                </a:solidFill>
              </a:rPr>
              <a:t>s la posibilidad de que una entidad incurra en pérdidas y disminuya el valor de sus activos, como consecuencia de que un deudor o contraparte incumpla sus obligaciones, o las cumpla imperfectamente en tiempo o en forma”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AR" sz="2400" dirty="0">
              <a:solidFill>
                <a:schemeClr val="dk1"/>
              </a:solidFill>
            </a:endParaRPr>
          </a:p>
          <a:p>
            <a:pPr algn="r"/>
            <a:r>
              <a:rPr lang="en-GB" sz="2400" dirty="0">
                <a:solidFill>
                  <a:schemeClr val="dk1"/>
                </a:solidFill>
              </a:rPr>
              <a:t>Hernández </a:t>
            </a:r>
            <a:r>
              <a:rPr lang="en-GB" sz="2400" dirty="0" smtClean="0">
                <a:solidFill>
                  <a:schemeClr val="dk1"/>
                </a:solidFill>
              </a:rPr>
              <a:t>Corrales </a:t>
            </a:r>
            <a:r>
              <a:rPr lang="en-GB" sz="2400" i="1" dirty="0">
                <a:solidFill>
                  <a:schemeClr val="dk1"/>
                </a:solidFill>
              </a:rPr>
              <a:t>et </a:t>
            </a:r>
            <a:r>
              <a:rPr lang="en-GB" sz="2400" i="1" dirty="0" smtClean="0">
                <a:solidFill>
                  <a:schemeClr val="dk1"/>
                </a:solidFill>
              </a:rPr>
              <a:t>al. </a:t>
            </a:r>
            <a:r>
              <a:rPr lang="en-GB" sz="2400" dirty="0">
                <a:solidFill>
                  <a:schemeClr val="dk1"/>
                </a:solidFill>
              </a:rPr>
              <a:t>(2005)</a:t>
            </a:r>
            <a:endParaRPr lang="es-AR" sz="2400" dirty="0">
              <a:solidFill>
                <a:schemeClr val="dk1"/>
              </a:solidFill>
            </a:endParaRPr>
          </a:p>
        </p:txBody>
      </p:sp>
      <p:sp>
        <p:nvSpPr>
          <p:cNvPr id="14" name="13 CuadroTexto">
            <a:extLst>
              <a:ext uri="{FF2B5EF4-FFF2-40B4-BE49-F238E27FC236}">
                <a16:creationId xmlns="" xmlns:a16="http://schemas.microsoft.com/office/drawing/2014/main" id="{834012D5-57DA-40B9-9E6D-7B8CFCC29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246" y="1568847"/>
            <a:ext cx="1072937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>
            <a:defPPr>
              <a:defRPr lang="en-US"/>
            </a:defPPr>
            <a:lvl1pPr algn="ctr">
              <a:defRPr sz="2400"/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dirty="0"/>
              <a:t>Explorar </a:t>
            </a:r>
            <a:r>
              <a:rPr lang="es-ES" dirty="0" smtClean="0"/>
              <a:t>el </a:t>
            </a:r>
            <a:r>
              <a:rPr lang="es-ES" dirty="0"/>
              <a:t>conjunto de empresas que cotizaron en el Mercado de Valores </a:t>
            </a:r>
            <a:r>
              <a:rPr lang="es-ES" dirty="0" smtClean="0"/>
              <a:t>Argentino </a:t>
            </a:r>
            <a:r>
              <a:rPr lang="es-ES" dirty="0"/>
              <a:t>entre </a:t>
            </a:r>
            <a:r>
              <a:rPr lang="es-ES" dirty="0" smtClean="0"/>
              <a:t>2012-2015, en </a:t>
            </a:r>
            <a:r>
              <a:rPr lang="es-ES" dirty="0"/>
              <a:t>función </a:t>
            </a:r>
            <a:r>
              <a:rPr lang="es-ES" dirty="0" smtClean="0"/>
              <a:t>de su </a:t>
            </a:r>
            <a:r>
              <a:rPr lang="es-ES" dirty="0"/>
              <a:t>riesgo crediticio 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="" xmlns:a16="http://schemas.microsoft.com/office/drawing/2014/main" id="{1FDBA0EE-A639-46AE-9B7A-51927D01A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246" y="624656"/>
            <a:ext cx="10729378" cy="5720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indent="0">
              <a:buFont typeface="Arial" panose="020B0604020202020204" pitchFamily="34" charset="0"/>
              <a:buNone/>
              <a:defRPr sz="2800"/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dirty="0"/>
              <a:t>Objetivo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9" grpId="1"/>
      <p:bldP spid="14" grpId="0"/>
      <p:bldP spid="14" grpId="1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19691BD5-9529-4CE5-AC07-D37122417B84}"/>
              </a:ext>
            </a:extLst>
          </p:cNvPr>
          <p:cNvSpPr/>
          <p:nvPr/>
        </p:nvSpPr>
        <p:spPr>
          <a:xfrm>
            <a:off x="967651" y="3789040"/>
            <a:ext cx="3564000" cy="40011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/>
              <a:t>Patrimonio Neto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E4CCF704-2DBA-49C9-83EC-3967E2B63892}"/>
              </a:ext>
            </a:extLst>
          </p:cNvPr>
          <p:cNvSpPr/>
          <p:nvPr/>
        </p:nvSpPr>
        <p:spPr>
          <a:xfrm>
            <a:off x="967651" y="6269250"/>
            <a:ext cx="3564000" cy="40011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 smtClean="0">
                <a:solidFill>
                  <a:schemeClr val="dk1"/>
                </a:solidFill>
              </a:rPr>
              <a:t>Intereses</a:t>
            </a:r>
            <a:endParaRPr lang="es-AR" sz="2000" dirty="0" smtClean="0">
              <a:solidFill>
                <a:schemeClr val="dk1"/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="" xmlns:a16="http://schemas.microsoft.com/office/drawing/2014/main" id="{A900CE8C-CBAE-45A9-892F-5A73FBAF553D}"/>
              </a:ext>
            </a:extLst>
          </p:cNvPr>
          <p:cNvSpPr/>
          <p:nvPr/>
        </p:nvSpPr>
        <p:spPr>
          <a:xfrm>
            <a:off x="8436035" y="5649197"/>
            <a:ext cx="3564000" cy="40011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/>
              <a:t>Ventas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6F527B52-F7F2-4318-BA1C-C2F2EC8F5327}"/>
              </a:ext>
            </a:extLst>
          </p:cNvPr>
          <p:cNvSpPr/>
          <p:nvPr/>
        </p:nvSpPr>
        <p:spPr>
          <a:xfrm>
            <a:off x="967651" y="4615777"/>
            <a:ext cx="3564000" cy="40011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>
                <a:solidFill>
                  <a:schemeClr val="dk1"/>
                </a:solidFill>
              </a:rPr>
              <a:t>Pasivo </a:t>
            </a:r>
            <a:r>
              <a:rPr lang="es-ES" sz="2000" smtClean="0">
                <a:solidFill>
                  <a:schemeClr val="dk1"/>
                </a:solidFill>
              </a:rPr>
              <a:t>Corriente 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E382A4A4-2AB6-4418-B18E-034E84220504}"/>
              </a:ext>
            </a:extLst>
          </p:cNvPr>
          <p:cNvSpPr/>
          <p:nvPr/>
        </p:nvSpPr>
        <p:spPr>
          <a:xfrm>
            <a:off x="8436035" y="4409092"/>
            <a:ext cx="3564000" cy="40011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smtClean="0">
                <a:solidFill>
                  <a:schemeClr val="dk1"/>
                </a:solidFill>
              </a:rPr>
              <a:t>Ganancia </a:t>
            </a:r>
            <a:r>
              <a:rPr lang="es-ES" sz="2000" dirty="0" smtClean="0">
                <a:solidFill>
                  <a:schemeClr val="dk1"/>
                </a:solidFill>
              </a:rPr>
              <a:t>A. I. e I.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="" xmlns:a16="http://schemas.microsoft.com/office/drawing/2014/main" id="{5C002022-EFB7-4F5C-A5C4-3728E22130B2}"/>
              </a:ext>
            </a:extLst>
          </p:cNvPr>
          <p:cNvSpPr/>
          <p:nvPr/>
        </p:nvSpPr>
        <p:spPr>
          <a:xfrm>
            <a:off x="967651" y="5442514"/>
            <a:ext cx="3564000" cy="40011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 smtClean="0"/>
              <a:t>Pasivo </a:t>
            </a:r>
            <a:r>
              <a:rPr lang="es-ES" sz="2000" smtClean="0"/>
              <a:t>No Corriente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="" xmlns:a16="http://schemas.microsoft.com/office/drawing/2014/main" id="{E0034291-9222-463D-9AC8-2A1F8EE0776E}"/>
              </a:ext>
            </a:extLst>
          </p:cNvPr>
          <p:cNvSpPr txBox="1">
            <a:spLocks/>
          </p:cNvSpPr>
          <p:nvPr/>
        </p:nvSpPr>
        <p:spPr>
          <a:xfrm>
            <a:off x="967651" y="116632"/>
            <a:ext cx="11032384" cy="5604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>
              <a:defRPr sz="2200" b="1">
                <a:solidFill>
                  <a:schemeClr val="dk1"/>
                </a:solidFill>
                <a:latin typeface="Franklin Gothic Book (Cuerpo)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AR" sz="3200" dirty="0">
                <a:solidFill>
                  <a:sysClr val="windowText" lastClr="000000"/>
                </a:solidFill>
              </a:rPr>
              <a:t>Variables</a:t>
            </a:r>
            <a:endParaRPr lang="es-AR" sz="2000" dirty="0">
              <a:solidFill>
                <a:sysClr val="windowText" lastClr="000000"/>
              </a:solidFill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="" xmlns:a16="http://schemas.microsoft.com/office/drawing/2014/main" id="{1EE33EEF-B3E8-4F20-B66D-02C6FBEC2615}"/>
              </a:ext>
            </a:extLst>
          </p:cNvPr>
          <p:cNvSpPr/>
          <p:nvPr/>
        </p:nvSpPr>
        <p:spPr>
          <a:xfrm rot="5400000">
            <a:off x="3461738" y="5029145"/>
            <a:ext cx="2880319" cy="40011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ES" sz="2000" dirty="0">
                <a:solidFill>
                  <a:schemeClr val="dk1"/>
                </a:solidFill>
              </a:rPr>
              <a:t>INPUTS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="" xmlns:a16="http://schemas.microsoft.com/office/drawing/2014/main" id="{977BB004-B63C-4A7B-A9C1-851D4C2D25C3}"/>
              </a:ext>
            </a:extLst>
          </p:cNvPr>
          <p:cNvSpPr/>
          <p:nvPr/>
        </p:nvSpPr>
        <p:spPr>
          <a:xfrm rot="5400000">
            <a:off x="6642492" y="5029147"/>
            <a:ext cx="2880319" cy="40011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AR" sz="2000" dirty="0">
                <a:solidFill>
                  <a:schemeClr val="dk1"/>
                </a:solidFill>
              </a:rPr>
              <a:t>OUPUTS</a:t>
            </a:r>
          </a:p>
        </p:txBody>
      </p:sp>
      <p:sp>
        <p:nvSpPr>
          <p:cNvPr id="24" name="Rectángulo 6">
            <a:extLst>
              <a:ext uri="{FF2B5EF4-FFF2-40B4-BE49-F238E27FC236}">
                <a16:creationId xmlns="" xmlns:a16="http://schemas.microsoft.com/office/drawing/2014/main" id="{19691BD5-9529-4CE5-AC07-D37122417B84}"/>
              </a:ext>
            </a:extLst>
          </p:cNvPr>
          <p:cNvSpPr/>
          <p:nvPr/>
        </p:nvSpPr>
        <p:spPr>
          <a:xfrm>
            <a:off x="967650" y="764704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/>
              <a:t>Patrimonio Neto </a:t>
            </a:r>
          </a:p>
        </p:txBody>
      </p:sp>
      <p:sp>
        <p:nvSpPr>
          <p:cNvPr id="27" name="Rectángulo 9">
            <a:extLst>
              <a:ext uri="{FF2B5EF4-FFF2-40B4-BE49-F238E27FC236}">
                <a16:creationId xmlns="" xmlns:a16="http://schemas.microsoft.com/office/drawing/2014/main" id="{E4CCF704-2DBA-49C9-83EC-3967E2B63892}"/>
              </a:ext>
            </a:extLst>
          </p:cNvPr>
          <p:cNvSpPr/>
          <p:nvPr/>
        </p:nvSpPr>
        <p:spPr>
          <a:xfrm>
            <a:off x="967650" y="3244914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/>
              <a:t>Pasivo </a:t>
            </a:r>
            <a:r>
              <a:rPr lang="es-ES" sz="2000" smtClean="0"/>
              <a:t>Corriente</a:t>
            </a:r>
            <a:endParaRPr lang="es-ES" sz="2000" dirty="0"/>
          </a:p>
        </p:txBody>
      </p:sp>
      <p:sp>
        <p:nvSpPr>
          <p:cNvPr id="32" name="Rectángulo 12">
            <a:extLst>
              <a:ext uri="{FF2B5EF4-FFF2-40B4-BE49-F238E27FC236}">
                <a16:creationId xmlns="" xmlns:a16="http://schemas.microsoft.com/office/drawing/2014/main" id="{A900CE8C-CBAE-45A9-892F-5A73FBAF553D}"/>
              </a:ext>
            </a:extLst>
          </p:cNvPr>
          <p:cNvSpPr/>
          <p:nvPr/>
        </p:nvSpPr>
        <p:spPr>
          <a:xfrm>
            <a:off x="8436034" y="2624861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/>
              <a:t>Ventas</a:t>
            </a:r>
          </a:p>
        </p:txBody>
      </p:sp>
      <p:sp>
        <p:nvSpPr>
          <p:cNvPr id="33" name="Rectángulo 4">
            <a:extLst>
              <a:ext uri="{FF2B5EF4-FFF2-40B4-BE49-F238E27FC236}">
                <a16:creationId xmlns="" xmlns:a16="http://schemas.microsoft.com/office/drawing/2014/main" id="{6F527B52-F7F2-4318-BA1C-C2F2EC8F5327}"/>
              </a:ext>
            </a:extLst>
          </p:cNvPr>
          <p:cNvSpPr/>
          <p:nvPr/>
        </p:nvSpPr>
        <p:spPr>
          <a:xfrm>
            <a:off x="967650" y="1591441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>
                <a:solidFill>
                  <a:schemeClr val="dk1"/>
                </a:solidFill>
              </a:rPr>
              <a:t>Pasivo Total 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34" name="Rectángulo 7">
            <a:extLst>
              <a:ext uri="{FF2B5EF4-FFF2-40B4-BE49-F238E27FC236}">
                <a16:creationId xmlns="" xmlns:a16="http://schemas.microsoft.com/office/drawing/2014/main" id="{E382A4A4-2AB6-4418-B18E-034E84220504}"/>
              </a:ext>
            </a:extLst>
          </p:cNvPr>
          <p:cNvSpPr/>
          <p:nvPr/>
        </p:nvSpPr>
        <p:spPr>
          <a:xfrm>
            <a:off x="8436034" y="1384756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smtClean="0">
                <a:solidFill>
                  <a:schemeClr val="dk1"/>
                </a:solidFill>
              </a:rPr>
              <a:t>Activo Corriente 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35" name="Rectángulo 15">
            <a:extLst>
              <a:ext uri="{FF2B5EF4-FFF2-40B4-BE49-F238E27FC236}">
                <a16:creationId xmlns="" xmlns:a16="http://schemas.microsoft.com/office/drawing/2014/main" id="{5C002022-EFB7-4F5C-A5C4-3728E22130B2}"/>
              </a:ext>
            </a:extLst>
          </p:cNvPr>
          <p:cNvSpPr/>
          <p:nvPr/>
        </p:nvSpPr>
        <p:spPr>
          <a:xfrm>
            <a:off x="967650" y="2418178"/>
            <a:ext cx="35640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2000" dirty="0">
                <a:solidFill>
                  <a:schemeClr val="dk1"/>
                </a:solidFill>
              </a:rPr>
              <a:t>Intereses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36" name="Rectángulo 24">
            <a:extLst>
              <a:ext uri="{FF2B5EF4-FFF2-40B4-BE49-F238E27FC236}">
                <a16:creationId xmlns="" xmlns:a16="http://schemas.microsoft.com/office/drawing/2014/main" id="{1EE33EEF-B3E8-4F20-B66D-02C6FBEC2615}"/>
              </a:ext>
            </a:extLst>
          </p:cNvPr>
          <p:cNvSpPr/>
          <p:nvPr/>
        </p:nvSpPr>
        <p:spPr>
          <a:xfrm rot="5400000">
            <a:off x="3461737" y="2004809"/>
            <a:ext cx="2880319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ES" sz="2000" dirty="0">
                <a:solidFill>
                  <a:schemeClr val="dk1"/>
                </a:solidFill>
              </a:rPr>
              <a:t>INPUTS</a:t>
            </a:r>
            <a:endParaRPr lang="es-AR" sz="2000" dirty="0">
              <a:solidFill>
                <a:schemeClr val="dk1"/>
              </a:solidFill>
            </a:endParaRPr>
          </a:p>
        </p:txBody>
      </p:sp>
      <p:sp>
        <p:nvSpPr>
          <p:cNvPr id="37" name="Rectángulo 25">
            <a:extLst>
              <a:ext uri="{FF2B5EF4-FFF2-40B4-BE49-F238E27FC236}">
                <a16:creationId xmlns="" xmlns:a16="http://schemas.microsoft.com/office/drawing/2014/main" id="{977BB004-B63C-4A7B-A9C1-851D4C2D25C3}"/>
              </a:ext>
            </a:extLst>
          </p:cNvPr>
          <p:cNvSpPr/>
          <p:nvPr/>
        </p:nvSpPr>
        <p:spPr>
          <a:xfrm rot="5400000">
            <a:off x="6642491" y="2004810"/>
            <a:ext cx="2880319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AR" sz="2000" dirty="0">
                <a:solidFill>
                  <a:schemeClr val="dk1"/>
                </a:solidFill>
              </a:rPr>
              <a:t>OUPUTS</a:t>
            </a:r>
          </a:p>
        </p:txBody>
      </p:sp>
    </p:spTree>
    <p:extLst>
      <p:ext uri="{BB962C8B-B14F-4D97-AF65-F5344CB8AC3E}">
        <p14:creationId xmlns:p14="http://schemas.microsoft.com/office/powerpoint/2010/main" val="306553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  <p:bldP spid="5" grpId="0" animBg="1"/>
      <p:bldP spid="8" grpId="0" animBg="1"/>
      <p:bldP spid="16" grpId="0" animBg="1"/>
      <p:bldP spid="17" grpId="0" animBg="1"/>
      <p:bldP spid="25" grpId="0" animBg="1"/>
      <p:bldP spid="26" grpId="0" animBg="1"/>
      <p:bldP spid="27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1351D93D-D6D2-4499-A7AD-53D64678DE27}"/>
              </a:ext>
            </a:extLst>
          </p:cNvPr>
          <p:cNvSpPr/>
          <p:nvPr/>
        </p:nvSpPr>
        <p:spPr>
          <a:xfrm>
            <a:off x="839416" y="116635"/>
            <a:ext cx="1108923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" sz="2200" b="1" dirty="0" smtClean="0">
                <a:solidFill>
                  <a:schemeClr val="dk1"/>
                </a:solidFill>
              </a:rPr>
              <a:t>Categorías </a:t>
            </a:r>
            <a:r>
              <a:rPr lang="es-ES" sz="2200" b="1" dirty="0">
                <a:solidFill>
                  <a:schemeClr val="dk1"/>
                </a:solidFill>
              </a:rPr>
              <a:t>DEA </a:t>
            </a:r>
            <a:r>
              <a:rPr lang="es-ES" sz="2200" b="1" dirty="0" smtClean="0"/>
              <a:t>(PN – PC – PNC – </a:t>
            </a:r>
            <a:r>
              <a:rPr lang="es-ES" sz="2200" b="1" dirty="0" err="1" smtClean="0"/>
              <a:t>Int</a:t>
            </a:r>
            <a:r>
              <a:rPr lang="es-ES" sz="2200" b="1" dirty="0" smtClean="0"/>
              <a:t>. – </a:t>
            </a:r>
            <a:r>
              <a:rPr lang="es-ES" sz="2200" b="1" dirty="0" err="1" smtClean="0"/>
              <a:t>Vtas</a:t>
            </a:r>
            <a:r>
              <a:rPr lang="es-ES" sz="2200" b="1" dirty="0" smtClean="0"/>
              <a:t>. – </a:t>
            </a:r>
            <a:r>
              <a:rPr lang="es-ES" sz="2200" b="1" dirty="0" err="1" smtClean="0"/>
              <a:t>G.a.I.e</a:t>
            </a:r>
            <a:r>
              <a:rPr lang="es-ES" sz="2200" b="1" dirty="0" smtClean="0"/>
              <a:t> I.)</a:t>
            </a:r>
            <a:endParaRPr lang="es-AR" sz="2200" b="1" dirty="0">
              <a:solidFill>
                <a:schemeClr val="dk1"/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EF59E86B-C745-496E-BD33-A768D051F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327286"/>
              </p:ext>
            </p:extLst>
          </p:nvPr>
        </p:nvGraphicFramePr>
        <p:xfrm>
          <a:off x="839416" y="692696"/>
          <a:ext cx="11089230" cy="480432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9282">
                  <a:extLst>
                    <a:ext uri="{9D8B030D-6E8A-4147-A177-3AD203B41FA5}">
                      <a16:colId xmlns="" xmlns:a16="http://schemas.microsoft.com/office/drawing/2014/main" val="484603235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2855873614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2423880497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421795171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3707242130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1107265482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4273317634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446707882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3090956892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2069489703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976328862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2193395670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3194460811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2223652223"/>
                    </a:ext>
                  </a:extLst>
                </a:gridCol>
                <a:gridCol w="739282">
                  <a:extLst>
                    <a:ext uri="{9D8B030D-6E8A-4147-A177-3AD203B41FA5}">
                      <a16:colId xmlns="" xmlns:a16="http://schemas.microsoft.com/office/drawing/2014/main" val="3171130481"/>
                    </a:ext>
                  </a:extLst>
                </a:gridCol>
              </a:tblGrid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A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DMU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DMU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DMU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492287918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643840104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ALUA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FERR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227227242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FIPL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960728712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PAMP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328596679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CAMU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929014736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CARB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097078655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CADO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PETR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866718358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CELU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578900511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CEPU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105408202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GCLA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222777058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474460920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COME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8581557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CTIO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TGNO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637521963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TGSU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966159252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DYCA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157317241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YPF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83117050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3AD7A7DC-10C1-4D7B-8491-D3C0F3115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072660"/>
              </p:ext>
            </p:extLst>
          </p:nvPr>
        </p:nvGraphicFramePr>
        <p:xfrm>
          <a:off x="4079776" y="5661247"/>
          <a:ext cx="4536505" cy="93610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008112">
                  <a:extLst>
                    <a:ext uri="{9D8B030D-6E8A-4147-A177-3AD203B41FA5}">
                      <a16:colId xmlns="" xmlns:a16="http://schemas.microsoft.com/office/drawing/2014/main" val="3504876925"/>
                    </a:ext>
                  </a:extLst>
                </a:gridCol>
                <a:gridCol w="806490">
                  <a:extLst>
                    <a:ext uri="{9D8B030D-6E8A-4147-A177-3AD203B41FA5}">
                      <a16:colId xmlns="" xmlns:a16="http://schemas.microsoft.com/office/drawing/2014/main" val="72652711"/>
                    </a:ext>
                  </a:extLst>
                </a:gridCol>
                <a:gridCol w="907301">
                  <a:extLst>
                    <a:ext uri="{9D8B030D-6E8A-4147-A177-3AD203B41FA5}">
                      <a16:colId xmlns="" xmlns:a16="http://schemas.microsoft.com/office/drawing/2014/main" val="3754213665"/>
                    </a:ext>
                  </a:extLst>
                </a:gridCol>
                <a:gridCol w="907301">
                  <a:extLst>
                    <a:ext uri="{9D8B030D-6E8A-4147-A177-3AD203B41FA5}">
                      <a16:colId xmlns="" xmlns:a16="http://schemas.microsoft.com/office/drawing/2014/main" val="604513697"/>
                    </a:ext>
                  </a:extLst>
                </a:gridCol>
                <a:gridCol w="907301">
                  <a:extLst>
                    <a:ext uri="{9D8B030D-6E8A-4147-A177-3AD203B41FA5}">
                      <a16:colId xmlns="" xmlns:a16="http://schemas.microsoft.com/office/drawing/2014/main" val="2041313806"/>
                    </a:ext>
                  </a:extLst>
                </a:gridCol>
              </a:tblGrid>
              <a:tr h="281271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Categoría</a:t>
                      </a:r>
                      <a:endParaRPr lang="es-A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es-A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es-A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  <a:endParaRPr lang="es-AR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es-AR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3148341416"/>
                  </a:ext>
                </a:extLst>
              </a:tr>
              <a:tr h="327417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s-AR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906030978"/>
                  </a:ext>
                </a:extLst>
              </a:tr>
              <a:tr h="327417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s-AR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324340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301046"/>
              </p:ext>
            </p:extLst>
          </p:nvPr>
        </p:nvGraphicFramePr>
        <p:xfrm>
          <a:off x="1136787" y="1267931"/>
          <a:ext cx="10801201" cy="4825365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9487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515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217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4875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2987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9743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4875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35420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200133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DMU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 smtClean="0">
                          <a:effectLst/>
                        </a:rPr>
                        <a:t>Evolución </a:t>
                      </a:r>
                      <a:r>
                        <a:rPr lang="es-ES" sz="1800" b="1" u="none" strike="noStrike" dirty="0">
                          <a:effectLst/>
                        </a:rPr>
                        <a:t>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 smtClean="0">
                          <a:effectLst/>
                        </a:rPr>
                        <a:t>Evolución </a:t>
                      </a:r>
                      <a:r>
                        <a:rPr lang="es-ES" sz="1800" b="1" u="none" strike="noStrike" dirty="0">
                          <a:effectLst/>
                        </a:rPr>
                        <a:t>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DMU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smtClean="0">
                          <a:effectLst/>
                        </a:rPr>
                        <a:t>Evolución </a:t>
                      </a:r>
                      <a:r>
                        <a:rPr lang="es-ES" sz="1800" b="1" u="none" strike="noStrike" dirty="0">
                          <a:effectLst/>
                        </a:rPr>
                        <a:t>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smtClean="0">
                          <a:effectLst/>
                        </a:rPr>
                        <a:t>Evolución </a:t>
                      </a:r>
                      <a:r>
                        <a:rPr lang="es-ES" sz="1800" b="1" u="none" strike="noStrike" dirty="0">
                          <a:effectLst/>
                        </a:rPr>
                        <a:t>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DMU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smtClean="0">
                          <a:effectLst/>
                        </a:rPr>
                        <a:t>Evolución </a:t>
                      </a:r>
                      <a:r>
                        <a:rPr lang="es-ES" sz="1800" b="1" u="none" strike="noStrike" dirty="0">
                          <a:effectLst/>
                        </a:rPr>
                        <a:t>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smtClean="0">
                          <a:effectLst/>
                        </a:rPr>
                        <a:t>Evolución </a:t>
                      </a:r>
                      <a:r>
                        <a:rPr lang="es-ES" sz="1800" b="1" u="none" strike="noStrike" dirty="0">
                          <a:effectLst/>
                        </a:rPr>
                        <a:t>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AGRO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TXAR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MOLI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ALUA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FERR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BAAB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SEMI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ESME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BAAB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FIPL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MORI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BOLT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GARO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AABA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PAMP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AABA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AABA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CAMU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GBAN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PATA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CARB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OEST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PSUR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CADO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AABA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GRIM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PETR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CELU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HARG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PESA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CEPU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INDU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PATY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ABBA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GCLA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INTR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RIGO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COLO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INVJ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SAMI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BAAB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COME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IRSA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TECO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CTIO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BBAB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IRSI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BBAB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BAAB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TGNO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CRES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LEDE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AABA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TGSU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ABAB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ABAB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smtClean="0">
                          <a:effectLst/>
                        </a:rPr>
                        <a:t>DYCA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AABA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METR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BAAA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>
                          <a:effectLst/>
                        </a:rPr>
                        <a:t>TRAN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ABBB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EDEN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BBAB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MIRG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YPF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Rectángulo 3">
            <a:extLst>
              <a:ext uri="{FF2B5EF4-FFF2-40B4-BE49-F238E27FC236}">
                <a16:creationId xmlns="" xmlns:a16="http://schemas.microsoft.com/office/drawing/2014/main" id="{1351D93D-D6D2-4499-A7AD-53D64678DE27}"/>
              </a:ext>
            </a:extLst>
          </p:cNvPr>
          <p:cNvSpPr/>
          <p:nvPr/>
        </p:nvSpPr>
        <p:spPr>
          <a:xfrm>
            <a:off x="839416" y="116635"/>
            <a:ext cx="1108923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" sz="2200" b="1" smtClean="0">
                <a:solidFill>
                  <a:schemeClr val="dk1"/>
                </a:solidFill>
              </a:rPr>
              <a:t>Comparación </a:t>
            </a:r>
            <a:r>
              <a:rPr lang="es-ES" sz="2200" b="1" dirty="0" smtClean="0">
                <a:solidFill>
                  <a:schemeClr val="dk1"/>
                </a:solidFill>
              </a:rPr>
              <a:t>de </a:t>
            </a:r>
            <a:r>
              <a:rPr lang="es-ES" sz="2200" b="1" smtClean="0">
                <a:solidFill>
                  <a:schemeClr val="dk1"/>
                </a:solidFill>
              </a:rPr>
              <a:t>la Evolución  </a:t>
            </a:r>
            <a:r>
              <a:rPr lang="es-ES" sz="2200" b="1" dirty="0" smtClean="0">
                <a:solidFill>
                  <a:schemeClr val="dk1"/>
                </a:solidFill>
              </a:rPr>
              <a:t>de </a:t>
            </a:r>
            <a:r>
              <a:rPr lang="es-ES" sz="2200" b="1" smtClean="0">
                <a:solidFill>
                  <a:schemeClr val="dk1"/>
                </a:solidFill>
              </a:rPr>
              <a:t>la </a:t>
            </a:r>
            <a:r>
              <a:rPr lang="es-ES" sz="2200" b="1" smtClean="0"/>
              <a:t>Categorización </a:t>
            </a:r>
            <a:r>
              <a:rPr lang="es-ES" sz="2200" b="1" dirty="0"/>
              <a:t>DEA </a:t>
            </a:r>
            <a:r>
              <a:rPr lang="es-ES" sz="2200" b="1" dirty="0" smtClean="0"/>
              <a:t>(2 </a:t>
            </a:r>
            <a:r>
              <a:rPr lang="es-ES" sz="2200" b="1" dirty="0"/>
              <a:t>Grupos)</a:t>
            </a:r>
            <a:endParaRPr lang="es-AR" sz="22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2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3">
            <a:extLst>
              <a:ext uri="{FF2B5EF4-FFF2-40B4-BE49-F238E27FC236}">
                <a16:creationId xmlns="" xmlns:a16="http://schemas.microsoft.com/office/drawing/2014/main" id="{1351D93D-D6D2-4499-A7AD-53D64678DE27}"/>
              </a:ext>
            </a:extLst>
          </p:cNvPr>
          <p:cNvSpPr/>
          <p:nvPr/>
        </p:nvSpPr>
        <p:spPr>
          <a:xfrm>
            <a:off x="839416" y="116635"/>
            <a:ext cx="1108923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" sz="2200" b="1" smtClean="0">
                <a:solidFill>
                  <a:schemeClr val="dk1"/>
                </a:solidFill>
              </a:rPr>
              <a:t>Comparación </a:t>
            </a:r>
            <a:r>
              <a:rPr lang="es-ES" sz="2200" b="1" dirty="0" smtClean="0">
                <a:solidFill>
                  <a:schemeClr val="dk1"/>
                </a:solidFill>
              </a:rPr>
              <a:t>de </a:t>
            </a:r>
            <a:r>
              <a:rPr lang="es-ES" sz="2200" b="1" smtClean="0">
                <a:solidFill>
                  <a:schemeClr val="dk1"/>
                </a:solidFill>
              </a:rPr>
              <a:t>la Evolución  </a:t>
            </a:r>
            <a:r>
              <a:rPr lang="es-ES" sz="2200" b="1" dirty="0" smtClean="0">
                <a:solidFill>
                  <a:schemeClr val="dk1"/>
                </a:solidFill>
              </a:rPr>
              <a:t>de </a:t>
            </a:r>
            <a:r>
              <a:rPr lang="es-ES" sz="2200" b="1" smtClean="0">
                <a:solidFill>
                  <a:schemeClr val="dk1"/>
                </a:solidFill>
              </a:rPr>
              <a:t>la Categorización </a:t>
            </a:r>
            <a:r>
              <a:rPr lang="es-ES" sz="2200" b="1" dirty="0" smtClean="0">
                <a:solidFill>
                  <a:schemeClr val="dk1"/>
                </a:solidFill>
              </a:rPr>
              <a:t>DEA (2 Grupos)</a:t>
            </a:r>
            <a:endParaRPr lang="es-AR" sz="2200" b="1" dirty="0">
              <a:solidFill>
                <a:schemeClr val="dk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003461"/>
              </p:ext>
            </p:extLst>
          </p:nvPr>
        </p:nvGraphicFramePr>
        <p:xfrm>
          <a:off x="1343472" y="908720"/>
          <a:ext cx="6696744" cy="5627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41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41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41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41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 smtClean="0">
                          <a:effectLst/>
                        </a:rPr>
                        <a:t>Evolución </a:t>
                      </a:r>
                      <a:r>
                        <a:rPr lang="es-ES" sz="1800" b="1" u="none" strike="noStrike" dirty="0">
                          <a:effectLst/>
                        </a:rPr>
                        <a:t>No </a:t>
                      </a:r>
                      <a:r>
                        <a:rPr lang="es-ES" sz="1800" b="1" u="none" strike="noStrike" dirty="0" smtClean="0">
                          <a:effectLst/>
                        </a:rPr>
                        <a:t>cambia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smtClean="0">
                          <a:effectLst/>
                        </a:rPr>
                        <a:t>Evolución cambia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AGRO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SEMI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ALUA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PATY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BOLT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MORI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BESM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RIGO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CAMU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PAMP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CADO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SAMI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CARB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PATA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CEPU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CELU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PSUR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GCLA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COLO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PETR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COME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CRES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TECO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CTIO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TXAR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TGNO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DYCA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FIPL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EDEN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GBAN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TGSU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FERR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OEST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YPF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GARO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GRIM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INDU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IRSA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IRSI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INVJ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LEDE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MIRG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MOLI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PESA</a:t>
                      </a: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688288" y="2708920"/>
          <a:ext cx="2736304" cy="1257300"/>
        </p:xfrm>
        <a:graphic>
          <a:graphicData uri="http://schemas.openxmlformats.org/drawingml/2006/table">
            <a:tbl>
              <a:tblPr/>
              <a:tblGrid>
                <a:gridCol w="18306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56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Cambios 2012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Cambios 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Cambios 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Cambios 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98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="" xmlns:a16="http://schemas.microsoft.com/office/drawing/2014/main" id="{A50BEDDA-1D24-44A8-80C4-0670C5F5D501}"/>
              </a:ext>
            </a:extLst>
          </p:cNvPr>
          <p:cNvSpPr>
            <a:spLocks noChangeAspect="1"/>
          </p:cNvSpPr>
          <p:nvPr/>
        </p:nvSpPr>
        <p:spPr>
          <a:xfrm>
            <a:off x="885695" y="404664"/>
            <a:ext cx="1820863" cy="16573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000" b="1" dirty="0"/>
              <a:t>Base de Datos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14E89079-8DC0-4529-AD01-1FD9266FC73D}"/>
              </a:ext>
            </a:extLst>
          </p:cNvPr>
          <p:cNvSpPr>
            <a:spLocks noChangeAspect="1"/>
          </p:cNvSpPr>
          <p:nvPr/>
        </p:nvSpPr>
        <p:spPr>
          <a:xfrm>
            <a:off x="2855641" y="405612"/>
            <a:ext cx="9145014" cy="1657350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ES" sz="2000" dirty="0"/>
              <a:t>48 empresas que cotizan en el Mercado de </a:t>
            </a:r>
            <a:r>
              <a:rPr lang="es-ES" sz="2000" dirty="0" smtClean="0"/>
              <a:t>Valores </a:t>
            </a: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ES" sz="2000" dirty="0"/>
              <a:t>Se excluyen bancos, compañías financieras</a:t>
            </a:r>
          </a:p>
          <a:p>
            <a:pPr marL="342900" indent="-342900" algn="just" defTabSz="509588">
              <a:buFont typeface="Arial" panose="020B0604020202020204" pitchFamily="34" charset="0"/>
              <a:buChar char="•"/>
              <a:defRPr/>
            </a:pPr>
            <a:r>
              <a:rPr lang="es-ES" sz="2000" dirty="0"/>
              <a:t>Las variables surgen de los Estados Contables publicados  de los </a:t>
            </a:r>
            <a:r>
              <a:rPr lang="es-ES" sz="2000" dirty="0" smtClean="0"/>
              <a:t>ejercicios</a:t>
            </a:r>
          </a:p>
          <a:p>
            <a:pPr indent="355600">
              <a:defRPr/>
            </a:pPr>
            <a:r>
              <a:rPr lang="es-ES" sz="2000" dirty="0" smtClean="0"/>
              <a:t>anuales </a:t>
            </a:r>
            <a:r>
              <a:rPr lang="es-ES" sz="2000" dirty="0"/>
              <a:t>cerrados entre 2012 y 2015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85696" y="2268166"/>
            <a:ext cx="11161238" cy="5127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000" b="1" dirty="0"/>
              <a:t>INDICADORES CONSIDERADOS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9D97D321-A836-442E-9CFC-C90D0CA337CE}"/>
              </a:ext>
            </a:extLst>
          </p:cNvPr>
          <p:cNvSpPr/>
          <p:nvPr/>
        </p:nvSpPr>
        <p:spPr>
          <a:xfrm>
            <a:off x="4666511" y="2955251"/>
            <a:ext cx="3564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ES" sz="2000" dirty="0"/>
              <a:t>Ganancias antes de intereses e impuestos / Activo Total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="" xmlns:a16="http://schemas.microsoft.com/office/drawing/2014/main" id="{59A66833-08C3-4A8E-A0C0-C390A075EFFC}"/>
              </a:ext>
            </a:extLst>
          </p:cNvPr>
          <p:cNvSpPr/>
          <p:nvPr/>
        </p:nvSpPr>
        <p:spPr>
          <a:xfrm>
            <a:off x="852296" y="2955251"/>
            <a:ext cx="3564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ES" sz="2000" dirty="0"/>
              <a:t>Ganancia Neta / </a:t>
            </a:r>
          </a:p>
          <a:p>
            <a:pPr algn="ctr">
              <a:defRPr/>
            </a:pPr>
            <a:r>
              <a:rPr lang="es-ES" sz="2000" dirty="0"/>
              <a:t>Patrimonio Neto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A479C4D8-EC29-423E-8ADF-917FFF1CE043}"/>
              </a:ext>
            </a:extLst>
          </p:cNvPr>
          <p:cNvSpPr/>
          <p:nvPr/>
        </p:nvSpPr>
        <p:spPr>
          <a:xfrm>
            <a:off x="8482935" y="2955251"/>
            <a:ext cx="3564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ES" sz="2000" dirty="0"/>
              <a:t>Ganancia Neta /</a:t>
            </a:r>
          </a:p>
          <a:p>
            <a:pPr algn="ctr">
              <a:defRPr/>
            </a:pPr>
            <a:r>
              <a:rPr lang="es-ES" sz="2000" dirty="0"/>
              <a:t>Ventas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="" xmlns:a16="http://schemas.microsoft.com/office/drawing/2014/main" id="{AFBBC828-B166-431B-BE0A-35FEFE5180BA}"/>
              </a:ext>
            </a:extLst>
          </p:cNvPr>
          <p:cNvSpPr/>
          <p:nvPr/>
        </p:nvSpPr>
        <p:spPr>
          <a:xfrm>
            <a:off x="852296" y="3951249"/>
            <a:ext cx="3564000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ES" sz="2000" dirty="0"/>
              <a:t>Pasivo </a:t>
            </a:r>
            <a:r>
              <a:rPr lang="es-ES" sz="2000" dirty="0" smtClean="0"/>
              <a:t>Total / </a:t>
            </a:r>
          </a:p>
          <a:p>
            <a:pPr algn="ctr">
              <a:defRPr/>
            </a:pPr>
            <a:r>
              <a:rPr lang="es-ES" sz="2000" dirty="0" smtClean="0"/>
              <a:t>Patrimonio Neto</a:t>
            </a:r>
            <a:endParaRPr lang="es-ES" sz="2000" dirty="0"/>
          </a:p>
        </p:txBody>
      </p:sp>
      <p:sp>
        <p:nvSpPr>
          <p:cNvPr id="17" name="Rectángulo 16">
            <a:extLst>
              <a:ext uri="{FF2B5EF4-FFF2-40B4-BE49-F238E27FC236}">
                <a16:creationId xmlns="" xmlns:a16="http://schemas.microsoft.com/office/drawing/2014/main" id="{30EF188F-156A-4F56-B2DC-CA3568EC2942}"/>
              </a:ext>
            </a:extLst>
          </p:cNvPr>
          <p:cNvSpPr>
            <a:spLocks/>
          </p:cNvSpPr>
          <p:nvPr/>
        </p:nvSpPr>
        <p:spPr>
          <a:xfrm>
            <a:off x="4666511" y="3951249"/>
            <a:ext cx="3564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2000" dirty="0"/>
              <a:t>Pasivo Total / </a:t>
            </a:r>
          </a:p>
          <a:p>
            <a:pPr algn="ctr">
              <a:defRPr/>
            </a:pPr>
            <a:r>
              <a:rPr lang="es-ES" sz="2000" dirty="0"/>
              <a:t>Activo Total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9E7CCDEA-64B7-440A-B842-72CA51130E89}"/>
              </a:ext>
            </a:extLst>
          </p:cNvPr>
          <p:cNvSpPr/>
          <p:nvPr/>
        </p:nvSpPr>
        <p:spPr>
          <a:xfrm>
            <a:off x="4666511" y="4945262"/>
            <a:ext cx="3564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ES" sz="2000" dirty="0"/>
              <a:t>Activo Corriente / </a:t>
            </a:r>
          </a:p>
          <a:p>
            <a:pPr algn="ctr">
              <a:defRPr/>
            </a:pPr>
            <a:r>
              <a:rPr lang="es-ES" sz="2000" dirty="0"/>
              <a:t>Pasivo Corriente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="" xmlns:a16="http://schemas.microsoft.com/office/drawing/2014/main" id="{95DA44AC-DDE5-4B62-A832-A814056269E8}"/>
              </a:ext>
            </a:extLst>
          </p:cNvPr>
          <p:cNvSpPr/>
          <p:nvPr/>
        </p:nvSpPr>
        <p:spPr>
          <a:xfrm>
            <a:off x="852296" y="4945262"/>
            <a:ext cx="3564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ES" sz="2000" dirty="0"/>
              <a:t>(Activo Corriente - Inventarios) / Pasivo Corriente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D641F7E0-8397-42BB-BFC5-C2EE67113EAD}"/>
              </a:ext>
            </a:extLst>
          </p:cNvPr>
          <p:cNvSpPr/>
          <p:nvPr/>
        </p:nvSpPr>
        <p:spPr>
          <a:xfrm>
            <a:off x="8482935" y="4945262"/>
            <a:ext cx="3564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ES" sz="2000" dirty="0"/>
              <a:t>Disponibilidades / </a:t>
            </a:r>
          </a:p>
          <a:p>
            <a:pPr algn="ctr">
              <a:defRPr/>
            </a:pPr>
            <a:r>
              <a:rPr lang="es-ES" sz="2000" dirty="0"/>
              <a:t>Pasivo Corriente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="" xmlns:a16="http://schemas.microsoft.com/office/drawing/2014/main" id="{EAFA37AB-92AB-43A1-9984-5E0C9558CF64}"/>
              </a:ext>
            </a:extLst>
          </p:cNvPr>
          <p:cNvSpPr/>
          <p:nvPr/>
        </p:nvSpPr>
        <p:spPr>
          <a:xfrm>
            <a:off x="2748024" y="5892282"/>
            <a:ext cx="3564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CL" sz="2000" dirty="0"/>
              <a:t>Capital de trabajo/</a:t>
            </a:r>
          </a:p>
          <a:p>
            <a:pPr algn="ctr">
              <a:defRPr/>
            </a:pPr>
            <a:r>
              <a:rPr lang="es-ES" sz="2000" dirty="0"/>
              <a:t>Activo </a:t>
            </a:r>
            <a:r>
              <a:rPr lang="es-ES" sz="2000" dirty="0" smtClean="0"/>
              <a:t>Total </a:t>
            </a:r>
            <a:endParaRPr lang="es-CL" sz="2000" dirty="0"/>
          </a:p>
        </p:txBody>
      </p:sp>
      <p:sp>
        <p:nvSpPr>
          <p:cNvPr id="22" name="Rectángulo 21">
            <a:extLst>
              <a:ext uri="{FF2B5EF4-FFF2-40B4-BE49-F238E27FC236}">
                <a16:creationId xmlns="" xmlns:a16="http://schemas.microsoft.com/office/drawing/2014/main" id="{CD08BDF0-11F4-4DE7-80B0-5C05737F1A88}"/>
              </a:ext>
            </a:extLst>
          </p:cNvPr>
          <p:cNvSpPr/>
          <p:nvPr/>
        </p:nvSpPr>
        <p:spPr>
          <a:xfrm>
            <a:off x="8482935" y="3951249"/>
            <a:ext cx="3564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ES" sz="2000" dirty="0"/>
              <a:t>Intereses /</a:t>
            </a:r>
          </a:p>
          <a:p>
            <a:pPr algn="ctr">
              <a:defRPr/>
            </a:pPr>
            <a:r>
              <a:rPr lang="es-ES" sz="2000" dirty="0"/>
              <a:t>Ventas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="" xmlns:a16="http://schemas.microsoft.com/office/drawing/2014/main" id="{4CC4D5E9-3E3A-49F6-B780-4EE13832D3F1}"/>
              </a:ext>
            </a:extLst>
          </p:cNvPr>
          <p:cNvSpPr/>
          <p:nvPr/>
        </p:nvSpPr>
        <p:spPr>
          <a:xfrm>
            <a:off x="6578516" y="5892282"/>
            <a:ext cx="3564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2000" dirty="0"/>
              <a:t>Ventas / </a:t>
            </a:r>
          </a:p>
          <a:p>
            <a:pPr algn="ctr">
              <a:defRPr/>
            </a:pPr>
            <a:r>
              <a:rPr lang="es-ES" sz="2000" dirty="0"/>
              <a:t>Activo Total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1" grpId="0" animBg="1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04"/>
          <a:stretch/>
        </p:blipFill>
        <p:spPr bwMode="auto">
          <a:xfrm>
            <a:off x="4625677" y="913335"/>
            <a:ext cx="3054499" cy="2789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3"/>
          <a:stretch/>
        </p:blipFill>
        <p:spPr bwMode="auto">
          <a:xfrm>
            <a:off x="1199456" y="913335"/>
            <a:ext cx="3054499" cy="2788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07"/>
          <a:stretch/>
        </p:blipFill>
        <p:spPr bwMode="auto">
          <a:xfrm>
            <a:off x="8082061" y="913335"/>
            <a:ext cx="3054499" cy="2767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49"/>
          <a:stretch/>
        </p:blipFill>
        <p:spPr bwMode="auto">
          <a:xfrm>
            <a:off x="1199456" y="3839622"/>
            <a:ext cx="3054499" cy="28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49"/>
          <a:stretch/>
        </p:blipFill>
        <p:spPr bwMode="auto">
          <a:xfrm>
            <a:off x="4625677" y="3839622"/>
            <a:ext cx="3054499" cy="2803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49"/>
          <a:stretch/>
        </p:blipFill>
        <p:spPr bwMode="auto">
          <a:xfrm>
            <a:off x="8082061" y="3839622"/>
            <a:ext cx="3054499" cy="2803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39418" y="116632"/>
            <a:ext cx="11161238" cy="5127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HISTOGRAMAS DE FRECUENCIAS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66898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2"/>
          <a:stretch/>
        </p:blipFill>
        <p:spPr bwMode="auto">
          <a:xfrm>
            <a:off x="4985717" y="796637"/>
            <a:ext cx="3054499" cy="276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67"/>
          <a:stretch/>
        </p:blipFill>
        <p:spPr bwMode="auto">
          <a:xfrm>
            <a:off x="1562306" y="796637"/>
            <a:ext cx="3054499" cy="2775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12"/>
          <a:stretch/>
        </p:blipFill>
        <p:spPr bwMode="auto">
          <a:xfrm>
            <a:off x="3365538" y="3861048"/>
            <a:ext cx="3054499" cy="277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07"/>
          <a:stretch/>
        </p:blipFill>
        <p:spPr bwMode="auto">
          <a:xfrm>
            <a:off x="8544272" y="796637"/>
            <a:ext cx="3054499" cy="2767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39418" y="116632"/>
            <a:ext cx="11161238" cy="5127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HISTOGRAMAS DE FRECUENCIAS</a:t>
            </a:r>
            <a:endParaRPr lang="es-E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7" t="5198" r="23673" b="11860"/>
          <a:stretch/>
        </p:blipFill>
        <p:spPr bwMode="auto">
          <a:xfrm>
            <a:off x="7248128" y="3861239"/>
            <a:ext cx="3067214" cy="2808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457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3711" r="6108" b="17163"/>
          <a:stretch/>
        </p:blipFill>
        <p:spPr bwMode="auto">
          <a:xfrm>
            <a:off x="4848762" y="788276"/>
            <a:ext cx="3263462" cy="290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4" t="3726" r="5709" b="17149"/>
          <a:stretch/>
        </p:blipFill>
        <p:spPr bwMode="auto">
          <a:xfrm>
            <a:off x="1216831" y="788276"/>
            <a:ext cx="3294993" cy="290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2" t="3711" r="2544" b="17163"/>
          <a:stretch/>
        </p:blipFill>
        <p:spPr bwMode="auto">
          <a:xfrm>
            <a:off x="8501426" y="788276"/>
            <a:ext cx="3355214" cy="290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3" t="5073" r="4416" b="15801"/>
          <a:stretch/>
        </p:blipFill>
        <p:spPr bwMode="auto">
          <a:xfrm>
            <a:off x="1216831" y="3799490"/>
            <a:ext cx="3263462" cy="290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5" t="5318" r="5675" b="15557"/>
          <a:stretch/>
        </p:blipFill>
        <p:spPr bwMode="auto">
          <a:xfrm>
            <a:off x="4848762" y="3799490"/>
            <a:ext cx="3263462" cy="290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5332" r="5828" b="15542"/>
          <a:stretch/>
        </p:blipFill>
        <p:spPr bwMode="auto">
          <a:xfrm>
            <a:off x="8501426" y="3799490"/>
            <a:ext cx="3279228" cy="290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39418" y="116632"/>
            <a:ext cx="11161238" cy="5127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DIAGRAMAS DE CAJA Y BRAZOS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47517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9" t="3300" r="3708" b="14849"/>
          <a:stretch/>
        </p:blipFill>
        <p:spPr bwMode="auto">
          <a:xfrm>
            <a:off x="4916101" y="788275"/>
            <a:ext cx="3340139" cy="3000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9" t="3475" r="4902" b="14675"/>
          <a:stretch/>
        </p:blipFill>
        <p:spPr bwMode="auto">
          <a:xfrm>
            <a:off x="1199456" y="788275"/>
            <a:ext cx="3279227" cy="300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1" t="3269" r="5723" b="14880"/>
          <a:stretch/>
        </p:blipFill>
        <p:spPr bwMode="auto">
          <a:xfrm>
            <a:off x="8544272" y="788275"/>
            <a:ext cx="3310759" cy="300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2" t="5047" r="5916" b="16831"/>
          <a:stretch/>
        </p:blipFill>
        <p:spPr bwMode="auto">
          <a:xfrm>
            <a:off x="3143672" y="3852100"/>
            <a:ext cx="3214890" cy="286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5" t="4789" r="5742" b="17091"/>
          <a:stretch/>
        </p:blipFill>
        <p:spPr bwMode="auto">
          <a:xfrm>
            <a:off x="6816080" y="3820568"/>
            <a:ext cx="3247697" cy="2864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39418" y="116632"/>
            <a:ext cx="11161238" cy="5127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DIAGRAMAS DE CAJA Y BRAZOS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80221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16018"/>
              </p:ext>
            </p:extLst>
          </p:nvPr>
        </p:nvGraphicFramePr>
        <p:xfrm>
          <a:off x="983432" y="760936"/>
          <a:ext cx="10392706" cy="471599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6909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502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02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502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502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5028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5028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95702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>
                          <a:effectLst/>
                        </a:rPr>
                        <a:t> </a:t>
                      </a:r>
                      <a:r>
                        <a:rPr lang="es-AR" sz="2000" u="none" strike="noStrike" dirty="0" smtClean="0">
                          <a:effectLst/>
                        </a:rPr>
                        <a:t>Ratio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Media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DS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CV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Mediana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 smtClean="0">
                          <a:effectLst/>
                        </a:rPr>
                        <a:t>Meda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CDM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5702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GAII/AT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0,0759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0,1234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1,6270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0,0693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0,1060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1,5282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5702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GN/PN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0,0824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0,3768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4,5740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0,1180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0,1845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1,5635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5702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GN/</a:t>
                      </a:r>
                      <a:r>
                        <a:rPr lang="es-AR" sz="2000" u="none" strike="noStrike" dirty="0" err="1" smtClean="0">
                          <a:effectLst/>
                        </a:rPr>
                        <a:t>Vtas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0,1268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0,4204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3,3142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0,0450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0,0832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1,8482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702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PT/PN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2,6227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4,2952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1,6377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1,7228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1,4266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0,8280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5702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PT/AT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0,6009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0,1861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0,3098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0,6327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0,1885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0,2979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5702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</a:t>
                      </a:r>
                      <a:r>
                        <a:rPr lang="es-AR" sz="2000" u="none" strike="noStrike" dirty="0" err="1" smtClean="0">
                          <a:effectLst/>
                        </a:rPr>
                        <a:t>Int</a:t>
                      </a:r>
                      <a:r>
                        <a:rPr lang="es-AR" sz="2000" u="none" strike="noStrike" dirty="0" smtClean="0">
                          <a:effectLst/>
                        </a:rPr>
                        <a:t>/</a:t>
                      </a:r>
                      <a:r>
                        <a:rPr lang="es-AR" sz="2000" u="none" strike="noStrike" dirty="0" err="1" smtClean="0">
                          <a:effectLst/>
                        </a:rPr>
                        <a:t>Vtas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-0,0547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0,0770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1,4082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-0,0273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0,0356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1,3043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5702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(</a:t>
                      </a:r>
                      <a:r>
                        <a:rPr lang="es-AR" sz="2000" u="none" strike="noStrike" dirty="0">
                          <a:effectLst/>
                        </a:rPr>
                        <a:t>AC-</a:t>
                      </a:r>
                      <a:r>
                        <a:rPr lang="es-AR" sz="2000" u="none" strike="noStrike" dirty="0" err="1">
                          <a:effectLst/>
                        </a:rPr>
                        <a:t>Inv</a:t>
                      </a:r>
                      <a:r>
                        <a:rPr lang="es-AR" sz="2000" u="none" strike="noStrike" dirty="0">
                          <a:effectLst/>
                        </a:rPr>
                        <a:t>)/PC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0,9867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0,5121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0,5190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0,8945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0,4069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0,4549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5702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AC/PC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1,3753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0,6746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0,4905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1,2542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0,4617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0,3681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95702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</a:t>
                      </a:r>
                      <a:r>
                        <a:rPr lang="es-AR" sz="2000" u="none" strike="noStrike" dirty="0" err="1" smtClean="0">
                          <a:effectLst/>
                        </a:rPr>
                        <a:t>Disp</a:t>
                      </a:r>
                      <a:r>
                        <a:rPr lang="es-AR" sz="2000" u="none" strike="noStrike" dirty="0" smtClean="0">
                          <a:effectLst/>
                        </a:rPr>
                        <a:t>/PC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0,1889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0,2167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1,1476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0,1355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0,1239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0,9139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95702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</a:t>
                      </a:r>
                      <a:r>
                        <a:rPr lang="es-AR" sz="2000" u="none" strike="noStrike" dirty="0" err="1" smtClean="0">
                          <a:effectLst/>
                        </a:rPr>
                        <a:t>CapTrab</a:t>
                      </a:r>
                      <a:r>
                        <a:rPr lang="es-AR" sz="2000" u="none" strike="noStrike" dirty="0" smtClean="0">
                          <a:effectLst/>
                        </a:rPr>
                        <a:t>/AT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0,3271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0,1580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0,4831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0,2885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0,1240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0,4297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63273">
                <a:tc>
                  <a:txBody>
                    <a:bodyPr/>
                    <a:lstStyle/>
                    <a:p>
                      <a:pPr algn="l" fontAlgn="b"/>
                      <a:r>
                        <a:rPr lang="es-AR" sz="2000" u="none" strike="noStrike" dirty="0" smtClean="0">
                          <a:effectLst/>
                        </a:rPr>
                        <a:t> </a:t>
                      </a:r>
                      <a:r>
                        <a:rPr lang="es-AR" sz="2000" u="none" strike="noStrike" dirty="0" err="1" smtClean="0">
                          <a:effectLst/>
                        </a:rPr>
                        <a:t>Vtas</a:t>
                      </a:r>
                      <a:r>
                        <a:rPr lang="es-AR" sz="2000" u="none" strike="noStrike" dirty="0" smtClean="0">
                          <a:effectLst/>
                        </a:rPr>
                        <a:t>/AT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1,0511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0,7322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0,6966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0,8840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0,5871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 dirty="0">
                          <a:effectLst/>
                        </a:rPr>
                        <a:t>0,6642</a:t>
                      </a:r>
                      <a:endParaRPr lang="es-A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39418" y="116632"/>
            <a:ext cx="11161238" cy="5127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ANÁLISIS DESCRIPTIVO </a:t>
            </a:r>
            <a:endParaRPr lang="es-ES" sz="2400" b="1" dirty="0"/>
          </a:p>
        </p:txBody>
      </p:sp>
      <p:sp>
        <p:nvSpPr>
          <p:cNvPr id="5" name="Rectangle 21">
            <a:extLst>
              <a:ext uri="{FF2B5EF4-FFF2-40B4-BE49-F238E27FC236}">
                <a16:creationId xmlns="" xmlns:a16="http://schemas.microsoft.com/office/drawing/2014/main" id="{F99C44CA-8B5B-4A10-85D0-D16CF969C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432" y="5590401"/>
            <a:ext cx="1080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1950" indent="-361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just"/>
            <a:r>
              <a:rPr lang="es-AR" altLang="es-CL" sz="2000" dirty="0">
                <a:latin typeface="+mn-lt"/>
              </a:rPr>
              <a:t>Evaluación estandarizada en forma robusta de la empresa i en términos del indicador j (</a:t>
            </a:r>
            <a:r>
              <a:rPr lang="es-AR" altLang="es-CL" sz="2000" dirty="0" err="1">
                <a:latin typeface="+mn-lt"/>
              </a:rPr>
              <a:t>r</a:t>
            </a:r>
            <a:r>
              <a:rPr lang="es-AR" altLang="es-CL" sz="2000" baseline="-25000" dirty="0" err="1">
                <a:latin typeface="+mn-lt"/>
              </a:rPr>
              <a:t>ij</a:t>
            </a:r>
            <a:r>
              <a:rPr lang="es-AR" altLang="es-CL" sz="2000" dirty="0">
                <a:latin typeface="+mn-lt"/>
              </a:rPr>
              <a:t>) se obtiene como: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38">
                <a:extLst>
                  <a:ext uri="{FF2B5EF4-FFF2-40B4-BE49-F238E27FC236}">
                    <a16:creationId xmlns="" xmlns:a16="http://schemas.microsoft.com/office/drawing/2014/main" id="{9F2DD139-8E91-4681-A96E-F7E5B0287E11}"/>
                  </a:ext>
                </a:extLst>
              </p:cNvPr>
              <p:cNvSpPr txBox="1"/>
              <p:nvPr/>
            </p:nvSpPr>
            <p:spPr>
              <a:xfrm>
                <a:off x="3752631" y="6052820"/>
                <a:ext cx="4575617" cy="684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AR" sz="2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sz="2200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s-AR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2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AR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sz="22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es-AR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AR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sz="22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s-AR" sz="2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sz="2200" i="1">
                                  <a:latin typeface="Cambria Math" panose="02040503050406030204" pitchFamily="18" charset="0"/>
                                </a:rPr>
                                <m:t>𝑚𝑒𝑑𝑖𝑎𝑛𝑎</m:t>
                              </m:r>
                            </m:sub>
                          </m:sSub>
                        </m:num>
                        <m:den>
                          <m:r>
                            <a:rPr lang="es-AR" sz="2200" b="0" i="1" smtClean="0">
                              <a:latin typeface="Cambria Math" panose="02040503050406030204" pitchFamily="18" charset="0"/>
                            </a:rPr>
                            <m:t>1,4826∗</m:t>
                          </m:r>
                          <m:sSub>
                            <m:sSubPr>
                              <m:ctrlPr>
                                <a:rPr lang="es-AR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AR" sz="2200" i="1">
                                  <a:latin typeface="Cambria Math" panose="02040503050406030204" pitchFamily="18" charset="0"/>
                                </a:rPr>
                                <m:t>𝑀𝑒𝑑𝑎</m:t>
                              </m:r>
                            </m:e>
                            <m:sub>
                              <m:r>
                                <a:rPr lang="es-AR" sz="22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den>
                      </m:f>
                      <m:r>
                        <a:rPr lang="es-AR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s-AR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AR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CuadroTexto 3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F2DD139-8E91-4681-A96E-F7E5B0287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2631" y="6052820"/>
                <a:ext cx="4575617" cy="6849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35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1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68" r="20422"/>
          <a:stretch/>
        </p:blipFill>
        <p:spPr bwMode="auto">
          <a:xfrm>
            <a:off x="753000" y="844102"/>
            <a:ext cx="5976664" cy="6013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10">
            <a:extLst>
              <a:ext uri="{FF2B5EF4-FFF2-40B4-BE49-F238E27FC236}">
                <a16:creationId xmlns="" xmlns:a16="http://schemas.microsoft.com/office/drawing/2014/main" id="{6C9342AF-5112-410C-A64E-D9B4120FB8E1}"/>
              </a:ext>
            </a:extLst>
          </p:cNvPr>
          <p:cNvSpPr>
            <a:spLocks noChangeAspect="1"/>
          </p:cNvSpPr>
          <p:nvPr/>
        </p:nvSpPr>
        <p:spPr>
          <a:xfrm>
            <a:off x="839418" y="116632"/>
            <a:ext cx="11161238" cy="7863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2400" b="1" dirty="0" smtClean="0"/>
              <a:t>COMPONENTES PRINCIPALES ROBUSTAS </a:t>
            </a:r>
          </a:p>
          <a:p>
            <a:pPr algn="ctr">
              <a:defRPr/>
            </a:pPr>
            <a:r>
              <a:rPr lang="es-ES" sz="2400" b="1" dirty="0" smtClean="0"/>
              <a:t>Todas las empresas</a:t>
            </a:r>
            <a:endParaRPr lang="es-ES" sz="2400" b="1" dirty="0"/>
          </a:p>
        </p:txBody>
      </p:sp>
      <p:grpSp>
        <p:nvGrpSpPr>
          <p:cNvPr id="10" name="9 Grupo"/>
          <p:cNvGrpSpPr/>
          <p:nvPr/>
        </p:nvGrpSpPr>
        <p:grpSpPr>
          <a:xfrm>
            <a:off x="6712540" y="2445693"/>
            <a:ext cx="5382965" cy="3431579"/>
            <a:chOff x="6712540" y="2085653"/>
            <a:chExt cx="5382965" cy="3431579"/>
          </a:xfrm>
        </p:grpSpPr>
        <p:pic>
          <p:nvPicPr>
            <p:cNvPr id="7" name="6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2540" y="2276872"/>
              <a:ext cx="5382965" cy="324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8 CuadroTexto"/>
            <p:cNvSpPr txBox="1"/>
            <p:nvPr/>
          </p:nvSpPr>
          <p:spPr>
            <a:xfrm>
              <a:off x="6800314" y="2085653"/>
              <a:ext cx="5220000" cy="43200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AR" dirty="0" smtClean="0"/>
                <a:t>Varianzas</a:t>
              </a:r>
              <a:endParaRPr lang="es-AR" dirty="0"/>
            </a:p>
          </p:txBody>
        </p:sp>
      </p:grpSp>
      <p:sp>
        <p:nvSpPr>
          <p:cNvPr id="11" name="10 Rectángulo"/>
          <p:cNvSpPr/>
          <p:nvPr/>
        </p:nvSpPr>
        <p:spPr>
          <a:xfrm>
            <a:off x="6800315" y="1414517"/>
            <a:ext cx="50563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altLang="es-CL" dirty="0" smtClean="0"/>
              <a:t>Por Búsqueda de Proyecciones (</a:t>
            </a:r>
            <a:r>
              <a:rPr lang="es-ES_tradnl" altLang="es-CL" dirty="0" err="1" smtClean="0"/>
              <a:t>Projection</a:t>
            </a:r>
            <a:r>
              <a:rPr lang="es-ES_tradnl" altLang="es-CL" dirty="0" smtClean="0"/>
              <a:t> </a:t>
            </a:r>
            <a:r>
              <a:rPr lang="es-ES_tradnl" altLang="es-CL" dirty="0" err="1" smtClean="0"/>
              <a:t>Pursuit</a:t>
            </a:r>
            <a:r>
              <a:rPr lang="es-ES_tradnl" altLang="es-CL" dirty="0" smtClean="0"/>
              <a:t>) </a:t>
            </a:r>
            <a:r>
              <a:rPr lang="es-ES_tradnl" altLang="es-CL" dirty="0" err="1" smtClean="0"/>
              <a:t>Croux</a:t>
            </a:r>
            <a:r>
              <a:rPr lang="es-ES_tradnl" altLang="es-CL" dirty="0" smtClean="0"/>
              <a:t> y Ruiz </a:t>
            </a:r>
            <a:r>
              <a:rPr lang="es-ES_tradnl" altLang="es-CL" dirty="0" err="1" smtClean="0"/>
              <a:t>Gazen</a:t>
            </a:r>
            <a:r>
              <a:rPr lang="es-ES_tradnl" altLang="es-CL" dirty="0" smtClean="0"/>
              <a:t> (2005)</a:t>
            </a:r>
            <a:endParaRPr lang="es-A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75" t="5004" r="17146" b="2782"/>
          <a:stretch/>
        </p:blipFill>
        <p:spPr bwMode="auto">
          <a:xfrm>
            <a:off x="807784" y="1172244"/>
            <a:ext cx="5803389" cy="5682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Elipse"/>
          <p:cNvSpPr/>
          <p:nvPr/>
        </p:nvSpPr>
        <p:spPr>
          <a:xfrm>
            <a:off x="2604749" y="2265755"/>
            <a:ext cx="682939" cy="3711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Elipse"/>
          <p:cNvSpPr/>
          <p:nvPr/>
        </p:nvSpPr>
        <p:spPr>
          <a:xfrm>
            <a:off x="5231904" y="2168790"/>
            <a:ext cx="1008112" cy="3711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Elipse"/>
          <p:cNvSpPr/>
          <p:nvPr/>
        </p:nvSpPr>
        <p:spPr>
          <a:xfrm>
            <a:off x="2939523" y="5757764"/>
            <a:ext cx="837213" cy="3711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Elipse"/>
          <p:cNvSpPr/>
          <p:nvPr/>
        </p:nvSpPr>
        <p:spPr>
          <a:xfrm>
            <a:off x="4307675" y="4402245"/>
            <a:ext cx="1008112" cy="3711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431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Recorte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corte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9270AA94-2367-4B1E-B579-26147B222BD0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9050</TotalTime>
  <Words>1750</Words>
  <Application>Microsoft Office PowerPoint</Application>
  <PresentationFormat>Personalizado</PresentationFormat>
  <Paragraphs>1070</Paragraphs>
  <Slides>23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5" baseType="lpstr">
      <vt:lpstr>Recorte</vt:lpstr>
      <vt:lpstr>Equation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FCE 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multivariados</dc:title>
  <dc:creator>Hebe Goldenhersch</dc:creator>
  <cp:lastModifiedBy>general</cp:lastModifiedBy>
  <cp:revision>532</cp:revision>
  <dcterms:created xsi:type="dcterms:W3CDTF">2005-04-21T16:25:15Z</dcterms:created>
  <dcterms:modified xsi:type="dcterms:W3CDTF">2018-10-17T19:58:17Z</dcterms:modified>
</cp:coreProperties>
</file>