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83" r:id="rId4"/>
    <p:sldId id="257" r:id="rId5"/>
    <p:sldId id="262" r:id="rId6"/>
    <p:sldId id="263" r:id="rId7"/>
    <p:sldId id="288" r:id="rId8"/>
    <p:sldId id="265" r:id="rId9"/>
    <p:sldId id="290" r:id="rId10"/>
    <p:sldId id="266" r:id="rId11"/>
    <p:sldId id="267" r:id="rId12"/>
    <p:sldId id="292" r:id="rId13"/>
    <p:sldId id="269" r:id="rId14"/>
    <p:sldId id="295" r:id="rId15"/>
    <p:sldId id="272" r:id="rId16"/>
    <p:sldId id="274" r:id="rId17"/>
    <p:sldId id="302" r:id="rId18"/>
    <p:sldId id="275" r:id="rId19"/>
    <p:sldId id="277" r:id="rId20"/>
    <p:sldId id="278" r:id="rId21"/>
    <p:sldId id="303" r:id="rId22"/>
    <p:sldId id="279" r:id="rId23"/>
    <p:sldId id="280" r:id="rId24"/>
    <p:sldId id="30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LAURA\FACULTAD\PROYECTO%20SECYT%202014\PROYECTO%20SECYT%202016\EPIO\CONGRESO%20SANTA%20FE\Ejercic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Hoja1!$A$6:$A$9</c:f>
              <c:strCache>
                <c:ptCount val="4"/>
                <c:pt idx="0">
                  <c:v>Energía y Telecomunicaciones</c:v>
                </c:pt>
                <c:pt idx="1">
                  <c:v>Petrolero</c:v>
                </c:pt>
                <c:pt idx="2">
                  <c:v>Financiero y de seguros</c:v>
                </c:pt>
                <c:pt idx="3">
                  <c:v>Otros</c:v>
                </c:pt>
              </c:strCache>
            </c:strRef>
          </c:cat>
          <c:val>
            <c:numRef>
              <c:f>Hoja1!$B$6:$B$9</c:f>
              <c:numCache>
                <c:formatCode>0%</c:formatCode>
                <c:ptCount val="4"/>
                <c:pt idx="0">
                  <c:v>0.34000000000000014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0.2900000000000002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0759808"/>
        <c:axId val="80773888"/>
        <c:axId val="0"/>
      </c:bar3DChart>
      <c:catAx>
        <c:axId val="80759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80773888"/>
        <c:crosses val="autoZero"/>
        <c:auto val="1"/>
        <c:lblAlgn val="ctr"/>
        <c:lblOffset val="100"/>
        <c:noMultiLvlLbl val="0"/>
      </c:catAx>
      <c:valAx>
        <c:axId val="80773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75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BA3E-B430-4944-A49C-63966ECBC0DC}" type="doc">
      <dgm:prSet loTypeId="urn:microsoft.com/office/officeart/2008/layout/VerticalCircle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2FF96F5-F7A7-453C-8236-AF07E7371ECE}">
      <dgm:prSet/>
      <dgm:spPr/>
      <dgm:t>
        <a:bodyPr/>
        <a:lstStyle/>
        <a:p>
          <a:pPr rtl="0"/>
          <a:r>
            <a:rPr lang="es-AR" dirty="0" smtClean="0"/>
            <a:t>Energía y Telecomunicaciones (34%)</a:t>
          </a:r>
          <a:endParaRPr lang="es-ES" dirty="0"/>
        </a:p>
      </dgm:t>
    </dgm:pt>
    <dgm:pt modelId="{F74E0730-92D4-433E-93BE-34579845303D}" type="parTrans" cxnId="{36D0DDF4-960E-48B8-90E9-CAF6C60A48C6}">
      <dgm:prSet/>
      <dgm:spPr/>
      <dgm:t>
        <a:bodyPr/>
        <a:lstStyle/>
        <a:p>
          <a:endParaRPr lang="es-ES"/>
        </a:p>
      </dgm:t>
    </dgm:pt>
    <dgm:pt modelId="{6944D9F7-9FFC-4EA7-9BEB-D5D421123AE7}" type="sibTrans" cxnId="{36D0DDF4-960E-48B8-90E9-CAF6C60A48C6}">
      <dgm:prSet/>
      <dgm:spPr/>
      <dgm:t>
        <a:bodyPr/>
        <a:lstStyle/>
        <a:p>
          <a:endParaRPr lang="es-ES"/>
        </a:p>
      </dgm:t>
    </dgm:pt>
    <dgm:pt modelId="{AF301BC5-3721-45D6-BAD4-BC62630C29C3}">
      <dgm:prSet/>
      <dgm:spPr/>
      <dgm:t>
        <a:bodyPr/>
        <a:lstStyle/>
        <a:p>
          <a:pPr rtl="0"/>
          <a:r>
            <a:rPr lang="es-AR" dirty="0" smtClean="0"/>
            <a:t>Petrolero (23%)</a:t>
          </a:r>
          <a:endParaRPr lang="es-ES" dirty="0"/>
        </a:p>
      </dgm:t>
    </dgm:pt>
    <dgm:pt modelId="{69259D6F-266F-451F-A386-D050CC6C526A}" type="parTrans" cxnId="{296832C6-2B1C-45CD-AE6D-8F8642BB242A}">
      <dgm:prSet/>
      <dgm:spPr/>
      <dgm:t>
        <a:bodyPr/>
        <a:lstStyle/>
        <a:p>
          <a:endParaRPr lang="es-ES"/>
        </a:p>
      </dgm:t>
    </dgm:pt>
    <dgm:pt modelId="{9064BC3E-E81D-430B-BD34-F8CBD0DC8088}" type="sibTrans" cxnId="{296832C6-2B1C-45CD-AE6D-8F8642BB242A}">
      <dgm:prSet/>
      <dgm:spPr/>
      <dgm:t>
        <a:bodyPr/>
        <a:lstStyle/>
        <a:p>
          <a:endParaRPr lang="es-ES"/>
        </a:p>
      </dgm:t>
    </dgm:pt>
    <dgm:pt modelId="{D21B4BA7-54EE-4AC9-9BC3-CDB01BA1E5E1}">
      <dgm:prSet/>
      <dgm:spPr/>
      <dgm:t>
        <a:bodyPr/>
        <a:lstStyle/>
        <a:p>
          <a:pPr rtl="0"/>
          <a:r>
            <a:rPr lang="es-AR" dirty="0" smtClean="0"/>
            <a:t>Financiero y de seguros (14%)</a:t>
          </a:r>
          <a:endParaRPr lang="es-ES" dirty="0"/>
        </a:p>
      </dgm:t>
    </dgm:pt>
    <dgm:pt modelId="{0FE894E2-E358-4FD8-BDF6-F84B951857F6}" type="parTrans" cxnId="{C1BB717C-104B-4425-AD5C-AF348DB1756C}">
      <dgm:prSet/>
      <dgm:spPr/>
      <dgm:t>
        <a:bodyPr/>
        <a:lstStyle/>
        <a:p>
          <a:endParaRPr lang="es-ES"/>
        </a:p>
      </dgm:t>
    </dgm:pt>
    <dgm:pt modelId="{5E95A8E2-F398-413F-BEDC-004F14F3FCF7}" type="sibTrans" cxnId="{C1BB717C-104B-4425-AD5C-AF348DB1756C}">
      <dgm:prSet/>
      <dgm:spPr/>
      <dgm:t>
        <a:bodyPr/>
        <a:lstStyle/>
        <a:p>
          <a:endParaRPr lang="es-ES"/>
        </a:p>
      </dgm:t>
    </dgm:pt>
    <dgm:pt modelId="{5F55FF00-FB0F-434F-B94F-081832B91D5B}" type="pres">
      <dgm:prSet presAssocID="{3845BA3E-B430-4944-A49C-63966ECBC0DC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7126A562-2594-4974-AF22-BCE128C0D7AD}" type="pres">
      <dgm:prSet presAssocID="{E2FF96F5-F7A7-453C-8236-AF07E7371ECE}" presName="noChildren" presStyleCnt="0"/>
      <dgm:spPr/>
    </dgm:pt>
    <dgm:pt modelId="{AA49B958-9357-4151-91A5-AF4CBED88666}" type="pres">
      <dgm:prSet presAssocID="{E2FF96F5-F7A7-453C-8236-AF07E7371ECE}" presName="gap" presStyleCnt="0"/>
      <dgm:spPr/>
    </dgm:pt>
    <dgm:pt modelId="{8F557B38-D87A-4377-AB0E-4E9050EA72CF}" type="pres">
      <dgm:prSet presAssocID="{E2FF96F5-F7A7-453C-8236-AF07E7371ECE}" presName="medCircle2" presStyleLbl="vennNode1" presStyleIdx="0" presStyleCnt="3"/>
      <dgm:spPr/>
    </dgm:pt>
    <dgm:pt modelId="{ABD970F9-D732-4C29-AE6F-825516A8274F}" type="pres">
      <dgm:prSet presAssocID="{E2FF96F5-F7A7-453C-8236-AF07E7371ECE}" presName="txLvlOnly1" presStyleLbl="revTx" presStyleIdx="0" presStyleCnt="3" custLinFactNeighborX="5113" custLinFactNeighborY="-9688"/>
      <dgm:spPr/>
      <dgm:t>
        <a:bodyPr/>
        <a:lstStyle/>
        <a:p>
          <a:endParaRPr lang="es-ES"/>
        </a:p>
      </dgm:t>
    </dgm:pt>
    <dgm:pt modelId="{D77ACA20-7BFC-41DE-BE01-D17EA34CB300}" type="pres">
      <dgm:prSet presAssocID="{AF301BC5-3721-45D6-BAD4-BC62630C29C3}" presName="noChildren" presStyleCnt="0"/>
      <dgm:spPr/>
    </dgm:pt>
    <dgm:pt modelId="{9E45269D-67A2-471A-84DE-91B9BAAB370F}" type="pres">
      <dgm:prSet presAssocID="{AF301BC5-3721-45D6-BAD4-BC62630C29C3}" presName="gap" presStyleCnt="0"/>
      <dgm:spPr/>
    </dgm:pt>
    <dgm:pt modelId="{DB5B9C37-57B0-436F-AA4D-3F07DFEB3E28}" type="pres">
      <dgm:prSet presAssocID="{AF301BC5-3721-45D6-BAD4-BC62630C29C3}" presName="medCircle2" presStyleLbl="vennNode1" presStyleIdx="1" presStyleCnt="3"/>
      <dgm:spPr/>
    </dgm:pt>
    <dgm:pt modelId="{576BB27D-34C3-4279-A0B2-D5575DAB995E}" type="pres">
      <dgm:prSet presAssocID="{AF301BC5-3721-45D6-BAD4-BC62630C29C3}" presName="txLvlOnly1" presStyleLbl="revTx" presStyleIdx="1" presStyleCnt="3"/>
      <dgm:spPr/>
      <dgm:t>
        <a:bodyPr/>
        <a:lstStyle/>
        <a:p>
          <a:endParaRPr lang="es-ES"/>
        </a:p>
      </dgm:t>
    </dgm:pt>
    <dgm:pt modelId="{716ADAD6-5B1B-42B3-A74C-1390067ACC45}" type="pres">
      <dgm:prSet presAssocID="{D21B4BA7-54EE-4AC9-9BC3-CDB01BA1E5E1}" presName="noChildren" presStyleCnt="0"/>
      <dgm:spPr/>
    </dgm:pt>
    <dgm:pt modelId="{4DA5FC91-F12C-4BD5-9820-11B2D813244B}" type="pres">
      <dgm:prSet presAssocID="{D21B4BA7-54EE-4AC9-9BC3-CDB01BA1E5E1}" presName="gap" presStyleCnt="0"/>
      <dgm:spPr/>
    </dgm:pt>
    <dgm:pt modelId="{5720A118-40F0-49F3-8281-BF01E409EE87}" type="pres">
      <dgm:prSet presAssocID="{D21B4BA7-54EE-4AC9-9BC3-CDB01BA1E5E1}" presName="medCircle2" presStyleLbl="vennNode1" presStyleIdx="2" presStyleCnt="3"/>
      <dgm:spPr/>
    </dgm:pt>
    <dgm:pt modelId="{597217CA-EC9E-4D07-84D8-9A3882572822}" type="pres">
      <dgm:prSet presAssocID="{D21B4BA7-54EE-4AC9-9BC3-CDB01BA1E5E1}" presName="txLvlOnly1" presStyleLbl="revTx" presStyleIdx="2" presStyleCnt="3"/>
      <dgm:spPr/>
      <dgm:t>
        <a:bodyPr/>
        <a:lstStyle/>
        <a:p>
          <a:endParaRPr lang="es-ES"/>
        </a:p>
      </dgm:t>
    </dgm:pt>
  </dgm:ptLst>
  <dgm:cxnLst>
    <dgm:cxn modelId="{9F3AF3C5-3BC8-46D0-9CE4-8389408F8294}" type="presOf" srcId="{E2FF96F5-F7A7-453C-8236-AF07E7371ECE}" destId="{ABD970F9-D732-4C29-AE6F-825516A8274F}" srcOrd="0" destOrd="0" presId="urn:microsoft.com/office/officeart/2008/layout/VerticalCircleList"/>
    <dgm:cxn modelId="{C1BB717C-104B-4425-AD5C-AF348DB1756C}" srcId="{3845BA3E-B430-4944-A49C-63966ECBC0DC}" destId="{D21B4BA7-54EE-4AC9-9BC3-CDB01BA1E5E1}" srcOrd="2" destOrd="0" parTransId="{0FE894E2-E358-4FD8-BDF6-F84B951857F6}" sibTransId="{5E95A8E2-F398-413F-BEDC-004F14F3FCF7}"/>
    <dgm:cxn modelId="{296832C6-2B1C-45CD-AE6D-8F8642BB242A}" srcId="{3845BA3E-B430-4944-A49C-63966ECBC0DC}" destId="{AF301BC5-3721-45D6-BAD4-BC62630C29C3}" srcOrd="1" destOrd="0" parTransId="{69259D6F-266F-451F-A386-D050CC6C526A}" sibTransId="{9064BC3E-E81D-430B-BD34-F8CBD0DC8088}"/>
    <dgm:cxn modelId="{559ECBD7-5E24-4D50-9BC4-B82D4C5A04A5}" type="presOf" srcId="{3845BA3E-B430-4944-A49C-63966ECBC0DC}" destId="{5F55FF00-FB0F-434F-B94F-081832B91D5B}" srcOrd="0" destOrd="0" presId="urn:microsoft.com/office/officeart/2008/layout/VerticalCircleList"/>
    <dgm:cxn modelId="{36D0DDF4-960E-48B8-90E9-CAF6C60A48C6}" srcId="{3845BA3E-B430-4944-A49C-63966ECBC0DC}" destId="{E2FF96F5-F7A7-453C-8236-AF07E7371ECE}" srcOrd="0" destOrd="0" parTransId="{F74E0730-92D4-433E-93BE-34579845303D}" sibTransId="{6944D9F7-9FFC-4EA7-9BEB-D5D421123AE7}"/>
    <dgm:cxn modelId="{E1726E8E-BB1A-412A-B388-4533713B2DDF}" type="presOf" srcId="{D21B4BA7-54EE-4AC9-9BC3-CDB01BA1E5E1}" destId="{597217CA-EC9E-4D07-84D8-9A3882572822}" srcOrd="0" destOrd="0" presId="urn:microsoft.com/office/officeart/2008/layout/VerticalCircleList"/>
    <dgm:cxn modelId="{16721CF8-C341-4414-A85F-C1D3DC5DBE94}" type="presOf" srcId="{AF301BC5-3721-45D6-BAD4-BC62630C29C3}" destId="{576BB27D-34C3-4279-A0B2-D5575DAB995E}" srcOrd="0" destOrd="0" presId="urn:microsoft.com/office/officeart/2008/layout/VerticalCircleList"/>
    <dgm:cxn modelId="{9E4BB10A-DBA8-44EA-8E04-C99BBE260F99}" type="presParOf" srcId="{5F55FF00-FB0F-434F-B94F-081832B91D5B}" destId="{7126A562-2594-4974-AF22-BCE128C0D7AD}" srcOrd="0" destOrd="0" presId="urn:microsoft.com/office/officeart/2008/layout/VerticalCircleList"/>
    <dgm:cxn modelId="{5E002798-FAC3-4B1F-8774-D538DCD41DE8}" type="presParOf" srcId="{7126A562-2594-4974-AF22-BCE128C0D7AD}" destId="{AA49B958-9357-4151-91A5-AF4CBED88666}" srcOrd="0" destOrd="0" presId="urn:microsoft.com/office/officeart/2008/layout/VerticalCircleList"/>
    <dgm:cxn modelId="{FBAA6B66-D021-44EB-B414-0B99394BB9F9}" type="presParOf" srcId="{7126A562-2594-4974-AF22-BCE128C0D7AD}" destId="{8F557B38-D87A-4377-AB0E-4E9050EA72CF}" srcOrd="1" destOrd="0" presId="urn:microsoft.com/office/officeart/2008/layout/VerticalCircleList"/>
    <dgm:cxn modelId="{5E3836B2-5876-4E04-AA26-F402EAB5E6C7}" type="presParOf" srcId="{7126A562-2594-4974-AF22-BCE128C0D7AD}" destId="{ABD970F9-D732-4C29-AE6F-825516A8274F}" srcOrd="2" destOrd="0" presId="urn:microsoft.com/office/officeart/2008/layout/VerticalCircleList"/>
    <dgm:cxn modelId="{00E2D498-FD88-49BC-906A-67A7B065B95E}" type="presParOf" srcId="{5F55FF00-FB0F-434F-B94F-081832B91D5B}" destId="{D77ACA20-7BFC-41DE-BE01-D17EA34CB300}" srcOrd="1" destOrd="0" presId="urn:microsoft.com/office/officeart/2008/layout/VerticalCircleList"/>
    <dgm:cxn modelId="{7F05E02B-39BD-4C4C-826A-8E767CCBEA1A}" type="presParOf" srcId="{D77ACA20-7BFC-41DE-BE01-D17EA34CB300}" destId="{9E45269D-67A2-471A-84DE-91B9BAAB370F}" srcOrd="0" destOrd="0" presId="urn:microsoft.com/office/officeart/2008/layout/VerticalCircleList"/>
    <dgm:cxn modelId="{3E6E73DC-4986-49E3-8DCC-88B705B3EB2E}" type="presParOf" srcId="{D77ACA20-7BFC-41DE-BE01-D17EA34CB300}" destId="{DB5B9C37-57B0-436F-AA4D-3F07DFEB3E28}" srcOrd="1" destOrd="0" presId="urn:microsoft.com/office/officeart/2008/layout/VerticalCircleList"/>
    <dgm:cxn modelId="{B25C0AA8-25F9-423F-B82B-9C08097B2721}" type="presParOf" srcId="{D77ACA20-7BFC-41DE-BE01-D17EA34CB300}" destId="{576BB27D-34C3-4279-A0B2-D5575DAB995E}" srcOrd="2" destOrd="0" presId="urn:microsoft.com/office/officeart/2008/layout/VerticalCircleList"/>
    <dgm:cxn modelId="{B4AC3A1E-0D5E-4AF7-814B-4306BB2885B5}" type="presParOf" srcId="{5F55FF00-FB0F-434F-B94F-081832B91D5B}" destId="{716ADAD6-5B1B-42B3-A74C-1390067ACC45}" srcOrd="2" destOrd="0" presId="urn:microsoft.com/office/officeart/2008/layout/VerticalCircleList"/>
    <dgm:cxn modelId="{9C512EC2-2C99-488F-A25B-5269581EBB44}" type="presParOf" srcId="{716ADAD6-5B1B-42B3-A74C-1390067ACC45}" destId="{4DA5FC91-F12C-4BD5-9820-11B2D813244B}" srcOrd="0" destOrd="0" presId="urn:microsoft.com/office/officeart/2008/layout/VerticalCircleList"/>
    <dgm:cxn modelId="{BEE9DD08-96F7-4D56-9373-3041C7064B73}" type="presParOf" srcId="{716ADAD6-5B1B-42B3-A74C-1390067ACC45}" destId="{5720A118-40F0-49F3-8281-BF01E409EE87}" srcOrd="1" destOrd="0" presId="urn:microsoft.com/office/officeart/2008/layout/VerticalCircleList"/>
    <dgm:cxn modelId="{3673C71A-A7B9-422B-9244-A0974B3DF159}" type="presParOf" srcId="{716ADAD6-5B1B-42B3-A74C-1390067ACC45}" destId="{597217CA-EC9E-4D07-84D8-9A388257282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90AD-C8AE-4687-BCF0-7656087AA316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157C6-9577-4EC1-B59A-FB7300567F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48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5828-1D89-4404-BB69-35F5179D1EB1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093-9E61-4E50-B3D8-E7E54908F5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5548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6093-9E61-4E50-B3D8-E7E54908F52D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6093-9E61-4E50-B3D8-E7E54908F52D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7855A-BA62-43A8-930D-9CC77CF36C7F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4DB20-4D8A-46DC-957B-259D40E4C5F9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35CA9-EE6B-40AD-85DA-C9C9AEC9A4F3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74EEE-074D-45F6-B443-A78C8B9E673E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9E88E-CFBA-476B-86B2-F7607369ABE5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21824-A6E2-4419-9961-70E38A0E79E8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36F85-E11E-40E8-8A64-21D0905CF6ED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287F1-FAAA-47D2-86A9-A2903FB04E69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53647-B211-4145-89B9-579078504859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D1E795-F36A-442C-8FB7-9BB14573D7BD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C1C9D1-B543-49E3-9225-E8DED7F15E4B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7EE263-22C2-49C2-934F-B6798D1EFF6A}" type="datetime1">
              <a:rPr lang="es-ES" smtClean="0"/>
              <a:pPr/>
              <a:t>21/05/2018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0AF099-2DCA-4BCA-BF8C-3225653D8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INCORPORACION DE LA RESPONSABILIDAD SOCIAL EMPRESARIA EN DECISIONES DE INVERSION UTILIZANDO TECNICAS MULTICRITERIO</a:t>
            </a:r>
            <a:endParaRPr lang="es-AR" dirty="0" smtClean="0">
              <a:latin typeface="+mj-lt"/>
            </a:endParaRPr>
          </a:p>
          <a:p>
            <a:endParaRPr lang="es-AR" dirty="0">
              <a:latin typeface="+mj-lt"/>
            </a:endParaRP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Autores: </a:t>
            </a: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Cra. Laura Bravino</a:t>
            </a: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  </a:t>
            </a:r>
            <a:r>
              <a:rPr lang="es-AR" sz="2600" dirty="0" err="1" smtClean="0">
                <a:latin typeface="+mj-lt"/>
                <a:cs typeface="Calibri" pitchFamily="34" charset="0"/>
              </a:rPr>
              <a:t>Mgter</a:t>
            </a:r>
            <a:r>
              <a:rPr lang="es-AR" sz="2600" dirty="0" smtClean="0">
                <a:latin typeface="+mj-lt"/>
                <a:cs typeface="Calibri" pitchFamily="34" charset="0"/>
              </a:rPr>
              <a:t> Oscar Margaría</a:t>
            </a: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Cra. Elena Rojas Heredia</a:t>
            </a: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 Cr. Gustavo Santillan</a:t>
            </a:r>
          </a:p>
          <a:p>
            <a:pPr marL="0" indent="0" algn="ctr">
              <a:buNone/>
            </a:pPr>
            <a:r>
              <a:rPr lang="es-AR" sz="2600" dirty="0" smtClean="0">
                <a:latin typeface="+mj-lt"/>
                <a:cs typeface="Calibri" pitchFamily="34" charset="0"/>
              </a:rPr>
              <a:t>Cra. Cecilia Rosset</a:t>
            </a:r>
            <a:endParaRPr lang="es-ES" sz="2600" dirty="0">
              <a:latin typeface="+mj-lt"/>
              <a:cs typeface="Calibri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10770" t="14424" r="45505" b="61017"/>
          <a:stretch/>
        </p:blipFill>
        <p:spPr bwMode="auto">
          <a:xfrm>
            <a:off x="2786050" y="0"/>
            <a:ext cx="3857652" cy="92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3592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828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28812"/>
              </p:ext>
            </p:extLst>
          </p:nvPr>
        </p:nvGraphicFramePr>
        <p:xfrm>
          <a:off x="1285852" y="2285992"/>
          <a:ext cx="7215237" cy="3552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082"/>
                <a:gridCol w="1089278"/>
                <a:gridCol w="762574"/>
                <a:gridCol w="1100813"/>
                <a:gridCol w="642653"/>
                <a:gridCol w="883263"/>
                <a:gridCol w="762574"/>
              </a:tblGrid>
              <a:tr h="194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MATRIZ NORMALIZADA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53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REPORTES RSE-GRI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PACTO GLOBAL-UNEP FI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PRINCIPIOS DEL ECUADOR-CDP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IARSE - CEADS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NORMAS ISO 26000-AA1000AS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VECTOR DE PESOS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9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REPORTES RSE-GRI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0,25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0,30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0,31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0,14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0,2365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PACTO GLOBAL-UNEP FI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0,02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0,04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0,02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0,02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0,06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0,0314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PRINCIPIOS DEL ECUADOR-CDP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0,04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0,18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0,08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0,05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0,10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0,0892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9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IARSE - CE ADS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0,21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0,15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0,10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0,12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0,1286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4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NORMAS ISO 26000-AA1000AS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0,70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0,32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0,45</a:t>
                      </a:r>
                      <a:endParaRPr lang="es-ES" sz="12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0,52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0,58</a:t>
                      </a:r>
                      <a:endParaRPr lang="es-ES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0,5141</a:t>
                      </a:r>
                      <a:endParaRPr lang="es-ES" sz="12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31224" cy="1143000"/>
          </a:xfrm>
        </p:spPr>
        <p:txBody>
          <a:bodyPr>
            <a:noAutofit/>
          </a:bodyPr>
          <a:lstStyle/>
          <a:p>
            <a:r>
              <a:rPr lang="es-AR" sz="2800" dirty="0" smtClean="0">
                <a:latin typeface="+mn-lt"/>
                <a:cs typeface="Arial" pitchFamily="34" charset="0"/>
              </a:rPr>
              <a:t>Paso 2: Estimación de los pesos relativos de los elementos de la decisión, normalizado la matriz [A].</a:t>
            </a:r>
            <a:endParaRPr lang="es-ES" sz="2800" dirty="0">
              <a:latin typeface="+mn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3138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91450" cy="1138138"/>
          </a:xfrm>
        </p:spPr>
        <p:txBody>
          <a:bodyPr>
            <a:noAutofit/>
          </a:bodyPr>
          <a:lstStyle/>
          <a:p>
            <a:r>
              <a:rPr lang="es-AR" sz="2400" dirty="0" smtClean="0">
                <a:latin typeface="+mn-lt"/>
                <a:cs typeface="Arial" pitchFamily="34" charset="0"/>
              </a:rPr>
              <a:t>Paso 3: Comprobación de la consistencia de los juicios del decisor:</a:t>
            </a:r>
            <a:endParaRPr lang="es-ES" sz="2400" dirty="0">
              <a:latin typeface="+mn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3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4525963"/>
          </a:xfrm>
          <a:blipFill rotWithShape="1">
            <a:blip r:embed="rId3" cstate="print"/>
            <a:stretch>
              <a:fillRect l="-593" b="-674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817154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935745"/>
          </a:xfrm>
        </p:spPr>
        <p:txBody>
          <a:bodyPr>
            <a:normAutofit/>
          </a:bodyPr>
          <a:lstStyle/>
          <a:p>
            <a:pPr>
              <a:buNone/>
            </a:pPr>
            <a:endParaRPr lang="es-AR" sz="25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AR" sz="25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AR" sz="25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/>
          <a:srcRect l="21180" t="48169" r="24313" b="25345"/>
          <a:stretch>
            <a:fillRect/>
          </a:stretch>
        </p:blipFill>
        <p:spPr bwMode="auto">
          <a:xfrm>
            <a:off x="928662" y="1714488"/>
            <a:ext cx="75009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8171547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853114" cy="1210146"/>
          </a:xfrm>
        </p:spPr>
        <p:txBody>
          <a:bodyPr>
            <a:noAutofit/>
          </a:bodyPr>
          <a:lstStyle/>
          <a:p>
            <a:pPr algn="just"/>
            <a:r>
              <a:rPr lang="es-AR" sz="2800" dirty="0" smtClean="0">
                <a:latin typeface="+mn-lt"/>
                <a:cs typeface="Arial" pitchFamily="34" charset="0"/>
              </a:rPr>
              <a:t>Paso 4: Elaboración </a:t>
            </a:r>
            <a:r>
              <a:rPr lang="es-AR" sz="2800" dirty="0">
                <a:latin typeface="+mn-lt"/>
                <a:cs typeface="Arial" pitchFamily="34" charset="0"/>
              </a:rPr>
              <a:t>de las matrices de comparaciones apareadas de las alternativas con respecto a cada criterio</a:t>
            </a:r>
            <a:endParaRPr lang="es-ES" sz="2800" dirty="0">
              <a:latin typeface="+mn-lt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357290" y="2714620"/>
          <a:ext cx="6429424" cy="3191413"/>
        </p:xfrm>
        <a:graphic>
          <a:graphicData uri="http://schemas.openxmlformats.org/drawingml/2006/table">
            <a:tbl>
              <a:tblPr/>
              <a:tblGrid>
                <a:gridCol w="1857390"/>
                <a:gridCol w="1357322"/>
                <a:gridCol w="2000264"/>
                <a:gridCol w="1214448"/>
              </a:tblGrid>
              <a:tr h="7368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REPORTES RSE-GRI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</a:t>
                      </a:r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Telecomunicaciones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Petrolero 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15268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4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4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90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5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69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Total 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1,53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4,33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9</a:t>
                      </a:r>
                    </a:p>
                  </a:txBody>
                  <a:tcPr marL="9112" marR="9112" marT="91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1876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800" dirty="0">
                <a:latin typeface="+mn-lt"/>
                <a:cs typeface="Arial" pitchFamily="34" charset="0"/>
              </a:rPr>
              <a:t>Paso 4:</a:t>
            </a:r>
            <a:endParaRPr lang="es-ES" sz="2800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214546" y="1071546"/>
          <a:ext cx="6000792" cy="2567217"/>
        </p:xfrm>
        <a:graphic>
          <a:graphicData uri="http://schemas.openxmlformats.org/drawingml/2006/table">
            <a:tbl>
              <a:tblPr/>
              <a:tblGrid>
                <a:gridCol w="1943918"/>
                <a:gridCol w="1056478"/>
                <a:gridCol w="1817139"/>
                <a:gridCol w="1183257"/>
              </a:tblGrid>
              <a:tr h="50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PACTO GLOBAL-UNEP FI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Telecomunicaciones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9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0,14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28641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53121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7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02081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Total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11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4,33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1,48</a:t>
                      </a: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071670" y="3786190"/>
          <a:ext cx="6143668" cy="2553122"/>
        </p:xfrm>
        <a:graphic>
          <a:graphicData uri="http://schemas.openxmlformats.org/drawingml/2006/table">
            <a:tbl>
              <a:tblPr/>
              <a:tblGrid>
                <a:gridCol w="1901612"/>
                <a:gridCol w="1133654"/>
                <a:gridCol w="1791902"/>
                <a:gridCol w="1316500"/>
              </a:tblGrid>
              <a:tr h="714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PRINCIPIOS DEL ECUADOR-CDP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Sector</a:t>
                      </a:r>
                    </a:p>
                    <a:p>
                      <a:pPr algn="ctr" rtl="0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 Petrolero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67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854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58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Total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6,33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874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3200" dirty="0">
                <a:latin typeface="+mn-lt"/>
                <a:cs typeface="Arial" pitchFamily="34" charset="0"/>
              </a:rPr>
              <a:t>Paso 4:</a:t>
            </a:r>
            <a:endParaRPr lang="es-ES" sz="3200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285984" y="1071546"/>
          <a:ext cx="6000792" cy="2549520"/>
        </p:xfrm>
        <a:graphic>
          <a:graphicData uri="http://schemas.openxmlformats.org/drawingml/2006/table">
            <a:tbl>
              <a:tblPr/>
              <a:tblGrid>
                <a:gridCol w="1833235"/>
                <a:gridCol w="1333261"/>
                <a:gridCol w="1619850"/>
                <a:gridCol w="1214446"/>
              </a:tblGrid>
              <a:tr h="5039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IARSE - CE ADS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Telecomunicaciones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Sector</a:t>
                      </a:r>
                    </a:p>
                    <a:p>
                      <a:pPr algn="ctr" rtl="0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Petrolero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2779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0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603818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24807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34943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Total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7596" marR="7596" marT="759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1,58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4,33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8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214546" y="3929066"/>
          <a:ext cx="6000792" cy="2339359"/>
        </p:xfrm>
        <a:graphic>
          <a:graphicData uri="http://schemas.openxmlformats.org/drawingml/2006/table">
            <a:tbl>
              <a:tblPr/>
              <a:tblGrid>
                <a:gridCol w="1857388"/>
                <a:gridCol w="1357322"/>
                <a:gridCol w="1571636"/>
                <a:gridCol w="1214446"/>
              </a:tblGrid>
              <a:tr h="714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NORMAS ISO 26000-AA1000AS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15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7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21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Total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6,33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2616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91450" cy="1143000"/>
          </a:xfrm>
        </p:spPr>
        <p:txBody>
          <a:bodyPr>
            <a:normAutofit/>
          </a:bodyPr>
          <a:lstStyle/>
          <a:p>
            <a:pPr algn="just"/>
            <a:r>
              <a:rPr lang="es-AR" sz="2800" b="1" dirty="0">
                <a:latin typeface="+mn-lt"/>
                <a:cs typeface="Arial" pitchFamily="34" charset="0"/>
              </a:rPr>
              <a:t>Paso 5</a:t>
            </a:r>
            <a:r>
              <a:rPr lang="es-AR" sz="2800" dirty="0">
                <a:latin typeface="+mn-lt"/>
                <a:cs typeface="Arial" pitchFamily="34" charset="0"/>
              </a:rPr>
              <a:t>: Estimación de los pesos relativos de las alternativas frente a cada criterio. </a:t>
            </a:r>
            <a:endParaRPr lang="es-ES" sz="2800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42909" y="2071678"/>
          <a:ext cx="8143900" cy="3571900"/>
        </p:xfrm>
        <a:graphic>
          <a:graphicData uri="http://schemas.openxmlformats.org/drawingml/2006/table">
            <a:tbl>
              <a:tblPr/>
              <a:tblGrid>
                <a:gridCol w="1571637"/>
                <a:gridCol w="1685923"/>
                <a:gridCol w="1754071"/>
                <a:gridCol w="1503489"/>
                <a:gridCol w="1628780"/>
              </a:tblGrid>
              <a:tr h="26287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FFFFFF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MATRIZ NORMALIZADA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956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REPORTES RSE-GRI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Petrolero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VECTOR DE PESOS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956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0,652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0,692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0,556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0,633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6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0,217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0,231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0,333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0,26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73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 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0,13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0,077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0,111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0,106</a:t>
                      </a:r>
                    </a:p>
                  </a:txBody>
                  <a:tcPr marL="6651" marR="6651" marT="66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034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91450" cy="1143000"/>
          </a:xfrm>
        </p:spPr>
        <p:txBody>
          <a:bodyPr>
            <a:normAutofit/>
          </a:bodyPr>
          <a:lstStyle/>
          <a:p>
            <a:pPr algn="just"/>
            <a:r>
              <a:rPr lang="es-AR" sz="2800" b="1" dirty="0">
                <a:latin typeface="+mn-lt"/>
                <a:cs typeface="Arial" pitchFamily="34" charset="0"/>
              </a:rPr>
              <a:t>Paso 5</a:t>
            </a:r>
            <a:r>
              <a:rPr lang="es-AR" sz="2800" dirty="0" smtClean="0">
                <a:latin typeface="+mn-lt"/>
                <a:cs typeface="Arial" pitchFamily="34" charset="0"/>
              </a:rPr>
              <a:t>:</a:t>
            </a:r>
            <a:endParaRPr lang="es-ES" sz="2800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2910" y="1428736"/>
          <a:ext cx="8215369" cy="2186629"/>
        </p:xfrm>
        <a:graphic>
          <a:graphicData uri="http://schemas.openxmlformats.org/drawingml/2006/table">
            <a:tbl>
              <a:tblPr/>
              <a:tblGrid>
                <a:gridCol w="1687481"/>
                <a:gridCol w="1687481"/>
                <a:gridCol w="1687481"/>
                <a:gridCol w="1687481"/>
                <a:gridCol w="1465445"/>
              </a:tblGrid>
              <a:tr h="180017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MATRIZ NORMALIZADA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2691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PACTO GLOBAL-UNEP FI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Petrolero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VECTOR DE PESOS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18001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32246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0,077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997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0,741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006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4,565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42910" y="4000504"/>
          <a:ext cx="8215370" cy="2071701"/>
        </p:xfrm>
        <a:graphic>
          <a:graphicData uri="http://schemas.openxmlformats.org/drawingml/2006/table">
            <a:tbl>
              <a:tblPr/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21074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MATRIZ NORMALIZADA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755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PRINCIPIOS DEL ECUADOR-CDP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Financiero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Petrolero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VECTOR DE PESOS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21074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 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y Seguros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1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0,652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1,154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0,778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0,861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74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0,13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0,231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0,333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0,232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289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0,093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0,077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0,111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0,094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03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2800" dirty="0">
                <a:latin typeface="+mn-lt"/>
                <a:cs typeface="Arial" pitchFamily="34" charset="0"/>
              </a:rPr>
              <a:t>Paso </a:t>
            </a:r>
            <a:r>
              <a:rPr lang="es-AR" sz="2800" dirty="0" smtClean="0">
                <a:latin typeface="+mn-lt"/>
                <a:cs typeface="Arial" pitchFamily="34" charset="0"/>
              </a:rPr>
              <a:t>5:</a:t>
            </a:r>
            <a:endParaRPr lang="es-ES" sz="2800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6" y="1357298"/>
          <a:ext cx="8358245" cy="2214578"/>
        </p:xfrm>
        <a:graphic>
          <a:graphicData uri="http://schemas.openxmlformats.org/drawingml/2006/table">
            <a:tbl>
              <a:tblPr/>
              <a:tblGrid>
                <a:gridCol w="1671649"/>
                <a:gridCol w="1671649"/>
                <a:gridCol w="1671649"/>
                <a:gridCol w="1671649"/>
                <a:gridCol w="1671649"/>
              </a:tblGrid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MATRIZ NORMALIZADA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488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IARSE - CE ADS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VECTOR DE PESOS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13868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7463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8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034" y="3714752"/>
          <a:ext cx="8215368" cy="2571767"/>
        </p:xfrm>
        <a:graphic>
          <a:graphicData uri="http://schemas.openxmlformats.org/drawingml/2006/table">
            <a:tbl>
              <a:tblPr/>
              <a:tblGrid>
                <a:gridCol w="1643072"/>
                <a:gridCol w="1643074"/>
                <a:gridCol w="1643074"/>
                <a:gridCol w="1643074"/>
                <a:gridCol w="1643074"/>
              </a:tblGrid>
              <a:tr h="36232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MATRIZ NORMALIZADA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623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NORMAS ISO 26000-AA1000AS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Financiero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Sector 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Petrolero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VECTOR DE PESOS</a:t>
                      </a: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6232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 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y Seguros</a:t>
                      </a:r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4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0,652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1,154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0,778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0,861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72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0,231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0,333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0,232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36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0,093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0,077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0,111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0,094</a:t>
                      </a:r>
                    </a:p>
                  </a:txBody>
                  <a:tcPr marL="9153" marR="9153" marT="91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6989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21532"/>
              </p:ext>
            </p:extLst>
          </p:nvPr>
        </p:nvGraphicFramePr>
        <p:xfrm>
          <a:off x="1857356" y="2214556"/>
          <a:ext cx="6357982" cy="3786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2954"/>
                <a:gridCol w="1835028"/>
              </a:tblGrid>
              <a:tr h="63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PRÁCTICA RSE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RC 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REPORTES RSE-GRI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0,037</a:t>
                      </a:r>
                      <a:endParaRPr lang="es-E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PACTO GLOBAL-UNEP FI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0,015</a:t>
                      </a:r>
                      <a:endParaRPr lang="es-E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PRINCIPIOS DEL ECUADOR-CDP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0,064</a:t>
                      </a:r>
                      <a:endParaRPr lang="es-E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IARSE - CE ADS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0,071</a:t>
                      </a:r>
                      <a:endParaRPr lang="es-E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NORMAS ISO 26000-AA1000AS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0,064</a:t>
                      </a:r>
                      <a:endParaRPr lang="es-E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7643192" cy="1143000"/>
          </a:xfrm>
        </p:spPr>
        <p:txBody>
          <a:bodyPr>
            <a:noAutofit/>
          </a:bodyPr>
          <a:lstStyle/>
          <a:p>
            <a:pPr algn="just"/>
            <a:r>
              <a:rPr lang="es-AR" sz="2800" b="1" dirty="0">
                <a:latin typeface="+mn-lt"/>
              </a:rPr>
              <a:t>Paso 6</a:t>
            </a:r>
            <a:r>
              <a:rPr lang="es-AR" sz="2800" dirty="0">
                <a:latin typeface="+mn-lt"/>
              </a:rPr>
              <a:t>: Comprobación de la consistencia de los juicios del decisor. </a:t>
            </a:r>
            <a:endParaRPr lang="es-ES" sz="2800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49627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/>
          <a:lstStyle/>
          <a:p>
            <a:r>
              <a:rPr lang="es-AR" dirty="0" smtClean="0">
                <a:cs typeface="Arial" pitchFamily="34" charset="0"/>
              </a:rPr>
              <a:t>Introducción:</a:t>
            </a:r>
            <a:endParaRPr lang="es-ES" dirty="0"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AR" dirty="0" smtClean="0">
                <a:latin typeface="+mj-lt"/>
                <a:cs typeface="Arial" pitchFamily="34" charset="0"/>
              </a:rPr>
              <a:t>¿</a:t>
            </a:r>
            <a:r>
              <a:rPr lang="es-AR" dirty="0">
                <a:latin typeface="+mj-lt"/>
                <a:cs typeface="Arial" pitchFamily="34" charset="0"/>
              </a:rPr>
              <a:t>Cuáles son los aspectos de interés que tiene en cuenta un inversor argentino? </a:t>
            </a:r>
            <a:endParaRPr lang="es-AR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endParaRPr lang="es-ES" dirty="0">
              <a:latin typeface="+mj-lt"/>
              <a:cs typeface="Arial" pitchFamily="34" charset="0"/>
            </a:endParaRPr>
          </a:p>
          <a:p>
            <a:pPr algn="just"/>
            <a:r>
              <a:rPr lang="es-AR" dirty="0" smtClean="0">
                <a:latin typeface="+mj-lt"/>
                <a:cs typeface="Arial" pitchFamily="34" charset="0"/>
              </a:rPr>
              <a:t>Indicadores </a:t>
            </a:r>
            <a:r>
              <a:rPr lang="es-AR" dirty="0">
                <a:latin typeface="+mj-lt"/>
                <a:cs typeface="Arial" pitchFamily="34" charset="0"/>
              </a:rPr>
              <a:t>más </a:t>
            </a:r>
            <a:r>
              <a:rPr lang="es-AR" dirty="0" smtClean="0">
                <a:latin typeface="+mj-lt"/>
                <a:cs typeface="Arial" pitchFamily="34" charset="0"/>
              </a:rPr>
              <a:t>relevantes, </a:t>
            </a:r>
            <a:r>
              <a:rPr lang="es-AR" dirty="0">
                <a:latin typeface="+mj-lt"/>
                <a:cs typeface="Arial" pitchFamily="34" charset="0"/>
              </a:rPr>
              <a:t>fijando pesos o ponderaciones que permitan ofrecer una herramienta útil para medir la importancia de la RSE en diferentes sectores de la economía. </a:t>
            </a:r>
            <a:endParaRPr lang="es-AR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endParaRPr lang="es-AR" dirty="0" smtClean="0">
              <a:latin typeface="+mj-lt"/>
              <a:cs typeface="Arial" pitchFamily="34" charset="0"/>
            </a:endParaRPr>
          </a:p>
          <a:p>
            <a:pPr algn="just"/>
            <a:r>
              <a:rPr lang="es-AR" dirty="0" smtClean="0">
                <a:latin typeface="+mj-lt"/>
                <a:cs typeface="Arial" pitchFamily="34" charset="0"/>
              </a:rPr>
              <a:t>Técnica </a:t>
            </a:r>
            <a:r>
              <a:rPr lang="es-AR" dirty="0">
                <a:latin typeface="+mj-lt"/>
                <a:cs typeface="Arial" pitchFamily="34" charset="0"/>
              </a:rPr>
              <a:t>de decisión </a:t>
            </a:r>
            <a:r>
              <a:rPr lang="es-AR" dirty="0" err="1" smtClean="0">
                <a:latin typeface="+mj-lt"/>
                <a:cs typeface="Arial" pitchFamily="34" charset="0"/>
              </a:rPr>
              <a:t>multicriterio</a:t>
            </a:r>
            <a:r>
              <a:rPr lang="es-AR" dirty="0" smtClean="0">
                <a:latin typeface="+mj-lt"/>
                <a:cs typeface="Arial" pitchFamily="34" charset="0"/>
              </a:rPr>
              <a:t>: proceso </a:t>
            </a:r>
            <a:r>
              <a:rPr lang="es-AR" dirty="0">
                <a:latin typeface="+mj-lt"/>
                <a:cs typeface="Arial" pitchFamily="34" charset="0"/>
              </a:rPr>
              <a:t>analítico jerárquico o </a:t>
            </a:r>
            <a:r>
              <a:rPr lang="es-AR" i="1" dirty="0" err="1">
                <a:latin typeface="+mj-lt"/>
                <a:cs typeface="Arial" pitchFamily="34" charset="0"/>
              </a:rPr>
              <a:t>analytic</a:t>
            </a:r>
            <a:r>
              <a:rPr lang="es-AR" i="1" dirty="0">
                <a:latin typeface="+mj-lt"/>
                <a:cs typeface="Arial" pitchFamily="34" charset="0"/>
              </a:rPr>
              <a:t> </a:t>
            </a:r>
            <a:r>
              <a:rPr lang="es-AR" i="1" dirty="0" err="1">
                <a:latin typeface="+mj-lt"/>
                <a:cs typeface="Arial" pitchFamily="34" charset="0"/>
              </a:rPr>
              <a:t>hierarchy</a:t>
            </a:r>
            <a:r>
              <a:rPr lang="es-AR" i="1" dirty="0">
                <a:latin typeface="+mj-lt"/>
                <a:cs typeface="Arial" pitchFamily="34" charset="0"/>
              </a:rPr>
              <a:t> </a:t>
            </a:r>
            <a:r>
              <a:rPr lang="es-AR" i="1" dirty="0" err="1">
                <a:latin typeface="+mj-lt"/>
                <a:cs typeface="Arial" pitchFamily="34" charset="0"/>
              </a:rPr>
              <a:t>process</a:t>
            </a:r>
            <a:r>
              <a:rPr lang="es-AR" dirty="0">
                <a:latin typeface="+mj-lt"/>
                <a:cs typeface="Arial" pitchFamily="34" charset="0"/>
              </a:rPr>
              <a:t> (AHP) tomando como base los principales indicadores estándares internacionales y usando la información obtenida a través de encuestas a dos grupos de interés diferentes</a:t>
            </a:r>
            <a:endParaRPr lang="es-ES" dirty="0">
              <a:latin typeface="+mj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15636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65067"/>
              </p:ext>
            </p:extLst>
          </p:nvPr>
        </p:nvGraphicFramePr>
        <p:xfrm>
          <a:off x="1071539" y="2225041"/>
          <a:ext cx="3500462" cy="2061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888"/>
                <a:gridCol w="578058"/>
                <a:gridCol w="449601"/>
                <a:gridCol w="530336"/>
                <a:gridCol w="392575"/>
                <a:gridCol w="458004"/>
              </a:tblGrid>
              <a:tr h="75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REPORTES RSE-GRI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PACTO GLOBAL-UNEP FI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PRINCIPIOS DEL ECUADOR-CDP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IARSE - </a:t>
                      </a:r>
                      <a:r>
                        <a:rPr lang="es-ES" sz="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CEADS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NORMAS ISO 26000-AA1000AS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Financiero y Seguros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0,633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0,248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0,861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0,596</a:t>
                      </a:r>
                      <a:endParaRPr lang="es-ES" sz="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0,861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9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Energía y Telecomunicaciones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0,260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0,741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0,232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0,260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0,232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Petrolero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0,106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1,790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0,094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0,117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0,094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 (PESOS DE LOS CRITERIOS)</a:t>
                      </a:r>
                      <a:endParaRPr lang="es-E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0,237</a:t>
                      </a:r>
                      <a:endParaRPr lang="es-E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0,031</a:t>
                      </a:r>
                      <a:endParaRPr lang="es-E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0,089</a:t>
                      </a:r>
                      <a:endParaRPr lang="es-E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0,129</a:t>
                      </a:r>
                      <a:endParaRPr lang="es-E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0,514</a:t>
                      </a:r>
                      <a:endParaRPr lang="es-E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31224" cy="1143000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latin typeface="+mn-lt"/>
                <a:cs typeface="Arial" pitchFamily="34" charset="0"/>
              </a:rPr>
              <a:t>Paso </a:t>
            </a:r>
            <a:r>
              <a:rPr lang="es-AR" sz="2800" b="1" dirty="0">
                <a:latin typeface="+mn-lt"/>
                <a:cs typeface="Arial" pitchFamily="34" charset="0"/>
              </a:rPr>
              <a:t>7</a:t>
            </a:r>
            <a:r>
              <a:rPr lang="es-AR" sz="2800" dirty="0">
                <a:latin typeface="+mn-lt"/>
                <a:cs typeface="Arial" pitchFamily="34" charset="0"/>
              </a:rPr>
              <a:t>: Evaluación de las alternativas en forma global </a:t>
            </a:r>
            <a:endParaRPr lang="es-ES" sz="2800" dirty="0">
              <a:latin typeface="+mn-lt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071678"/>
          <a:ext cx="5786478" cy="2786082"/>
        </p:xfrm>
        <a:graphic>
          <a:graphicData uri="http://schemas.openxmlformats.org/drawingml/2006/table">
            <a:tbl>
              <a:tblPr/>
              <a:tblGrid>
                <a:gridCol w="1571636"/>
                <a:gridCol w="785818"/>
                <a:gridCol w="714380"/>
                <a:gridCol w="928694"/>
                <a:gridCol w="821537"/>
                <a:gridCol w="964413"/>
              </a:tblGrid>
              <a:tr h="883062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0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 </a:t>
                      </a:r>
                      <a:r>
                        <a:rPr lang="es-AR" sz="10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0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REPORTES RSE-GRI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PACTO GLOBAL-UNEP FI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PRINCIPIOS DEL ECUADOR-CDP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IARSE - CEADS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NORMAS ISO 26000-AA1000AS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DF"/>
                    </a:solidFill>
                  </a:tcPr>
                </a:tc>
              </a:tr>
              <a:tr h="68857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Financiero y Seguros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0,633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0,248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0,861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0,596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0,861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Energía y Telecomunicaciones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0,26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0,741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0,232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0,26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0,232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Sector Petrolero</a:t>
                      </a:r>
                      <a:r>
                        <a:rPr lang="es-AR" sz="12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0,106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1,79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0,094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>
                          <a:solidFill>
                            <a:srgbClr val="0D0D0D"/>
                          </a:solidFill>
                          <a:latin typeface="Lucida Sans Unicode"/>
                        </a:rPr>
                        <a:t>0,117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0,094</a:t>
                      </a:r>
                    </a:p>
                  </a:txBody>
                  <a:tcPr marL="5968" marR="5968" marT="59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715140" y="2000240"/>
          <a:ext cx="714380" cy="3071834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9286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000" b="1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W (PESOS DE LOS CRITERIOS)</a:t>
                      </a:r>
                      <a:r>
                        <a:rPr lang="es-AR" sz="1000" b="1" i="0" u="none" strike="noStrike" dirty="0">
                          <a:solidFill>
                            <a:srgbClr val="0D0D0D"/>
                          </a:solidFill>
                          <a:latin typeface="Cambria"/>
                        </a:rPr>
                        <a:t> </a:t>
                      </a:r>
                      <a:endParaRPr lang="es-AR" sz="1000" b="1" i="0" u="none" strike="noStrike" dirty="0">
                        <a:solidFill>
                          <a:srgbClr val="0D0D0D"/>
                        </a:solidFill>
                        <a:latin typeface="Lucida Sans Unicode"/>
                      </a:endParaRP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C8"/>
                    </a:solidFill>
                  </a:tcPr>
                </a:tc>
              </a:tr>
              <a:tr h="438898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0,237</a:t>
                      </a: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4897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0,031</a:t>
                      </a: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0,089</a:t>
                      </a: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3983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0,129</a:t>
                      </a: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3874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0,514</a:t>
                      </a:r>
                    </a:p>
                  </a:txBody>
                  <a:tcPr marL="5532" marR="5532" marT="55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001024" y="2928934"/>
          <a:ext cx="652851" cy="1571636"/>
        </p:xfrm>
        <a:graphic>
          <a:graphicData uri="http://schemas.openxmlformats.org/drawingml/2006/table">
            <a:tbl>
              <a:tblPr/>
              <a:tblGrid>
                <a:gridCol w="652851"/>
              </a:tblGrid>
              <a:tr h="5715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4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0,754</a:t>
                      </a:r>
                    </a:p>
                  </a:txBody>
                  <a:tcPr marL="8161" marR="8161" marT="816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4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0,258</a:t>
                      </a:r>
                    </a:p>
                  </a:txBody>
                  <a:tcPr marL="8161" marR="8161" marT="816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400" b="0" i="0" u="none" strike="noStrike" dirty="0">
                          <a:solidFill>
                            <a:srgbClr val="0D0D0D"/>
                          </a:solidFill>
                          <a:latin typeface="Lucida Sans Unicode"/>
                        </a:rPr>
                        <a:t>0,153</a:t>
                      </a:r>
                    </a:p>
                  </a:txBody>
                  <a:tcPr marL="8161" marR="8161" marT="816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E4"/>
                    </a:solidFill>
                  </a:tcPr>
                </a:tc>
              </a:tr>
            </a:tbl>
          </a:graphicData>
        </a:graphic>
      </p:graphicFrame>
      <p:sp>
        <p:nvSpPr>
          <p:cNvPr id="11" name="10 Igual que"/>
          <p:cNvSpPr/>
          <p:nvPr/>
        </p:nvSpPr>
        <p:spPr>
          <a:xfrm>
            <a:off x="7572396" y="3643314"/>
            <a:ext cx="285752" cy="3571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13 Multiplicar"/>
          <p:cNvSpPr/>
          <p:nvPr/>
        </p:nvSpPr>
        <p:spPr>
          <a:xfrm>
            <a:off x="6215074" y="3643314"/>
            <a:ext cx="271458" cy="3428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83008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31224" cy="1143000"/>
          </a:xfrm>
        </p:spPr>
        <p:txBody>
          <a:bodyPr>
            <a:noAutofit/>
          </a:bodyPr>
          <a:lstStyle/>
          <a:p>
            <a:r>
              <a:rPr lang="es-AR" sz="3200" dirty="0" smtClean="0"/>
              <a:t> </a:t>
            </a:r>
            <a:r>
              <a:rPr lang="es-AR" sz="2800" b="1" dirty="0" smtClean="0">
                <a:latin typeface="+mn-lt"/>
                <a:cs typeface="Arial" pitchFamily="34" charset="0"/>
              </a:rPr>
              <a:t>Paso </a:t>
            </a:r>
            <a:r>
              <a:rPr lang="es-AR" sz="2800" b="1" dirty="0">
                <a:latin typeface="+mn-lt"/>
                <a:cs typeface="Arial" pitchFamily="34" charset="0"/>
              </a:rPr>
              <a:t>7</a:t>
            </a:r>
            <a:r>
              <a:rPr lang="es-AR" sz="2800" dirty="0">
                <a:latin typeface="+mn-lt"/>
                <a:cs typeface="Arial" pitchFamily="34" charset="0"/>
              </a:rPr>
              <a:t>: Evaluación de las alternativas en forma global </a:t>
            </a:r>
            <a:endParaRPr lang="es-ES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85316"/>
              </p:ext>
            </p:extLst>
          </p:nvPr>
        </p:nvGraphicFramePr>
        <p:xfrm>
          <a:off x="1428728" y="2214554"/>
          <a:ext cx="6286543" cy="30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245"/>
                <a:gridCol w="1458643"/>
                <a:gridCol w="1232655"/>
              </a:tblGrid>
              <a:tr h="75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ORDEN 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ORDEN </a:t>
                      </a:r>
                      <a:endParaRPr lang="es-E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Sector Financiero y Seguros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0,754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1º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Sector Energía y Telecomunicaciones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0,258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2º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Sector Petrolero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0,153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3º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83008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Resultados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Volumen Negociado en el Merval: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32945346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90633"/>
              </p:ext>
            </p:extLst>
          </p:nvPr>
        </p:nvGraphicFramePr>
        <p:xfrm>
          <a:off x="4714877" y="3286124"/>
          <a:ext cx="4031877" cy="221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812"/>
                <a:gridCol w="935501"/>
                <a:gridCol w="790564"/>
              </a:tblGrid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ORDEN 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ORDEN 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Financiero y Seguros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0,754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1º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Energía y Telecomunicaciones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0,258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2º</a:t>
                      </a:r>
                      <a:endParaRPr lang="es-E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Sector Petrolero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0,153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3º</a:t>
                      </a:r>
                      <a:endParaRPr lang="es-E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Marcador de texto"/>
          <p:cNvSpPr>
            <a:spLocks noGrp="1"/>
          </p:cNvSpPr>
          <p:nvPr>
            <p:ph type="body" sz="half" idx="3"/>
          </p:nvPr>
        </p:nvSpPr>
        <p:spPr>
          <a:xfrm>
            <a:off x="4714876" y="2500306"/>
            <a:ext cx="4041775" cy="762000"/>
          </a:xfrm>
        </p:spPr>
        <p:txBody>
          <a:bodyPr/>
          <a:lstStyle/>
          <a:p>
            <a:r>
              <a:rPr lang="es-ES" dirty="0" smtClean="0"/>
              <a:t>Teniendo en cuenta 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54670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71472" y="1785926"/>
            <a:ext cx="8286808" cy="4733754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es-AR" dirty="0" smtClean="0"/>
              <a:t> </a:t>
            </a:r>
            <a:r>
              <a:rPr lang="es-AR" sz="2400" dirty="0" smtClean="0"/>
              <a:t>RSE debería constituir un factor clave en decisiones sobre inversiones.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AR" sz="2400" dirty="0" smtClean="0"/>
              <a:t>Es importante que los inversores valoren estas prácticas y exijan a las empresas el cumplimiento de las mismas.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AR" sz="2400" dirty="0" smtClean="0"/>
              <a:t>El sector financiero es considerado uno de los ejes del desarrollo de la economía del país.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s-AR" sz="2400" dirty="0" smtClean="0"/>
              <a:t>Las autoevaluaciones son necesarias, pero también lo son el control externo y el marco regulatorio que permita lograr la confianza de los inversores.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s-AR" dirty="0" smtClean="0"/>
              <a:t>4. Conclusiones: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605811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pPr algn="ctr"/>
            <a:r>
              <a:rPr lang="es-AR" dirty="0" smtClean="0"/>
              <a:t>Muchas Gracias</a:t>
            </a: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3592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/>
          <p:cNvPicPr/>
          <p:nvPr/>
        </p:nvPicPr>
        <p:blipFill rotWithShape="1">
          <a:blip r:embed="rId4"/>
          <a:srcRect l="10770" t="14424" r="45505" b="61017"/>
          <a:stretch/>
        </p:blipFill>
        <p:spPr bwMode="auto">
          <a:xfrm>
            <a:off x="2786050" y="0"/>
            <a:ext cx="3857652" cy="92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47248" cy="994122"/>
          </a:xfrm>
        </p:spPr>
        <p:txBody>
          <a:bodyPr/>
          <a:lstStyle/>
          <a:p>
            <a:r>
              <a:rPr lang="es-AR" dirty="0" smtClean="0">
                <a:cs typeface="Arial" pitchFamily="34" charset="0"/>
              </a:rPr>
              <a:t>2. Metodología:</a:t>
            </a:r>
            <a:endParaRPr lang="es-ES" dirty="0"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 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143932" cy="4000528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ES" i="1" dirty="0" smtClean="0">
                <a:cs typeface="Calibri" pitchFamily="34" charset="0"/>
              </a:rPr>
              <a:t>“AHP </a:t>
            </a:r>
            <a:r>
              <a:rPr lang="es-ES" i="1" dirty="0">
                <a:cs typeface="Calibri" pitchFamily="34" charset="0"/>
              </a:rPr>
              <a:t>es una teoría de medición utilizada para inferir prioridades relativas a escalas absolutas a partir de comparaciones binarias discretas y continuas según una estructura jerárquica de diferentes niveles</a:t>
            </a:r>
            <a:r>
              <a:rPr lang="es-ES" dirty="0" smtClean="0">
                <a:cs typeface="Calibri" pitchFamily="34" charset="0"/>
              </a:rPr>
              <a:t>”.</a:t>
            </a:r>
          </a:p>
          <a:p>
            <a:pPr marL="0" indent="0" algn="just">
              <a:buNone/>
            </a:pPr>
            <a:endParaRPr lang="es-ES" dirty="0">
              <a:cs typeface="Calibri" pitchFamily="34" charset="0"/>
            </a:endParaRPr>
          </a:p>
          <a:p>
            <a:pPr marL="0" indent="0">
              <a:buNone/>
            </a:pPr>
            <a:r>
              <a:rPr lang="es-ES" sz="2100" dirty="0" smtClean="0">
                <a:cs typeface="Calibri" pitchFamily="34" charset="0"/>
              </a:rPr>
              <a:t>Según </a:t>
            </a:r>
            <a:r>
              <a:rPr lang="es-ES" sz="2100" dirty="0" err="1" smtClean="0">
                <a:cs typeface="Calibri" pitchFamily="34" charset="0"/>
              </a:rPr>
              <a:t>Saaty</a:t>
            </a:r>
            <a:r>
              <a:rPr lang="es-ES" sz="2100" dirty="0" smtClean="0">
                <a:cs typeface="Calibri" pitchFamily="34" charset="0"/>
              </a:rPr>
              <a:t> y Vargas, citado por De La Cuesta </a:t>
            </a:r>
            <a:r>
              <a:rPr lang="es-ES" sz="2100" dirty="0" err="1" smtClean="0">
                <a:cs typeface="Calibri" pitchFamily="34" charset="0"/>
              </a:rPr>
              <a:t>Gonzalez</a:t>
            </a:r>
            <a:r>
              <a:rPr lang="es-ES" sz="2100" dirty="0" smtClean="0">
                <a:cs typeface="Calibri" pitchFamily="34" charset="0"/>
              </a:rPr>
              <a:t> (2001:3)</a:t>
            </a:r>
            <a:endParaRPr lang="es-AR" sz="2100" dirty="0" smtClean="0">
              <a:cs typeface="Calibri" pitchFamily="34" charset="0"/>
            </a:endParaRP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267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857364"/>
            <a:ext cx="7643866" cy="40005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1. Elaborar </a:t>
            </a:r>
            <a:r>
              <a:rPr lang="es-AR" dirty="0">
                <a:latin typeface="+mj-lt"/>
                <a:cs typeface="Calibri" pitchFamily="34" charset="0"/>
              </a:rPr>
              <a:t>una matriz de comparaciones de a pares entre los criterios de decisión. </a:t>
            </a:r>
            <a:endParaRPr lang="es-ES" dirty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2. Usar </a:t>
            </a:r>
            <a:r>
              <a:rPr lang="es-AR" dirty="0">
                <a:latin typeface="+mj-lt"/>
                <a:cs typeface="Calibri" pitchFamily="34" charset="0"/>
              </a:rPr>
              <a:t>el método de los valores propios para estimar </a:t>
            </a:r>
            <a:r>
              <a:rPr lang="es-AR" dirty="0" smtClean="0">
                <a:latin typeface="+mj-lt"/>
                <a:cs typeface="Calibri" pitchFamily="34" charset="0"/>
              </a:rPr>
              <a:t>los pesos </a:t>
            </a:r>
            <a:r>
              <a:rPr lang="es-AR" dirty="0">
                <a:latin typeface="+mj-lt"/>
                <a:cs typeface="Calibri" pitchFamily="34" charset="0"/>
              </a:rPr>
              <a:t>relativos de los elementos de la decisión. </a:t>
            </a:r>
            <a:endParaRPr lang="es-ES" dirty="0" smtClean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ES" dirty="0" smtClean="0">
                <a:latin typeface="+mj-lt"/>
                <a:cs typeface="Calibri" pitchFamily="34" charset="0"/>
              </a:rPr>
              <a:t>3. </a:t>
            </a:r>
            <a:r>
              <a:rPr lang="es-AR" dirty="0" smtClean="0">
                <a:latin typeface="+mj-lt"/>
                <a:cs typeface="Calibri" pitchFamily="34" charset="0"/>
              </a:rPr>
              <a:t>Comprobar </a:t>
            </a:r>
            <a:r>
              <a:rPr lang="es-AR" dirty="0">
                <a:latin typeface="+mj-lt"/>
                <a:cs typeface="Calibri" pitchFamily="34" charset="0"/>
              </a:rPr>
              <a:t>la consistencia de los juicios del decisor</a:t>
            </a:r>
            <a:endParaRPr lang="es-ES" dirty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4. Elaborar </a:t>
            </a:r>
            <a:r>
              <a:rPr lang="es-AR" dirty="0">
                <a:latin typeface="+mj-lt"/>
                <a:cs typeface="Calibri" pitchFamily="34" charset="0"/>
              </a:rPr>
              <a:t>las matrices de comparaciones apareadas de las alternativas con respecto a cada criterio. </a:t>
            </a:r>
            <a:endParaRPr lang="es-ES" dirty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5. Usar </a:t>
            </a:r>
            <a:r>
              <a:rPr lang="es-AR" dirty="0">
                <a:latin typeface="+mj-lt"/>
                <a:cs typeface="Calibri" pitchFamily="34" charset="0"/>
              </a:rPr>
              <a:t>el método de los valores propios para estimar los pesos relativos de las alternativas frente a cada criterio. </a:t>
            </a:r>
            <a:endParaRPr lang="es-ES" dirty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Calibri" pitchFamily="34" charset="0"/>
              </a:rPr>
              <a:t>6. Comprobar </a:t>
            </a:r>
            <a:r>
              <a:rPr lang="es-AR" dirty="0">
                <a:latin typeface="+mj-lt"/>
                <a:cs typeface="Calibri" pitchFamily="34" charset="0"/>
              </a:rPr>
              <a:t>la consistencia de los juicios del decisor. </a:t>
            </a:r>
            <a:endParaRPr lang="es-ES" dirty="0" smtClean="0">
              <a:latin typeface="+mj-lt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es-ES" dirty="0" smtClean="0">
                <a:latin typeface="+mj-lt"/>
                <a:cs typeface="Calibri" pitchFamily="34" charset="0"/>
              </a:rPr>
              <a:t>7. </a:t>
            </a:r>
            <a:r>
              <a:rPr lang="es-AR" dirty="0" smtClean="0">
                <a:latin typeface="+mj-lt"/>
                <a:cs typeface="Calibri" pitchFamily="34" charset="0"/>
              </a:rPr>
              <a:t>Evaluar </a:t>
            </a:r>
            <a:r>
              <a:rPr lang="es-AR" dirty="0">
                <a:latin typeface="+mj-lt"/>
                <a:cs typeface="Calibri" pitchFamily="34" charset="0"/>
              </a:rPr>
              <a:t>globalmente las alternativas. </a:t>
            </a:r>
            <a:endParaRPr lang="es-ES" dirty="0">
              <a:latin typeface="+mj-lt"/>
              <a:cs typeface="Calibri" pitchFamily="34" charset="0"/>
            </a:endParaRP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8229600" cy="81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284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1472" y="100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0034" y="1000108"/>
            <a:ext cx="8147248" cy="99412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Pasos</a:t>
            </a:r>
            <a:r>
              <a:rPr kumimoji="0" lang="es-AR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del </a:t>
            </a:r>
            <a:r>
              <a:rPr kumimoji="0" lang="es-A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AHP: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1796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Elipse"/>
          <p:cNvSpPr/>
          <p:nvPr/>
        </p:nvSpPr>
        <p:spPr>
          <a:xfrm>
            <a:off x="3428992" y="2500306"/>
            <a:ext cx="3143272" cy="2214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5643570" y="4643422"/>
            <a:ext cx="3214710" cy="2214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1214414" y="4286256"/>
            <a:ext cx="3214710" cy="2214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5929322" y="1214422"/>
            <a:ext cx="3000396" cy="20717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214282" y="1928802"/>
            <a:ext cx="3214710" cy="2214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7" name="AutoShape 7" descr="Resultado de imagen para ftse4good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9" name="AutoShape 9" descr="data:image/jpeg;base64,/9j/4AAQSkZJRgABAQAAAQABAAD/2wCEAAkGBxQSERIUEhQWFBUWFxgVFhgUFRcWFxgcFRcWFxoYFRgYHCggGRwpHBUVIzEiJSkrLjAuGiAzODMsNyguLisBCgoKDg0OGxAQGy0kICQsLC4uLC8sLC0sLywsLCwsLCwsLCwsLCwsLCwsLCwsLCwsLCwsLCwsLCwsLCwsLCwsLP/AABEIAMoA+gMBEQACEQEDEQH/xAAcAAEAAgMBAQEAAAAAAAAAAAAABQYDBAcCAQj/xABPEAABAwIDBAYFBQwIBAcAAAABAAIDBBEFEiEGMUFRBxMiYXGBMpGhsfA1QnLB0RQjM1Jic4KSorKz4RUXNnSDk8LSY7TT8TRDU1Vlo+L/xAAaAQEAAwEBAQAAAAAAAAAAAAAAAQIDBAUG/8QANxEAAgECBAIHCAICAgMBAAAAAAECAxEEEiExQVEFEyJhcYHwFDIzkaGxwdFS4ULxFSM0YoIG/9oADAMBAAIRAxEAPwDuKAIAgCAIAgCAIAgCAIAgCA+PcALkgDmdEBoTY3Tt3zM8nZvcqOpFcTN1oLiYDtNS/wDq/sP/ANqjrYcyvtFPme49oaZ26Zo8bt/eATrYcwq9N8TfgqGPF2Oa4fkkH3K6aexqpJ7GVSSEAQBAEAQBAEAQBAEAQBAEAQBAEAQBAEAQBAEAQBAaGJ4xFAPvjteDRq4+XDxKpKajuZzqxhuyqV21c0hIiDYxz9J1uZJFh6vNYOs3scssROXu6EPMXyG7y53e52Yn1E28Fm22YtOW586gDfp46e9RYZD6adRYnIYnwcBv+NT3JYq4HkxhoBaSHNPOxN/nAjW+5YOdRVstuy1o+T7/AMF3Th1WZPtJ7X3XNcfEl6baaaLP2+saMuVsmpN99nel71FHFYldWpq975u623Pc6ZVYR6xxldK2VPjffk9Cz4ZtNDK4Mf8AepCBZryLG/4rtx8ND3L0MPiqdeOaD7vkaOqoyyT0lvbx9eJNroNQgCAIAgCAIAgCAIAgCAIAgCAIAgCAIAgCAICo4/tXYmOnIJ3GTeB3M5+O5c9StwicVbE/4w+ZVA0uJLjcnUlx38ySfeudK5zRg2+8jMR2nghBa0mV35G6/wCU7d5C9vWV2UsHUnvoj18N0VWqavsrv3+RF7GTzVVUXPncMgz9Xc5XA6WDdwAuOHJdWKhCnTtGO/E9LH0aVChlhBa6X4rz3OiNgXmWPCynl9OAL2t4ae5CHE13wW8Tvvw7rj7N/gEZRxMUPZdrpfTu9e5eV0rQlVodlXadzr6PqKnW7Wl1YyFmZxByuZyI1BXhZlRpRlHNGb48Gj1HF1qjjLLKHLimVfFaZ4eQQSTutd1/DmvqMLiKM6SlBqy34W8eR8njcNWhVamm29t3f9krsrt3JTu6upzPiGlzcyR6gW11cNToddNOS9GE9OaGExs4XjV2WnejqtLUslY18bg5jhdrmm4IWx7UZKSujKhIQBAEAQBAEAQBAEAQBAEAQBAEAQBAEBR9rNoS8ughPZGj3D53No7ufPw38tWrfso8/E4i/Yj5ldhjWJzxiZMRZE2F5qLdXYZge4ghotre4GnPwW1JTzpQ3PQwsavWLqveKQ2ldXVkUQZ1MZF2saAMkdsxdbcHOA397d4svVTVGk5Xu/z/AEfSKSw1CU75pcXzf6X7LZimzMlPMKyjDT1bRmh1GZrW5XWP0bHxF9SuaFZTh1dTjxOCjio1afU1uL3+v3Gzu1ktZW9XHGwQZS45tJAAN981icxAsBuPmlXDRp07t6/QnEYCFGjmk+19C4ujue4e/wDl77clxnlWNadiqyjRHThUMpEdJIWm7Tl8N3qWVWjTqq1SNzONadJ3g7eBGVtXJcHObjcQd1/cqwwlCMXFQVnvpuY1sViJNSzu627jQpJ3OqI3PIJdI0Eu5NFu78b2JiKUaeFnGmrKz0XpmMa06lWMqju293yWnd3k3srteaSofHLfqXPObs5S039LKNAedt/G+hGuHbp04tappXV7+ab+3y79qGL6uo4y2vysdfikDmhzSHNcAQRqCDqCCvQTuro9hO+qPakkIAgCAIAgCAIAgCAIAgCAIAgCAICu7X4uYmdWw2e8an8Vu647zqB5nguXE1+rSitZPh628fyc+IqZVZFHbA21wb2tuuN/nZedDEVHNQnC17635f0cShG107m1TR+znz37xy0O7ku1GkEeKvZ8TzRPlcXRxjSK12l34x4nTgRw5XB6KdZwi1FaviejQxTo03GCs3/lxtyPezOByMqqqomy5pDljym9m33Hlo1g8lpUqxcIwjwN6+IhKjCnDZb+Pq5o7cY658NTDTehELVMp0AJIb1LObiSAfNa4eklJSlx2X5OjBYdRnGdTd+6vyzPgexoiZQyxv6udgzSXbmz9Y0FzHaiwaLj+airiHJyi9U9imIxzk5waunou63H8lueABYfH81yM800pyqMoyMqCqmMiKqiqnNMiakqyOWbsRFYBoN1h5a6kd2+3ktUYVrOWV8PX3JXZ+oEsrY5GBxykOcTcOa3Voc0ixINrHkF43SVJ0aTqQlbXRcm9G0+F1ujuwk+skoTV9N+aW3+y9dH2JvjzU81msMjhBvsL3dkB3Fu+3IghduCxsJTVJO/Zv58fnv9eJ34ZyinGW19C+L1TsCAIAgCAIAgCAIAgCAIAgCAIAgMc8wY1znGzWguJ7gLlQ3ZXIbSV2csxSqdPK958T3aDTyFh5d68dVlJ9ZN6ydl4cPnv/o8mq5Tk/Xq2x8g0ZpvcdO/7BdUUXPE90V8m/69al4aQ8WSFO3cOXxf13K7jaJJwBWRsjdYBx+PA8FcsYsQw2KdhjlaHsJDi03FyNxJaQeA333K8ZOLujSnVnTeaL1Mok4nlYW3W/n7gFQzvxMUsigNmhUPVGZNkbUPVTKTImqehyzZFVDrmx8/DefZdXRhx1IipkuSea0RwSeaVzAyYtIc0kEagjePBVnCM04yV0zSnNxd0e5K55l6wHK/NnBbpZwN7gcDfVVp0lTiox4aGkqsnLP5n6A2ZxYVdLFMNC5vaA4OGjh6wfKy607o+kpVM8FIlFJoEAQBAEAQBAEAQBAEAQBAEAQFe2zrckTI+MrwP0W9o+3KPNcXSE3GhK29jnrzStHmyl9WWtYDbKNXHmb3t3r56FRVKtScL5npFclazfJbHPlcYxi9t3+jzFJmN7Wt2QBw019h/aK9ihR6qFr3be73frYzzZtTfpyuhG0SShcrI1RtMerFxJJfTnv8OP2eaBmOWcDjZY1cRTpK85JA1JJwfi3/AH81yf8AJ4Z7yt4p/oq0zUmf5+/1LqhUhUWaDujKV0R871YxkyJqnqUcs2Q9VJYE/oj3n2AfrLRI5qkrQb56fsjHuVzlSMRKgsjyShY6d0N4p2p6Yng2ZnkGsf8A6PatIPge1gZ9qVP1yOoLQ9IIAgCAIAgCAIAgCAIAgCAIAgOfbeVN6qNp1DGi4+kbm3kGrixeaScYvW2nieZi5LrUnwK9UzZnOO8X0931LiwdDqqMYNa21+5hVnnm2Zozaw5afb7SV1Fk9bG/C9SjeLN2KVWNUzZbKpuXueev0vz93D6z5jkscRiYUIZ5sLU182pJ4rz8Lhs9SWIqxSctlu13+LEpcDHJIvTepm2YHy8xdedPBTU3KhPInurXVx1i4q5qVliA4bt3h5rTDVKkZyo1XdrVPa6/pmVW1syISrPn7/5/Gi70cctdiErX7hy3+J1P1DyWkTjxD7SjyNJxUmSMZKF0Yzy56KTWnG8kiw9H+I9XilNY6Pc6Nw/ONIaD+lZdEKX/AFub7rH0OBwWXDSxFSLTurPmnpt5n6BUGwQBAEAQBAEAQBAEAQBAEAQBAcq2tfmrJ/ED1MaPqXFV99ni4p3qy9cCMjOvhr6rW9pCoZxfEyscoLLQ24ZVJtGRtslUmqkZesvpz3+HH7PEhSi9z06S68vpGbqWw0VeUvolxNIv/IxukXoUouEFFu7S3MnIxOerN21ZVswyPS9yjZ5cR1Tz6XPu715VWU5Y2EX2Utn/AC5ovp1Te/4K7Uv113bz4Dh5mw817KOK9u0+BCzy3Jvr38VokcPWN+9qa7lJOXkYnFAjwDr4a/Z7bKTanpd9330MuCvyVdM4fNljd/8AY1egpSnRbl5eWv4PsqFepisBKdbdvT/5V/vFn6eXKcQQBAEAQBAEAQBAEAQBAEAQBAcm2n0rKj6fvAK4qnvM8PEfFkRrTp4n3D/9exUM72iRWE406SZ8ZaA0Xy2vfsm2q7a+FVOkpp68T3cb0ZDD4aNWLbel+WvInmO5fH2riPHTM0cyF1Izsl489B4Df7f3VJopaGdrszdN4XjTnLD4t1KiupWSfL1xN1aULLgeIpO0F249N4ednbS/yM6b7SM0hDbk/HgvBpSr4tRoJ9lb+Hf+EdEssLyNDtPJsvelUo4SnGMnZbI5LSqNtGvXP6uEA6OebnwHwFjRaxGLc1rGCsvFkVP+ulZ7srVbNp4+4aD239i9dI8+vLLFR56/ojHFXOVHglQWRjcVJqnfc8cPHT6/s9Sk1taNuZlwuO88XMyMFvF4A9y7JytFRjwdvpr9z6nEVFClTp0ndRnGN+fZ7XzzH6fWJiEAQBAEAQBAEAQBAEAQBAEAQHLNuYslbJ+UGOH6ob72lcdVdo8TGK1Z99inY6yUtGV4bGGFzvxjvdb22tounCypp9pXd9D1OiauFhNRnC820ly1+1v9EXsrIBK4Ealuh8DqPjkuvHxbpprmev8A/oIyeHUk9E9fw/L8lrbIvHsfHpmUSX8dw89BqhonfQzZ+WoGnfpzCFr32MkFTlN9658Vh1XpuD0LU6jg7m/SOLu0QABut7V4ePUaC6qMm27OTb5bL8nZRbn2mvAxVQDi7tAFtt5sNd62wdSeHpweRtSu9NXfh5WKVUpt62saMtYyNrw1xc4jeBYC3eux0a+JqwnUioxjwbu3f6GDqQpxai7tkHXVzpCMzr6WvyAuSfVdelQw9OimoKy3OV1XUl2nt9iHnlzEn1DkBoB6rLoOKUnOTk+JhJQGNxQskYnFWNIq+iD+XL4PtQ1nLWy2JfY6l62vpG/8ZjvKM5z7GlaQlbQ7sDWtOMH7qu0u9q1z9HKx6gQBAEAQBAEAQBAEAQBAEAQBAc/6UqUjqZhxDoz4+k3/AFrCstmeX0jDWMvL19Tm+OTnKWN3vdkHhf7B7VfCRWfO9krm/Q0IyxEq0/dppy/X5I+kgIijez02PcfEXsR6gF1Vai6yUJ7NI9fF4uCxc8PWdoTiknyfB/X7ErBijHOyg62v69fWuKeHnCOZo8Cv0ZiaFLrZrRO31tfwfA3o5d55D2nQezN6gsDki9GzI2ZRYKRk67/v9vNC2bmSFDigADXbhuIHvG/1XXi47oyc5OpSd290/wAP8HZQxCSyshKqtuSeZJXs0qeSCguCSPPqVdW2Rk9Xfct1E5ZVW9jWc+ze93uB+sj9nvUl32YW4vV+HD9/I1iUM0jG5ykukY3OUlkg3ny1+z2/WhrDS8vVzyhQvvQ3h3WVr5SNIYzY/lSdkfs9YrR3O/AQvNy5HaloeuEAQBAEAQBAEAQBAEAQBAEAQETtThf3TSyRj0tHs+kw5gPO1vNVkroyrU88Lefmjg5kvv3g8ee7yO9YLQ+ZjUmrpOzas+9cmYqY5AR+USPPmta0lNprkd3SWMjiqsZRTvlSa71f7mhTy2mc8AZb2vyzaXHmPau6pFuiqbetvtwPrMXRnLARwzl/2ON7c3GzaJsVFgBz7Xr0HsF/NeVY+KnKyUfP5/0e21KixVTPRqksTnMEtWrKJnKryNaSpJ36+/1q1rEdZJ6S1MW86Hx7hx13e5DSEISd+C3Mcrtd1uXgNAB5IRNSbzMxOKFUjE4qxdHlSWPp0FvM/V8d5UGlTTs8vufEMzvHRfgv3NQtc4WfMetdzAIAYP1QD4uK0itD3MJSyU1fd6lvVjqCAIAgCAIAgCAIAgCAIAgCAIAgONdJ2AGnqOuYPvUxJ03Nk3uHn6Q/S5LKSszwOkcNknnWz+5TC++/48eaqtHdHJTm4yT4rVPijG1tjpxs0ctLge9aSqOSV+/6npVcZPEU4Qle6k3mv/LV+Fj3JLcm27h4DQexZnmVHnk5cz4JUKZR1qDKfC9BlPBcoLWPpdYd51PhwH1+rkhtJZY5fn67jbfhkrY4n20lOVgvqSd1x3rmji6TnOCesVdnR7FWhCFT+TsuZ5xfDjBIYyQ5waHHJwuL28gpwuKjiKfWJWV7al8VhnQqdXK0na+hHkd/1LqOa0Xs/mfA3nu9/IfHepNIQa7Xy9dx5KgxLN0f7Nmtqmhw+8x2fKeBHzWfpEeoFSlc6sJR6yeuyP0CAtT3AgCAIAgCAIAgCAIAgCAIAgCAIAgNHGcLjqoXwyi7XjeN7Twc3vB1UNXRnVpqpFxlxOA7Q4PJRzuhlGo1a4bntO5zfjQ3Cxemh87WoSpTysjGu39wv9XvIQU9E2eLoLJ9x8zIQ4tbjMhWwzILH0ewfAHx3oaQVlmfp/0TWJxM+46Z7GAOLnte7iSOfPn3LzcPOp7ZVhOV1ZNLuPRxMKfsdKcY63ab43Nh2KRdbTXfmjp4m2s06vaN1j3huvcslhKvVVbRtKpJ8f8AF9/zN3iqPW0ryvGnFcN5erGAYl1UUjrtfPU3LiNcjDe47nEk6cLBaPC9bVjGzUKdrd7/AEufHUy9q6mlKV051N+5ft8uBA2XqHlxi5OyPrnW0B/mheUtbLZG1hOHyVMzIYm5nvNhwA5ucRuA4lSXp56ksq18T9B7LYBHQ07YWan0nu4vcd58OAHAALRKx7lKmqccqJdSaBAEAQBAEAQBAEAQBAEAQBAEAQBAEBDbU7ORV0PVyaOGsbx6TD3cweI4+NiIauY1qEasbSOHYzg02Hzhs7A6zg5p3xyNadbHlqLjeFz1IOUXG9r8V9zyXB4eSzK+t+5pGy+SMMmibkLDPFLGCRq1+8DwFgeWq8qMKkpwqyvdQlF+K/erXkeg5U4xnSVrOcZLwf62MOK4eZJax7A1jITq3d3dm270SfNaYXEqlSo05ttzW/11M8Th3Uq1pwslHgQS9Q8rsvuGU/H2oSqbb0PrjwHD296ETlfRbIuuyeERPphJI3OczjYk5RbTRt7cOK+Z6UxlaniOrpu2i8de/c+k6LwdGeHU5q+r32+WxKUV5I5A6kazIT1bHZbOIvY7rDx13rirWpVItV27+81fTbvv5HbSvUpyTopW2Ttr9NCjR4YTJIJnsgyG78+/XWzGt9LyX08sUlTi6UXO+1vy3t5nzEcK5VJKrJQtvfv5Jb+RpTNDSQDm5G1tOduBI4cl1RbcU2rMxqJQvGLv39xs4Lg81XKIoGFzjv4NaPxnngPjVWRWlSlUdonddjdk4qCKze3K78JIRqfyW8mjl61olY9yhQjSjZbliVjcIAgCAIAgCAIAgCAIAgCAIAgCAIAgCAIDUxTDIqmMxTsD2HgeB5tO8HvChq5WcIzVpIpVbsMIISIY2VIbcsbIGh9iblua2p1Njpw8V4mNwOIdbrKU2ovdJ6rvtdJ9/HxL0o0oUcjgpNbX+17PyOf7WUBpw1jGvZG89Y9rwOy+1spda+g4ElR0dVdacnVtnj2eKdudntfwRwdJ0epio075Zavx5X/tlaC9c8U9jQd59g/n7vFDV9hW48f0fL931IVzt76m9TYrLHG6NkjmsdqRpx32O8eS5amEo1KiqTjdo6aeNqU6bpxk0n604r5m1UbS1L25etsLWJbZpPffQ+pYU+isLCWbLfx1+h0VOk8ROOXPbys/mRbWOcb2c9zjoAC4uJ8L3+tegkkrI5FGV7vWT9XLrsz0aVFQQ+pvTxnWx1ld4NPo+Lte5WUWzejgZy1novqdawXBoaSMRwMDG8Tvc483O3krRKx6tOnGCtFEgpLhAEAQBAEAQBAEAQBAEAQBAEAQBAEAQBAEAQBAamJYbFUMcyZge1wsQd9u4jUeSzlShOSlJJtbPiHrFxezKljvRxFPbLM9mX0Q5jHtGm7QNcR4uKxpYOnSbcLq/e392Y1qTq2u9ttFp9L/AFKtVdE1SCck8L/p52H2By2yM8+XR0+EjU/qsrucH+Y7/YoyyKf8dU5o2abolqT+Emhb9HO/3tamRlo9HT4tE9h3RLA2xnmkl7mARtPcd5t4EKygdFPAQi7ydy5YTgFNTfgIWMO4utd58XHX2qySR2QpxjsiTUlwgCAIAgCAIAgCAIAgCAIAgCAIAgCAIAgCAIAgCAIAgCAIAgCAIAgCAIAgCAIAgCAIAgCAIAgCAIAgCAIAgCAIAgCAIAgCAIAgCAIAgCAIAgCAIAgCAIAgCAIAgMVTUNjY58jgxjAXOc42DQBckngLKUm3ZA8UNbHNG2SF7ZGOvlcwgtNiQbEd4I8kaadmDYUArnSJVviw2pkie5j2hmVzTZwvIwaEdxK1opOaTIexTtn9mcRqqaGcYtMwSsD8pa91r8L9YL+pbTqU4yaykWZPYJsjXQ1EUkuJyTRsJLo3NcA8ZSLEmQ8SDu4KkqsHFpRsTZmLEtja+SaV7MVljY97nNYGPswOcSGj76NADbdwSNWCVnEizKni1FiEFfTURxOZxnF+s7QDbl49HOb+hzG9bRdNwcsuxGtyxnYXEf8A3iX9R/8A1Vn11P8Ah6+RNnzJ3bHaP+jaJrz99l7MTM1+2/Lq53G1mlx9V9VlSp9ZKxLdiuUexuIVjRNW4hNC5wv1MBLQy+oByuDb+R8StXVhHSMSLMmdm9kamkqQ84hNPBZwMUuY6kaEFz3DfyAVJ1YyjbLZkpExtnUOjw+sfG4se2CRzXNNiCGkgg8CqUknNJ8w9jn2yeBYhXUkdSMVmjDy8ZSHut1cj4/S6wXvkvu4rpqTpwllylVdk3S7FYg17HOxaVzWua5zSx/aAIJb+F4gEeazdanb3PXyJsy/rmLHwm29AcR272wq5jJUUkskNJHJ9zRujcW9a/K57n6bxZo8i3iSu+jSirRktdyjZ2yA9lvgPcuAuaWPYxFRwPnmNmN4DVzidzWjiSfiytCDk7IHP6SXFcXHWMl/o+ld6BbcyPHMEWcfEFg5X3rpfVUtGrsrqzd/q1mtcYpWZued9r+HWX9qr7Qv4oZSb2QwWtpXytqas1URa3qsws8OBOYuvc7rfOPkqVJwkuyrMlJloWJIQBAEAQBAEAQBAQe3XybXf3ab+G5aUfiR8UQ9iP6Kvkml/wAX+NIrYj4j9cBHYtixJKr0ofJVX9Fn8Vi1ofERD2Njo8+TKL80360rfEYWxYlkSEBzPa/+0OGfQH70y6qfwZFXudMXKWKJ0v4NLPSMkhBc6CTrC0C5LcpBIHEjQ25XXRhpJSs+JWRL7H7ZU9fG3I4Nmtd8RPaB4lv47e8edjoqVKUoPXYlO5ZFkSQO3nybXf3eX9wrSj8SPiQ9iM6Ivkim+lP/AMzMr4n4j8vsiI7FxWBYICidIeLSSvjwykP3+o/CuGoii+cXW3XAPlpvcF0UYpLrJbL7lXyIPpdwqOlwilgiFmRygDmT1UpLnd5NyfFaYaTlUbYlsdTp/Qb4D3LjZY5nt8012L0NAb9U0dbIBuNw5xv+hHlB/wCIV10exTcyr1djpzGBoAAAAFgBoABuAC5Cx6QBAYK6rZDG+WRwaxjS5zjwAFypSbdkDnlDjuKYqXvoslHTAlrZJGh73232BBBPMAWG7MSF0uFOn72rK3bPuJVmMYa3rpZIq+Bv4SzBG9o59hosO/tW4i2qRVKpotGNUXnAcXjq4I54TdjxuO9pGha4cCCCFzzi4uzLIre2m2T4Jo6OjjE9XJuB9FgN7F1iLmwJtcAAXJta+tKkpLNJ2RDZqDBsdIz/AHfCH7+q6lmTwz9XdWz0dspFmbGyO2UslQ6hr4xDVN9Et9CUAX7Op1yi+hIIB3WsoqUko54aolPgy1Y1ikdLBJPKbMjbc23ngGjvJIA7ysYxcnZEnP8ACq7GMTBnhljoack9X2GyOcBpfttOYX49m/ALokqVPRq7K6sx7TYvXUlNUU+I5Jo54Jo4amIZfvhjdZkrQAATwIA89bTTjCUlKHB7B34ll6Kvkml/xf40iyxHxH64Ex2LYsSSq9KHyVV/RZ/FYtaHxEQ9io7K9HMdTR08xqqphkYHFrHtDRfg0Fu5b1K7jJqyIUSz7O7AR0lQydtTUyFocMsr2lhzNLdQGjmsp13JWsiUrFxWBJzPa/8AtDhn0B+9Muqn8GRV7nTFylggKTtT0cU9U4ywE0tRfMHx6NLubmgix/KaQfFb08RKOj1RDRG7LbT1VLVtw/E+052kM+/Nf0QTYZwdwdo69gb3uL1KcZRzw+RCfBlq28+Ta7+7y/uFY0fiR8SXsc82F2AjrKGGd1TUxl5kGWJ7QwZJZGaAtO/LfxJXVWrOE2rL0iqV0WnCujaKCeKYVVU8xuDw172lrrcHAN3LGWIclayJylg2rx+OhpZJ5NbaMbfV7z6LR7yeABPBZU4OcrIluxCdHOAyRskrKrWrqjnfcWLGHVrLHdwJHDsj5q0rTTeWOyCRE9PH/gIvz4/hSq+E98iWx0Wn9BvgPcuVljm87ur2oZm06yCzf8t3/Tcupa0PMrxOmLlLFT2o2Rmq5xLHXz0zcjWdXEXZbtLjm0eNTmA3fNC2p1VFWcUyGioYbT1FHjtLSvrJ6hjmGQ9Y9+U5o59C0vINiwFbycZUnKyXpEcSb6ba10eHNa3/AM2ZjHeDWvl98bVnhY3n4CWxccAoWwU0ETBZrI2t8bAXPiTc+awm80myxuSxhzS1wBa4EEHcQdCCqg5t0NOMbsRpbkthn7N/F8Z9kTV1YnXLLmisTz0as6/FMVqX6vbIY29zTI8W/ViYPJTX0pxigtzpy5CxzLpdZ1NRhtWzR7JchI3kBzXgHu9MfpldWHd4yiVkZ+nKoc2hiY3584B8GskcP2g31JhF279wlsX3DaVsMMUTBZsbGsaO5rQB7lzSd3dliD6R6RsuGVYcPQjMo7jF2xb9W3mtKDtURD2MHRV8k0v+L/GkU4j4j9cBHYtixJKr0ofJVX9Fn8Vi1ofERD2Njo8+TKL80360rfEYWxYlkSEBzPa/+0OGfQH70y6qfwZFXudMXKWPD5QCASAXGzQSASbXsOegJQHtAcs6Q6htViuG00FnyRSB0hbrku+N5BI3ENjc4jvHNddFZacpPiVe5ddvPk2u/u8v7hWFH4kfEl7EZ0RfJFN9Kf8A5mZXxPxH5fZER2LisCxXts9lGYjHEx8j4xG/OCwNJJyltjcd61pVXTd0Q1cr39WH/wAhWf5i09o/9URlKj0l7IfcNKyT7qnnvJkyzOzNHYe647+zbzK2oVc8rWSIasdC2T2M+5JRN911E14y3JK67BmLTe3MZbeZXNUrZlayRZIjelTBZT1FfTAmalN3AC5LAQ69hqcpBuOTnK+HmtYS2ZDXEsWye1cFfEHxOAfYGSIkZ2Hw4tvuduPsWVSlKD1JTuTyzJOZYv8A2oo/zH+ipXXH/wAd+P6K8Sb6WcHdU4dJkGZ0LhMAN5DQ5rrd+R7z5LPDzyz8SZLQkdhMeZWUUL2uBe1rWStvq17RY37ja47iqVYOEmgmSWOYtHSQSTzOAawX73Hg1vNxOgVYRcnZElK6GaB4gqKqUWdVSlw7w0uJcO4ve+3cAeK3xLV1FcCsTQ2cnGHY3WU8xyR1Z6yJztGkuc57RfxfIzxaBxVprrKSa4BaM6muQsct26qBiGK0VDCcwheZJy3UN1aXAngWtaR4vA3rrpLJTc3xKvV2JjpkwszYa5zQSYXiU2/Fs5jj5B9/AKmGlafiJbFj2UxhtXSQzMIOZoDwD6LwAHNPeDfyseKyqQyyaJTILpXxlsFBJHcdZUAxMbxLT+EdbkG315kc1ph4NzvyEnobHRV8k0v+L/GkUYj4j9cBHYtixJI3aLCG1lNLTvc5rZAAXNtmFnB2lwR81WhLLK4Z7wLDG0tPFA1xc2JoYC62Y24mwAuk5ZpNg31UBAV/FNlY566nrHSPa+AWa0ZcjtXntXF/nnceC0jUag48yLFgWZJBbXbLRYhExkr3s6t/WMdGQCHWIvqDfQlaU6jg7ohq5Wf6uKj0f6Vqsn4t33tyv1lvYtfaI/xRFiw7K7G01BcxNLpHCzpZDmeRvsLABovwAF+N1nUqynuSlYlcZw4VNPNA4lrZWOjJba4Dha4vpfVUjLK0ySjxdE8TRZtbVtA3Br2Aa66ANW/tL/iiuU9O6KmEEfd1b/mN/wBqe0v+KGU6GuYsEBAbZbLR4jC2GR74w1+e8eW98rm27QOnaK0pVXTd0Q1cnWNsAOQt6lmSekBTMc6NaSeTrY89NLe+aA5Rc8cp0B+ja63hiJRVnqiMpof1dVO44tVZeV339fW/UrdfH+KIsSeznR7TUkzZ88s07bkPlfuLmlpNm2voSO1dUnXlJW2RKRb1iSUjEejiIzOmo55aKR3pdSewb/k3BA7gbdy3Vd2tJXIsYoujVsj2vrquesy6hjyWs8xcn1EKfaLK0UkRYvUUYa0NaA1oAAAFgANAABuC5yxD7T7L09fGGVDblt8j2mz2X35TyPI3G7TRaU6koO6IauVodHtQBkGK1Qi3Zdb25Zs/1LTr475URYsOyuyVPh7XCBpLnenI85nutzO4DuAAWdSrKe5KVide0EEEXB0IOoN+BWZJRJujZscjn0NXPRZ9XMYS5nkMwNu4k24WXR7RdWkrlcpnpOjqINndPPNUTyxPh66U3dG2RpaeqBuAbE77+03h13pZWSJsWLZvBm0dNHTsc57Y81nPtmOZ7n62AG9xWc555ZmErEmqEh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1" name="AutoShape 11" descr="data:image/jpeg;base64,/9j/4AAQSkZJRgABAQAAAQABAAD/2wCEAAkGBxQSERIUEhQWFBUWFxgVFhgUFRcWFxgcFRcWFxoYFRgYHCggGRwpHBUVIzEiJSkrLjAuGiAzODMsNyguLisBCgoKDg0OGxAQGy0kICQsLC4uLC8sLC0sLywsLCwsLCwsLCwsLCwsLCwsLCwsLCwsLCwsLCwsLCwsLCwsLCwsLP/AABEIAMoA+gMBEQACEQEDEQH/xAAcAAEAAgMBAQEAAAAAAAAAAAAABQYDBAcCAQj/xABPEAABAwIDBAYFBQwIBAcAAAABAAIDBBEFEiEGMUFRBxMiYXGBMpGhsfA1QnLB0RQjM1Jic4KSorKz4RUXNnSDk8LSY7TT8TRDU1Vlo+L/xAAaAQEAAwEBAQAAAAAAAAAAAAAAAQIDBAUG/8QANxEAAgECBAIHCAICAgMBAAAAAAECAxEEEiExQVEFEyJhcYHwFDIzkaGxwdFS4ULxFSM0YoIG/9oADAMBAAIRAxEAPwDuKAIAgCAIAgCAIAgCAIAgCA+PcALkgDmdEBoTY3Tt3zM8nZvcqOpFcTN1oLiYDtNS/wDq/sP/ANqjrYcyvtFPme49oaZ26Zo8bt/eATrYcwq9N8TfgqGPF2Oa4fkkH3K6aexqpJ7GVSSEAQBAEAQBAEAQBAEAQBAEAQBAEAQBAEAQBAEAQBAaGJ4xFAPvjteDRq4+XDxKpKajuZzqxhuyqV21c0hIiDYxz9J1uZJFh6vNYOs3scssROXu6EPMXyG7y53e52Yn1E28Fm22YtOW586gDfp46e9RYZD6adRYnIYnwcBv+NT3JYq4HkxhoBaSHNPOxN/nAjW+5YOdRVstuy1o+T7/AMF3Th1WZPtJ7X3XNcfEl6baaaLP2+saMuVsmpN99nel71FHFYldWpq975u623Pc6ZVYR6xxldK2VPjffk9Cz4ZtNDK4Mf8AepCBZryLG/4rtx8ND3L0MPiqdeOaD7vkaOqoyyT0lvbx9eJNroNQgCAIAgCAIAgCAIAgCAIAgCAIAgCAIAgCAICo4/tXYmOnIJ3GTeB3M5+O5c9StwicVbE/4w+ZVA0uJLjcnUlx38ySfeudK5zRg2+8jMR2nghBa0mV35G6/wCU7d5C9vWV2UsHUnvoj18N0VWqavsrv3+RF7GTzVVUXPncMgz9Xc5XA6WDdwAuOHJdWKhCnTtGO/E9LH0aVChlhBa6X4rz3OiNgXmWPCynl9OAL2t4ae5CHE13wW8Tvvw7rj7N/gEZRxMUPZdrpfTu9e5eV0rQlVodlXadzr6PqKnW7Wl1YyFmZxByuZyI1BXhZlRpRlHNGb48Gj1HF1qjjLLKHLimVfFaZ4eQQSTutd1/DmvqMLiKM6SlBqy34W8eR8njcNWhVamm29t3f9krsrt3JTu6upzPiGlzcyR6gW11cNToddNOS9GE9OaGExs4XjV2WnejqtLUslY18bg5jhdrmm4IWx7UZKSujKhIQBAEAQBAEAQBAEAQBAEAQBAEAQBAEBR9rNoS8ughPZGj3D53No7ufPw38tWrfso8/E4i/Yj5ldhjWJzxiZMRZE2F5qLdXYZge4ghotre4GnPwW1JTzpQ3PQwsavWLqveKQ2ldXVkUQZ1MZF2saAMkdsxdbcHOA397d4svVTVGk5Xu/z/AEfSKSw1CU75pcXzf6X7LZimzMlPMKyjDT1bRmh1GZrW5XWP0bHxF9SuaFZTh1dTjxOCjio1afU1uL3+v3Gzu1ktZW9XHGwQZS45tJAAN981icxAsBuPmlXDRp07t6/QnEYCFGjmk+19C4ujue4e/wDl77clxnlWNadiqyjRHThUMpEdJIWm7Tl8N3qWVWjTqq1SNzONadJ3g7eBGVtXJcHObjcQd1/cqwwlCMXFQVnvpuY1sViJNSzu627jQpJ3OqI3PIJdI0Eu5NFu78b2JiKUaeFnGmrKz0XpmMa06lWMqju293yWnd3k3srteaSofHLfqXPObs5S039LKNAedt/G+hGuHbp04tappXV7+ab+3y79qGL6uo4y2vysdfikDmhzSHNcAQRqCDqCCvQTuro9hO+qPakkIAgCAIAgCAIAgCAIAgCAIAgCAICu7X4uYmdWw2e8an8Vu647zqB5nguXE1+rSitZPh628fyc+IqZVZFHbA21wb2tuuN/nZedDEVHNQnC17635f0cShG107m1TR+znz37xy0O7ku1GkEeKvZ8TzRPlcXRxjSK12l34x4nTgRw5XB6KdZwi1FaviejQxTo03GCs3/lxtyPezOByMqqqomy5pDljym9m33Hlo1g8lpUqxcIwjwN6+IhKjCnDZb+Pq5o7cY658NTDTehELVMp0AJIb1LObiSAfNa4eklJSlx2X5OjBYdRnGdTd+6vyzPgexoiZQyxv6udgzSXbmz9Y0FzHaiwaLj+airiHJyi9U9imIxzk5waunou63H8lueABYfH81yM800pyqMoyMqCqmMiKqiqnNMiakqyOWbsRFYBoN1h5a6kd2+3ktUYVrOWV8PX3JXZ+oEsrY5GBxykOcTcOa3Voc0ixINrHkF43SVJ0aTqQlbXRcm9G0+F1ujuwk+skoTV9N+aW3+y9dH2JvjzU81msMjhBvsL3dkB3Fu+3IghduCxsJTVJO/Zv58fnv9eJ34ZyinGW19C+L1TsCAIAgCAIAgCAIAgCAIAgCAIAgMc8wY1znGzWguJ7gLlQ3ZXIbSV2csxSqdPK958T3aDTyFh5d68dVlJ9ZN6ydl4cPnv/o8mq5Tk/Xq2x8g0ZpvcdO/7BdUUXPE90V8m/69al4aQ8WSFO3cOXxf13K7jaJJwBWRsjdYBx+PA8FcsYsQw2KdhjlaHsJDi03FyNxJaQeA333K8ZOLujSnVnTeaL1Mok4nlYW3W/n7gFQzvxMUsigNmhUPVGZNkbUPVTKTImqehyzZFVDrmx8/DefZdXRhx1IipkuSea0RwSeaVzAyYtIc0kEagjePBVnCM04yV0zSnNxd0e5K55l6wHK/NnBbpZwN7gcDfVVp0lTiox4aGkqsnLP5n6A2ZxYVdLFMNC5vaA4OGjh6wfKy607o+kpVM8FIlFJoEAQBAEAQBAEAQBAEAQBAEAQFe2zrckTI+MrwP0W9o+3KPNcXSE3GhK29jnrzStHmyl9WWtYDbKNXHmb3t3r56FRVKtScL5npFclazfJbHPlcYxi9t3+jzFJmN7Wt2QBw019h/aK9ihR6qFr3be73frYzzZtTfpyuhG0SShcrI1RtMerFxJJfTnv8OP2eaBmOWcDjZY1cRTpK85JA1JJwfi3/AH81yf8AJ4Z7yt4p/oq0zUmf5+/1LqhUhUWaDujKV0R871YxkyJqnqUcs2Q9VJYE/oj3n2AfrLRI5qkrQb56fsjHuVzlSMRKgsjyShY6d0N4p2p6Yng2ZnkGsf8A6PatIPge1gZ9qVP1yOoLQ9IIAgCAIAgCAIAgCAIAgCAIAgOfbeVN6qNp1DGi4+kbm3kGrixeaScYvW2nieZi5LrUnwK9UzZnOO8X0931LiwdDqqMYNa21+5hVnnm2Zozaw5afb7SV1Fk9bG/C9SjeLN2KVWNUzZbKpuXueev0vz93D6z5jkscRiYUIZ5sLU182pJ4rz8Lhs9SWIqxSctlu13+LEpcDHJIvTepm2YHy8xdedPBTU3KhPInurXVx1i4q5qVliA4bt3h5rTDVKkZyo1XdrVPa6/pmVW1syISrPn7/5/Gi70cctdiErX7hy3+J1P1DyWkTjxD7SjyNJxUmSMZKF0Yzy56KTWnG8kiw9H+I9XilNY6Pc6Nw/ONIaD+lZdEKX/AFub7rH0OBwWXDSxFSLTurPmnpt5n6BUGwQBAEAQBAEAQBAEAQBAEAQBAcq2tfmrJ/ED1MaPqXFV99ni4p3qy9cCMjOvhr6rW9pCoZxfEyscoLLQ24ZVJtGRtslUmqkZesvpz3+HH7PEhSi9z06S68vpGbqWw0VeUvolxNIv/IxukXoUouEFFu7S3MnIxOerN21ZVswyPS9yjZ5cR1Tz6XPu715VWU5Y2EX2Utn/AC5ovp1Te/4K7Uv113bz4Dh5mw817KOK9u0+BCzy3Jvr38VokcPWN+9qa7lJOXkYnFAjwDr4a/Z7bKTanpd9330MuCvyVdM4fNljd/8AY1egpSnRbl5eWv4PsqFepisBKdbdvT/5V/vFn6eXKcQQBAEAQBAEAQBAEAQBAEAQBAcm2n0rKj6fvAK4qnvM8PEfFkRrTp4n3D/9exUM72iRWE406SZ8ZaA0Xy2vfsm2q7a+FVOkpp68T3cb0ZDD4aNWLbel+WvInmO5fH2riPHTM0cyF1Izsl489B4Df7f3VJopaGdrszdN4XjTnLD4t1KiupWSfL1xN1aULLgeIpO0F249N4ednbS/yM6b7SM0hDbk/HgvBpSr4tRoJ9lb+Hf+EdEssLyNDtPJsvelUo4SnGMnZbI5LSqNtGvXP6uEA6OebnwHwFjRaxGLc1rGCsvFkVP+ulZ7srVbNp4+4aD239i9dI8+vLLFR56/ojHFXOVHglQWRjcVJqnfc8cPHT6/s9Sk1taNuZlwuO88XMyMFvF4A9y7JytFRjwdvpr9z6nEVFClTp0ndRnGN+fZ7XzzH6fWJiEAQBAEAQBAEAQBAEAQBAEAQHLNuYslbJ+UGOH6ob72lcdVdo8TGK1Z99inY6yUtGV4bGGFzvxjvdb22tounCypp9pXd9D1OiauFhNRnC820ly1+1v9EXsrIBK4Ealuh8DqPjkuvHxbpprmev8A/oIyeHUk9E9fw/L8lrbIvHsfHpmUSX8dw89BqhonfQzZ+WoGnfpzCFr32MkFTlN9658Vh1XpuD0LU6jg7m/SOLu0QABut7V4ePUaC6qMm27OTb5bL8nZRbn2mvAxVQDi7tAFtt5sNd62wdSeHpweRtSu9NXfh5WKVUpt62saMtYyNrw1xc4jeBYC3eux0a+JqwnUioxjwbu3f6GDqQpxai7tkHXVzpCMzr6WvyAuSfVdelQw9OimoKy3OV1XUl2nt9iHnlzEn1DkBoB6rLoOKUnOTk+JhJQGNxQskYnFWNIq+iD+XL4PtQ1nLWy2JfY6l62vpG/8ZjvKM5z7GlaQlbQ7sDWtOMH7qu0u9q1z9HKx6gQBAEAQBAEAQBAEAQBAEAQBAc/6UqUjqZhxDoz4+k3/AFrCstmeX0jDWMvL19Tm+OTnKWN3vdkHhf7B7VfCRWfO9krm/Q0IyxEq0/dppy/X5I+kgIijez02PcfEXsR6gF1Vai6yUJ7NI9fF4uCxc8PWdoTiknyfB/X7ErBijHOyg62v69fWuKeHnCOZo8Cv0ZiaFLrZrRO31tfwfA3o5d55D2nQezN6gsDki9GzI2ZRYKRk67/v9vNC2bmSFDigADXbhuIHvG/1XXi47oyc5OpSd290/wAP8HZQxCSyshKqtuSeZJXs0qeSCguCSPPqVdW2Rk9Xfct1E5ZVW9jWc+ze93uB+sj9nvUl32YW4vV+HD9/I1iUM0jG5ykukY3OUlkg3ny1+z2/WhrDS8vVzyhQvvQ3h3WVr5SNIYzY/lSdkfs9YrR3O/AQvNy5HaloeuEAQBAEAQBAEAQBAEAQBAEAQETtThf3TSyRj0tHs+kw5gPO1vNVkroyrU88Lefmjg5kvv3g8ee7yO9YLQ+ZjUmrpOzas+9cmYqY5AR+USPPmta0lNprkd3SWMjiqsZRTvlSa71f7mhTy2mc8AZb2vyzaXHmPau6pFuiqbetvtwPrMXRnLARwzl/2ON7c3GzaJsVFgBz7Xr0HsF/NeVY+KnKyUfP5/0e21KixVTPRqksTnMEtWrKJnKryNaSpJ36+/1q1rEdZJ6S1MW86Hx7hx13e5DSEISd+C3Mcrtd1uXgNAB5IRNSbzMxOKFUjE4qxdHlSWPp0FvM/V8d5UGlTTs8vufEMzvHRfgv3NQtc4WfMetdzAIAYP1QD4uK0itD3MJSyU1fd6lvVjqCAIAgCAIAgCAIAgCAIAgCAIAgONdJ2AGnqOuYPvUxJ03Nk3uHn6Q/S5LKSszwOkcNknnWz+5TC++/48eaqtHdHJTm4yT4rVPijG1tjpxs0ctLge9aSqOSV+/6npVcZPEU4Qle6k3mv/LV+Fj3JLcm27h4DQexZnmVHnk5cz4JUKZR1qDKfC9BlPBcoLWPpdYd51PhwH1+rkhtJZY5fn67jbfhkrY4n20lOVgvqSd1x3rmji6TnOCesVdnR7FWhCFT+TsuZ5xfDjBIYyQ5waHHJwuL28gpwuKjiKfWJWV7al8VhnQqdXK0na+hHkd/1LqOa0Xs/mfA3nu9/IfHepNIQa7Xy9dx5KgxLN0f7Nmtqmhw+8x2fKeBHzWfpEeoFSlc6sJR6yeuyP0CAtT3AgCAIAgCAIAgCAIAgCAIAgCAIAgNHGcLjqoXwyi7XjeN7Twc3vB1UNXRnVpqpFxlxOA7Q4PJRzuhlGo1a4bntO5zfjQ3Cxemh87WoSpTysjGu39wv9XvIQU9E2eLoLJ9x8zIQ4tbjMhWwzILH0ewfAHx3oaQVlmfp/0TWJxM+46Z7GAOLnte7iSOfPn3LzcPOp7ZVhOV1ZNLuPRxMKfsdKcY63ab43Nh2KRdbTXfmjp4m2s06vaN1j3huvcslhKvVVbRtKpJ8f8AF9/zN3iqPW0ryvGnFcN5erGAYl1UUjrtfPU3LiNcjDe47nEk6cLBaPC9bVjGzUKdrd7/AEufHUy9q6mlKV051N+5ft8uBA2XqHlxi5OyPrnW0B/mheUtbLZG1hOHyVMzIYm5nvNhwA5ucRuA4lSXp56ksq18T9B7LYBHQ07YWan0nu4vcd58OAHAALRKx7lKmqccqJdSaBAEAQBAEAQBAEAQBAEAQBAEAQBAEBDbU7ORV0PVyaOGsbx6TD3cweI4+NiIauY1qEasbSOHYzg02Hzhs7A6zg5p3xyNadbHlqLjeFz1IOUXG9r8V9zyXB4eSzK+t+5pGy+SMMmibkLDPFLGCRq1+8DwFgeWq8qMKkpwqyvdQlF+K/erXkeg5U4xnSVrOcZLwf62MOK4eZJax7A1jITq3d3dm270SfNaYXEqlSo05ttzW/11M8Th3Uq1pwslHgQS9Q8rsvuGU/H2oSqbb0PrjwHD296ETlfRbIuuyeERPphJI3OczjYk5RbTRt7cOK+Z6UxlaniOrpu2i8de/c+k6LwdGeHU5q+r32+WxKUV5I5A6kazIT1bHZbOIvY7rDx13rirWpVItV27+81fTbvv5HbSvUpyTopW2Ttr9NCjR4YTJIJnsgyG78+/XWzGt9LyX08sUlTi6UXO+1vy3t5nzEcK5VJKrJQtvfv5Jb+RpTNDSQDm5G1tOduBI4cl1RbcU2rMxqJQvGLv39xs4Lg81XKIoGFzjv4NaPxnngPjVWRWlSlUdonddjdk4qCKze3K78JIRqfyW8mjl61olY9yhQjSjZbliVjcIAgCAIAgCAIAgCAIAgCAIAgCAIAgCAIDUxTDIqmMxTsD2HgeB5tO8HvChq5WcIzVpIpVbsMIISIY2VIbcsbIGh9iblua2p1Njpw8V4mNwOIdbrKU2ovdJ6rvtdJ9/HxL0o0oUcjgpNbX+17PyOf7WUBpw1jGvZG89Y9rwOy+1spda+g4ElR0dVdacnVtnj2eKdudntfwRwdJ0epio075Zavx5X/tlaC9c8U9jQd59g/n7vFDV9hW48f0fL931IVzt76m9TYrLHG6NkjmsdqRpx32O8eS5amEo1KiqTjdo6aeNqU6bpxk0n604r5m1UbS1L25etsLWJbZpPffQ+pYU+isLCWbLfx1+h0VOk8ROOXPbys/mRbWOcb2c9zjoAC4uJ8L3+tegkkrI5FGV7vWT9XLrsz0aVFQQ+pvTxnWx1ld4NPo+Lte5WUWzejgZy1novqdawXBoaSMRwMDG8Tvc483O3krRKx6tOnGCtFEgpLhAEAQBAEAQBAEAQBAEAQBAEAQBAEAQBAEAQBAamJYbFUMcyZge1wsQd9u4jUeSzlShOSlJJtbPiHrFxezKljvRxFPbLM9mX0Q5jHtGm7QNcR4uKxpYOnSbcLq/e392Y1qTq2u9ttFp9L/AFKtVdE1SCck8L/p52H2By2yM8+XR0+EjU/qsrucH+Y7/YoyyKf8dU5o2abolqT+Emhb9HO/3tamRlo9HT4tE9h3RLA2xnmkl7mARtPcd5t4EKygdFPAQi7ydy5YTgFNTfgIWMO4utd58XHX2qySR2QpxjsiTUlwgCAIAgCAIAgCAIAgCAIAgCAIAgCAIAgCAIAgCAIAgCAIAgCAIAgCAIAgCAIAgCAIAgCAIAgCAIAgCAIAgCAIAgCAIAgCAIAgCAIAgCAIAgCAIAgCAIAgCAIAgMVTUNjY58jgxjAXOc42DQBckngLKUm3ZA8UNbHNG2SF7ZGOvlcwgtNiQbEd4I8kaadmDYUArnSJVviw2pkie5j2hmVzTZwvIwaEdxK1opOaTIexTtn9mcRqqaGcYtMwSsD8pa91r8L9YL+pbTqU4yaykWZPYJsjXQ1EUkuJyTRsJLo3NcA8ZSLEmQ8SDu4KkqsHFpRsTZmLEtja+SaV7MVljY97nNYGPswOcSGj76NADbdwSNWCVnEizKni1FiEFfTURxOZxnF+s7QDbl49HOb+hzG9bRdNwcsuxGtyxnYXEf8A3iX9R/8A1Vn11P8Ah6+RNnzJ3bHaP+jaJrz99l7MTM1+2/Lq53G1mlx9V9VlSp9ZKxLdiuUexuIVjRNW4hNC5wv1MBLQy+oByuDb+R8StXVhHSMSLMmdm9kamkqQ84hNPBZwMUuY6kaEFz3DfyAVJ1YyjbLZkpExtnUOjw+sfG4se2CRzXNNiCGkgg8CqUknNJ8w9jn2yeBYhXUkdSMVmjDy8ZSHut1cj4/S6wXvkvu4rpqTpwllylVdk3S7FYg17HOxaVzWua5zSx/aAIJb+F4gEeazdanb3PXyJsy/rmLHwm29AcR272wq5jJUUkskNJHJ9zRujcW9a/K57n6bxZo8i3iSu+jSirRktdyjZ2yA9lvgPcuAuaWPYxFRwPnmNmN4DVzidzWjiSfiytCDk7IHP6SXFcXHWMl/o+ld6BbcyPHMEWcfEFg5X3rpfVUtGrsrqzd/q1mtcYpWZued9r+HWX9qr7Qv4oZSb2QwWtpXytqas1URa3qsws8OBOYuvc7rfOPkqVJwkuyrMlJloWJIQBAEAQBAEAQBAQe3XybXf3ab+G5aUfiR8UQ9iP6Kvkml/wAX+NIrYj4j9cBHYtixJKr0ofJVX9Fn8Vi1ofERD2Njo8+TKL80360rfEYWxYlkSEBzPa/+0OGfQH70y6qfwZFXudMXKWKJ0v4NLPSMkhBc6CTrC0C5LcpBIHEjQ25XXRhpJSs+JWRL7H7ZU9fG3I4Nmtd8RPaB4lv47e8edjoqVKUoPXYlO5ZFkSQO3nybXf3eX9wrSj8SPiQ9iM6Ivkim+lP/AMzMr4n4j8vsiI7FxWBYICidIeLSSvjwykP3+o/CuGoii+cXW3XAPlpvcF0UYpLrJbL7lXyIPpdwqOlwilgiFmRygDmT1UpLnd5NyfFaYaTlUbYlsdTp/Qb4D3LjZY5nt8012L0NAb9U0dbIBuNw5xv+hHlB/wCIV10exTcyr1djpzGBoAAAAFgBoABuAC5Cx6QBAYK6rZDG+WRwaxjS5zjwAFypSbdkDnlDjuKYqXvoslHTAlrZJGh73232BBBPMAWG7MSF0uFOn72rK3bPuJVmMYa3rpZIq+Bv4SzBG9o59hosO/tW4i2qRVKpotGNUXnAcXjq4I54TdjxuO9pGha4cCCCFzzi4uzLIre2m2T4Jo6OjjE9XJuB9FgN7F1iLmwJtcAAXJta+tKkpLNJ2RDZqDBsdIz/AHfCH7+q6lmTwz9XdWz0dspFmbGyO2UslQ6hr4xDVN9Et9CUAX7Op1yi+hIIB3WsoqUko54aolPgy1Y1ikdLBJPKbMjbc23ngGjvJIA7ysYxcnZEnP8ACq7GMTBnhljoack9X2GyOcBpfttOYX49m/ALokqVPRq7K6sx7TYvXUlNUU+I5Jo54Jo4amIZfvhjdZkrQAATwIA89bTTjCUlKHB7B34ll6Kvkml/xf40iyxHxH64Ex2LYsSSq9KHyVV/RZ/FYtaHxEQ9io7K9HMdTR08xqqphkYHFrHtDRfg0Fu5b1K7jJqyIUSz7O7AR0lQydtTUyFocMsr2lhzNLdQGjmsp13JWsiUrFxWBJzPa/8AtDhn0B+9Muqn8GRV7nTFylggKTtT0cU9U4ywE0tRfMHx6NLubmgix/KaQfFb08RKOj1RDRG7LbT1VLVtw/E+052kM+/Nf0QTYZwdwdo69gb3uL1KcZRzw+RCfBlq28+Ta7+7y/uFY0fiR8SXsc82F2AjrKGGd1TUxl5kGWJ7QwZJZGaAtO/LfxJXVWrOE2rL0iqV0WnCujaKCeKYVVU8xuDw172lrrcHAN3LGWIclayJylg2rx+OhpZJ5NbaMbfV7z6LR7yeABPBZU4OcrIluxCdHOAyRskrKrWrqjnfcWLGHVrLHdwJHDsj5q0rTTeWOyCRE9PH/gIvz4/hSq+E98iWx0Wn9BvgPcuVljm87ur2oZm06yCzf8t3/Tcupa0PMrxOmLlLFT2o2Rmq5xLHXz0zcjWdXEXZbtLjm0eNTmA3fNC2p1VFWcUyGioYbT1FHjtLSvrJ6hjmGQ9Y9+U5o59C0vINiwFbycZUnKyXpEcSb6ba10eHNa3/AM2ZjHeDWvl98bVnhY3n4CWxccAoWwU0ETBZrI2t8bAXPiTc+awm80myxuSxhzS1wBa4EEHcQdCCqg5t0NOMbsRpbkthn7N/F8Z9kTV1YnXLLmisTz0as6/FMVqX6vbIY29zTI8W/ViYPJTX0pxigtzpy5CxzLpdZ1NRhtWzR7JchI3kBzXgHu9MfpldWHd4yiVkZ+nKoc2hiY3584B8GskcP2g31JhF279wlsX3DaVsMMUTBZsbGsaO5rQB7lzSd3dliD6R6RsuGVYcPQjMo7jF2xb9W3mtKDtURD2MHRV8k0v+L/GkU4j4j9cBHYtixJKr0ofJVX9Fn8Vi1ofERD2Njo8+TKL80360rfEYWxYlkSEBzPa/+0OGfQH70y6qfwZFXudMXKWPD5QCASAXGzQSASbXsOegJQHtAcs6Q6htViuG00FnyRSB0hbrku+N5BI3ENjc4jvHNddFZacpPiVe5ddvPk2u/u8v7hWFH4kfEl7EZ0RfJFN9Kf8A5mZXxPxH5fZER2LisCxXts9lGYjHEx8j4xG/OCwNJJyltjcd61pVXTd0Q1cr39WH/wAhWf5i09o/9URlKj0l7IfcNKyT7qnnvJkyzOzNHYe647+zbzK2oVc8rWSIasdC2T2M+5JRN911E14y3JK67BmLTe3MZbeZXNUrZlayRZIjelTBZT1FfTAmalN3AC5LAQ69hqcpBuOTnK+HmtYS2ZDXEsWye1cFfEHxOAfYGSIkZ2Hw4tvuduPsWVSlKD1JTuTyzJOZYv8A2oo/zH+ipXXH/wAd+P6K8Sb6WcHdU4dJkGZ0LhMAN5DQ5rrd+R7z5LPDzyz8SZLQkdhMeZWUUL2uBe1rWStvq17RY37ja47iqVYOEmgmSWOYtHSQSTzOAawX73Hg1vNxOgVYRcnZElK6GaB4gqKqUWdVSlw7w0uJcO4ve+3cAeK3xLV1FcCsTQ2cnGHY3WU8xyR1Z6yJztGkuc57RfxfIzxaBxVprrKSa4BaM6muQsct26qBiGK0VDCcwheZJy3UN1aXAngWtaR4vA3rrpLJTc3xKvV2JjpkwszYa5zQSYXiU2/Fs5jj5B9/AKmGlafiJbFj2UxhtXSQzMIOZoDwD6LwAHNPeDfyseKyqQyyaJTILpXxlsFBJHcdZUAxMbxLT+EdbkG315kc1ph4NzvyEnobHRV8k0v+L/GkUYj4j9cBHYtixJI3aLCG1lNLTvc5rZAAXNtmFnB2lwR81WhLLK4Z7wLDG0tPFA1xc2JoYC62Y24mwAuk5ZpNg31UBAV/FNlY566nrHSPa+AWa0ZcjtXntXF/nnceC0jUag48yLFgWZJBbXbLRYhExkr3s6t/WMdGQCHWIvqDfQlaU6jg7ohq5Wf6uKj0f6Vqsn4t33tyv1lvYtfaI/xRFiw7K7G01BcxNLpHCzpZDmeRvsLABovwAF+N1nUqynuSlYlcZw4VNPNA4lrZWOjJba4Dha4vpfVUjLK0ySjxdE8TRZtbVtA3Br2Aa66ANW/tL/iiuU9O6KmEEfd1b/mN/wBqe0v+KGU6GuYsEBAbZbLR4jC2GR74w1+e8eW98rm27QOnaK0pVXTd0Q1cnWNsAOQt6lmSekBTMc6NaSeTrY89NLe+aA5Rc8cp0B+ja63hiJRVnqiMpof1dVO44tVZeV339fW/UrdfH+KIsSeznR7TUkzZ88s07bkPlfuLmlpNm2voSO1dUnXlJW2RKRb1iSUjEejiIzOmo55aKR3pdSewb/k3BA7gbdy3Vd2tJXIsYoujVsj2vrquesy6hjyWs8xcn1EKfaLK0UkRYvUUYa0NaA1oAAAFgANAABuC5yxD7T7L09fGGVDblt8j2mz2X35TyPI3G7TRaU6koO6IauVodHtQBkGK1Qi3Zdb25Zs/1LTr475URYsOyuyVPh7XCBpLnenI85nutzO4DuAAWdSrKe5KVide0EEEXB0IOoN+BWZJRJujZscjn0NXPRZ9XMYS5nkMwNu4k24WXR7RdWkrlcpnpOjqINndPPNUTyxPh66U3dG2RpaeqBuAbE77+03h13pZWSJsWLZvBm0dNHTsc57Y81nPtmOZ7n62AG9xWc555ZmErEmqEh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5" name="AutoShape 15" descr="data:image/jpeg;base64,/9j/4AAQSkZJRgABAQAAAQABAAD/2wCEAAkGBxQSEhUUExQUFRUXGBgbFhYXGBUXHxcYFxgWGBoWGhQcHSggGhslHRgUJDEhJi0sLjIuFx8zODMsNygtLisBCgoKDg0OGxAQGi0kICQwNDAsLCwsLCwvNCwsLSwsLzQsLCwsLCwtLDIsLCwuLCwtLCwsNCwsLCwsLCwsLCwsL//AABEIAOEA4QMBEQACEQEDEQH/xAAcAAEAAgMBAQEAAAAAAAAAAAAABQYDBAcCAQj/xABOEAABAwIDBAYFBgsFBgcAAAABAAIDBBESITEFBkFRBxNhcYGRIjKhwfAUQlKCsdEVIzVicnSTsrPh8TM0kqPCF0NTVKLTFiQlNkRzg//EABsBAQADAQEBAQAAAAAAAAAAAAADBAUCAQYH/8QAPhEAAgECAwUFBgQEBAcAAAAAAAECAxEEITEFEkFRYRNxkbHwIjKBocHRFEJS4SMzNPEVYnLSBiQlNYKSwv/aAAwDAQACEQMRAD8A7igCAIAgCAIAgCAIAgCAIAgCAIAgCAIAgCAIAgCAIAgCAIAgCAIAgCAIAgCAIAgCAIAgCAIAgCAIAgCAIAgCAIAgCAIAgCAIAgCAIAgCAIAgCAIAgCAIAgCAIAgCAIAgCAIAgCAIAgCAIAgCAIAgCAIAgCAIAgCAIAgCAIDFNUsZ6zmt7yAuJ1IQ95pHEqkIe80jUftuAf7weAcfsCgeNoL83mQPGUF+Y8jbsH/E/wCl49y8WPw/6vk/sefjqH6vk/sbMO0In5NkYTyuL+SlhiKU/dkn8SaFelP3ZLxNlTEoQBAEAQBAEAQBAEAQBAEAQBAEAQBAEAQBAEAQEVtHbscV2j038hoO939VSr46nSdlm+hSr46nTdlm+hXqra08vzsDeTSW+GIXPf8AFs2pi6tTV2XJZfuZ88VVqcbLksv3NRjL8jzsR71XdKV7sgdN3uz31fh35J2Z72Z8fEvHA5cDCYeev2Dl9/8AJQ1k4x9n4k2Hp0nPs6ieeV1wfDJa58PsZ6XaEsXqvcBy1HkfcuKeNq03/DnxVle+XHIv0qU6UIuUJxSUt7J2v+XW66PJE1Qb1sNhMAwn5wuW+I1b7VtYbasZvdqK3XgerGqCh2zV5K+Wdr8+Xz7yxMeCAQQQdCMwfFayaaui8mmro9L09CAIAgCAIAgCAIAgCAIAgCAIAgCAIDy9wAJJAA1J4LxtJXZ42krsqm2NuukJZES1nF2hd9w9qw8Vj5VHu08lz4v9jExWOlU9mnkufMgqqdsTC52Kwt6rS455AADiVFhMJKvPcjb4tJeLIcPh3Ulur55FO3k3mnefk0UJjL7C17yelazcLT6BPI3Nivs9l7Fw1JLFVJ727n/ly79UuDyR9HgtnUYLtpyvbwy8yZ6LaaMwSOaD1uPDJc8s2WHAWJ7bg9iq/wDErqyrxjL3bXj8db+HhYj2tvuok9LZfUu/Ur5zcMrcMDoezT7efh9vcuXHicuPE15Y/j4/kq9SCkmiOLcJqa1Tv4Go7XksaWGqU4O6T9an0y2jQxFem1UlBrhon0fD4+DuaFfFnkRnzNrKajU9izTyMPa2BX4jfhUi9980rPr06mPYW3Kimn6tgMjPnRXBBxXOJrvmmzXdhvmtLDY/8PDfb9m+jKVCVfCVHT1z0TTXen66q50/Z1cydgew5HUHItP0XDgfjRfRUa0K0FODujep1I1I70TZUp2EAQBAEAQBAEAQBAEAQBAEAQBAEBT94dr9a4xsv1YOZF/SI7RwHxwWDjsU6r3Ie6vn+xh43Euq9yHur5/sRcI5Z/eqcIlOETS2xtRzHNp6cY6mTMcmA6yP5DkOwdl93Z+AhUi8RiHalHxb5L6+ra+FwsZLtKmUF83yRD9HWyA6pqJ3EydW4sZIfnPN8cg8PY9b228S1hqdCK3d5XaXBcF64o1MdVfZQppWvnbpwXrket+KdtC9rqN7456nE18TCTja6/pgX9B2I2bbmbWsb9bKlLGQtiUpQhZpvg1w6q2t/jwOsG3WVqqvGOj9fMnOjon5K5jnyGVkr2ytecRjcLCw/NsAf0iVn7bivxClFJRcU00tVz7/AKWKuPX8RWSs1lbl6+hZJGrEkihJGlOFWmVpoj6lV5ZFWZEVbeXl/NRMrySImkqBHKHuvYE3AzysW6cfSxd6jxFNzpbi9Z/sewkqcot6Z/PIlt162oo3ucB1kOr2tJF2EYusZfI2zyGd8ja67wu0I0Kiel8mvlZ9eT5dC5hJ1aEm1nH6c0dXp52va17CC1wBaRxBzBX1sJqcVKOjPoIyUkmtGZF0dBAEAQBAEAQBAEAQBAEAQBAEBDby1/Vx4R6ztexv3nTz5LL2pinTgqcPel8lxf0KOOr9nDd5+vn9yrQOuDkLAHhpfSy+YnTUJRabu2uOXX5fsjIpyck00rLoZoG3zPcPefjl2rXhoSQ0N2Knbe9syLE8bcr628VbhJ2tfLW3C/cW4XtY+7K2UymiMdO0MGZF8TvSPE3NyMhlfgrlXE1MRU7Ss7v4LLyLU6sqkt6eZXaXdaQVtPNKetc0PknmJAvIRaONsZN2sbqMrfYNee0qbwtSlD2U7KMenFt83xLjxMeylCOXJdOLZb2RNaXODWgvzcQACbaXPE9/uWHKcmkm+7oULt6mKVygkyKTNCdyrzZWkyNqXKtIqTZE1klgTyC4tfIgau7ELWDgc7ce3iR3nNHLPI4nLMy7C2gxnWRyk4XsLWkkgNJvkfog31CqYqhKe7Onqnd8/wB7FnC1IpOMtGXDo93mYXilAc1uD8XiIJLhcuGXMZ+B5rc2TUnC9Oo73d19jS2fiouXZLTgdCW4a4QBAEAQBAEAQBAEAQBAEAQBAUfadQJZHvJ9Eer2jQDxFz9Yr4nG4mVXEOUOL3V0S4+OZgV5KrOUpaLP7eupqltsgc3a2+aNfjuCUL1J3ayj83pf1zIt1RVuevRcjahWnFkkTfiKsxLUTaY5SpkyZ8e++Xifjt9xXtzxu+Rje/tXDZy2as0ihkyGTNKZyryZXkyMqXqFlabIWtlzA8f8Of72EeK8XMiWV3yIeplXKRA2aD3LtI9R8pqp0T2SMNnMexw7C1wPllop6cnGW8tUWKUnGaktV9j9D7OrGzRRyt9V7WuH1hey+ihJSipLifVQmpxUlxNldHYQBAEAQBAEAQBAEAQBAEBpbaqOrgkcNcNh3u9Ee0hV8XU3KMpdPPIr4qpuUZS6eeRSRNaNoFje/hbs5r4dUFOvJu6t87mF2rjSil6sYo3XJJ7vv9v7q0oJRikiJN6vibsTlYgyxBm5E9WIyLEZGbrFJvEm8fDJl2/GXx2qvisSqNNu+fDv7j1MwueqVPDzqRUq85N8r2S8DiU7aGIyf1XNSjUpe1Sk3b8rd0/scb6epqzsFiQdNf6LyOKm5KNSG7fTO5FOKs2nch6uS2vn8aKexUkiBq5NT4DuGp87j6qPJJEU8opc8yKmevEiBGq9ykSJEjAX5jx+wj7SFLFZMnhHJnZOiPaXW0RYdYZHs8DZ4Pm4jwX0Sw0sPGMJO90mu5/vdH02HoypU4xk75JruefndF3XpMEAQBAEAQBAEAQBAEAQBAQe98loAPpPaPYXe5Zu1JWoW5tff6GdtSVqFub/AHKYT8e5YCzyMBZ5GRhtl8Ht+Oa6bzJG8zZiepYsljI2WSKVSJlI99b95+O/2XUikSKR6L8llzfaYxSgr7vvN6fDqd3tDMxOetByIXIxOcuGyNyPMGbvA3HMcrKhj52p6Z3yfJndFXkQO0pbXw87Nvlck2A87K3BNpX1KrV5WRXaw2yB0y7+23AnXLnxXrkpPMhqSUnmR73c/juK6SON3ia8jl2kSRRqPzJ4ZWv3m5+wea0cDWjQqxqShv8AR87ZfM0MLVjRkpyjvdPhl82dL6CZv72zh+KcP8wE+weS+p2xF9vGb4xSfes//pH02Kv2t3yXir/dHWFlkIQBAEAQBAEAQBAEAQBAEBX98/7Fn/2D916y9rfyo9/0Zl7V/lR7/oynXzHn5ae3CsKPMw48yHn2/hq20+C7TYF187kXGXLRfQUNi9psyWN381d24WTs/jqa1LZ29gnid7NcOiJ5rlhIzUzMyVdqR2pGSOXjz+zh9/1l25NKyJN4zzOyuNNFm4Ke45Upq0tX1J6uaUlofYQHA96ixuIqUayknlbTge0oxnBow1Uo9UfBUmEhUbdaq9eHT1oR1px9yJia0sLnuFg0XHaTkAua9eFeKpwd95/JZnkISptylwRVK+ou49mfe51x9mLzatJezHLuRUbtFy5+mQs77rlFZ5ms8qWJ3G6NOV3j8e341U0UTxSZrA5Zcc/OwB8gFp7OjTeJi6jtGOb/APFXt4mjhIw7eO+8o5v4Z28TpXQdHaSpP5kY83Pt9i2MXWlUr1N7nF/FwjfyRsOq51p36eLir+SOuqsdhAEAQBAEAQBAEAQBAEAQELvdHemJ+i5p9uH/AFLP2nG9Bvk19vqZ+043oN8mvt9TnW02SPjc2J4Y/wBEB3IX9LhllZZez62Ho1VPEw348utsuV8+HnoY+EqUac1KtHejy9dSjbGeIq0YjjAeWYyD6xuA7vJ96/RNqRliNlPcW63FS3VyVm14ZH2GOTrYB7nstxTsuSs2vA6KJF+Xnw6Z6Ml8ueX3+y67j1JIu+pl6z4H3Jrme3vmZ4akgWFjfRVa1CE5b8m1ZcMsiWnWlFbqRuyuwMJPj3lZEP41dJacO5F2X8Om2/TZHSyRNN8RPIN950Wop4ipDd3Uubf0RTfZRd96/RENtXa5IdmcJzw66KWjhow3bL2llciqVpTbS0fArtRMdDrqe8699shfk0K1LN2WiK9WV3ZaI03PXqRwka0j1JFEsYmpK6+XPL7z4C58FPBFmCzPDhncZL2/M9vzOt9CFLaKpl+k9jP2bS7L9oFtUK8qtO8s3dtvndL7G3g6jnBt5u+b+COmKQthAEAQBAEAQBAEAQBAEAQGvtCm62J7PpNIvyJGR81HWp9pTcOaI61PtKbhzRx6sqnMZJYemMVh+cBhtbsI0XzuEowqYinTqu0W0nfvz+x8xQpxlVhCo7K+fjmVrZOzsQnieSHEROxcQ6xd9psvstqbX7KWHxVJXjepFrg0mo/S6PpMftDcdGvBXV5q3NJpfS5K0e3iZWwvZ6VrOcDliF87fRIAN+1YuK2JCOEljaNRbl7xX+V2yv8AqTdrdDNr7MisPLE05+zfJdH9U8rdCYZPmezLxOZ8hh/xL5/SPeZKyj3mds68PLnoVFjcGx5j4zSSUlaWaO1Np3PdbtcuYGkZ3zLeP1dfK6q0MFGlUcov4E9XEOpDd4kHPXX0Ktu/EpSdtSLmnuewZ+PzfK1/Ac1JBWW94HUXaLl8F69amnI9EjhI1pJFKoksYms96kSJkjEDmT4e8+7zKk0RLpHvPq8OT9B9HmzPk9BC0iznDrHcM5PSAI5huEeC2MPDdppG9hYblJIsimLAQBAEAQBAEAQBAEAQBAEAQHK9/wDZ/UVGMD8XLdw7H3u8d9zf6y+f2jRcKu9wZ83tOk6dbe4S8+P3KmHgOLuLgATztp3FQzxNSeHjQfuxba556/ArSrylRVPhFtrnmQ4e4zukzDhYtacrtvhIN9LgHzX2M54WjsyGGk04N7spLO0mt9NW1s2vguZ9HKpQpYGNFu8W7Sks7Sa3rq2tm0TUNbkO3M+Odj2gWH1V8RUVnbkfNVMnu8svv8zYbXLg4Dq7tSx42as1avbHLZpTT3zOZ9vYAdfBSwTeR3Deb3fMwudbK4PPtPE3GvADIZAKR7rJJbsnZZW09f3NeSXnl3/fovVDkeqm+BheV2jtGF58+Heu0rksVdny1svjv8Tc+K9buG7u5P7kbDNZVxx29AHHL+g0i48TZv1lJQp780ibDUu0qJcOJ+iQFsm+EAQBAEAQBAEAQBAEAQBAEAQEVvNsZtXA6I2DtWO+i8aHuOYPYSoMRRVaDi/gV8Vh1XpuD+HecMrI3Rvcx4LXNJDmngeI7V864OErPVHyjhKErPJo0JT7cjzsdbHuube1WITlu7l3a97cL87fUsU5Nrdbyve3C66A1NyT5/0UTgRum+J9FQvNw53D716bh5uHkypunu4ZaGmfM4iMXLQTqBpqc+VwO89iTnGlG8uORdwuEqVm401d2v8AD99P7mfZ8MZhnkkuSwNDADb0n3se3TyuoqspqpCMeOvcixhMPReHq1amsUku939eJuSbOY8wwswteI8c8h4YgDY92XmO1RKtKO9Ulmr2ii7LBU5unh4WUlHenJ8L5/IrkjBfLzGXjbTzWipPiY7dnbX14mENOvgL+RNx4jTnzUmSViS6SsfWtJNg0knS3pEnkGj0ifBeJX0PFG+SZ3zo73Y+RU93j8dLZ0n5v0Y79lzftJ7Fq4el2cc9WbWFodlDPV6lrVgtBAEAQBAEAQBAEAQBAEAQBAEAQFM3/wBz/lbeuhAE7Rpp1rR80ng4cD4HgRSxWF7T2o6+Zn43Bqst+PveZxnqz1gY/wBAg2diBGA3wnENRYF1+5ZTTjFu2fIyKVO73ZO12lnw/sbrNi4rAvs/r+pI5ZXxA62uDlxVb8TbNLLd3jRp7ObW7ve1v7jXDTXzIuojLHubcOwuIuONja/Iq1FqUU9LlCrTUJuN9HbpkeWv+P5I0RONj6TwGp9nM/HYOKJcz2MU83oSm7r3CdoY3FiDm4SbXaWm93W8fBVsWoum3J2t6/Yv7MnU/ErcV27q17ZW8lr8CXg3bkDeqfURsxHEIxYkuAIBzsfK6qSxsG9+MG7ZXNWnsipGHYzrKN3dR1u14PwInbEr43yxF4eXOBkeBm4j5l+QPDn3K1QjGUYzStbRfUzcdOpSnOi5bzbvJ8W+XcuXPuIqRhBwkEHjwIB954eJ4K3GzW8UNxxftL4evXieD8e4Be3ueXudb6NdxTFhqqltpNYoiPU/PcPp8hw456aOGw+77cjWweF3fbnrwR0lXjRCAIAgCAIAgCAIAgCAIAgCAIAgCAICqb47kQ1wL22insPxgGTrXsHjjrrqO3RV6+HjU6Mq4jCxqq+jKHU7tzU4D6iTq3te0nE0Pjc6O7WOxC1gW2udc8818xioTo1HTdPJp2afB5u32+RYo4Zumqs6lpJptNJq6yT6K2r8cytbXc6JgpnAYmvL3kZ3c4ejhPLCRrmpKCVSXbLRqy9d5l42UqNP8LJZp70n1elvhzIk2tnw9itq/AzFe+QDLdh4g527NfPt52C9bWh1KS0N7Y1b1EzJC3EG3uARoQRxtnmoMRS7Wm4JlnA4iOHrxqvNLh3qxPDeinxmV8Lg8ZMdkPRtbMm2evPVUXgK27uRllxNuO18PKo6sqT3lo1Z5deviQ9btovlEsTGRusbYQDrq4ki3iBfxVulhUobk22vXqxl1sfKpX7WnFQa5K/mteWSZ4oNn1FZJhia+V59Z3+p7jk0ZcTwAVqnScvZgsip/FxE75t+tWdb3M6Po6QiWYiWcZj6MZ/NB1d+cfABatDCqGbzZq4bBxp+1LNl2VouhAEAQBAEAQBAEAQBAEAQBAEAQBAEAQBAeJYg4FrgHA6gi4PguZQjNbsldHqbWhVN4dwKepIe38W8HMi5Dh9FwuDyzvlZZ72ZTjfsm49NV8E/vYjxFOFdqU0m1x0uuTt56lG2t0ZVbXl0LYns+a1shvfmcYHhmcz2KJYKrCNr3fPQza+CldulG3S/35kLLuXXN1ppPDC77CVG8NV/SUng6y/KI9zK52lNJ42b9pCLDVX+ULB1n+UlaHo0rn+sI4v0ngnyZiUkcFUeuRLDZ9V62Radj9FNOzOpeZ3cWgBje7i6w7wrkMJFat+RfhgYr3m38i9UFBFAwRwxsjYNGsAaO+w49qtKKWSLsYqKsjZXp6EAQBAEAQBAEAQBAEAQBAEAQBAEAQBAEAQBAEAQBAEAQBAEAQBAEAQBAEAQBAEAQBAfHOA1NkB56wcx5he2YufcY5jzSzB86wcx5hLMXHWDmPMJZi56a4HQ3XgPE87WDE9zWjm4gDzK9UW8kLmOlropP7OSN/6Lmu+wr2UJR1VjxNPQzkrk9PPWDmPML2zFz6HjmPNLMHpeAID4HDmEsD6gCA1KjacMZs+aJh5Oe1p8iV3GnOWaT8DxyS4meGZrxdrmuHNpB9oXLTWp6ZF4AgCAIAgCAIAgCAiqDeCGapnpmFxlgw9YC0gDELizuKmnQnCnGo9JaHiediVUJ6cw6dYg+Kia7R1SAe4tIK2NjtqU2v0kVXQ3f9jezPozftD9yj/xjE814HvZokabo2omU0tK0S9VK5jnjHndmYs62ShltGvKoqjtddD3cRXt4eifZ8NLUSsbLjjhle28hIxMY5wuLZi4Ct0Nq4idSMW1ZtLTqcTglFsiujro3oa2giqJmydY4yA4Xlo9GRzRlbkAp8dtGvRruEGrZcOh5TgnG7L3Q7Epti0lTLA15aGOlc1zsVzG02APC+izJ1quMqxjN56eJJZRTaKjuhuaNrRiv2nJJM6Uu6uEOcxkbA4tyAzGbTYAjLW5N1exOM/Cy7DDpK2r4s4hHe9plmpei7Z8U0U8Mb43xPa9tpHuBLcwCHl2V+VlUltPESg4Sd01bT7HXZolOkH8mVv6vL+6VDgv6iHevM6loc93B6M6GsoIKiZsnWPx4sLy0ejI9osLZZNC1MbtKvSryhFqy6dERUoJxTZbth9GNDSTsnhbKJIyS27yRmC3MW5EqjW2nXqwcJNWfQkVNIuizzsqvSFvK6jgayAY6uoPV0zBa+I2Bfbk247Llt8rq7gsMq07zyjHNs4nKyKF0XbINJtyqgc/G9lKcb/pPeaR7jfU+k45nNae0Kqq4OE0rJy+XtIjpq02jsznWFzkBqV8+TnKX7Qq9vVEkdLK6m2fE7C+Vtw6Y8gRnmM7XAAILrkhq21TpYGClUW9Uei4L1/bmQXc3loTdL0RbMY2zopJDxc+WQE9pDC0exVpbWxTeTt8F9bnapRRsbJ6NKSlqY6mmM0RYTdgeXNeC0izsV3akHW2Wi5q7SrVabp1LO/G2YVNJ3Los8kBKA+AoD6gCA+A3QH1AEB8BQHO9zfy5tbug/dC1MV/R0fj5nEfeZ0VZZ2cx6c5A2Kiccg2pBJ5ANJK19kK8ppfpIquhNf7Vdlf81/k1P8A21B/heK/R819zrtI8ywbvbw09dG6Smk6xjXFhOF7LOAa61ntB0c3zVWvh6lCW7UVn8PodKSehj3x/uFZ+rT/AMJy9wv8+HevM5qe4+4r/Qx+SYP0pv4z1a2r/VS+Hkjyl7pbtqUDKiGSGT1JGOY62tnAg2PPNUac3TmprVZnbV1Y5VsXbdTsA/Ja6J0tHiPU1MYvhxEki3aSTgNnA4rYhZbVWjSx/wDEou0+Kfr56dxBFunk9DqGxtswVcYlp5WyMPFpzB5Oac2nsIBWPVozpS3ZqzJ1JPQjukH8mVv6vL+6VLgv6iHevM8loUjo76QNn0uz4IJ6jBKzHib1U7rYpXuHpNYQciNCtHHYDEVa8pwjdO3Fcl1IqU4qCTLlsPfygrJRDTz45CCQ3q5m5NFzm5gHtWfWwNejHfnGy719yVTi8kTu0K1kET5ZXBrGNLnOPAAXP9FWhCU5KMdWet2Vyh7hUb6+pftepaRiuyijd/u4RcY+913C/a86ELTxk40KawtN9ZPm/X0I4K73maW7f/ufaH6v7qNSV/8At1Pv/wBwj/MZZ+lKvMOy6pzciWBn7V7Yz7HFU9nQU8TBPv8ADM6qO0We+jTZ7YNmUrWi2ONsju10oxm/+K3gF5j6jniJt8HbwyFNWiia2vtaGlZ1lRI2Jlw3E7IXNyB7Cq9KlOq92CuzpyS1Idu/+zTkKyHzP3Kf8Bif0M57SJL7c2oylp5Z5PViYXEDU2GTR2k2A7SoKNJ1ZqEdWdSdlc5pu5u1Ntpvy3aU0vUvJ6iljcWMDASLkctbHU2BJsQFr18TDBvsqCV1rJ5u5DGLnnI2Nv7gu2fG6q2VNNE+IY3QF5eyRrc3DCdTa+Rve2VjmuaOPVeSp4lJp5X0aPZQ3c4l03N3jbXUcdTYNJBEjb5MezJwvy4jsIWfisO6FV0/AkhLeVyg7MZPvDPNI+aWHZ0T8EccZwmY63ce4tJuDbEAM7ladRw2fBRUU6jzbfD1/ciV6j6EptDoohjYX7OlmpahouxwkcWuI+a/jY6XGWeh0UMNqzk7V0pR7vI6dPiiW6M96n10D2VAtU07+rmFgLnMB+EZAnC4EDK7TawsFBtDCxozTh7ss0e05NrPUrm36io2vtN+z4pnw0lOP/MOjNi85XbfjmcIBy9FziDYBW6MaeEw6ryjeUtL+vWSOJXnLdWhJydFkELcdBNPTVLc2SiRzg5w0EjDkWniB7dDCtqVJu1ZKUeVvI77NLQh+iSvkn2ltGSZgZKWxCVg0bJHeN4H1mnL2lT7Spxp0KUYO6zt3PM5pttu51lYhMcy6cBeOhBzBqm38itfZPvVP9JFV0L5+AqX/loP2Uf3LN7er+p+LO9yPI2qSkjiBEbGRgm5DGhoJ0vYDXIeS4lOUs5O56kloR2+P9wrP1af+E5S4X+fDvXmc1PcfcV/oY/JMH6U38Z6tbV/qpfDyR5S90vCziQx1EDZGlj2texws5rgHAjkWnIhexk4u6dmGrnId9tifgOWPaFASyN0gZNT3OFwIc6wv80hrhbPCSCLaLdwlb8bF0K2btdPj68+JXmtx3Rf9/JA7ZdW4aGmkI7iwlZeDVsTBdV5k0vdIbor2TBJsqmc+CF7iJLudGxxNppBmSLqxtGrOOJklJ8OPREdKKcFdFwptlQRuxRwxMcNHNYxpz7QLqhKrOSs5N/EkUUtEcw6XN4I3VcFBUPMVL6MtS5ocXSC7sMYDc7ejrzcD83PZ2Zh5KlKtBXlounX19SOo87cCcg6WNksa1jZXNa0ANaIZAAALAAYcgAqz2Vi27tfNHW/FFK2NvxRx7bq618jhTyxYGOwPJLrU2WG1x/Zv15LRq4KtLBwope0nnn/AKvuRqa32X/fd7No7FnkpyXNdGJGZEEiJ4eRhOdyGEeKy8Inh8XGM+dn8Vb6kk/ahkbnRjtJs+zKUtObIxE4cnRDBn3gA9zgo9oU3DETT4u/jme03eJPbS2bDUMwTxMlZcHC9ocLi9jY8cz5qtTqTpu8HZ9DppPU5R0y7BpqaGldT08MLnTgOMbGsJGEmxIGYuAtvZderUlNTk3lxZBXiki1dM9/wTPb6UN+7rWe+ypbKt+Kj8fJklX3Sf3Lw/g+jw+r8mgt+zb7VWxd+3nfm/M6h7qJd9rG+ls+5V0dHHei/F+BNp9XfWo6vv8AkzLf6Vv7Qt+Mpb3S/wD7Mrw9xlq6FcP4Jhtrjmxd/Wv92FUtrX/FSv08iSl7pelmkhzHcC34b2tg9S4vyx4jfxxdZ7VsY3+jo319fsQwtvOx56I/79ti/r/KM/2tT77r3af8mjyt9InlK+9I6gsYnOa7iYfw3tfDpePzzxf9WJa2Mv8Ag6N+pHC28zpSySQ5t01xOcyhwgm1U0mwJsLHNa2ymk6l/wBJFV0OkrJJQgIje8XoKsDM/J5sv/zcp8L/ADod68zip7j7iA6G2FuyoQQQcU2RBB/tX8FZ2o08TK3TyR5S90tW2Kt0MEsrGGV0cb3Njbe73NaSGCwJuSANDqqVKCnNRbtd6nbdkUaDpjoLWmbUQvHrMfHcg+B+23ctJ7Hr/laa53I1VTITbFVNvFJDDBBLFQsfjknkGHHkW+jqCbFwABObrm1lYpRhs+MpzknNqyS+vruOHeppodA38j/9MrGtH/x5AAP0DYALMwb/AOYg3zXmTS9055uP0jQ0VDDTSU1Y58eO5ZGwtOKR7xYl4OjhwWpi9nTrVpVIyjZ8307iCnUUY2ZZ9l9KVPPNHC2mrWuke1gc+OMNBcbAuIkNgqdTZlSEHJyjl1f2JFVTdi7yUzHG7mNJ5loPtWcpNaMksjx8hj/4bP8AC37l7vy5iyOa7u0Q/wDEldeMYOoyu30b2pNMrX19q168/wDp9PPO/wDuIopdozqDYwBYAAcgMvJY93qTHLJ9iVuxaiSegiNTRSnFJTC+KM/mgAnLQOAOWThkHLZVajjKahWe7NaS5+v7ciC0oO6zRIw9MdBa0raiF41Y+O5B+qT7bKJ7Ir/ls1zTOlVTKrv1vMNs9RDQ09VJ1cwc5/V+jaxGoJtrq6yuYPDPB70q0krrS/r5EdSW+rJHX9u7LZV08tPJ6srC0kai+jh2g2I7lhUarpVFNcCw1dWOa7s70ybGb8i2nFI2OMkQVLGl7HMJJDbjO3K2YBAIFs9fEYWOMfbYdq71jo/Xq5DGTh7MjY3h6Qvl0bqTZMcs8sowulwOY2JrsicTrWNr5mwGtzay5obP7CSq4lpJcNWz2U7+zEuW5e7baGijpsnGxMp4Oe/N3hwHY0LPxeJdes6ngSRjZWKFsuol3dmlimill2dI/HHNGMXVE2Fn8ssIINr4bi9yFp1Iw2hBSi0qiyafHu9d5Er03noS+0uline0soGS1VQ4WYxsbwAfpOuASByA8RqoKeyqid6zUY8XdHUqnIkujHdaSigkkqDeqqH9ZNmDbUhhIyJu5xNsruNrgXUO0MVGtNRh7scke042WZAbfhm2RtOTaEcT5qOobapbGLujcNX27xiBOXpPBIuCrVBwxeHVCTtOOl+Pr7HMrwlvcCRqOlelkbhomTVVQ4WjhbG8elwLyRk0cSL+9RR2VVi71Wox4u/kdOouBEdEmzpoNobQbUHFLhidI8DJ0jyZH2OhsXkZclNtKpCpQpuGmdu5ZLyOaSs3c6wsUmCAIAgCAIAgPLowdQD3he3YPS8AQBAEAQBAEAQBAeXRg6gHvC9uwfQF4D6gPhF9UAa0DQAdyA+oAgPLWAaADuS4PSAIDy1gGgA7gvbg9LwBAEAQBAEAQBAEAQBAEAQBAEAQBAEAQBAEAQBAEAQBAEAQBAEAQBAEAQBAEAQBAEAQB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9" name="AutoShape 19" descr="Resultado de imagen para UN global compact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41" name="Picture 21" descr="https://www.globalreporting.org/SiteCollectionImages/Information%20Hub/Global%20compa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85860"/>
            <a:ext cx="1066807" cy="1000132"/>
          </a:xfrm>
          <a:prstGeom prst="rect">
            <a:avLst/>
          </a:prstGeom>
          <a:noFill/>
        </p:spPr>
      </p:pic>
      <p:sp>
        <p:nvSpPr>
          <p:cNvPr id="5145" name="AutoShape 25" descr="Resultado de imagen para world business council for sustainable development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7" name="AutoShape 27" descr="Resultado de imagen para world business council for sustainable development imag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51" name="Picture 31" descr="http://cdn.environmentalleader.com/wp-content/uploads/2011/05/Global-Reporting-Initiative-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1650464" cy="870246"/>
          </a:xfrm>
          <a:prstGeom prst="rect">
            <a:avLst/>
          </a:prstGeom>
          <a:noFill/>
        </p:spPr>
      </p:pic>
      <p:sp>
        <p:nvSpPr>
          <p:cNvPr id="5153" name="AutoShape 33" descr="data:image/jpeg;base64,/9j/4AAQSkZJRgABAQAAAQABAAD/2wCEAAkGBxQSEhUUExQWFRQWFRwWFxcXGBYYGBwZGB0XFhgaGhoaHCggGh0lHxkZITEhJSorLi4uGB8zODQuNygtLisBCgoKDg0OGxAQGywkICQtLC8sLDYvLS8sLCwsNCwsLCw0LCwsLCw0LCwsLCwsLCwsLCwsLCwsLCwsLCwsLCwsLP/AABEIAOkA2QMBEQACEQEDEQH/xAAcAAEAAwEBAQEBAAAAAAAAAAAABQYHBAMBAgj/xABIEAACAQIDAwkFBAYJAgcAAAABAgMAEQQSIQUGMQcTIkFRYXGBkRQyQqGxI1JiclNzssHR0hYkMzRUgpKio0PCFTVEY4ST4f/EABoBAQACAwEAAAAAAAAAAAAAAAADBAECBQb/xAA2EQACAQIEAwUHAgcBAQAAAAAAAQIDEQQSITEFQVETIjJhcYGRobHB0fAUUhUjMzRC4fGCJP/aAAwDAQACEQMRAD8A3GgFAKAUAoBQCgFAKAUAoBQCgFAKAUAoBQCgFAKAUAoBQCgFAKAUAoBQCgFAKAUAoBQCgFAKAUAoBQCgFAKAUAoBQCgFAKAUAoBQCgFAKAUAoBQCgFAKAUAoD4WoD7QEJj940hxKwSKVDIGEvwAlioDfd1HHtIqOVRRlZlWeKjCqqclut+R5T7wn22PDooKElZJNdJMhkVBrxsLnjxFYdTv5TWWJfbqmlpzfna9j03p222GRebTnJGJIX8CDPI3EcFHqRx4UqzcVobYrEOkllV2+XktyUXGKYudBuhTnAfw2zX9KkurXJ1NOGdbWucG7O2xi4c+XI4NnQ8VNgR1C4IIIPfWlOedXIsNiFXhmtZ80duAxyzBil7LI0ZuLdJDlNu0X663Uk9iSnUU02urXuOqskgoBQCgFAKAUAoBQCgFAKAUAoBQCgFAKA4dobXihKq7dNzZUUFnPgq3Nu+tZTUdyKpXhTaTer5c/cR23duPh541EfORmN5JMurqqlBmUdYGbUcfStJ1HGSViGviJU6iSV1Zt9Tx3mxCmGHGRkMsMqSZl1vG32cnyb5Vio1ZTXI0xU1kjWjyafs2ZZAamLxXdrQK2PhVwGWbDzRMDwIUxvaoZL+Yr7NP6FOrFOvFPnFr5M88dsZcOuEWBGIjxas1rs1nDq7MePxDU9Qo4KOW3Jms6CpKCpraXzvc+DZk2IxEs/OSQBfsIhkQkoLF2IdTozcOGiimSUpN3sY7KdWrKpdxtotOXN69WcbJLBgcVhsrsYwY4mynppNYLawsSuYg24WrWzjBx93tI7Tp4edKzdtF5p7e74HbtWH2J48UgPNhFhxCj7g0SS3ap08D3VtJZGpL2/clrLsGqq22l6cn7Pkc2A2uMHs+JiM80oaREFyWZyZCdNcoDXJ7KxGWSmnzZHCuqOHi3rJ6pdb6+4+bnTA4mf7cTtJFFI7qdM95FZQPhA0AB1tasUn3nrfYYOS7WXezXSb9dSUO8eZmEEE06oSrOgQJccQpZhnI7q37XXRNlj9VdvJFyS5q1vjuSOzNpR4hc0ZOhysrAqysOKsp1BreMlJaE1KrGorx/2jsrYkFAKAUAoBQCgFAKAUAoBQCgFARWO2h9t7M2aIyxnmpRbVhfMouNGAsRfjr2VpKWuXa/Mrzqd/s3pdaMh8XgF2fLHiUzGNvssSzsWazHoylj2NYHuNRuKpvMvb9ytOmsNNVVttL6M99tYUy46BVkeL+ryktHbMVzRaAkHLfTUa6Umr1F6P6G9aDnXik2tHt7D1i3XWPPHG5GHlRllia73JFs6MTdW7eINuFbKklotnyNlg1G8Yvutarf2rzOnZ27scTK5aWV0FlaSRmtpl0XRRppwrMaaWpvTwsINNttra7/ABEliMSiau6p3sQPrW7aW5PKUY6ydiNl3pwa8cRF5MG+l60dWC5kDxlBf5r3nj/TLBf4hfR/5adtDqa/r8P+9HRFvNhG4YiLzcL9bUVWD5m6xdB7TXvJANHKpAKyIwseDKQdCD1EVvo0Td2atujyh2ZEsnOKgDhBGDr0UHBVHBR4WrGVXuaxpQjLMlra3sOKfZLe0tMhVQ2HaJraNmLBlbQa21+VYy9666EUqD7XPHnFr28iH2VtcYfA82ObSfDJaSKUlfd1YiwucwuQRcEsKihPLC3NFalXVOhlVlKO6flv7+R0bV20I8OkiosWJxeUKGIFiQBmc9iAjj3CtpTtG+zZvVxCjTUkrSnb/r9CS2U2JRubnCyKFus62W9rCzp1N3rpp1VvHMnZ+8npdrF5Z6r933RKI4IBBBB1BGoI7q3J009UfqhkUAoBQCgFAKAUAoBQHNtDHJBG0kjBVXifoAOsnqFYlJRV2aVKkacc0noQG8uKxCrFiIpGihsOeRolYoG1Dsp6XR4MAdOPbUVRyVpJ6FPEzqpRqQdlzVtvPrpzPLauExk0WVkgmGjxyRO0Tqw1V1zArceOtYkptW0fwMVYV5ws0pc007P15/MmNmLJPhsuLjyuylJFupB6iRlOl+PdUkbyjaSLFLPUpWqqze6OovFh4hmYJGihbu3UBYAljcms6RRI3ClDV2SKftnlIiS64dDIfvtdU8h7x+VQyxCXhOZX4tCOlNX+RE4aXau0NVYxRH4h9knkR02HrUa7WoVoyxuK1TsvcvuS2B5N475sRM8jcTl6I8ybk/Kt1hl/kyzT4TDepJtk5h9zcEnCBT+Ys37RNSqjBci3HAYeO0fqdP8ARrCf4aH/AEL/AArPZQ6Ik/SUP2L3HJidysE//RCntRmX5A2+VaujB8iKfD8PL/EgsZycBTmws7xt1Bv5lsR6Go3h+cWVJ8JS1pSaf50Iufam1Nnn7W8kfa45xD/nHSHmfKtHKpDcrSrYzC+PVe9e/cnti8okEllmUwt2+8nqNR5i3fUscQnvoXaHFaU9J91/As8+CgxKqzpHMvFWIVxbuP8ACpXGMt9S/KFOqk2k17yF2jgXTEvNJF7TDIgiyqAWiXrsh0dSdSRr3WFRyi812rr5FWpTlGq5yWaLVvRenP5njPFnPsOFLLEl+fkzFsinXmUJv0jw/CKxv3I7c/sYks38ilol4n08l+aI5d3d6cPBgoVYuSq2IRHYAknTNbLfzrEKsYwRHhsZSp0Ip30XR/8AC6xvcA66i+osde0HhVg6ad0fqhkUAoBQCgFAKAUB+ZHsCewX9KGG7K5VZ50x6R4jCsDLA2cRScCSLFXXgGt7r9R6+yBtVEpR3RQco4mKqUnrHWz+v0Z57O22Ckk0zM8sjcyuDX4SL/Z5TxY3uznS3cKwqmjb32t9DWlX0c5u7emXp5W69WWDYmzvZ48gZimYlFa10U65L9YBvb06qmhHKrFyhS7OOW+nLy8iE3q31jwt447STdY+FfzEdf4Rr4VHUrKOi3KmL4hCj3Y6y+Rm0+KxO0JgCWlcnoqNFHgOCjv9TVVuU31ODKdbFTtu+hoW7G4kUFnntLLxt8CnuB94959Kswopas7eE4ZCl3p6v4IuQFTnUFAU3fLfT2VuZhAaW3SJ91L6gWHFra92nhUFWtl0W5y8dxDsXkhrL5FH/prjr358+GWO3plqv20+pyP4jib3zfBF33N319pYQzALL8JHuvbUi3U1te/5VYpVs2j3OvgeIds8k9H8y4u4AJJAAFyToAO+pzptpasruL31wIJRpQ44GyOy+trEeF6hdaG1ylPiGGXdcr+wrW1d1cPi1abZ7rmGpiBsPIHWM9x08KjlSjLWBQrYKlXTnh2r9Pzb5FW2VtnE4GQhSVsenE4OUnvXqPeLGoYzlB6HOpYithpWXtRqO7G9kOMGX3Jbaxk8e9T8Q+dW6dVT9T0OFxtOurbPoTsUCpfKoXMSxsALseJNuJPbUlrFtRS2RVJ5wX9qxQMcMTZcNAR0mfhnKdbk+6Ooa99Qt65pbLZfnwOfKSb7Wrol4Y82+tuvQ+4DaeKce1izxFirYZBd0UG1weJlB4r1jypGU33uXT85mYVazXbbrnFbpffqi3CpzoigFAKAUAoBQCgK5tXeOSLECAYe+b+zd5VRXOlwCQRfqsTf1FRSqNStYpVcVOFTJk32bdkzj2buzIIVYf1fFRlwjqQwKFiypJbR1sbdotpWsaTt0ZHSwklBPwyV7enR9UT2B2cuYTyRxjEsgV2S5GnEAn68dAOqpIx/ya1LcKSvnklmtqU3fffaxaDDNrweUdXaqHt7W9O2oKtblE5WP4ja9Ok/V/YoezcBJiJVjjGZ2PkO0k9QHbVeMW3ZHGpUp1p5Y7s2Xdnd2PBx5V6Tn35DxY9nco6hV6nTUEeqwuEhh42W/Nk1UhaFAKA/n3aE5klkdveZ2Y+JJNc1u7ueKrScptvqc9YIz2wc7RyI6+8jBh4g3FZTs7m9ObhJSW6LpynbcZpfZlNkQAuB8THpAHuAI07T3Cp687vKdbiuJbn2S2W/qUWq5xjr2XtGTDyrLEbMvoR1qe0Gsxk4u6JaNaVKalE1Pb+wI9pYdJ47JKUDI3aCL5H7R39Xyq5OCqLMtz0eJwsMXTU46O2j+j/NDKJY5IZCpzRyI3gysOwj6iqeqZ5qUZ05WejRp25O+QxFoZyBN8LcA/8ABvrVqlWzaS3PQ4DiHa9yp4vn/smt4Nls7R4iEBpoL5Ub3XU+8uvut2MOvjpUk4NtSW6LeIoybVSGso8uv2fmc02OSOZ1wsXOYqUKZEDfZoR8UpByqddbdI2FatpSeVas0lUjGbVJXm91yXm/y7PTc+WZ1maaTnDz7KpAstkshyjqFwfS/Ems0m2nd8zODdSSk5u+r+BYKlLgoBQCgFAKA8cZCXRlV2jJFg62uO8XBFYaurGs4uUWk7eZV9p47m05naKJJC2gmThfqLx+8h/Etx4VDKVlapt1KFWpljkxKTi+a+q5ewmtgYd0jsZuejNjCx97IRcBm4P3HsqSCaW9+haw8XGPizLl6FY5Q96jEDhoWtIR9ow4qp+EdjHt6h46Q1qtu6jncSxuRdlB68/IzFFJIAFydABxJPACqp59Jt2Rs25W7YwkV2AMzi7ns7EHcOvtPlV6lTyrXc9VgcIqENfE9/sWOpS8KAUAoDHd+t3Xw0zSKpMMjFgw4KW1Kns14d3nVGrDK78jzHEMJKlUc14X8PIq9RHNLPuNu6+JmWRlIhjYMzHgxGoUduvHsHlUtKDk78jo8PwkqtRSa7q/LH55Q8IyY6QnhIFdT2iwU/NTSsrTZjicHHENvmVqojnigN33awrRYWBG0ZY1uOw2uR5XtXQpq0Uj2WGg4UYxe9iA5Qt2efj5+MfbRjUDi6Dq/MOI8x2VHWp5ldblLiWD7WOePiXxRlCtYgg2I1BHHyqmebTad0a7uHvR7UnNyn7dBqfvr97x7fXr0u0ambR7npuH4zto5ZeJfHz+5P4+VMPFLKFAsrSNYAXIHE9p0AqRtRTZdqONOEp28yrbuJPNhooos0EIT7SY/wBpIzdJ+aB90XJ6Z8qgp5nFJaLqUMMqlSlGEO7G2r5vrb7ln2fjELvAM2aEKDn1LKVurA36QOov2g1OpK9uhepzjd01vG3/AE762JhQCgFAKAq28Ox8Q0vOpJJLF8WHEjQn/Iy2B8G79agqQk3fddNihiKFVzzJtr9t7fFfU/WwMFgJCebgUSpbOkqkyofxZ7nzBtWYRpt6LX4mcPDDy8MdVunuvedu9W2lweHLi2c9GNe1jw8hx8q2qTyRuSYvEKhScufL1MSmlLsWYksxJJPEk6kmqB5KUnJ3e5duTLYXOSHEuOjGbJ3v1n/KD6kdlT0IXeZnW4Vhs0u1lstvX/RqNXD0IoBQFS363rOEAjisZnF7nUIvC9usnWw7te+CrVy6Lc5vEMd2Cyx8T+Bl+I2vPI2Z5pCfzt8hew8qqOTe7PPyxFWTu5P3k9u3vnLEwTEMZoG0YP0mUHrBOpH4TfuqSFVrR6ouYXiE4PLUd4lx3hwuAwsPPnDRMTYIoUWZjqNOFra3twqecacVeyOpiYYahDtHBPp5lHk35xl+g6xqOCIiZQOzUE/OoO2mch8Tr37rsulkWDZ2Oj2wnMYgBMQgLRyIOI0B0Pldb68Ra2kiaqrLLcu0qsMfHs6mklsyKxPJ1ilJymJl+9mK6d4I0+daOhJFeXCayejVj33f2bgsNKHxWKieRTdUTMyAjrZgNSOzQeNZhGEXeTN8NRw9GearNNrktjTMFjY5lzROrr2qQR4acDVtST1R3oVIzV4u6Oism5j3KDsL2bEZ0FopbsvYG+JfncePdVGtDLLTY8xxLDdlUzR2fz5le2fjXhkSWM2dDcfvB7iLg+NRptO6KNKpKnNTjujctj7RTFQLIourrqp1seDKfA3FdCMlKNz19GrGtTU1szn2ntKZX5nDwF3sDnfowqDwu3Fjp7q61rKTvaK+xpVqzTyU43fXkjgXY+IjmjxJlM0uYRyqAqJzLHUIPwkhtTc2Na5JJqV7v6EPYVYzVW93s1sreXoWepi+KAUAoCH3kxbqsccRyyTyiIPa+UWLM1ushVNu8io6kmrJcyviZySUY7ydr9OpH4/d8wRtLBPMJo1L3kkZ1fKLkOp0se61q0lTsrxbuQTwzpxzwk7rq739Se2dOJY0lAsZI1bvsRmA8rmpou6uW6clOKn1SMl5QNs+0Yoqp+zhui9hPxt5kW8FFUq080vQ81xLEdrWsto6fcrkMRdlVRdmIUDtJNgPWoyjGLk0lzN52Js5cPBHEvBFsT2txY+Zua6EI5YpHsqFJUqaguR3VsSigFAYvygMTj5r9WUDwyLaqFXxs8rxJv8AUyv5fIrtRlAUBdN64nOzsA5vlVcp8wMnyU1PO/ZxOvjIyeFpPl+WKXUByCycnkLNj4ivBQzN+XKV+rAedSUU86OhwyLeIVuVyY5S94GMhwqEhFAMlviYgMFPcARp2nuqSvO7ylrimLlm7KOy3KHVc4pI7C2xJhJRJGfzL1MvWD/HqraMnF3RYw+InQnmj/03TCYgSIrrqrqGHgwuK6Cd1c9fCSlFSXMid8dk+1YV0Au6jOn5lvYeYuPOtKsc0bFfG0O2ouPPdepiFUDyBduTDbPNzHDsehLqvc4H7wLf5RU9CdnbqdfhOIyzdN7P5mqVcPRHDtHascMXOklluFUJ0izE5QqgcSTpWsppK5FUrRhHM9fTn5DZW01nDFQyMjZXRxldWsDYjvBBBBIN6RkpClWVROyatunud1bEooBQEPvBAkwSPnlinDCSE3XMGW9jlJuw4gjvrSaT0vqVsRGM7RzWluv+Efi4MZMBBO+HiR+izRljJIOLKitbLcXvxsL1o1OXddkQzjXmuzqOKT3tu/S5I7x44YXCSOvRyplQdhNlT0JHpW9SWWLZNiaio0XJclp9DDDXPPIFr5Ntnc7jA5HRiUv/AJj0V+pP+WpqEbz9DpcLpZ62Z8tfsa/V09MKAUAoCk8oO6rYi08IvIoysnWyjUEfiHZ1jw1r1qWbVHJ4lgpVf5kN1y6mXTRMhKsCrDiGBBHiDVR6bnnpRcXZond2d1ZcW4JUpDxaQi2nYt+JPbwFSQpuT8i5hMDOvJNq0ep775bc9plWGH+wiskar8R924HX2Du8azVnmdlsb47E9rNU6fhWi8/zkSD7hJHGj4jFpCSOkpUGx+6DnFz5Vt2NleTsTvhcYRUqk8v56lm3SfZ+HHNwTo0jcWYgMx6gLgadwqWk6cdEzoYT9LSWWnJXfvZQt/cOUx01/iIcd4Kj94I8qr1VabOLxGLjiJX5lfqMoigN53cw5jwsCNoyxKCOw2Fx5cK6FNWikeyw0XGlGL6Ika3JzEN89ncxjJUAspOdfB+lp4G48q59SOWTR5LH0uzryXLf3kRh52jdXU2ZWDKe8G4rS9tirCTjJSXI3vB4hcRArj3ZEB8Mw+ovXRTzK57OElUgpLmiA2fsfEXw0UojEOFOYMrEtIVBWM5bdC17nU61FGEtE9l8SnToVbwjO1o/HkvQk8NLEmLljTM0siiSU8VUKFRAewkXIHHQ91SJrM0TxlBVnFbvV9FyRL1uWRQCgKFtrZk9sSThBLJJJnjnRlZ0ClQgCmzDKo6jxJqtOMte77TkV6NTv9y7bupLddPPYl92YMMXLLHN7Qouz4hH53XTQtoOvRa3pqN+d/Ms4aNJyuk83WV7/H6ENys4y0cMQ+Ji58FFh82PpWmIeiRU4xUtCMOuvuM0qqefNS5KsIFw8kp0LyWv+FB/EtVvDrutno+EU8tJz6v5Frl2vh1NmniU98iD6mps8ep0ZV6Ud5L3o9MPj4pPckR/ysrfQ1lST2No1IS8LTOmsm4oBQH4eMHiAfEChhpMqvKNtvmMPzaG0k11FuIT4z8wPPuqGtPLGy5nO4liOypZVu/lzKhuPgljWXHSi6QKcg7ZLfuuB4t3VBSVrzfI5vD6aipYie0dvUrm1NpSYiQyStmY+gHUFHUBUUpOTuzn1q06ss02clYIi27vwjaKezSuRNEpaCU6nLcBo3+8ouCOsa+FTQXad178jqYaP6uPZTfeWz8ujPGfcLGq1hGrj7yulv8AcQflWHRmRy4XiE7JX9q+tix7q7gGN1lxRUlTdY11FxwLnrt2D16qlp0LO8i/g+F5JZ6vLkaBVk7QoDN+VrB9KCYDiGjY+FmX6tVXELVM4XGafhn7Pz4me1WOGa3yYYzPg8h4xSMvkbOP2iPKrmHd426HpuFVM1C3R/7JnaOGxTvaKeOGOw15vPJfr945flUklNvR6FupCtJ92SS9Lv7HBszZ+IwjkDLiI5JM0jnoTAtYFm+FwB1CxtwrSMZQfVP3kVKlVov9yb1ez/2WWpi6KA/MpIBIFzbQdvdQw9inbOgidubTE4vDTfoZJDm8hICGHepNV4pPRNp/nU5tOMJPLGcovo397/Asmy8HLHm52czA2y5kRSvG+qgZr6elTRTW7uXqUJxvmlf2L6GacqU+bGBepIlHmSzH6iqtd984HF5XrJdEU+oTlGtbL2Cs+yY4ToWTnFPY7Eup8NbeFW4wzUkj09LDKpg40/K/t3MqxWGaN2RxlZSVYHqIqm1bQ83OEoScZbo8qGpObI3sxWHIyyll+5J0l+eo8iKkjUlHZlujj61LZ3XRmk7sb4w4uyH7Ob7hOjfkPX4catU6ylpzO9hcfTr6bPp9iy1KXxQGJ767TOIxkhGqoebTwUkaeLXPnXPqyzSbPKY+t2td22WiL1tnYpi2Q0KjpJGrt3kMJJD9fSrMoWpWOvXw+TBOC5K/1Zk9UzzQoC28mOHZsbmHBI2LefRA+fyqagu+dThMG69+iNdq6elFAKAUBUuU7D5sEW+5Iret0/7qgxC7hzeKwzYdvo19jIqpnmDQOSSfpzp2qrehYH6irOHerR2+DS1nH0Lbt/HGGbDu7OuHHOc4VDEZ7LzefKCcvvd17XqacrNdDp4io6c4yd8ut/Xlf4kRNhJsRHLiwJRMXHsqBmXKikBSyXA6WpbNfQ1FaUk58+RXlCpUi6uua/dXRennzuXSrJ0xQHliZciMwUsVBOVfeNuoX6zWG7K5rJ2Tdrlc2hs/E41csscMEfVm+2mHepFlQ94JqJxlPdJfFlKpSq4hWklFe9/ZfEnNk4DmIwnOSS2+KQhm8L2GlSRjlVrlqjT7OOW7fqZHyhNfaE/dkH/GlUqz77PNcS/uZez5IrtRlA33YceXDwr2RIPRRXRh4Ue0oK1OK8kQG+26QxY5yKwnUeAcDqJ6j2HyPdHVpZtVuUsfgVXWaPiXxMlxEDRsUdSrKbFSLEGqVrM81OEoPLJWZ50NT6rEEEGxGoI0IPaKGU2ndGq7ib3e0AQTH7YDot98D/uHz49tW6NXN3Xuej4fj+1/lz8Xz/2WTb+N5nDTS9aRkj81rL8yKmnLLFsv4ip2dKUuiMf3NwXPYyFTqA+c+CdPXxIA86o0leSR5jA0+0rxXt92pt7LcWOoroHrbXM13j5PHDl8LZlOvNkgFe5SdCPG1u+qk8O7904OK4VK+alt0IfB7h412s0YjH3mdbeikk1oqM3yKsOF4iTs1b2/Y0rdjd6PBR5F6Ttq7kWLEcPADWw7zVqnTUEd7C4WOHhZb82TNSFoUAoBQEDvzHmwE4/CD/pZT+6o63gZUx6vh5+hidUDyJc+Spv6447YG/ajqfD+M63CP6z9PqjStqY8wqCIpZbm1olDEaE3NyNKtSlbkd6rUcFdRb9CC2zvBIcPMBhMUhMT2cqi5eielcPcW46dlRTqOz0ZUr4mTpStCS0eumnxLDs1rxRntjU+oFTR2Rdpu8F6HTWTc88TGWRlVihIIDCxIJ6xfTTvrD1RiSbVk7FT21hniyoMXipZ5NI41aNL9rNlTooOs1BJOOmZtv0+xz68ZRslOTk9lovpsT+wMA8EISSVppL3ZmJOptoL65RU0IuKs3ct4enKnC0nd9TKOUJbbQm78h/40qnWXfZ5viS/+mXs+SK6aiKB/QOzD9jH+rX9kV0o7I9tT8C9EdNZNyK25u9BixaVOkBYOujjwPWO43FaTpxluV8RhaddWmvbzKHtPk2mUkwSLIOxro37wflVaWHktjj1eETT/lu5Bzbn41eOHY+BVvoa0dKa5FN8PxC/x+R+sJutjgyskDqykEG6rYjUHU0VOfQzDA4pNOMdS778YmT/AMMHPKEldkVwCCLg5ja3Uct/Op6rfZ6nXx85fpO+rN2v+ewgeSjDXxEsn3I8vm5H7lNR4dd5spcHhepKXRfP/hqVXD0IoBQHLi9oxRf2ksafndV+prDkluyOdWEPE0iOk3twS8cQnldvoDWnaw6kLxuHX+aPwu+WCP8A6hfMOPqtY7aHUwsfh/3o68PvDhX0XERE9mdQfQm9bKpF7MkjiqMtpL3kkrAi4Nx2itydO5Db5/3HEfqzUdXwMq43+hP0MPqgeQLnyVL/AFtz2QN83jqfD+M63CP6z9PqjRNs7VMBjVYmleViqqpUHoqXJ6WnAVZnPLbS53K1bs7JK7f/AEh8ZvQjRzJLhcSEUMkpVUYLdbm5D6dFr376jdVNO6fmVqmLTjJShK2z2+5ZcEoEaBb5QigX42AFr99TLYvQSUUke1ZNj8vextx6r8L0MMqeD2Ri4neV58NzkrAF2R2P4UW7qAvYoGvfVdQmne618v8AZz4Ua0G5SlG752+G5NbJlcPJFLMssihWIWMxhVa9us5r5T11LBvZu7LVJyu4yldrysZ1ypQZcYrdTxKfMFlP7qrV13zhcXjasn1RTqgOUbzu7LnwsDdsKfsiuhB3ij2eGlmoxfkiRrcmFAKAUAoCj8rEn9XiXtmv6K38ar4h6I5HGH/KS8/oeXJLDaKd+2RV/wBK3/7qxh9mY4PHuSl5/nzL27hQSSABqSdAB3mrJ120ldlL27yhxRXXDrzzfe4Rjz4t5ad9V510vDqcvEcVpw0p6v4FG2nvZi575pmVfux9BflqfMmq8qkpbs49XH16m8remhCk1oVLnyhgUB64bDtIwRFLMdAqi5PlRK+hvCEpu0Vdmobk7nvh7SzOwfqiViFH57Gznu4ePVbpUcurPQ4DASpd+b16ciU3/ly4CbvCr6uores+4yxxCVsPL85mLVRPJmg8kkHTnfsVF9SxP0FWcOtWzucGjrOXoW3b2IiimgllEv2ecgpGzoMwCHOVBI0Jt51NNpNNnTryhGcZSvpflddNTgjkwuIixMUWKTNiWZjcjMpZVSwQkEiyj1rTuSUknuQqVGpCcYTV5f8ANtC1KthapzoH2gFAUeeHEc0+Gjw0jFMSZI5CUVABLzy6sbnrGgqs1K2W3Pf23OXKNXI6UYPSV0+W9ya2XhMScU08yxRq0IjyIzM2jZlJJUDS7DTtqSKlmzMs0oVXVdSdkrWsiv8AKzgrxwyj4WKHwcXHzX51HiI7Mo8Yp3hGfR295mdVTz5s/J7ic+Bi7VzIfJjb5EVeou8Eer4dPNh4+WhY6lLwoBQCgFAZ5yuP0cOvaZD6BB++q2J5HE4y9IL1+h3clQtg5D/77fsR1th/CTcI/oP1fyRBb6DaM7EPBIsIPRSPpjuLFL3PjoKiq9pLdaFTHfq6js4vL0WvyKXNCyaMrKfxAj61BtuciUJR0ased6xdGD9RoWNlBJ7AL/SsoKLeiJXBbsYuX3IJPFhkHq1q3VOT2RZp4KvPaL+XzLRsnk1c64iUKPux6n/URYehqWOHf+TOjR4O96kvcXrZGxIMKtoYwt+LcWPix1PhwqzGEY7HXo4enRVoKxI1sTlM5VMTlwqp1vKPRQW+tqgxD7tjl8Wnail1ZlFUzzRrnJjgsmDznjK7N5DoD9knzq7QVo36np+FU8tC/V/6J2XbUAdouejWVdMrMAQSLjQkX4jhW/aRva+pcdempOOZXK/sTALiZmfFnPiYW/s7BY1F7o6Aaup+8xOvhUUI5n390U6FNVZ3rayjy5eTXX2lxqwdIUAoBQCgIvebZvtOFli6yt1/MvSX5gVpUjmi0V8VS7WlKH5cwq1c88fY0jkmxnRmhPUwkHmMrfRfWrWHe6O9wep3ZQfqaDVk7QoBQCgFAZzytKS2GABNhJwBPHm/4VVxG6OHxhN5Lef0JTkrUjCPcEfbtx/JHW9DwljhKaou/wC5/JFyqc6h8IoDz9nT7q+grFkYyroeiqBwFqyLH2hkUAoBQGW8q2NzTxxD/poWPi5/go9aqYh95I89xipepGHRfMpmGgaR1RBdnYKo7ybCq9r6I5UIOclFbs33Z+EEMSRrwRQo8ha9dKKsrHs6cFCCiuR8xez4pRaSNHH4lDfUUcU90J0oT8STOHAbt4aCXnYo8j2K6M1rG1+je3V1VpGnGLukRU8JSpzzwVmS9SFgUAoBQCgFAQG1968NhpDHKWDgA6IToeGoqKVWMXZlOtjaNGWWe/oSmN2hFDGZZGCIBe57+AA4k9wrdySV2WJ1YU455OyK9ByhYNnykyKL2zMvR+RJHpUarwKMeKUHK2q8y1JICAwIIIuCNQQdQQeypjoppq6Kvjt/8JG5UF5LGxZFBX1JF/K9QuvFM59TilCDtq/Qm9j7XixSZ4XzC9iOBB7CDwqSM1JXRbo14Vo5oO531sTH5dwASSABqSdBQw2lqyIwG8+HnmMMT53AJuAcptxs3A1GqsW7IrU8ZSqTyRd2TNSFoiNubyQYQqszEFgSAAWNhpc24f8A4a0nUjDcrV8XSoNKb3OzZe0ExESyxklGva4sdCVOniDWYyUldEtKrGrBTjsyJ2vvnhcO5jZmZx7wQXt3E3Av3VpKtGLsVq3EKNKWVvXyJDYu2ocUpaF81tGBFmB7wfrwreM1JaE1DEU6yvBn425t+DCAGZrFvdUC7G3YOzvOlYnUjHcxXxVOgrzZy7F3uw2KfIjFXPBXGUm2ptxB8L3rEKsZOyI6GOo1nli9SeJqQuEIN6MKZxh1fPIxt0RmW+ptm4dVR9rHNlKv6yi6nZp3ZNZR2VIWrH2gFAKAUAoBQCgFAKAx/lN/vrfq0+hqjX8TPM8V/uPYiS5UZmthU+Dmy1uot0R8h9TW+IexPxaTtBcrHzAbqYbF4WM4aUDEALzuZidT7904i2tiNDbzoqUZR7r1FPBUa9Fdk+9pf66fIlt44js/ZnMrIzlm5sMbCwa7MAOoWDDr41vNdnTsWcUnhcJkTvyuQ24O68OKhleYEnNkSxIy2UEtpxPSHHTSo6NNSTuVOHYOnWhKU+tjh3AxjQY5Y76SZo27Li5U+o+ZrWi7TIuHVHTxGTrobBV49MVzfPYD41I0RwgVizE3OltLAcde2oqtNzSsUsbhpYiKinYonJl/fh+rf91V6HjONwr+v7Ga3NKEUsxAVQWJPAAakmrrPSykoq72MR3jxj4qR8URaMyc2l+oKLgeQsT3tXPnJyeY8nipyrSdbleyND3ZxZh2QJBxSKVh4hpLfO1WYO1K52sJPJglJck/qU/k+2RHip5efGcKl7EkXZja5IN78fWoaMVJu5zOG0IV6ku010Pm5c5w+0ubB6LO8J7wL5fmo+dYpPLUt7DOBk6WKyLbVH42w/te1cj3KGdYbfgVgpA7L9I+JpLvVPaa132+Myva9vYhvvgUweMXmBkARJVAJNmBYaX/AC3pVSjLujH044euuz00TND3hwD47CKsbBOcyPc3tlIuRpx48Kszi5w0O3iaTxFFKLtezM23Zw3NbTjjvfJMyX4Xy5lvbyqrBWqJeZwcJDJi1Ho2jaKvnqhQCgFAKAUAoBQCgFAY/wApv99b9Wn0NUcR4meZ4r/cexGg7f3fTG4dFY5WUAo/GxIF7jrB6x3CrU6amjtYjCxxFNJ6PkzMds7vYnAMHOgv0ZYybX8dCp8aqSpyhqefr4Sthnm+KJLbm2XxezY2k1ePE5GP3vs2Kt4208qzObnBX5MsYjESrYROW6lb4Fm5KP7rJ+vP7EdTYfwsvcH/AKL9foik7AF9pR2/xBPkGJPyqvDxr1OXh9cWrfuNrroHqj43CgZkXJj/AH4fq3/dVKh4zzPCf6/sZaeVHajRwJCunPE5j+FMpI8yR5A1NiJWVup0OLV3CmoL/L5Ipu3NpYdsJh4IMxMZLOWW12YdI8e35WqvOUcqSOZiK1F0IU6fLcndkbWjk2VLh1zc5FA7NppYuToevQ1Ipp0nHyLlCvGWDlTW6Tv7zz5Jf7af9Wv7VMP4ma8G8cvQhtlKTtVbf4tj6OxPyqOP9T2lair43/0xgBbaov8A4w/tmkf6ntMU/wC9/wDX1O/lU/vi/qF/akrbEeMl4v8A116fVmkbvqRhcODxEMYP+latw8KO9hk1Rgn0XyMw2V/5x/8AKk+r1TX9X2nn6P8Aff8Ap/U1+rx6YUAoBQCgFAKAUAoBQGPcpp/rrfq0+hqhiH32ea4p/cexE5yi4HEFIpUZzCEGdFJsrDUOQOrv6rd9S14y0a2LXE6dXKpxby21XTzK/tXe+fFwLh2VSSRcqCWcjhpfjfs491RyquSylKrj6temqTX+y1bO3Pf/AMMeFtJpG50A/CwtlUnwFj2ZjUsaL7O3M6NLAS/SOm/E9Sp7D3km2eJYubFyeD3BRwLXt16W07hUMKjp3RzaGLqYXNC3+mS/JpsN3m9qcEIgOQn4nYEEjtABOvae41JQhd5izwvDSc+1lstvNmoVbPQFd3y3iOCRGCB87FbEkWsL9QqKtUyJFLG4p4eKaV7mVbubaOEm50KHOUrYm3G3XVKE8ruecwuIdCee1zX/AGGHGwwyTxKxMYcAkkLnCkgHS/V6VfyqaTaPTqnTxEIznG+l/eUblK2PBh1g5mNUzF72vrbJbie81XrwjG1jkcUoU6SjkVtyf3I2NC+ADZQHmjkjdxe5BZ1/cPSpKUE4epcwFCnLDXtrJNN+8peytoS7KxEgeO5KlCCSoOt1ZTbUafOq8ZOlLU5VGrUwVVqUfzqS/Jxsl5cQcXILKuYqbWDO9wbdoAJ8yKkoRblmZa4ZQlOq60vxs5d9NnyYTHDEqt0aRZVPw5wQWVj1XIv4HxrWrFwnmI8dSlQxHapaXv7ehzSNLtfGAhMq2VWsbhEFySWtxNzbxrGtWRG8+Orp2stPYjSN6Nr+xYfnFQNZlUKTYWOnGrVSeSNzu4qv+npZkrmRYbbJTF+1ZQTzrSZb6dIk2v51SU+9mPMwxDjX7a3Nu3qbJu3tM4rDxzFQpe+gNwLMV4+VXoSzRTPU4at21JTta5J1uTigFAKAUAoBQCgFAfCooLH2gPGPCopuqKCesKAfUVhJI1UIp3SPasmxC7a2vhIWAxGh+EtE7DyYKR5A1HKUV4irXxFCm/5nyfzscw33wP6f/ZL/AC1jtodSP+JYb93wf2Pv9OMD+n/2S/y07aHUfxLDfu+D+x8O++B/T/8AHL/JTtodR/EsN+74P7Hz+m2A/TD/AOuT+SnbQ6j+I4b93wf2P1/TjA/p/wDZL/LTtodR/EsN+74P7Hw774H9P/xy/wAlO2h1H8Rw37vg/sBvvgf0/wDsl/lp20Oo/iWG/d8H9j8yb57Pb3pQfGOQ/VKdrDqYfEMK95fB/Y/Q33wP6f8A2S/yU7aHUz/EsN+74P7ElszbEOKB5ol1HElHC+F2UAnureM1LYnpV6dZdzVej+qO6OMKLKAB2AWrYmSS2P0RQyMo7BQACgPtAKAUAoBQCgFAKAUAoBQCgFAeWJw6SKVdVdTxVgCD5GsNJ6M1lFSVpK6KZtnk5he7QOYm+6eknl1j1PhUEsOnscuvwmnLWm7fIp20dy8ZDe8XOL96M5/l73yqCVKa5HKq8OxFPlf0/LkBLGVOVgVPYQQfQ1G9CnKMouzR+aGooZFDB6YeBpDZFZz2KCx9BRa7G8YSk7RVyxbN3GxkvFBEvbIbf7RdvUCpY0Zsu0uGV57q3qXPYvJ7h4rNKTM3YdE/0jj5k+FTxoRW+p1qHC6UNZ95/At8cYUAKAANAALADuAqc6SSSsj9UMigFAKAUAoBQCgFAKAUAoBQCgFAKAUAoBQCgPOaBXFmUMOxgCPnRq5hxT3RHS7t4RuOGi8kUfQVo6cHyIHhKD3gvceX9FMH/h4/SsdlDoY/R0P2I94d3cKnu4eEHtyKT8xWVTgtkbLC0VtBe4kI4wosoAHYBYfKt7EySWx+6GRQCgFAKAUAoBQCgFAKAUAoBQCgFAKAUAoBQCgFAKAUAoBQCgFAKAUAoBQCgFAKAUAoBQCgFAKAUAoBQCgFAKAUAoBQCgFAKAUAoBQCgFAKAUAoBQCgFAKAUAoBQCgFAKAUAoBQCgFAKAUAoBQCgFAKAUAoBQCgFAKAUAoBQCgFAKAUAoBQCgFAKAUAoBQCgFAKAUAoBQCgFAKAUAoBQC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55" name="AutoShape 35" descr="data:image/jpeg;base64,/9j/4AAQSkZJRgABAQAAAQABAAD/2wCEAAkGBxQSEhUUExQWFRQWFRwWFxcXGBYYGBwZGB0XFhgaGhoaHCggGh0lHxkZITEhJSorLi4uGB8zODQuNygtLisBCgoKDg0OGxAQGywkICQtLC8sLDYvLS8sLCwsNCwsLCw0LCwsLCw0LCwsLCwsLCwsLCwsLCwsLCwsLCwsLCwsLP/AABEIAOkA2QMBEQACEQEDEQH/xAAcAAEAAwEBAQEBAAAAAAAAAAAABQYHBAMBAgj/xABIEAACAQIDAwkFBAYJAgcAAAABAgMAEQQSIQUGMQcTIkFRYXGBkRQyQqGxI1JiclNzssHR0hYkMzRUgpKio0PCFTVEY4ST4f/EABoBAQACAwEAAAAAAAAAAAAAAAADBAECBQb/xAA2EQACAQIEAwUHAgcBAQAAAAAAAQIDEQQSITEFQVETIjJhcYGRobHB0fAUUhUjMzRC4fGCJP/aAAwDAQACEQMRAD8A3GgFAKAUAoBQCgFAKAUAoBQCgFAKAUAoBQCgFAKAUAoBQCgFAKAUAoBQCgFAKAUAoBQCgFAKAUAoBQCgFAKAUAoBQCgFAKAUAoBQCgFAKAUAoBQCgFAKAUAoD4WoD7QEJj940hxKwSKVDIGEvwAlioDfd1HHtIqOVRRlZlWeKjCqqclut+R5T7wn22PDooKElZJNdJMhkVBrxsLnjxFYdTv5TWWJfbqmlpzfna9j03p222GRebTnJGJIX8CDPI3EcFHqRx4UqzcVobYrEOkllV2+XktyUXGKYudBuhTnAfw2zX9KkurXJ1NOGdbWucG7O2xi4c+XI4NnQ8VNgR1C4IIIPfWlOedXIsNiFXhmtZ80duAxyzBil7LI0ZuLdJDlNu0X663Uk9iSnUU02urXuOqskgoBQCgFAKAUAoBQCgFAKAUAoBQCgFAKA4dobXihKq7dNzZUUFnPgq3Nu+tZTUdyKpXhTaTer5c/cR23duPh541EfORmN5JMurqqlBmUdYGbUcfStJ1HGSViGviJU6iSV1Zt9Tx3mxCmGHGRkMsMqSZl1vG32cnyb5Vio1ZTXI0xU1kjWjyafs2ZZAamLxXdrQK2PhVwGWbDzRMDwIUxvaoZL+Yr7NP6FOrFOvFPnFr5M88dsZcOuEWBGIjxas1rs1nDq7MePxDU9Qo4KOW3Jms6CpKCpraXzvc+DZk2IxEs/OSQBfsIhkQkoLF2IdTozcOGiimSUpN3sY7KdWrKpdxtotOXN69WcbJLBgcVhsrsYwY4mynppNYLawsSuYg24WrWzjBx93tI7Tp4edKzdtF5p7e74HbtWH2J48UgPNhFhxCj7g0SS3ap08D3VtJZGpL2/clrLsGqq22l6cn7Pkc2A2uMHs+JiM80oaREFyWZyZCdNcoDXJ7KxGWSmnzZHCuqOHi3rJ6pdb6+4+bnTA4mf7cTtJFFI7qdM95FZQPhA0AB1tasUn3nrfYYOS7WXezXSb9dSUO8eZmEEE06oSrOgQJccQpZhnI7q37XXRNlj9VdvJFyS5q1vjuSOzNpR4hc0ZOhysrAqysOKsp1BreMlJaE1KrGorx/2jsrYkFAKAUAoBQCgFAKAUAoBQCgFARWO2h9t7M2aIyxnmpRbVhfMouNGAsRfjr2VpKWuXa/Mrzqd/s3pdaMh8XgF2fLHiUzGNvssSzsWazHoylj2NYHuNRuKpvMvb9ytOmsNNVVttL6M99tYUy46BVkeL+ryktHbMVzRaAkHLfTUa6Umr1F6P6G9aDnXik2tHt7D1i3XWPPHG5GHlRllia73JFs6MTdW7eINuFbKklotnyNlg1G8Yvutarf2rzOnZ27scTK5aWV0FlaSRmtpl0XRRppwrMaaWpvTwsINNttra7/ABEliMSiau6p3sQPrW7aW5PKUY6ydiNl3pwa8cRF5MG+l60dWC5kDxlBf5r3nj/TLBf4hfR/5adtDqa/r8P+9HRFvNhG4YiLzcL9bUVWD5m6xdB7TXvJANHKpAKyIwseDKQdCD1EVvo0Td2atujyh2ZEsnOKgDhBGDr0UHBVHBR4WrGVXuaxpQjLMlra3sOKfZLe0tMhVQ2HaJraNmLBlbQa21+VYy9666EUqD7XPHnFr28iH2VtcYfA82ObSfDJaSKUlfd1YiwucwuQRcEsKihPLC3NFalXVOhlVlKO6flv7+R0bV20I8OkiosWJxeUKGIFiQBmc9iAjj3CtpTtG+zZvVxCjTUkrSnb/r9CS2U2JRubnCyKFus62W9rCzp1N3rpp1VvHMnZ+8npdrF5Z6r933RKI4IBBBB1BGoI7q3J009UfqhkUAoBQCgFAKAUAoBQHNtDHJBG0kjBVXifoAOsnqFYlJRV2aVKkacc0noQG8uKxCrFiIpGihsOeRolYoG1Dsp6XR4MAdOPbUVRyVpJ6FPEzqpRqQdlzVtvPrpzPLauExk0WVkgmGjxyRO0Tqw1V1zArceOtYkptW0fwMVYV5ws0pc007P15/MmNmLJPhsuLjyuylJFupB6iRlOl+PdUkbyjaSLFLPUpWqqze6OovFh4hmYJGihbu3UBYAljcms6RRI3ClDV2SKftnlIiS64dDIfvtdU8h7x+VQyxCXhOZX4tCOlNX+RE4aXau0NVYxRH4h9knkR02HrUa7WoVoyxuK1TsvcvuS2B5N475sRM8jcTl6I8ybk/Kt1hl/kyzT4TDepJtk5h9zcEnCBT+Ys37RNSqjBci3HAYeO0fqdP8ARrCf4aH/AEL/AArPZQ6Ik/SUP2L3HJidysE//RCntRmX5A2+VaujB8iKfD8PL/EgsZycBTmws7xt1Bv5lsR6Go3h+cWVJ8JS1pSaf50Iufam1Nnn7W8kfa45xD/nHSHmfKtHKpDcrSrYzC+PVe9e/cnti8okEllmUwt2+8nqNR5i3fUscQnvoXaHFaU9J91/As8+CgxKqzpHMvFWIVxbuP8ACpXGMt9S/KFOqk2k17yF2jgXTEvNJF7TDIgiyqAWiXrsh0dSdSRr3WFRyi812rr5FWpTlGq5yWaLVvRenP5njPFnPsOFLLEl+fkzFsinXmUJv0jw/CKxv3I7c/sYks38ilol4n08l+aI5d3d6cPBgoVYuSq2IRHYAknTNbLfzrEKsYwRHhsZSp0Ip30XR/8AC6xvcA66i+osde0HhVg6ad0fqhkUAoBQCgFAKAUB+ZHsCewX9KGG7K5VZ50x6R4jCsDLA2cRScCSLFXXgGt7r9R6+yBtVEpR3RQco4mKqUnrHWz+v0Z57O22Ckk0zM8sjcyuDX4SL/Z5TxY3uznS3cKwqmjb32t9DWlX0c5u7emXp5W69WWDYmzvZ48gZimYlFa10U65L9YBvb06qmhHKrFyhS7OOW+nLy8iE3q31jwt447STdY+FfzEdf4Rr4VHUrKOi3KmL4hCj3Y6y+Rm0+KxO0JgCWlcnoqNFHgOCjv9TVVuU31ODKdbFTtu+hoW7G4kUFnntLLxt8CnuB94959Kswopas7eE4ZCl3p6v4IuQFTnUFAU3fLfT2VuZhAaW3SJ91L6gWHFra92nhUFWtl0W5y8dxDsXkhrL5FH/prjr358+GWO3plqv20+pyP4jib3zfBF33N319pYQzALL8JHuvbUi3U1te/5VYpVs2j3OvgeIds8k9H8y4u4AJJAAFyToAO+pzptpasruL31wIJRpQ44GyOy+trEeF6hdaG1ylPiGGXdcr+wrW1d1cPi1abZ7rmGpiBsPIHWM9x08KjlSjLWBQrYKlXTnh2r9Pzb5FW2VtnE4GQhSVsenE4OUnvXqPeLGoYzlB6HOpYithpWXtRqO7G9kOMGX3Jbaxk8e9T8Q+dW6dVT9T0OFxtOurbPoTsUCpfKoXMSxsALseJNuJPbUlrFtRS2RVJ5wX9qxQMcMTZcNAR0mfhnKdbk+6Ooa99Qt65pbLZfnwOfKSb7Wrol4Y82+tuvQ+4DaeKce1izxFirYZBd0UG1weJlB4r1jypGU33uXT85mYVazXbbrnFbpffqi3CpzoigFAKAUAoBQCgK5tXeOSLECAYe+b+zd5VRXOlwCQRfqsTf1FRSqNStYpVcVOFTJk32bdkzj2buzIIVYf1fFRlwjqQwKFiypJbR1sbdotpWsaTt0ZHSwklBPwyV7enR9UT2B2cuYTyRxjEsgV2S5GnEAn68dAOqpIx/ya1LcKSvnklmtqU3fffaxaDDNrweUdXaqHt7W9O2oKtblE5WP4ja9Ok/V/YoezcBJiJVjjGZ2PkO0k9QHbVeMW3ZHGpUp1p5Y7s2Xdnd2PBx5V6Tn35DxY9nco6hV6nTUEeqwuEhh42W/Nk1UhaFAKA/n3aE5klkdveZ2Y+JJNc1u7ueKrScptvqc9YIz2wc7RyI6+8jBh4g3FZTs7m9ObhJSW6LpynbcZpfZlNkQAuB8THpAHuAI07T3Cp687vKdbiuJbn2S2W/qUWq5xjr2XtGTDyrLEbMvoR1qe0Gsxk4u6JaNaVKalE1Pb+wI9pYdJ47JKUDI3aCL5H7R39Xyq5OCqLMtz0eJwsMXTU46O2j+j/NDKJY5IZCpzRyI3gysOwj6iqeqZ5qUZ05WejRp25O+QxFoZyBN8LcA/8ABvrVqlWzaS3PQ4DiHa9yp4vn/smt4Nls7R4iEBpoL5Ub3XU+8uvut2MOvjpUk4NtSW6LeIoybVSGso8uv2fmc02OSOZ1wsXOYqUKZEDfZoR8UpByqddbdI2FatpSeVas0lUjGbVJXm91yXm/y7PTc+WZ1maaTnDz7KpAstkshyjqFwfS/Ems0m2nd8zODdSSk5u+r+BYKlLgoBQCgFAKA8cZCXRlV2jJFg62uO8XBFYaurGs4uUWk7eZV9p47m05naKJJC2gmThfqLx+8h/Etx4VDKVlapt1KFWpljkxKTi+a+q5ewmtgYd0jsZuejNjCx97IRcBm4P3HsqSCaW9+haw8XGPizLl6FY5Q96jEDhoWtIR9ow4qp+EdjHt6h46Q1qtu6jncSxuRdlB68/IzFFJIAFydABxJPACqp59Jt2Rs25W7YwkV2AMzi7ns7EHcOvtPlV6lTyrXc9VgcIqENfE9/sWOpS8KAUAoDHd+t3Xw0zSKpMMjFgw4KW1Kns14d3nVGrDK78jzHEMJKlUc14X8PIq9RHNLPuNu6+JmWRlIhjYMzHgxGoUduvHsHlUtKDk78jo8PwkqtRSa7q/LH55Q8IyY6QnhIFdT2iwU/NTSsrTZjicHHENvmVqojnigN33awrRYWBG0ZY1uOw2uR5XtXQpq0Uj2WGg4UYxe9iA5Qt2efj5+MfbRjUDi6Dq/MOI8x2VHWp5ldblLiWD7WOePiXxRlCtYgg2I1BHHyqmebTad0a7uHvR7UnNyn7dBqfvr97x7fXr0u0ambR7npuH4zto5ZeJfHz+5P4+VMPFLKFAsrSNYAXIHE9p0AqRtRTZdqONOEp28yrbuJPNhooos0EIT7SY/wBpIzdJ+aB90XJ6Z8qgp5nFJaLqUMMqlSlGEO7G2r5vrb7ln2fjELvAM2aEKDn1LKVurA36QOov2g1OpK9uhepzjd01vG3/AE762JhQCgFAKAq28Ox8Q0vOpJJLF8WHEjQn/Iy2B8G79agqQk3fddNihiKFVzzJtr9t7fFfU/WwMFgJCebgUSpbOkqkyofxZ7nzBtWYRpt6LX4mcPDDy8MdVunuvedu9W2lweHLi2c9GNe1jw8hx8q2qTyRuSYvEKhScufL1MSmlLsWYksxJJPEk6kmqB5KUnJ3e5duTLYXOSHEuOjGbJ3v1n/KD6kdlT0IXeZnW4Vhs0u1lstvX/RqNXD0IoBQFS363rOEAjisZnF7nUIvC9usnWw7te+CrVy6Lc5vEMd2Cyx8T+Bl+I2vPI2Z5pCfzt8hew8qqOTe7PPyxFWTu5P3k9u3vnLEwTEMZoG0YP0mUHrBOpH4TfuqSFVrR6ouYXiE4PLUd4lx3hwuAwsPPnDRMTYIoUWZjqNOFra3twqecacVeyOpiYYahDtHBPp5lHk35xl+g6xqOCIiZQOzUE/OoO2mch8Tr37rsulkWDZ2Oj2wnMYgBMQgLRyIOI0B0Pldb68Ra2kiaqrLLcu0qsMfHs6mklsyKxPJ1ilJymJl+9mK6d4I0+daOhJFeXCayejVj33f2bgsNKHxWKieRTdUTMyAjrZgNSOzQeNZhGEXeTN8NRw9GearNNrktjTMFjY5lzROrr2qQR4acDVtST1R3oVIzV4u6Oism5j3KDsL2bEZ0FopbsvYG+JfncePdVGtDLLTY8xxLDdlUzR2fz5le2fjXhkSWM2dDcfvB7iLg+NRptO6KNKpKnNTjujctj7RTFQLIourrqp1seDKfA3FdCMlKNz19GrGtTU1szn2ntKZX5nDwF3sDnfowqDwu3Fjp7q61rKTvaK+xpVqzTyU43fXkjgXY+IjmjxJlM0uYRyqAqJzLHUIPwkhtTc2Na5JJqV7v6EPYVYzVW93s1sreXoWepi+KAUAoCH3kxbqsccRyyTyiIPa+UWLM1ushVNu8io6kmrJcyviZySUY7ydr9OpH4/d8wRtLBPMJo1L3kkZ1fKLkOp0se61q0lTsrxbuQTwzpxzwk7rq739Se2dOJY0lAsZI1bvsRmA8rmpou6uW6clOKn1SMl5QNs+0Yoqp+zhui9hPxt5kW8FFUq080vQ81xLEdrWsto6fcrkMRdlVRdmIUDtJNgPWoyjGLk0lzN52Js5cPBHEvBFsT2txY+Zua6EI5YpHsqFJUqaguR3VsSigFAYvygMTj5r9WUDwyLaqFXxs8rxJv8AUyv5fIrtRlAUBdN64nOzsA5vlVcp8wMnyU1PO/ZxOvjIyeFpPl+WKXUByCycnkLNj4ivBQzN+XKV+rAedSUU86OhwyLeIVuVyY5S94GMhwqEhFAMlviYgMFPcARp2nuqSvO7ylrimLlm7KOy3KHVc4pI7C2xJhJRJGfzL1MvWD/HqraMnF3RYw+InQnmj/03TCYgSIrrqrqGHgwuK6Cd1c9fCSlFSXMid8dk+1YV0Au6jOn5lvYeYuPOtKsc0bFfG0O2ouPPdepiFUDyBduTDbPNzHDsehLqvc4H7wLf5RU9CdnbqdfhOIyzdN7P5mqVcPRHDtHascMXOklluFUJ0izE5QqgcSTpWsppK5FUrRhHM9fTn5DZW01nDFQyMjZXRxldWsDYjvBBBBIN6RkpClWVROyatunud1bEooBQEPvBAkwSPnlinDCSE3XMGW9jlJuw4gjvrSaT0vqVsRGM7RzWluv+Efi4MZMBBO+HiR+izRljJIOLKitbLcXvxsL1o1OXddkQzjXmuzqOKT3tu/S5I7x44YXCSOvRyplQdhNlT0JHpW9SWWLZNiaio0XJclp9DDDXPPIFr5Ntnc7jA5HRiUv/AJj0V+pP+WpqEbz9DpcLpZ62Z8tfsa/V09MKAUAoCk8oO6rYi08IvIoysnWyjUEfiHZ1jw1r1qWbVHJ4lgpVf5kN1y6mXTRMhKsCrDiGBBHiDVR6bnnpRcXZond2d1ZcW4JUpDxaQi2nYt+JPbwFSQpuT8i5hMDOvJNq0ep775bc9plWGH+wiskar8R924HX2Du8azVnmdlsb47E9rNU6fhWi8/zkSD7hJHGj4jFpCSOkpUGx+6DnFz5Vt2NleTsTvhcYRUqk8v56lm3SfZ+HHNwTo0jcWYgMx6gLgadwqWk6cdEzoYT9LSWWnJXfvZQt/cOUx01/iIcd4Kj94I8qr1VabOLxGLjiJX5lfqMoigN53cw5jwsCNoyxKCOw2Fx5cK6FNWikeyw0XGlGL6Ika3JzEN89ncxjJUAspOdfB+lp4G48q59SOWTR5LH0uzryXLf3kRh52jdXU2ZWDKe8G4rS9tirCTjJSXI3vB4hcRArj3ZEB8Mw+ovXRTzK57OElUgpLmiA2fsfEXw0UojEOFOYMrEtIVBWM5bdC17nU61FGEtE9l8SnToVbwjO1o/HkvQk8NLEmLljTM0siiSU8VUKFRAewkXIHHQ91SJrM0TxlBVnFbvV9FyRL1uWRQCgKFtrZk9sSThBLJJJnjnRlZ0ClQgCmzDKo6jxJqtOMte77TkV6NTv9y7bupLddPPYl92YMMXLLHN7Qouz4hH53XTQtoOvRa3pqN+d/Ms4aNJyuk83WV7/H6ENys4y0cMQ+Ji58FFh82PpWmIeiRU4xUtCMOuvuM0qqefNS5KsIFw8kp0LyWv+FB/EtVvDrutno+EU8tJz6v5Frl2vh1NmniU98iD6mps8ep0ZV6Ud5L3o9MPj4pPckR/ysrfQ1lST2No1IS8LTOmsm4oBQH4eMHiAfEChhpMqvKNtvmMPzaG0k11FuIT4z8wPPuqGtPLGy5nO4liOypZVu/lzKhuPgljWXHSi6QKcg7ZLfuuB4t3VBSVrzfI5vD6aipYie0dvUrm1NpSYiQyStmY+gHUFHUBUUpOTuzn1q06ss02clYIi27vwjaKezSuRNEpaCU6nLcBo3+8ouCOsa+FTQXad178jqYaP6uPZTfeWz8ujPGfcLGq1hGrj7yulv8AcQflWHRmRy4XiE7JX9q+tix7q7gGN1lxRUlTdY11FxwLnrt2D16qlp0LO8i/g+F5JZ6vLkaBVk7QoDN+VrB9KCYDiGjY+FmX6tVXELVM4XGafhn7Pz4me1WOGa3yYYzPg8h4xSMvkbOP2iPKrmHd426HpuFVM1C3R/7JnaOGxTvaKeOGOw15vPJfr945flUklNvR6FupCtJ92SS9Lv7HBszZ+IwjkDLiI5JM0jnoTAtYFm+FwB1CxtwrSMZQfVP3kVKlVov9yb1ez/2WWpi6KA/MpIBIFzbQdvdQw9inbOgidubTE4vDTfoZJDm8hICGHepNV4pPRNp/nU5tOMJPLGcovo397/Asmy8HLHm52czA2y5kRSvG+qgZr6elTRTW7uXqUJxvmlf2L6GacqU+bGBepIlHmSzH6iqtd984HF5XrJdEU+oTlGtbL2Cs+yY4ToWTnFPY7Eup8NbeFW4wzUkj09LDKpg40/K/t3MqxWGaN2RxlZSVYHqIqm1bQ83OEoScZbo8qGpObI3sxWHIyyll+5J0l+eo8iKkjUlHZlujj61LZ3XRmk7sb4w4uyH7Ob7hOjfkPX4catU6ylpzO9hcfTr6bPp9iy1KXxQGJ767TOIxkhGqoebTwUkaeLXPnXPqyzSbPKY+t2td22WiL1tnYpi2Q0KjpJGrt3kMJJD9fSrMoWpWOvXw+TBOC5K/1Zk9UzzQoC28mOHZsbmHBI2LefRA+fyqagu+dThMG69+iNdq6elFAKAUBUuU7D5sEW+5Iret0/7qgxC7hzeKwzYdvo19jIqpnmDQOSSfpzp2qrehYH6irOHerR2+DS1nH0Lbt/HGGbDu7OuHHOc4VDEZ7LzefKCcvvd17XqacrNdDp4io6c4yd8ut/Xlf4kRNhJsRHLiwJRMXHsqBmXKikBSyXA6WpbNfQ1FaUk58+RXlCpUi6uua/dXRennzuXSrJ0xQHliZciMwUsVBOVfeNuoX6zWG7K5rJ2Tdrlc2hs/E41csscMEfVm+2mHepFlQ94JqJxlPdJfFlKpSq4hWklFe9/ZfEnNk4DmIwnOSS2+KQhm8L2GlSRjlVrlqjT7OOW7fqZHyhNfaE/dkH/GlUqz77PNcS/uZez5IrtRlA33YceXDwr2RIPRRXRh4Ue0oK1OK8kQG+26QxY5yKwnUeAcDqJ6j2HyPdHVpZtVuUsfgVXWaPiXxMlxEDRsUdSrKbFSLEGqVrM81OEoPLJWZ50NT6rEEEGxGoI0IPaKGU2ndGq7ib3e0AQTH7YDot98D/uHz49tW6NXN3Xuej4fj+1/lz8Xz/2WTb+N5nDTS9aRkj81rL8yKmnLLFsv4ip2dKUuiMf3NwXPYyFTqA+c+CdPXxIA86o0leSR5jA0+0rxXt92pt7LcWOoroHrbXM13j5PHDl8LZlOvNkgFe5SdCPG1u+qk8O7904OK4VK+alt0IfB7h412s0YjH3mdbeikk1oqM3yKsOF4iTs1b2/Y0rdjd6PBR5F6Ttq7kWLEcPADWw7zVqnTUEd7C4WOHhZb82TNSFoUAoBQEDvzHmwE4/CD/pZT+6o63gZUx6vh5+hidUDyJc+Spv6447YG/ajqfD+M63CP6z9PqjStqY8wqCIpZbm1olDEaE3NyNKtSlbkd6rUcFdRb9CC2zvBIcPMBhMUhMT2cqi5eielcPcW46dlRTqOz0ZUr4mTpStCS0eumnxLDs1rxRntjU+oFTR2Rdpu8F6HTWTc88TGWRlVihIIDCxIJ6xfTTvrD1RiSbVk7FT21hniyoMXipZ5NI41aNL9rNlTooOs1BJOOmZtv0+xz68ZRslOTk9lovpsT+wMA8EISSVppL3ZmJOptoL65RU0IuKs3ct4enKnC0nd9TKOUJbbQm78h/40qnWXfZ5viS/+mXs+SK6aiKB/QOzD9jH+rX9kV0o7I9tT8C9EdNZNyK25u9BixaVOkBYOujjwPWO43FaTpxluV8RhaddWmvbzKHtPk2mUkwSLIOxro37wflVaWHktjj1eETT/lu5Bzbn41eOHY+BVvoa0dKa5FN8PxC/x+R+sJutjgyskDqykEG6rYjUHU0VOfQzDA4pNOMdS778YmT/AMMHPKEldkVwCCLg5ja3Uct/Op6rfZ6nXx85fpO+rN2v+ewgeSjDXxEsn3I8vm5H7lNR4dd5spcHhepKXRfP/hqVXD0IoBQHLi9oxRf2ksafndV+prDkluyOdWEPE0iOk3twS8cQnldvoDWnaw6kLxuHX+aPwu+WCP8A6hfMOPqtY7aHUwsfh/3o68PvDhX0XERE9mdQfQm9bKpF7MkjiqMtpL3kkrAi4Nx2itydO5Db5/3HEfqzUdXwMq43+hP0MPqgeQLnyVL/AFtz2QN83jqfD+M63CP6z9PqjRNs7VMBjVYmleViqqpUHoqXJ6WnAVZnPLbS53K1bs7JK7f/AEh8ZvQjRzJLhcSEUMkpVUYLdbm5D6dFr376jdVNO6fmVqmLTjJShK2z2+5ZcEoEaBb5QigX42AFr99TLYvQSUUke1ZNj8vextx6r8L0MMqeD2Ri4neV58NzkrAF2R2P4UW7qAvYoGvfVdQmne618v8AZz4Ua0G5SlG752+G5NbJlcPJFLMssihWIWMxhVa9us5r5T11LBvZu7LVJyu4yldrysZ1ypQZcYrdTxKfMFlP7qrV13zhcXjasn1RTqgOUbzu7LnwsDdsKfsiuhB3ij2eGlmoxfkiRrcmFAKAUAoCj8rEn9XiXtmv6K38ar4h6I5HGH/KS8/oeXJLDaKd+2RV/wBK3/7qxh9mY4PHuSl5/nzL27hQSSABqSdAB3mrJ120ldlL27yhxRXXDrzzfe4Rjz4t5ad9V510vDqcvEcVpw0p6v4FG2nvZi575pmVfux9BflqfMmq8qkpbs49XH16m8remhCk1oVLnyhgUB64bDtIwRFLMdAqi5PlRK+hvCEpu0Vdmobk7nvh7SzOwfqiViFH57Gznu4ePVbpUcurPQ4DASpd+b16ciU3/ly4CbvCr6uores+4yxxCVsPL85mLVRPJmg8kkHTnfsVF9SxP0FWcOtWzucGjrOXoW3b2IiimgllEv2ecgpGzoMwCHOVBI0Jt51NNpNNnTryhGcZSvpflddNTgjkwuIixMUWKTNiWZjcjMpZVSwQkEiyj1rTuSUknuQqVGpCcYTV5f8ANtC1KthapzoH2gFAUeeHEc0+Gjw0jFMSZI5CUVABLzy6sbnrGgqs1K2W3Pf23OXKNXI6UYPSV0+W9ya2XhMScU08yxRq0IjyIzM2jZlJJUDS7DTtqSKlmzMs0oVXVdSdkrWsiv8AKzgrxwyj4WKHwcXHzX51HiI7Mo8Yp3hGfR295mdVTz5s/J7ic+Bi7VzIfJjb5EVeou8Eer4dPNh4+WhY6lLwoBQCgFAZ5yuP0cOvaZD6BB++q2J5HE4y9IL1+h3clQtg5D/77fsR1th/CTcI/oP1fyRBb6DaM7EPBIsIPRSPpjuLFL3PjoKiq9pLdaFTHfq6js4vL0WvyKXNCyaMrKfxAj61BtuciUJR0ased6xdGD9RoWNlBJ7AL/SsoKLeiJXBbsYuX3IJPFhkHq1q3VOT2RZp4KvPaL+XzLRsnk1c64iUKPux6n/URYehqWOHf+TOjR4O96kvcXrZGxIMKtoYwt+LcWPix1PhwqzGEY7HXo4enRVoKxI1sTlM5VMTlwqp1vKPRQW+tqgxD7tjl8Wnail1ZlFUzzRrnJjgsmDznjK7N5DoD9knzq7QVo36np+FU8tC/V/6J2XbUAdouejWVdMrMAQSLjQkX4jhW/aRva+pcdempOOZXK/sTALiZmfFnPiYW/s7BY1F7o6Aaup+8xOvhUUI5n390U6FNVZ3rayjy5eTXX2lxqwdIUAoBQCgIvebZvtOFli6yt1/MvSX5gVpUjmi0V8VS7WlKH5cwq1c88fY0jkmxnRmhPUwkHmMrfRfWrWHe6O9wep3ZQfqaDVk7QoBQCgFAZzytKS2GABNhJwBPHm/4VVxG6OHxhN5Lef0JTkrUjCPcEfbtx/JHW9DwljhKaou/wC5/JFyqc6h8IoDz9nT7q+grFkYyroeiqBwFqyLH2hkUAoBQGW8q2NzTxxD/poWPi5/go9aqYh95I89xipepGHRfMpmGgaR1RBdnYKo7ybCq9r6I5UIOclFbs33Z+EEMSRrwRQo8ha9dKKsrHs6cFCCiuR8xez4pRaSNHH4lDfUUcU90J0oT8STOHAbt4aCXnYo8j2K6M1rG1+je3V1VpGnGLukRU8JSpzzwVmS9SFgUAoBQCgFAQG1968NhpDHKWDgA6IToeGoqKVWMXZlOtjaNGWWe/oSmN2hFDGZZGCIBe57+AA4k9wrdySV2WJ1YU455OyK9ByhYNnykyKL2zMvR+RJHpUarwKMeKUHK2q8y1JICAwIIIuCNQQdQQeypjoppq6Kvjt/8JG5UF5LGxZFBX1JF/K9QuvFM59TilCDtq/Qm9j7XixSZ4XzC9iOBB7CDwqSM1JXRbo14Vo5oO531sTH5dwASSABqSdBQw2lqyIwG8+HnmMMT53AJuAcptxs3A1GqsW7IrU8ZSqTyRd2TNSFoiNubyQYQqszEFgSAAWNhpc24f8A4a0nUjDcrV8XSoNKb3OzZe0ExESyxklGva4sdCVOniDWYyUldEtKrGrBTjsyJ2vvnhcO5jZmZx7wQXt3E3Av3VpKtGLsVq3EKNKWVvXyJDYu2ocUpaF81tGBFmB7wfrwreM1JaE1DEU6yvBn425t+DCAGZrFvdUC7G3YOzvOlYnUjHcxXxVOgrzZy7F3uw2KfIjFXPBXGUm2ptxB8L3rEKsZOyI6GOo1nli9SeJqQuEIN6MKZxh1fPIxt0RmW+ptm4dVR9rHNlKv6yi6nZp3ZNZR2VIWrH2gFAKAUAoBQCgFAKAx/lN/vrfq0+hqjX8TPM8V/uPYiS5UZmthU+Dmy1uot0R8h9TW+IexPxaTtBcrHzAbqYbF4WM4aUDEALzuZidT7904i2tiNDbzoqUZR7r1FPBUa9Fdk+9pf66fIlt44js/ZnMrIzlm5sMbCwa7MAOoWDDr41vNdnTsWcUnhcJkTvyuQ24O68OKhleYEnNkSxIy2UEtpxPSHHTSo6NNSTuVOHYOnWhKU+tjh3AxjQY5Y76SZo27Li5U+o+ZrWi7TIuHVHTxGTrobBV49MVzfPYD41I0RwgVizE3OltLAcde2oqtNzSsUsbhpYiKinYonJl/fh+rf91V6HjONwr+v7Ga3NKEUsxAVQWJPAAakmrrPSykoq72MR3jxj4qR8URaMyc2l+oKLgeQsT3tXPnJyeY8nipyrSdbleyND3ZxZh2QJBxSKVh4hpLfO1WYO1K52sJPJglJck/qU/k+2RHip5efGcKl7EkXZja5IN78fWoaMVJu5zOG0IV6ku010Pm5c5w+0ubB6LO8J7wL5fmo+dYpPLUt7DOBk6WKyLbVH42w/te1cj3KGdYbfgVgpA7L9I+JpLvVPaa132+Myva9vYhvvgUweMXmBkARJVAJNmBYaX/AC3pVSjLujH044euuz00TND3hwD47CKsbBOcyPc3tlIuRpx48Kszi5w0O3iaTxFFKLtezM23Zw3NbTjjvfJMyX4Xy5lvbyqrBWqJeZwcJDJi1Ho2jaKvnqhQCgFAKAUAoBQCgFAY/wApv99b9Wn0NUcR4meZ4r/cexGg7f3fTG4dFY5WUAo/GxIF7jrB6x3CrU6amjtYjCxxFNJ6PkzMds7vYnAMHOgv0ZYybX8dCp8aqSpyhqefr4Sthnm+KJLbm2XxezY2k1ePE5GP3vs2Kt4208qzObnBX5MsYjESrYROW6lb4Fm5KP7rJ+vP7EdTYfwsvcH/AKL9foik7AF9pR2/xBPkGJPyqvDxr1OXh9cWrfuNrroHqj43CgZkXJj/AH4fq3/dVKh4zzPCf6/sZaeVHajRwJCunPE5j+FMpI8yR5A1NiJWVup0OLV3CmoL/L5Ipu3NpYdsJh4IMxMZLOWW12YdI8e35WqvOUcqSOZiK1F0IU6fLcndkbWjk2VLh1zc5FA7NppYuToevQ1Ipp0nHyLlCvGWDlTW6Tv7zz5Jf7af9Wv7VMP4ma8G8cvQhtlKTtVbf4tj6OxPyqOP9T2lair43/0xgBbaov8A4w/tmkf6ntMU/wC9/wDX1O/lU/vi/qF/akrbEeMl4v8A116fVmkbvqRhcODxEMYP+latw8KO9hk1Rgn0XyMw2V/5x/8AKk+r1TX9X2nn6P8Aff8Ap/U1+rx6YUAoBQCgFAKAUAoBQGPcpp/rrfq0+hqhiH32ea4p/cexE5yi4HEFIpUZzCEGdFJsrDUOQOrv6rd9S14y0a2LXE6dXKpxby21XTzK/tXe+fFwLh2VSSRcqCWcjhpfjfs491RyquSylKrj6temqTX+y1bO3Pf/AMMeFtJpG50A/CwtlUnwFj2ZjUsaL7O3M6NLAS/SOm/E9Sp7D3km2eJYubFyeD3BRwLXt16W07hUMKjp3RzaGLqYXNC3+mS/JpsN3m9qcEIgOQn4nYEEjtABOvae41JQhd5izwvDSc+1lstvNmoVbPQFd3y3iOCRGCB87FbEkWsL9QqKtUyJFLG4p4eKaV7mVbubaOEm50KHOUrYm3G3XVKE8ruecwuIdCee1zX/AGGHGwwyTxKxMYcAkkLnCkgHS/V6VfyqaTaPTqnTxEIznG+l/eUblK2PBh1g5mNUzF72vrbJbie81XrwjG1jkcUoU6SjkVtyf3I2NC+ADZQHmjkjdxe5BZ1/cPSpKUE4epcwFCnLDXtrJNN+8peytoS7KxEgeO5KlCCSoOt1ZTbUafOq8ZOlLU5VGrUwVVqUfzqS/Jxsl5cQcXILKuYqbWDO9wbdoAJ8yKkoRblmZa4ZQlOq60vxs5d9NnyYTHDEqt0aRZVPw5wQWVj1XIv4HxrWrFwnmI8dSlQxHapaXv7ehzSNLtfGAhMq2VWsbhEFySWtxNzbxrGtWRG8+Orp2stPYjSN6Nr+xYfnFQNZlUKTYWOnGrVSeSNzu4qv+npZkrmRYbbJTF+1ZQTzrSZb6dIk2v51SU+9mPMwxDjX7a3Nu3qbJu3tM4rDxzFQpe+gNwLMV4+VXoSzRTPU4at21JTta5J1uTigFAKAUAoBQCgFAfCooLH2gPGPCopuqKCesKAfUVhJI1UIp3SPasmxC7a2vhIWAxGh+EtE7DyYKR5A1HKUV4irXxFCm/5nyfzscw33wP6f/ZL/AC1jtodSP+JYb93wf2Pv9OMD+n/2S/y07aHUfxLDfu+D+x8O++B/T/8AHL/JTtodR/EsN+74P7Hz+m2A/TD/AOuT+SnbQ6j+I4b93wf2P1/TjA/p/wDZL/LTtodR/EsN+74P7Hw774H9P/xy/wAlO2h1H8Rw37vg/sBvvgf0/wDsl/lp20Oo/iWG/d8H9j8yb57Pb3pQfGOQ/VKdrDqYfEMK95fB/Y/Q33wP6f8A2S/yU7aHUz/EsN+74P7ElszbEOKB5ol1HElHC+F2UAnureM1LYnpV6dZdzVej+qO6OMKLKAB2AWrYmSS2P0RQyMo7BQACgPtAKAUAoBQCgFAKAUAoBQCgFAeWJw6SKVdVdTxVgCD5GsNJ6M1lFSVpK6KZtnk5he7QOYm+6eknl1j1PhUEsOnscuvwmnLWm7fIp20dy8ZDe8XOL96M5/l73yqCVKa5HKq8OxFPlf0/LkBLGVOVgVPYQQfQ1G9CnKMouzR+aGooZFDB6YeBpDZFZz2KCx9BRa7G8YSk7RVyxbN3GxkvFBEvbIbf7RdvUCpY0Zsu0uGV57q3qXPYvJ7h4rNKTM3YdE/0jj5k+FTxoRW+p1qHC6UNZ95/At8cYUAKAANAALADuAqc6SSSsj9UMigFAKAUAoBQCgFAKAUAoBQCgFAKAUAoBQCgPOaBXFmUMOxgCPnRq5hxT3RHS7t4RuOGi8kUfQVo6cHyIHhKD3gvceX9FMH/h4/SsdlDoY/R0P2I94d3cKnu4eEHtyKT8xWVTgtkbLC0VtBe4kI4wosoAHYBYfKt7EySWx+6GRQCgFAKAUAoBQCgFAKAUAoBQCgFAKAUAoBQCgFAKAUAoBQCgFAKAUAoBQCgFAKAUAoBQCgFAKAUAoBQCgFAKAUAoBQCgFAKAUAoBQCgFAKAUAoBQCgFAKAUAoBQCgFAKAUAoBQCgFAKAUAoBQCgFAKAUAoBQCgFAKAUAoBQCgFAKAUAoBQCgFAKAUAoBQCgFAKAUAoBQCgFAKAUAoBQC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59" name="Picture 39" descr="http://cdn.sustentator.com/blog-es/files/2012/01/principios-de-ecuad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357826"/>
            <a:ext cx="1404933" cy="790684"/>
          </a:xfrm>
          <a:prstGeom prst="rect">
            <a:avLst/>
          </a:prstGeom>
          <a:noFill/>
        </p:spPr>
      </p:pic>
      <p:pic>
        <p:nvPicPr>
          <p:cNvPr id="5161" name="Picture 41" descr="http://www.friendsfiduciary.org/files/carbon-disclosures-proje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357694"/>
            <a:ext cx="1238259" cy="928694"/>
          </a:xfrm>
          <a:prstGeom prst="rect">
            <a:avLst/>
          </a:prstGeom>
          <a:noFill/>
        </p:spPr>
      </p:pic>
      <p:pic>
        <p:nvPicPr>
          <p:cNvPr id="25" name="Picture 4" descr="Instituto Argentino de Responsabilidad Social Empresaria IAR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929198"/>
            <a:ext cx="1612014" cy="857256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44034" name="Picture 2" descr="Resultado de imagen para reportes responsabilidad social imagenes"/>
          <p:cNvPicPr>
            <a:picLocks noChangeAspect="1" noChangeArrowheads="1"/>
          </p:cNvPicPr>
          <p:nvPr/>
        </p:nvPicPr>
        <p:blipFill>
          <a:blip r:embed="rId8"/>
          <a:srcRect t="35267" r="41116" b="43359"/>
          <a:stretch>
            <a:fillRect/>
          </a:stretch>
        </p:blipFill>
        <p:spPr bwMode="auto">
          <a:xfrm>
            <a:off x="1071538" y="2071678"/>
            <a:ext cx="1428760" cy="751980"/>
          </a:xfrm>
          <a:prstGeom prst="rect">
            <a:avLst/>
          </a:prstGeom>
          <a:noFill/>
        </p:spPr>
      </p:pic>
      <p:pic>
        <p:nvPicPr>
          <p:cNvPr id="44036" name="Picture 4" descr="UNEP F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214554"/>
            <a:ext cx="1824436" cy="815040"/>
          </a:xfrm>
          <a:prstGeom prst="rect">
            <a:avLst/>
          </a:prstGeom>
          <a:noFill/>
        </p:spPr>
      </p:pic>
      <p:pic>
        <p:nvPicPr>
          <p:cNvPr id="44038" name="Picture 6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5857892"/>
            <a:ext cx="1958328" cy="714381"/>
          </a:xfrm>
          <a:prstGeom prst="rect">
            <a:avLst/>
          </a:prstGeom>
          <a:noFill/>
        </p:spPr>
      </p:pic>
      <p:pic>
        <p:nvPicPr>
          <p:cNvPr id="44040" name="Picture 8" descr="Resultado de imagen para iso 260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643182"/>
            <a:ext cx="1427268" cy="1071570"/>
          </a:xfrm>
          <a:prstGeom prst="rect">
            <a:avLst/>
          </a:prstGeom>
          <a:noFill/>
        </p:spPr>
      </p:pic>
      <p:pic>
        <p:nvPicPr>
          <p:cNvPr id="44042" name="Picture 10" descr="Resultado de imagen para norma de aseguramiento aa1000"/>
          <p:cNvPicPr>
            <a:picLocks noChangeAspect="1" noChangeArrowheads="1"/>
          </p:cNvPicPr>
          <p:nvPr/>
        </p:nvPicPr>
        <p:blipFill>
          <a:blip r:embed="rId12"/>
          <a:srcRect t="51000" r="46000" b="12999"/>
          <a:stretch>
            <a:fillRect/>
          </a:stretch>
        </p:blipFill>
        <p:spPr bwMode="auto">
          <a:xfrm>
            <a:off x="4000496" y="3643314"/>
            <a:ext cx="2143140" cy="714380"/>
          </a:xfrm>
          <a:prstGeom prst="rect">
            <a:avLst/>
          </a:prstGeom>
          <a:noFill/>
        </p:spPr>
      </p:pic>
      <p:sp>
        <p:nvSpPr>
          <p:cNvPr id="36" name="3 Título"/>
          <p:cNvSpPr txBox="1">
            <a:spLocks/>
          </p:cNvSpPr>
          <p:nvPr/>
        </p:nvSpPr>
        <p:spPr>
          <a:xfrm>
            <a:off x="428596" y="64291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3. </a:t>
            </a:r>
            <a:r>
              <a:rPr kumimoji="0" lang="es-A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  <a:t>Estructura y Evaluación: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911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4294967295"/>
          </p:nvPr>
        </p:nvSpPr>
        <p:spPr>
          <a:xfrm>
            <a:off x="928662" y="2071678"/>
            <a:ext cx="7643866" cy="37147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AR" dirty="0" smtClean="0">
                <a:latin typeface="+mj-lt"/>
                <a:cs typeface="Arial" pitchFamily="34" charset="0"/>
              </a:rPr>
              <a:t>15 </a:t>
            </a:r>
            <a:r>
              <a:rPr lang="es-AR" dirty="0">
                <a:latin typeface="+mj-lt"/>
                <a:cs typeface="Arial" pitchFamily="34" charset="0"/>
              </a:rPr>
              <a:t>empresas que cotizan sus acciones en el Mercado de Valores de Buenos </a:t>
            </a:r>
            <a:r>
              <a:rPr lang="es-AR" dirty="0" smtClean="0">
                <a:latin typeface="+mj-lt"/>
                <a:cs typeface="Arial" pitchFamily="34" charset="0"/>
              </a:rPr>
              <a:t>Aires y análisis de sus prácticas de RS.</a:t>
            </a:r>
          </a:p>
          <a:p>
            <a:pPr algn="just">
              <a:buNone/>
            </a:pPr>
            <a:endParaRPr lang="es-AR" dirty="0" smtClean="0">
              <a:latin typeface="+mj-lt"/>
              <a:cs typeface="Arial" pitchFamily="34" charset="0"/>
            </a:endParaRPr>
          </a:p>
          <a:p>
            <a:pPr algn="just"/>
            <a:r>
              <a:rPr lang="es-AR" dirty="0" smtClean="0">
                <a:latin typeface="+mj-lt"/>
                <a:cs typeface="Arial" pitchFamily="34" charset="0"/>
              </a:rPr>
              <a:t>Identificación por </a:t>
            </a:r>
            <a:r>
              <a:rPr lang="es-AR" dirty="0">
                <a:latin typeface="+mj-lt"/>
                <a:cs typeface="Arial" pitchFamily="34" charset="0"/>
              </a:rPr>
              <a:t>rubro o sector de la </a:t>
            </a:r>
            <a:r>
              <a:rPr lang="es-AR" dirty="0" smtClean="0">
                <a:latin typeface="+mj-lt"/>
                <a:cs typeface="Arial" pitchFamily="34" charset="0"/>
              </a:rPr>
              <a:t>economía </a:t>
            </a:r>
          </a:p>
          <a:p>
            <a:pPr algn="just"/>
            <a:endParaRPr lang="es-AR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endParaRPr lang="es-AR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endParaRPr lang="es-ES" dirty="0">
              <a:latin typeface="+mj-lt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Arial" pitchFamily="34" charset="0"/>
              </a:rPr>
              <a:t>	</a:t>
            </a:r>
          </a:p>
          <a:p>
            <a:pPr marL="0" lvl="0" indent="0" algn="just">
              <a:buNone/>
            </a:pPr>
            <a:endParaRPr lang="es-AR" dirty="0" smtClean="0">
              <a:latin typeface="+mj-lt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AR" dirty="0" smtClean="0">
                <a:latin typeface="+mj-lt"/>
                <a:cs typeface="Arial" pitchFamily="34" charset="0"/>
              </a:rPr>
              <a:t>    Grupo A                                              Grupo  B</a:t>
            </a:r>
            <a:endParaRPr lang="es-AR" dirty="0">
              <a:latin typeface="+mj-lt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8" name="7 Imagen" descr="http://www.0800flor.net/wp-content/uploads/2013/08/logo_encues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929066"/>
            <a:ext cx="1337257" cy="144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929066"/>
            <a:ext cx="1156217" cy="128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Resultado de imagen para imagenes de estudiantes en caricatur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29066"/>
            <a:ext cx="1296316" cy="12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57158" y="10001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3.1. Descripción del problema: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59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7</a:t>
            </a:fld>
            <a:endParaRPr lang="es-ES"/>
          </a:p>
        </p:txBody>
      </p:sp>
      <p:graphicFrame>
        <p:nvGraphicFramePr>
          <p:cNvPr id="10" name="2 Gráfico"/>
          <p:cNvGraphicFramePr/>
          <p:nvPr/>
        </p:nvGraphicFramePr>
        <p:xfrm>
          <a:off x="1357290" y="1214422"/>
          <a:ext cx="700092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Composición del </a:t>
            </a:r>
            <a:r>
              <a:rPr kumimoji="0" lang="es-A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MerVal</a:t>
            </a:r>
            <a:r>
              <a:rPr kumimoji="0" lang="es-A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por rubros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98043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115328" cy="3792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1800" dirty="0" smtClean="0">
                <a:latin typeface="+mj-lt"/>
                <a:cs typeface="Arial" pitchFamily="34" charset="0"/>
              </a:rPr>
              <a:t>Escala fundamental comparación del criterio i con respecto al j: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91450" cy="1143000"/>
          </a:xfrm>
        </p:spPr>
        <p:txBody>
          <a:bodyPr>
            <a:noAutofit/>
          </a:bodyPr>
          <a:lstStyle/>
          <a:p>
            <a:pPr algn="just"/>
            <a:r>
              <a:rPr lang="es-AR" sz="2800" dirty="0" smtClean="0">
                <a:cs typeface="Arial" pitchFamily="34" charset="0"/>
              </a:rPr>
              <a:t>Paso 1: Elaboración </a:t>
            </a:r>
            <a:r>
              <a:rPr lang="es-AR" sz="2800" dirty="0">
                <a:cs typeface="Arial" pitchFamily="34" charset="0"/>
              </a:rPr>
              <a:t>de la </a:t>
            </a:r>
            <a:r>
              <a:rPr lang="es-AR" sz="2800" dirty="0" smtClean="0">
                <a:cs typeface="Arial" pitchFamily="34" charset="0"/>
              </a:rPr>
              <a:t>matriz “A” </a:t>
            </a:r>
            <a:r>
              <a:rPr lang="es-AR" sz="2800" dirty="0">
                <a:cs typeface="Arial" pitchFamily="34" charset="0"/>
              </a:rPr>
              <a:t>de comparaciones de a pares entre los criterios de decisión</a:t>
            </a:r>
            <a:r>
              <a:rPr lang="es-AR" sz="2400" dirty="0">
                <a:cs typeface="Arial" pitchFamily="34" charset="0"/>
              </a:rPr>
              <a:t>. </a:t>
            </a:r>
            <a:endParaRPr lang="es-ES" sz="2400" dirty="0"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23779"/>
              </p:ext>
            </p:extLst>
          </p:nvPr>
        </p:nvGraphicFramePr>
        <p:xfrm>
          <a:off x="1571604" y="2714621"/>
          <a:ext cx="6357982" cy="328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979"/>
                <a:gridCol w="5162003"/>
              </a:tblGrid>
              <a:tr h="59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Valor de </a:t>
                      </a:r>
                      <a:r>
                        <a:rPr lang="es-AR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s-AR" sz="1800" baseline="-25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ij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El criterio i al compararlo con el j, es</a:t>
                      </a:r>
                      <a:r>
                        <a:rPr lang="es-AR" sz="1800" dirty="0">
                          <a:effectLst/>
                        </a:rPr>
                        <a:t>: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Igualmente importante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Ligeramente más importante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Notablemente más importante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Demostrablemente más importante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es-E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Absolutamente más importante.</a:t>
                      </a:r>
                      <a:endParaRPr lang="es-E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093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642918"/>
            <a:ext cx="7427168" cy="1156990"/>
          </a:xfrm>
        </p:spPr>
        <p:txBody>
          <a:bodyPr>
            <a:normAutofit/>
          </a:bodyPr>
          <a:lstStyle/>
          <a:p>
            <a:pPr algn="just"/>
            <a:r>
              <a:rPr lang="es-AR" sz="2800" dirty="0" smtClean="0">
                <a:latin typeface="+mn-lt"/>
              </a:rPr>
              <a:t>Paso 1 :  Matriz </a:t>
            </a:r>
            <a:r>
              <a:rPr lang="es-AR" sz="2800" dirty="0">
                <a:latin typeface="+mn-lt"/>
              </a:rPr>
              <a:t>de comparaciones de a pares </a:t>
            </a:r>
            <a:r>
              <a:rPr lang="es-AR" sz="2800" dirty="0" smtClean="0">
                <a:latin typeface="+mn-lt"/>
              </a:rPr>
              <a:t>entre </a:t>
            </a:r>
            <a:r>
              <a:rPr lang="es-AR" sz="2800" dirty="0">
                <a:latin typeface="+mn-lt"/>
              </a:rPr>
              <a:t>los criterios de decisión: </a:t>
            </a:r>
            <a:endParaRPr lang="es-ES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30651"/>
              </p:ext>
            </p:extLst>
          </p:nvPr>
        </p:nvGraphicFramePr>
        <p:xfrm>
          <a:off x="1000099" y="2132856"/>
          <a:ext cx="7500990" cy="372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930"/>
                <a:gridCol w="1296190"/>
                <a:gridCol w="938241"/>
                <a:gridCol w="1221877"/>
                <a:gridCol w="764896"/>
                <a:gridCol w="1167856"/>
              </a:tblGrid>
              <a:tr h="1074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REPORTES RSE-GRI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PACTO GLOBAL-UNEP FI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PRINCIPIOS DEL ECUADOR-CDP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IARSE - CE ADS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NORMAS ISO 26000-AA1000AS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REPORTES RSE-GRI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0,25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5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PACTO GLOBAL-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UNEP FI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0,14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0,20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0,17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0,11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5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PRINCIPIOS DEL ECUADOR-CDP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0,25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0,17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IARSE - CE ADS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0,33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0,20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5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NORMAS ISO 26000-AA1000AS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5,00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SUMA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5,73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28,00</a:t>
                      </a:r>
                      <a:endParaRPr lang="es-ES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13,20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9,67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1,73</a:t>
                      </a:r>
                      <a:endParaRPr lang="es-ES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79" y="0"/>
            <a:ext cx="17335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F099-2DCA-4BCA-BF8C-3225653D8DFB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77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</TotalTime>
  <Words>1337</Words>
  <Application>Microsoft Office PowerPoint</Application>
  <PresentationFormat>Presentación en pantalla (4:3)</PresentationFormat>
  <Paragraphs>519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Concurrencia</vt:lpstr>
      <vt:lpstr>Presentación de PowerPoint</vt:lpstr>
      <vt:lpstr>Introducción:</vt:lpstr>
      <vt:lpstr>2. Metodología:</vt:lpstr>
      <vt:lpstr> </vt:lpstr>
      <vt:lpstr>Presentación de PowerPoint</vt:lpstr>
      <vt:lpstr>Presentación de PowerPoint</vt:lpstr>
      <vt:lpstr>Presentación de PowerPoint</vt:lpstr>
      <vt:lpstr>Paso 1: Elaboración de la matriz “A” de comparaciones de a pares entre los criterios de decisión. </vt:lpstr>
      <vt:lpstr>Paso 1 :  Matriz de comparaciones de a pares entre los criterios de decisión: </vt:lpstr>
      <vt:lpstr>Paso 2: Estimación de los pesos relativos de los elementos de la decisión, normalizado la matriz [A].</vt:lpstr>
      <vt:lpstr>Paso 3: Comprobación de la consistencia de los juicios del decisor:</vt:lpstr>
      <vt:lpstr>Presentación de PowerPoint</vt:lpstr>
      <vt:lpstr>Paso 4: Elaboración de las matrices de comparaciones apareadas de las alternativas con respecto a cada criterio</vt:lpstr>
      <vt:lpstr>Paso 4:</vt:lpstr>
      <vt:lpstr>Paso 4:</vt:lpstr>
      <vt:lpstr>Paso 5: Estimación de los pesos relativos de las alternativas frente a cada criterio. </vt:lpstr>
      <vt:lpstr>Paso 5:</vt:lpstr>
      <vt:lpstr>Paso 5:</vt:lpstr>
      <vt:lpstr>Paso 6: Comprobación de la consistencia de los juicios del decisor. </vt:lpstr>
      <vt:lpstr>Paso 7: Evaluación de las alternativas en forma global </vt:lpstr>
      <vt:lpstr> Paso 7: Evaluación de las alternativas en forma global </vt:lpstr>
      <vt:lpstr>Resultados</vt:lpstr>
      <vt:lpstr>4. Conclusiones: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Santillan</dc:creator>
  <cp:lastModifiedBy>general</cp:lastModifiedBy>
  <cp:revision>114</cp:revision>
  <dcterms:created xsi:type="dcterms:W3CDTF">2017-05-21T13:04:48Z</dcterms:created>
  <dcterms:modified xsi:type="dcterms:W3CDTF">2018-05-21T19:56:11Z</dcterms:modified>
</cp:coreProperties>
</file>