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92" r:id="rId4"/>
    <p:sldId id="259" r:id="rId5"/>
    <p:sldId id="293" r:id="rId6"/>
    <p:sldId id="296" r:id="rId7"/>
    <p:sldId id="263" r:id="rId8"/>
    <p:sldId id="289" r:id="rId9"/>
    <p:sldId id="298" r:id="rId10"/>
    <p:sldId id="288" r:id="rId11"/>
    <p:sldId id="290" r:id="rId12"/>
    <p:sldId id="294" r:id="rId13"/>
    <p:sldId id="297" r:id="rId14"/>
    <p:sldId id="295" r:id="rId15"/>
    <p:sldId id="287" r:id="rId16"/>
    <p:sldId id="299" r:id="rId17"/>
    <p:sldId id="279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4C095-E1A1-4424-BA12-FCC9177E5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DBF003-8646-456A-A3C3-E41B4EB4D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E04D5-8520-4FC1-A5D1-5EE87DBC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42057-8D75-4886-A4E6-51CD3397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043628-F3C3-4D92-9BEC-A3EC4ECC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080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1A7AA-3E7D-404C-BA94-B72E8EA6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8944EB-3AE6-426B-A48B-B12F38B8C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3EC5D-F6E6-4961-8CE4-39E78ABB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5AA60-F68B-4AF8-8DC1-16DB11AE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61049F-6E4C-434F-9FA5-233AD070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726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7357BE-A049-4B73-8B5D-AD92902DE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C2763C-B4B4-4D10-854F-D7F0B03BC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7DD34-78CF-4662-9A5E-1C8B6FFB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BB319A-40C4-4CE5-920D-7213FE29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A9A5B9-5107-4C85-A13A-4508B448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89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C64DC-D79A-4443-BCAF-BF2FF626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42135-524D-4D76-94FF-53832784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343F16-2FDE-4180-ABA1-DEB5F04F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BD00A8-1EEF-48A6-8081-86D4B80A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52FB3-BAE0-43B7-8034-1A3F5C48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6C8C8-670E-4C62-B319-047A4552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C76DC6-7C83-4C5F-9866-9A96615C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6D13F-BA13-4FA4-8A00-4D5935C2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3D7327-9739-44A8-A65F-B6680B73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190E6-5C69-4383-8685-7B8C56B2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084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B1449-AC43-4615-9A11-303DB11A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11DD7-556A-4DA3-823F-8BC210E89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D9CB27-FF0E-4DBF-97E4-842204E77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4F6CAC-5DE1-4BDA-9585-5790B0C9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43D15F-FDF3-4727-9606-790F0AE0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286C9A-5A9E-4ABB-B823-C72A2F81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592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7A201-4380-4E04-B399-075A499E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A87FDB-C789-4E95-B53D-75F0D0444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99BC3C-8C22-4309-9D4E-9EBC6CB28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BB172E-FD69-446A-8999-5670B3156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55D6ED-9EA2-4276-9742-30BCCF114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A2E646-9C99-4C04-9C51-243E48D0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3DC589-D1E3-44B6-9328-21DCD40F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63BCA4-227A-41DF-A0DC-D787DB00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922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A5AD1-B690-4DAA-B858-0C160665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235C7D-4905-4A17-A669-6AB72112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EDD6C8-B8AE-47BB-AE3C-149FC4EA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C6AADC-A125-4A47-9188-E0EC627C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671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3CC902-FA06-479D-940F-8AE9954D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50251A-6A00-499E-B604-97124B95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9D08EB-56CC-46F2-9D16-2D31CBFE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305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D174C-4F56-4498-869B-7BEA4C13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ED557-B9F6-4C7B-8958-B422CB88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6FB90A-3F9D-4682-ADB2-93925D79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6C1FAE-63C9-44BF-8016-3F57D3D4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06EA30-664E-4D4E-91AA-503F75A5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520EA-3E26-44C3-A047-7DEBBEA4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762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08712-66A5-4920-8E70-269A019F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13D50C-7477-4CA4-922A-DBE161F2E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51C835-3B41-4263-9F0C-09AFA350A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BF50B-4BFF-48F2-8B5E-04A7CEA6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22AB5-0A3D-4465-8AE4-E24D2009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0F5852-8736-4FDF-8F2A-89290EF2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20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CE8D36-BF8B-41F0-907E-E6719E52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547DD-2303-46D0-A063-DAB05797B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C1B932-62C3-4396-9641-AF2BB0B1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5193-918B-4727-96C7-11B6E597072B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60DB-4950-41FE-B698-F48EADC9E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7F1DE-0F87-4CE6-B71D-98E9A3E0D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2CAC-A174-4725-9764-D801949431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949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cimagojr.com/shapeofscienc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7E785-3569-4C02-BE76-1C0E254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212" y="625011"/>
            <a:ext cx="9144000" cy="2387600"/>
          </a:xfrm>
        </p:spPr>
        <p:txBody>
          <a:bodyPr>
            <a:normAutofit/>
          </a:bodyPr>
          <a:lstStyle/>
          <a:p>
            <a:r>
              <a:rPr lang="es-AR" sz="2800" b="1" dirty="0"/>
              <a:t>PROGRAMA FORMACIÓN NOVELES INVESTIGADORES</a:t>
            </a:r>
            <a:endParaRPr lang="es-AR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5220F2-6614-4DE8-9D00-9C414A707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856" y="330275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s-ES" sz="4800" dirty="0"/>
              <a:t> </a:t>
            </a:r>
            <a:endParaRPr lang="es-AR" sz="4800" dirty="0"/>
          </a:p>
          <a:p>
            <a:r>
              <a:rPr lang="es-AR" sz="7200" b="1" dirty="0"/>
              <a:t>Afinar El Problema</a:t>
            </a:r>
            <a:endParaRPr lang="es-AR" sz="4800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C3D3E6-F6E7-4350-A826-6D0E59C447C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5"/>
          <a:stretch/>
        </p:blipFill>
        <p:spPr bwMode="auto">
          <a:xfrm>
            <a:off x="8262372" y="447482"/>
            <a:ext cx="2563937" cy="1692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http://www.eco.unc.edu.ar/images/comunicacion/logos_nuevos/70s/logo_70anios_color_web.jpg">
            <a:extLst>
              <a:ext uri="{FF2B5EF4-FFF2-40B4-BE49-F238E27FC236}">
                <a16:creationId xmlns:a16="http://schemas.microsoft.com/office/drawing/2014/main" id="{04CD63E9-49F4-4BAC-B9E3-3137B38A1FD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8" t="25175" r="4776" b="22719"/>
          <a:stretch/>
        </p:blipFill>
        <p:spPr bwMode="auto">
          <a:xfrm>
            <a:off x="477798" y="355928"/>
            <a:ext cx="3451832" cy="1692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21E8D2E-9CD3-4EB1-9BF4-913CAF32A51B}"/>
              </a:ext>
            </a:extLst>
          </p:cNvPr>
          <p:cNvSpPr txBox="1"/>
          <p:nvPr/>
        </p:nvSpPr>
        <p:spPr>
          <a:xfrm>
            <a:off x="4379701" y="4652821"/>
            <a:ext cx="3094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 </a:t>
            </a:r>
          </a:p>
          <a:p>
            <a:pPr algn="ctr"/>
            <a:r>
              <a:rPr lang="es-AR" sz="2400" b="1" dirty="0"/>
              <a:t>Dr. Juan Manuel Bruno</a:t>
            </a:r>
          </a:p>
          <a:p>
            <a:pPr algn="ctr"/>
            <a:endParaRPr lang="es-A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C9F1710-C3DC-487D-9371-2DD9A35330E3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BB026C6-AA65-4BBC-8F6A-81897FE6F75C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795456B-0027-414D-8337-34865C03A86B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A34BE00-12F3-4FB6-A4D7-601EB6F205B7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C9FD5CE-5F41-4DC4-8786-62D3B720E2A1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CDDD0A8-D02B-4675-9D2B-1CC9CD28400B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504B1CF-F91E-43AA-8249-D1727A1B1ACC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46B86B2-3802-4C42-8A3C-109CE4D8AD8F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677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26296-8F7A-4541-A9E1-2A11E595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s-AR" sz="40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Graffos</a:t>
            </a: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. El problema como relación entre conceptos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3A7F03-C92D-4272-A847-A70125EA91BF}"/>
              </a:ext>
            </a:extLst>
          </p:cNvPr>
          <p:cNvSpPr/>
          <p:nvPr/>
        </p:nvSpPr>
        <p:spPr>
          <a:xfrm>
            <a:off x="1008822" y="1974574"/>
            <a:ext cx="1654866" cy="1531662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Utilidad Percibida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A0B1377-CBC6-4B5C-BA8D-0E853AEB3D77}"/>
              </a:ext>
            </a:extLst>
          </p:cNvPr>
          <p:cNvSpPr/>
          <p:nvPr/>
        </p:nvSpPr>
        <p:spPr>
          <a:xfrm>
            <a:off x="1008822" y="4060926"/>
            <a:ext cx="1654866" cy="153166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Facilidad de Uso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37AB18F-ABC5-4637-BFF0-7A49189EDACD}"/>
              </a:ext>
            </a:extLst>
          </p:cNvPr>
          <p:cNvSpPr/>
          <p:nvPr/>
        </p:nvSpPr>
        <p:spPr>
          <a:xfrm>
            <a:off x="4326834" y="3036332"/>
            <a:ext cx="1636644" cy="153166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Intención de compra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1BEC7F6-0ECF-4C95-895B-BD7450B29F1A}"/>
              </a:ext>
            </a:extLst>
          </p:cNvPr>
          <p:cNvCxnSpPr>
            <a:stCxn id="8" idx="6"/>
            <a:endCxn id="11" idx="2"/>
          </p:cNvCxnSpPr>
          <p:nvPr/>
        </p:nvCxnSpPr>
        <p:spPr>
          <a:xfrm>
            <a:off x="2663688" y="2740405"/>
            <a:ext cx="1663146" cy="1061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87471E8-DBF5-4B25-B477-3C817E96CD1D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2663688" y="3802164"/>
            <a:ext cx="1663146" cy="1024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1294CF-6994-4C64-A73B-7A6811C874A7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84D638A-0D3B-411E-8FF1-A2228194E4B9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48C3A61-99CE-4BCD-9DC3-DF33618D88F8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E68482F-A2BC-4A7C-B9F8-80DFDF41A654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432D5C8-7E21-43E0-9F0A-166B9DD8BAC1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AD1338A-8B41-4333-ABD0-4763E18D1471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90FB607-702B-4464-971A-CF9D4836A449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FA23650-4305-4892-873A-FB8EC87639EA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7AC614-894E-4633-99A8-7383D5ED2514}"/>
              </a:ext>
            </a:extLst>
          </p:cNvPr>
          <p:cNvSpPr txBox="1"/>
          <p:nvPr/>
        </p:nvSpPr>
        <p:spPr>
          <a:xfrm>
            <a:off x="7752522" y="2862470"/>
            <a:ext cx="3136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i="1" dirty="0"/>
              <a:t>¿Puedo dibujar mi problema?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i="1" dirty="0"/>
              <a:t>¿Tienen un “orden” los principales conceptos?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i="1" dirty="0"/>
              <a:t>Dibujar clarifica</a:t>
            </a:r>
          </a:p>
        </p:txBody>
      </p:sp>
    </p:spTree>
    <p:extLst>
      <p:ext uri="{BB962C8B-B14F-4D97-AF65-F5344CB8AC3E}">
        <p14:creationId xmlns:p14="http://schemas.microsoft.com/office/powerpoint/2010/main" val="235101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AE3E5-C32C-44E3-9442-C11BA3BE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3. El problema y su acercamiento al campo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82DBC-DD23-4F69-95A1-FCE579A0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2252" cy="4667250"/>
          </a:xfrm>
        </p:spPr>
        <p:txBody>
          <a:bodyPr>
            <a:normAutofit/>
          </a:bodyPr>
          <a:lstStyle/>
          <a:p>
            <a:r>
              <a:rPr lang="es-AR" dirty="0"/>
              <a:t>¿Cómo voy a obtener la información primaria?</a:t>
            </a:r>
          </a:p>
          <a:p>
            <a:r>
              <a:rPr lang="es-AR" dirty="0"/>
              <a:t>¿Tiene un costo? ¿Puedo acceder?</a:t>
            </a:r>
          </a:p>
          <a:p>
            <a:r>
              <a:rPr lang="es-AR" dirty="0"/>
              <a:t>¿Cómo me “imagino” recolectando y procesando los datos?</a:t>
            </a:r>
          </a:p>
          <a:p>
            <a:r>
              <a:rPr lang="es-AR" dirty="0"/>
              <a:t>¿Cómo aíslo efectos?</a:t>
            </a:r>
          </a:p>
          <a:p>
            <a:r>
              <a:rPr lang="es-AR" dirty="0"/>
              <a:t>Para la problemática necesito ¿interpretar o explicar?</a:t>
            </a:r>
          </a:p>
          <a:p>
            <a:pPr lvl="1"/>
            <a:r>
              <a:rPr lang="es-AR" dirty="0"/>
              <a:t>A un gesto, puedo interpretarlo, y no necesitar datos numéricos.</a:t>
            </a:r>
          </a:p>
          <a:p>
            <a:pPr lvl="1"/>
            <a:r>
              <a:rPr lang="es-AR" dirty="0"/>
              <a:t>Otras veces, puedo requerir de datos numéricos como una forma de explicar el orden y la relación causa-efecto.</a:t>
            </a:r>
          </a:p>
          <a:p>
            <a:r>
              <a:rPr lang="es-AR" dirty="0"/>
              <a:t>¿Qué metodologías se usar? ¿Cuáles me gustan?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C4D166E-C0A5-48EF-9F7C-5B11A26D5169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4FAB627-EDFE-415D-8B0F-C96193B70C4E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CAE555-7954-4680-9DE2-E9BBE628E4FC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461348-6E00-4D24-8CE4-B50A2A9EFA30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D633F0-BD18-4E52-B086-4EC603FC5A43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B6EB6F-8E6A-4227-A30D-7217864EAE56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6F028A5-7F70-48D2-9016-FE5F3E7121FF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B5FB37-1808-4256-BB57-2CCBC409090B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974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38749-E9A0-4650-9CCD-5381A7F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972" y="6350250"/>
            <a:ext cx="4731028" cy="4917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000" dirty="0">
                <a:hlinkClick r:id="rId2"/>
              </a:rPr>
              <a:t>https://www.scimagojr.com/shapeofscience/</a:t>
            </a:r>
            <a:endParaRPr lang="es-AR" sz="2000" dirty="0"/>
          </a:p>
          <a:p>
            <a:endParaRPr lang="es-AR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AE7DE5-2525-497A-A6C2-3E1430BD1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4" t="16021" r="25870" b="7999"/>
          <a:stretch/>
        </p:blipFill>
        <p:spPr>
          <a:xfrm>
            <a:off x="609600" y="1722380"/>
            <a:ext cx="5927330" cy="511965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44462A7-AFE0-4932-8578-993FCB33021E}"/>
              </a:ext>
            </a:extLst>
          </p:cNvPr>
          <p:cNvSpPr txBox="1">
            <a:spLocks/>
          </p:cNvSpPr>
          <p:nvPr/>
        </p:nvSpPr>
        <p:spPr>
          <a:xfrm>
            <a:off x="838200" y="507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4. ¿De qué se habla I? Herramientas visuales ($)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DF33DA-4D12-40D8-9758-375A87CDD3EB}"/>
              </a:ext>
            </a:extLst>
          </p:cNvPr>
          <p:cNvSpPr txBox="1"/>
          <p:nvPr/>
        </p:nvSpPr>
        <p:spPr>
          <a:xfrm>
            <a:off x="6957392" y="2121679"/>
            <a:ext cx="4982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i="1" dirty="0" err="1"/>
              <a:t>The</a:t>
            </a:r>
            <a:r>
              <a:rPr lang="es-AR" i="1" dirty="0"/>
              <a:t> </a:t>
            </a:r>
            <a:r>
              <a:rPr lang="es-AR" i="1" dirty="0" err="1"/>
              <a:t>Shape</a:t>
            </a:r>
            <a:r>
              <a:rPr lang="es-AR" i="1" dirty="0"/>
              <a:t> </a:t>
            </a:r>
            <a:r>
              <a:rPr lang="es-AR" i="1" dirty="0" err="1"/>
              <a:t>of</a:t>
            </a:r>
            <a:r>
              <a:rPr lang="es-AR" i="1" dirty="0"/>
              <a:t> </a:t>
            </a:r>
            <a:r>
              <a:rPr lang="es-AR" i="1" dirty="0" err="1"/>
              <a:t>Science</a:t>
            </a:r>
            <a:r>
              <a:rPr lang="es-AR" i="1" dirty="0"/>
              <a:t> muestra la interconexión de las diferentes áreas temáticas por la posición de las revistas. </a:t>
            </a:r>
          </a:p>
          <a:p>
            <a:pPr algn="just"/>
            <a:r>
              <a:rPr lang="es-AR" i="1" dirty="0"/>
              <a:t>Revistas cercanas se citan mutuamente</a:t>
            </a:r>
          </a:p>
          <a:p>
            <a:pPr algn="just"/>
            <a:r>
              <a:rPr lang="es-AR" i="1" dirty="0"/>
              <a:t>El color de cada revista representa el </a:t>
            </a:r>
            <a:r>
              <a:rPr lang="es-AR" i="1" dirty="0" err="1"/>
              <a:t>cluster</a:t>
            </a:r>
            <a:r>
              <a:rPr lang="es-AR" i="1" dirty="0"/>
              <a:t> al que pertenece, pero además el contorno de cada </a:t>
            </a:r>
            <a:r>
              <a:rPr lang="es-AR" i="1" dirty="0" err="1"/>
              <a:t>cluster</a:t>
            </a:r>
            <a:r>
              <a:rPr lang="es-AR" i="1" dirty="0"/>
              <a:t> también se evidencia mediante los colores del fondo.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A592FB1-AE8E-4FE8-B83D-0D68F571697A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00083A7-321D-4007-85C6-C134D95BE0F2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F8B5D49-1D40-4FEB-BD41-F2A1C15A3894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6D0AA73-6A9F-49D1-A790-D937C98EA8C6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BD067F0-DF43-4F5B-91A3-3C3F7371F049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AC30D08-5CB7-48B6-A5DB-41CB3BFFD08D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101B8DF-9695-4CA8-A0AB-656CC18A2C65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A926A14-414B-44D2-BD8B-EFFCA806037F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63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E45A69-C2B0-4CA9-8EA8-47B4E2FAA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9" b="12059"/>
          <a:stretch/>
        </p:blipFill>
        <p:spPr>
          <a:xfrm>
            <a:off x="0" y="1690688"/>
            <a:ext cx="12192000" cy="50623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EA1741-7FA7-4DC3-98E7-1544ABAB9A64}"/>
              </a:ext>
            </a:extLst>
          </p:cNvPr>
          <p:cNvSpPr txBox="1"/>
          <p:nvPr/>
        </p:nvSpPr>
        <p:spPr>
          <a:xfrm>
            <a:off x="6095999" y="4351704"/>
            <a:ext cx="5950857" cy="16312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000" dirty="0"/>
              <a:t>La plataforma </a:t>
            </a:r>
            <a:r>
              <a:rPr lang="es-AR" sz="2000" dirty="0" err="1"/>
              <a:t>SciVal</a:t>
            </a:r>
            <a:r>
              <a:rPr lang="es-AR" sz="2000" dirty="0"/>
              <a:t> ofrece acceso a la actividad de investigación de 4600 instituciones y 220 países de todo el mundo. </a:t>
            </a:r>
          </a:p>
          <a:p>
            <a:pPr algn="just"/>
            <a:r>
              <a:rPr lang="es-AR" sz="2000" dirty="0"/>
              <a:t>Permite gestionar la información científica y medir el impacto y calidad de los proyectos de investigación.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199A06E-D072-48F3-BAD1-908D99F7719A}"/>
              </a:ext>
            </a:extLst>
          </p:cNvPr>
          <p:cNvSpPr txBox="1">
            <a:spLocks/>
          </p:cNvSpPr>
          <p:nvPr/>
        </p:nvSpPr>
        <p:spPr>
          <a:xfrm>
            <a:off x="838199" y="412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5. ¿De qué se habla II? Herramientas visuales ($)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3672CA7-D4B5-44F6-B8F7-C7225CB8E8EE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C66395-FB94-4B7B-9A82-C850A3CD6951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DDF1FC-143E-4638-8BE5-CE49D7C844CB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F29E9CF-F2E9-46F7-A369-CFF66F6A0C35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6FBC9BC-2744-4878-9B65-BAF2F1F647CF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8F493B2-38F1-4354-B997-6875D9F5698F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4FF42EF-5B6F-4571-9F86-9A150C002AEF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5E7BF66-28B2-42F3-9A87-CD6683249287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934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44462A7-AFE0-4932-8578-993FCB33021E}"/>
              </a:ext>
            </a:extLst>
          </p:cNvPr>
          <p:cNvSpPr txBox="1">
            <a:spLocks/>
          </p:cNvSpPr>
          <p:nvPr/>
        </p:nvSpPr>
        <p:spPr>
          <a:xfrm>
            <a:off x="838200" y="507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6. ¿De qué se habla III? Los Congresos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55937-DB74-4D5B-8D17-BC8F2CE0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9278" cy="4853471"/>
          </a:xfrm>
        </p:spPr>
        <p:txBody>
          <a:bodyPr>
            <a:normAutofit lnSpcReduction="10000"/>
          </a:bodyPr>
          <a:lstStyle/>
          <a:p>
            <a:r>
              <a:rPr lang="es-AR" dirty="0"/>
              <a:t>Los congresos, discrepan en su calidad.</a:t>
            </a:r>
          </a:p>
          <a:p>
            <a:r>
              <a:rPr lang="es-AR" dirty="0"/>
              <a:t>Sirven para la construcción de redes (y para el turismo).</a:t>
            </a:r>
          </a:p>
          <a:p>
            <a:r>
              <a:rPr lang="es-AR" dirty="0"/>
              <a:t>No confundir “</a:t>
            </a:r>
            <a:r>
              <a:rPr lang="es-AR" dirty="0" err="1"/>
              <a:t>paper</a:t>
            </a:r>
            <a:r>
              <a:rPr lang="es-AR" dirty="0"/>
              <a:t>” con un artículo de un congreso.</a:t>
            </a:r>
          </a:p>
          <a:p>
            <a:r>
              <a:rPr lang="es-AR" dirty="0"/>
              <a:t>Publicar en congresos, puede ser motivo de rechazo en una revista SJR/JCR si el articulo es similar.</a:t>
            </a:r>
          </a:p>
          <a:p>
            <a:r>
              <a:rPr lang="es-AR" dirty="0"/>
              <a:t>Es útil para descubrir opiniones sobre el trabajo, en el “</a:t>
            </a:r>
            <a:r>
              <a:rPr lang="es-AR" dirty="0" err="1"/>
              <a:t>coffe</a:t>
            </a:r>
            <a:r>
              <a:rPr lang="es-AR" dirty="0"/>
              <a:t> break”.</a:t>
            </a:r>
          </a:p>
          <a:p>
            <a:r>
              <a:rPr lang="es-AR" dirty="0"/>
              <a:t>Recomiendo para mandar “</a:t>
            </a:r>
            <a:r>
              <a:rPr lang="es-AR" dirty="0" err="1"/>
              <a:t>paper</a:t>
            </a:r>
            <a:r>
              <a:rPr lang="es-AR" dirty="0"/>
              <a:t> in </a:t>
            </a:r>
            <a:r>
              <a:rPr lang="es-AR" dirty="0" err="1"/>
              <a:t>progress</a:t>
            </a:r>
            <a:r>
              <a:rPr lang="es-AR" dirty="0"/>
              <a:t>” (aunque lo tengas finalizado).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48C5E5-44D6-4079-A747-98B622D02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0"/>
          <a:stretch/>
        </p:blipFill>
        <p:spPr>
          <a:xfrm>
            <a:off x="7644258" y="3017674"/>
            <a:ext cx="3991151" cy="36614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80760E-06A4-450D-9BAE-F140749B6828}"/>
              </a:ext>
            </a:extLst>
          </p:cNvPr>
          <p:cNvSpPr txBox="1"/>
          <p:nvPr/>
        </p:nvSpPr>
        <p:spPr>
          <a:xfrm>
            <a:off x="8432193" y="2193834"/>
            <a:ext cx="241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Congreso, última sesión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06B821BD-7186-4146-8AF1-14DA8C8A9765}"/>
              </a:ext>
            </a:extLst>
          </p:cNvPr>
          <p:cNvSpPr/>
          <p:nvPr/>
        </p:nvSpPr>
        <p:spPr>
          <a:xfrm>
            <a:off x="9454302" y="2546001"/>
            <a:ext cx="371061" cy="477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116986-F948-4002-9111-03A58F1C0FC7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B14F739-6D28-431A-8842-F2114E06B231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655DEF-B0BF-4AC9-A905-7C2FD3F28862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4340A3B-D678-4299-A2FF-4078CCB6D804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51B30E6-2C71-4F04-87CD-CDEA0468DCE9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EDEC1D2-ED5C-4556-9FEE-F7556D834640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492D870-2C29-4236-9DCC-7CD046B7AD5A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721CC94-C61D-49E1-A9FA-EC40025E2A1F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634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A9645-3FB8-4D33-823D-ABAA2AC1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7. El problema y su Verbalización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2ACE2-9501-4D59-BA8E-AF1AB83D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61159" cy="4351338"/>
          </a:xfrm>
        </p:spPr>
        <p:txBody>
          <a:bodyPr/>
          <a:lstStyle/>
          <a:p>
            <a:r>
              <a:rPr lang="es-AR" dirty="0"/>
              <a:t>¿Puedo contar el problema en un minuto?</a:t>
            </a:r>
          </a:p>
          <a:p>
            <a:r>
              <a:rPr lang="es-AR" dirty="0"/>
              <a:t>Un problema bien definido, está mitad resuelto. ¿Porqué?</a:t>
            </a:r>
          </a:p>
          <a:p>
            <a:r>
              <a:rPr lang="es-AR" dirty="0"/>
              <a:t>Si me parece simple y parsimonioso, ¡Es lo ideal!</a:t>
            </a:r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0DA926-BC0D-4833-8484-4BAA4681E2C7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2C263B-F54B-45C0-B32D-2B2F413143CF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8A7A53-F272-4812-A477-5D8E346110AE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D2BB92-F7AC-4BB0-BA87-EC79BC23A618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6ACCDB-9C64-4656-B422-97A6AF6FCFD2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6BA115-EEAA-4B81-BBBA-7CA1EE1B2B7E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A0441B7-DBD4-4875-BDD6-24EFB1C0EE48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6C530BF-37C0-484D-B31B-9DE4BDE3E582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6665AF7-8AF6-4451-8B00-F83EA21C0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66" y="3316683"/>
            <a:ext cx="4391024" cy="34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B0DA926-BC0D-4833-8484-4BAA4681E2C7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2C263B-F54B-45C0-B32D-2B2F413143CF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8A7A53-F272-4812-A477-5D8E346110AE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D2BB92-F7AC-4BB0-BA87-EC79BC23A618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6ACCDB-9C64-4656-B422-97A6AF6FCFD2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6BA115-EEAA-4B81-BBBA-7CA1EE1B2B7E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A0441B7-DBD4-4875-BDD6-24EFB1C0EE48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6C530BF-37C0-484D-B31B-9DE4BDE3E582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7BE234D-9D48-4FE3-9008-DEAB41F29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8265"/>
          <a:stretch/>
        </p:blipFill>
        <p:spPr>
          <a:xfrm>
            <a:off x="1985550" y="1795457"/>
            <a:ext cx="7998102" cy="462634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F2C339A-AC9B-4CC1-BDF7-137C27F06C87}"/>
              </a:ext>
            </a:extLst>
          </p:cNvPr>
          <p:cNvSpPr txBox="1"/>
          <p:nvPr/>
        </p:nvSpPr>
        <p:spPr>
          <a:xfrm>
            <a:off x="1985550" y="436193"/>
            <a:ext cx="766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i="1" dirty="0"/>
              <a:t>Humildad en los aportes. La ciencia avanza por consensos y replicaciones de estudios. Siempre habrá opiniones disonantes, por lo que la afinación nunca será socialmente perfecta </a:t>
            </a:r>
          </a:p>
          <a:p>
            <a:pPr algn="ctr"/>
            <a:r>
              <a:rPr lang="es-AR" i="1" dirty="0"/>
              <a:t>¡La afinación que puedo controlar es la consistencia interna de mi trabajo!</a:t>
            </a:r>
          </a:p>
        </p:txBody>
      </p:sp>
    </p:spTree>
    <p:extLst>
      <p:ext uri="{BB962C8B-B14F-4D97-AF65-F5344CB8AC3E}">
        <p14:creationId xmlns:p14="http://schemas.microsoft.com/office/powerpoint/2010/main" val="116290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69A22-0B8B-4AE4-BF2C-DC6DF0C4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76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AR" sz="5300" b="1" dirty="0"/>
              <a:t>¡Muchas Gracias!</a:t>
            </a:r>
            <a:br>
              <a:rPr lang="es-AR" sz="5300" b="1" dirty="0"/>
            </a:br>
            <a:br>
              <a:rPr lang="es-AR" sz="5300" b="1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r>
              <a:rPr lang="es-AR" sz="3100" dirty="0"/>
              <a:t>Dr. Juan Manuel Bruno</a:t>
            </a:r>
            <a:br>
              <a:rPr lang="es-AR" sz="3100" dirty="0"/>
            </a:br>
            <a:r>
              <a:rPr lang="es-AR" sz="3100" dirty="0">
                <a:solidFill>
                  <a:schemeClr val="accent1">
                    <a:lumMod val="75000"/>
                  </a:schemeClr>
                </a:solidFill>
              </a:rPr>
              <a:t>jmbruno@eco.unc.edu.ar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C57D37-88EA-48DE-A982-B0474F4950C4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A7A373-1DD5-447D-B33F-4BD64515F4F5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1CF89D8-45CF-42FB-A6DB-8DB24C967B22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0C4E2E6-E6A2-4327-B86D-8C5B07DB1EB9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7167DA-5BC4-4FA2-9B0B-3E3C9A356A0F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E10ACFE-C6E8-45E3-9F98-1512C32F4861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35B690D-C65A-4B1B-A674-8547EF549D6A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EC801AD-2291-4ED2-866D-432785538544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347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A93FE-DC7A-4781-B88A-E535F9A5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Reflexiones previas a la afinación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65861-EBD0-4A30-A590-9BB36C1A6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1690688"/>
            <a:ext cx="10876721" cy="3952324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>
                <a:solidFill>
                  <a:schemeClr val="accent6"/>
                </a:solidFill>
              </a:rPr>
              <a:t>Tiempo disponible. Siempre hay retrasos:</a:t>
            </a:r>
            <a:endParaRPr lang="es-A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dirty="0"/>
              <a:t>Los retrasos suelen ser por procrastinación.</a:t>
            </a:r>
            <a:endParaRPr lang="es-A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dirty="0"/>
              <a:t>Los imponderables no son gestionables.</a:t>
            </a:r>
            <a:endParaRPr lang="es-A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dirty="0"/>
              <a:t>Las vacaciones son siempre necesarias, para el doctorando, para los directores, para el equipo.</a:t>
            </a:r>
          </a:p>
          <a:p>
            <a:pPr marL="457200" lvl="1" indent="0" algn="just">
              <a:buNone/>
            </a:pPr>
            <a:endParaRPr lang="es-AR" dirty="0"/>
          </a:p>
          <a:p>
            <a:pPr algn="just"/>
            <a:r>
              <a:rPr lang="es-ES" sz="2400" b="1" dirty="0">
                <a:solidFill>
                  <a:schemeClr val="accent6"/>
                </a:solidFill>
              </a:rPr>
              <a:t>Delimitación de la temática: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dirty="0"/>
              <a:t>Temáticas muy amplias generan trabajos inconexos a los que luego es difícil dar coherencia de contenidos y objetivos.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dirty="0"/>
              <a:t>Temáticas muy estrechas, suelen agotarse pronto y no dan para el inicio de una carrera investigadora más allá de dos o tres artículos como mucho.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BB0B48-1091-4AA9-9413-5377AF46F246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E835B8-3C68-4AF7-BF33-AB9FA54B0D87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561C1D0-6C48-43A9-A154-7D2253627852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30C5AF-AF23-407A-89F5-CBFAE4A1A045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D4E310E-C84E-4718-ADAC-927A41731A25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BAA6A5-A2EF-4141-AB65-68655A6B6CEE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6169926-AF75-40B8-A3FB-6CA6571E004C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E516CF-9662-4E62-BAD3-29046F9966AE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19146E-8752-40C5-9AEE-9F95DCD5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13" y="6042848"/>
            <a:ext cx="2796207" cy="6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A93FE-DC7A-4781-B88A-E535F9A5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Reflexiones previas a la afinación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65861-EBD0-4A30-A590-9BB36C1A6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1520824"/>
            <a:ext cx="10876721" cy="4351338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>
                <a:solidFill>
                  <a:schemeClr val="accent6"/>
                </a:solidFill>
              </a:rPr>
              <a:t>Proyección de la temática. </a:t>
            </a:r>
            <a:r>
              <a:rPr lang="es-ES" sz="2400" dirty="0"/>
              <a:t>Procurar temática novedosas, que ofrezcan visiones nuevas, de frontera. Sobre todo que puedan estar “vivas” dentro de 4-5 años. Esto significa que hay que eliminar aquéllas variables o cuestiones sobre las que ya se han escrito centenares de artículos y, por tanto, ya hay consenso sobre ellas.</a:t>
            </a:r>
          </a:p>
          <a:p>
            <a:pPr marL="0" indent="0" algn="just">
              <a:buNone/>
            </a:pPr>
            <a:endParaRPr lang="es-AR" sz="2400" dirty="0"/>
          </a:p>
          <a:p>
            <a:pPr algn="just"/>
            <a:r>
              <a:rPr lang="es-ES" sz="2400" b="1" dirty="0">
                <a:solidFill>
                  <a:schemeClr val="accent6"/>
                </a:solidFill>
              </a:rPr>
              <a:t>Recursos económicos. 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b="1" dirty="0">
                <a:solidFill>
                  <a:schemeClr val="accent6"/>
                </a:solidFill>
              </a:rPr>
              <a:t>Adaptación y mejora científica. </a:t>
            </a:r>
            <a:r>
              <a:rPr lang="es-ES" sz="2400" dirty="0"/>
              <a:t>Se trata de la capacidad del investigador para adaptarse a las recomendaciones del director (o directores). No se puede avanzar en el conocimiento si no nos moviéramos de lo conocido a terreno desconocido. Desconocido en visión, en métodos, en contenidos y en proyección. 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3C8B8A-450A-4E74-8C71-BC72F9224379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DEE89D2-A228-4625-B88D-401B64CCCD29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99E2D46-673E-4102-9EDA-BC5213C20E8F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9E635E9-7E06-4086-895A-9643628E0B0F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6FF63BB-556D-4109-AFD7-A186B3CF8C39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86891A3-C754-4721-A3DF-4635BF20903D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EF5E88-BDFE-4370-A92E-D2C3B4EC9EB8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6BA029-125C-4B12-8A4D-3CE4161A2A03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339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16322-2362-4A0E-ACD7-FF434CDE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Reflexiones sobre la ejecución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5A33D-0519-4624-9FAE-7AA894F0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AR" b="1" dirty="0">
                <a:solidFill>
                  <a:schemeClr val="accent6"/>
                </a:solidFill>
              </a:rPr>
              <a:t>No es sustentable el investigador aislado</a:t>
            </a:r>
            <a:r>
              <a:rPr lang="es-AR" dirty="0"/>
              <a:t>, sin un equipo. Son importantes la sinergias porque no todos tienen las mismas habilidades (metodológicas, de reflexión conceptual, de redacción).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b="1" dirty="0">
                <a:solidFill>
                  <a:schemeClr val="accent6"/>
                </a:solidFill>
              </a:rPr>
              <a:t>El grupo de trabajo delimita mi problemática</a:t>
            </a:r>
            <a:r>
              <a:rPr lang="es-AR" dirty="0"/>
              <a:t>. ¿Tengo grupo? ¿Funciona? ¿Quién lo dirige? ¿Lo dirige?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dirty="0"/>
              <a:t>¿</a:t>
            </a:r>
            <a:r>
              <a:rPr lang="es-AR" b="1" dirty="0">
                <a:solidFill>
                  <a:schemeClr val="accent6"/>
                </a:solidFill>
              </a:rPr>
              <a:t>Sirve un sistema fordista </a:t>
            </a:r>
            <a:r>
              <a:rPr lang="es-AR" dirty="0"/>
              <a:t>de “</a:t>
            </a:r>
            <a:r>
              <a:rPr lang="es-AR" dirty="0" err="1"/>
              <a:t>papers</a:t>
            </a:r>
            <a:r>
              <a:rPr lang="es-AR" dirty="0"/>
              <a:t>”?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dirty="0"/>
              <a:t>¿Representa una oportunidad personal? ¿</a:t>
            </a:r>
            <a:r>
              <a:rPr lang="es-AR" b="1" dirty="0">
                <a:solidFill>
                  <a:schemeClr val="accent6"/>
                </a:solidFill>
              </a:rPr>
              <a:t>Vale la pena</a:t>
            </a:r>
            <a:r>
              <a:rPr lang="es-AR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1AB85D-A518-4D7C-A924-9D41845FFE43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F7B389-30CD-4F09-81DE-6DC4D718BBCF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7F7DCF-3362-4010-923F-AAA2EB9343C2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038FC9-3632-4EEB-AA67-2D5B2567AC38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549E05E-0543-43D4-9BA7-585C69517303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2D0FB42-798F-4A27-A8A6-44838952EB88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C42B422-FE72-409A-A822-3F3E1F37B314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80BAF8-2275-480A-8216-31DD3611F6BF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13F04-BB11-4E73-A3C0-94C1ABFFD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80" y="5612491"/>
            <a:ext cx="5503911" cy="95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i="1" dirty="0"/>
              <a:t>Hasta que deseas publicar en SJR/JCR…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4DBB24-1A79-4A97-99E9-8A0E621A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4" y="1725574"/>
            <a:ext cx="4944096" cy="37033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3901915-E6DA-46F1-B61A-5E65D2FF9A17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B142D8-4F39-4B33-8412-136493B38F4C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DED26C-8634-40CF-AF03-571308410263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11BFCD-D007-40B9-A983-006E07FF167F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9E7416-EB96-4FF3-BCF1-DAD847873954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9A2AE7-2640-4E93-98C1-5FFDCAD1C294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050B69F-2A60-4E3D-B591-14FDE3268871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6E62267-701E-40DA-A5FA-52BF3D62218C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23779CD-93A8-4D68-BCC1-DB39982A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27" y="328972"/>
            <a:ext cx="3713493" cy="620329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99F255B3-AD61-4D75-BDEE-0E35834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400011"/>
            <a:ext cx="7370250" cy="1325563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Sobre lo que no leeré (ni leerán)</a:t>
            </a:r>
          </a:p>
        </p:txBody>
      </p:sp>
    </p:spTree>
    <p:extLst>
      <p:ext uri="{BB962C8B-B14F-4D97-AF65-F5344CB8AC3E}">
        <p14:creationId xmlns:p14="http://schemas.microsoft.com/office/powerpoint/2010/main" val="133471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D50CC842-2681-4881-9A33-9455A893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01" y="331669"/>
            <a:ext cx="3134803" cy="27490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3901915-E6DA-46F1-B61A-5E65D2FF9A17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B142D8-4F39-4B33-8412-136493B38F4C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DED26C-8634-40CF-AF03-571308410263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11BFCD-D007-40B9-A983-006E07FF167F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9E7416-EB96-4FF3-BCF1-DAD847873954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9A2AE7-2640-4E93-98C1-5FFDCAD1C294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050B69F-2A60-4E3D-B591-14FDE3268871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6E62267-701E-40DA-A5FA-52BF3D62218C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53E69EE-747E-4060-9B45-8C25D526374D}"/>
              </a:ext>
            </a:extLst>
          </p:cNvPr>
          <p:cNvSpPr txBox="1"/>
          <p:nvPr/>
        </p:nvSpPr>
        <p:spPr>
          <a:xfrm>
            <a:off x="807433" y="1428084"/>
            <a:ext cx="504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En lo personal defiendo las publicaciones en JCR/SJR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F2E62B9-590D-46E8-828F-7E2D40F07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907099"/>
            <a:ext cx="4982996" cy="287841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EBB37EA-2925-41E6-A2FF-9E6084D24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3" y="1904144"/>
            <a:ext cx="3546721" cy="3746224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AA3FF466-3E3D-47CD-A0B3-024DFE01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Sobre lo que leeré…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DAC6EEE-B487-4B17-AE6D-8CD092AD1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04" y="5085310"/>
            <a:ext cx="4218832" cy="164534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6E03F64-7AA1-4348-B36A-79399BB1FD24}"/>
              </a:ext>
            </a:extLst>
          </p:cNvPr>
          <p:cNvSpPr txBox="1"/>
          <p:nvPr/>
        </p:nvSpPr>
        <p:spPr>
          <a:xfrm>
            <a:off x="4242032" y="6123543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Aunque no es un mundo ideal…</a:t>
            </a:r>
          </a:p>
        </p:txBody>
      </p:sp>
    </p:spTree>
    <p:extLst>
      <p:ext uri="{BB962C8B-B14F-4D97-AF65-F5344CB8AC3E}">
        <p14:creationId xmlns:p14="http://schemas.microsoft.com/office/powerpoint/2010/main" val="68094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C4C12-888C-49F2-964E-380FCEA3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Objetivos de las Herramientas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EACDAE-1C00-49B4-8C78-B7616158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46807" cy="2481332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Identificar Literatura de Interés (bases de datos, expertos, colegas).</a:t>
            </a:r>
          </a:p>
          <a:p>
            <a:r>
              <a:rPr lang="es-AR" dirty="0"/>
              <a:t>Consultar la Literatura Relevante considerando su antigüedad, </a:t>
            </a:r>
            <a:r>
              <a:rPr lang="es-AR" dirty="0" err="1"/>
              <a:t>rel</a:t>
            </a:r>
            <a:r>
              <a:rPr lang="es-AR" dirty="0"/>
              <a:t> </a:t>
            </a:r>
            <a:r>
              <a:rPr lang="es-AR" dirty="0" err="1"/>
              <a:t>anking</a:t>
            </a:r>
            <a:r>
              <a:rPr lang="es-AR" dirty="0"/>
              <a:t> de la revista, cantidad de citas.</a:t>
            </a:r>
          </a:p>
          <a:p>
            <a:r>
              <a:rPr lang="es-AR" dirty="0"/>
              <a:t>Luego, deberemos extraer contenidos significativos (comparar y relacionar ideas, armando fichas de artículos). Escribir clarifica.</a:t>
            </a:r>
          </a:p>
          <a:p>
            <a:r>
              <a:rPr lang="es-AR" dirty="0"/>
              <a:t>El trabajo es Circular.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73E8C2-EC7B-4FB1-981A-1C84F9C060F1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027E0E-D0D0-493B-81AE-B13545674BEE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CE77-3C18-4FB3-95BF-58BCF7C22C2C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B8A513-A690-4554-8095-794D56614965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135E9E-CCAB-417F-933D-168098FB6204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B8B5A3-05D3-48ED-B557-42872A159121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2240DD-65B8-480C-8F5A-06A1FA13A1CA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25BD418-D135-49D6-8603-F3D1C7E2AEA4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9DC259-AE4E-40B2-BD6E-79884676A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93" y="3929720"/>
            <a:ext cx="6212007" cy="26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40C4D-A9CD-46C5-8937-1C62FDA3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378377"/>
            <a:ext cx="10515600" cy="1325563"/>
          </a:xfrm>
        </p:spPr>
        <p:txBody>
          <a:bodyPr/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1. Los “</a:t>
            </a:r>
            <a:r>
              <a:rPr lang="es-AR" sz="40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” de Conceptos Claves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CFD932-7A95-4432-B8AF-14DD6E196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0" t="19090" r="31045" b="12221"/>
          <a:stretch/>
        </p:blipFill>
        <p:spPr>
          <a:xfrm>
            <a:off x="5897218" y="1571625"/>
            <a:ext cx="5883965" cy="52863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4E9A4A-14F3-42BE-8574-6D0E509F8638}"/>
              </a:ext>
            </a:extLst>
          </p:cNvPr>
          <p:cNvSpPr txBox="1"/>
          <p:nvPr/>
        </p:nvSpPr>
        <p:spPr>
          <a:xfrm>
            <a:off x="410817" y="2239617"/>
            <a:ext cx="4996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Debo partir de lo ya hecho. Estos trabajos dan un panorama general.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Las revistas Q1, suelen “encargar” los </a:t>
            </a:r>
            <a:r>
              <a:rPr lang="es-AR" dirty="0" err="1"/>
              <a:t>review</a:t>
            </a:r>
            <a:r>
              <a:rPr lang="es-AR" dirty="0"/>
              <a:t> a personas que son referentes en temáticas o conceptos que deseen “sintetizar”. Esto le da validez de contenido.</a:t>
            </a:r>
          </a:p>
          <a:p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9B9437-1507-447E-B32D-D1BDAD392A22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29CE8F-5333-4DD3-B7C3-707BA1D5CD57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3912B4A-40E0-463F-B1D9-EB829F867DE6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48F4AF-1A5B-40BE-911D-6181E4614717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3C3C28C-7467-4C4D-8232-01DE948B33E1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807E82-71C6-4D30-A6D3-85B5DCDCC468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F608407-F453-41FA-806A-7FF98EC40B81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07BF1F2-9528-4280-B305-A22EA2B88697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AF923EA-82AA-4160-A3AB-762F1D63989B}"/>
              </a:ext>
            </a:extLst>
          </p:cNvPr>
          <p:cNvSpPr/>
          <p:nvPr/>
        </p:nvSpPr>
        <p:spPr>
          <a:xfrm>
            <a:off x="9236764" y="2421544"/>
            <a:ext cx="848139" cy="47564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15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40C4D-A9CD-46C5-8937-1C62FDA3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378377"/>
            <a:ext cx="10515600" cy="1325563"/>
          </a:xfrm>
        </p:spPr>
        <p:txBody>
          <a:bodyPr/>
          <a:lstStyle/>
          <a:p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Herramientas para Afinar: </a:t>
            </a:r>
            <a:b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s-AR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(por si no usamos nunca SJR… un ejemplo)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9B9437-1507-447E-B32D-D1BDAD392A22}"/>
              </a:ext>
            </a:extLst>
          </p:cNvPr>
          <p:cNvSpPr/>
          <p:nvPr/>
        </p:nvSpPr>
        <p:spPr>
          <a:xfrm>
            <a:off x="3" y="2543525"/>
            <a:ext cx="45719" cy="747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29CE8F-5333-4DD3-B7C3-707BA1D5CD57}"/>
              </a:ext>
            </a:extLst>
          </p:cNvPr>
          <p:cNvSpPr/>
          <p:nvPr/>
        </p:nvSpPr>
        <p:spPr>
          <a:xfrm>
            <a:off x="4" y="3290854"/>
            <a:ext cx="45719" cy="74732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3912B4A-40E0-463F-B1D9-EB829F867DE6}"/>
              </a:ext>
            </a:extLst>
          </p:cNvPr>
          <p:cNvSpPr/>
          <p:nvPr/>
        </p:nvSpPr>
        <p:spPr>
          <a:xfrm>
            <a:off x="4" y="4038183"/>
            <a:ext cx="45719" cy="747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48F4AF-1A5B-40BE-911D-6181E4614717}"/>
              </a:ext>
            </a:extLst>
          </p:cNvPr>
          <p:cNvSpPr/>
          <p:nvPr/>
        </p:nvSpPr>
        <p:spPr>
          <a:xfrm>
            <a:off x="2" y="4786989"/>
            <a:ext cx="45719" cy="747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3C3C28C-7467-4C4D-8232-01DE948B33E1}"/>
              </a:ext>
            </a:extLst>
          </p:cNvPr>
          <p:cNvSpPr/>
          <p:nvPr/>
        </p:nvSpPr>
        <p:spPr>
          <a:xfrm>
            <a:off x="0" y="5534318"/>
            <a:ext cx="45719" cy="747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807E82-71C6-4D30-A6D3-85B5DCDCC468}"/>
              </a:ext>
            </a:extLst>
          </p:cNvPr>
          <p:cNvSpPr/>
          <p:nvPr/>
        </p:nvSpPr>
        <p:spPr>
          <a:xfrm>
            <a:off x="3" y="1795457"/>
            <a:ext cx="45719" cy="747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F608407-F453-41FA-806A-7FF98EC40B81}"/>
              </a:ext>
            </a:extLst>
          </p:cNvPr>
          <p:cNvSpPr/>
          <p:nvPr/>
        </p:nvSpPr>
        <p:spPr>
          <a:xfrm>
            <a:off x="0" y="-2142"/>
            <a:ext cx="45719" cy="18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07BF1F2-9528-4280-B305-A22EA2B88697}"/>
              </a:ext>
            </a:extLst>
          </p:cNvPr>
          <p:cNvSpPr/>
          <p:nvPr/>
        </p:nvSpPr>
        <p:spPr>
          <a:xfrm>
            <a:off x="3" y="6281647"/>
            <a:ext cx="45719" cy="576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 descr="Generador de CÃ³digos QR Codes">
            <a:extLst>
              <a:ext uri="{FF2B5EF4-FFF2-40B4-BE49-F238E27FC236}">
                <a16:creationId xmlns:a16="http://schemas.microsoft.com/office/drawing/2014/main" id="{2AF71755-15BE-4633-A6EE-9E2A882D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95" y="1646273"/>
            <a:ext cx="5432999" cy="54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04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858</Words>
  <Application>Microsoft Office PowerPoint</Application>
  <PresentationFormat>Panorámica</PresentationFormat>
  <Paragraphs>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PROGRAMA FORMACIÓN NOVELES INVESTIGADORES</vt:lpstr>
      <vt:lpstr>Reflexiones previas a la afinación</vt:lpstr>
      <vt:lpstr>Reflexiones previas a la afinación</vt:lpstr>
      <vt:lpstr>Reflexiones sobre la ejecución</vt:lpstr>
      <vt:lpstr>Sobre lo que no leeré (ni leerán)</vt:lpstr>
      <vt:lpstr>Sobre lo que leeré…</vt:lpstr>
      <vt:lpstr>Objetivos de las Herramientas</vt:lpstr>
      <vt:lpstr>Herramientas para Afinar:  1. Los “Review” de Conceptos Claves</vt:lpstr>
      <vt:lpstr>Herramientas para Afinar:  (por si no usamos nunca SJR… un ejemplo)</vt:lpstr>
      <vt:lpstr>Herramientas para Afinar:  2. Graffos. El problema como relación entre conceptos</vt:lpstr>
      <vt:lpstr>Herramientas para Afinar:  3. El problema y su acercamiento al campo</vt:lpstr>
      <vt:lpstr>Presentación de PowerPoint</vt:lpstr>
      <vt:lpstr>Presentación de PowerPoint</vt:lpstr>
      <vt:lpstr>Presentación de PowerPoint</vt:lpstr>
      <vt:lpstr>Herramientas para Afinar:  7. El problema y su Verbalización</vt:lpstr>
      <vt:lpstr>Presentación de PowerPoint</vt:lpstr>
      <vt:lpstr>¡Muchas Gracias!     Dr. Juan Manuel Bruno jmbruno@eco.unc.edu.ar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o Para qué?</dc:title>
  <dc:creator>Juan Manuel Bruno</dc:creator>
  <cp:lastModifiedBy>Juan Manuel Bruno</cp:lastModifiedBy>
  <cp:revision>31</cp:revision>
  <dcterms:created xsi:type="dcterms:W3CDTF">2019-08-08T11:41:21Z</dcterms:created>
  <dcterms:modified xsi:type="dcterms:W3CDTF">2019-09-24T15:49:20Z</dcterms:modified>
</cp:coreProperties>
</file>