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7" r:id="rId2"/>
    <p:sldId id="258" r:id="rId3"/>
    <p:sldId id="259" r:id="rId4"/>
    <p:sldId id="273" r:id="rId5"/>
    <p:sldId id="290" r:id="rId6"/>
    <p:sldId id="260" r:id="rId7"/>
    <p:sldId id="261" r:id="rId8"/>
    <p:sldId id="277" r:id="rId9"/>
    <p:sldId id="272" r:id="rId10"/>
    <p:sldId id="271" r:id="rId11"/>
    <p:sldId id="274" r:id="rId12"/>
    <p:sldId id="285" r:id="rId13"/>
    <p:sldId id="286" r:id="rId14"/>
    <p:sldId id="288" r:id="rId15"/>
    <p:sldId id="289" r:id="rId16"/>
    <p:sldId id="287" r:id="rId17"/>
    <p:sldId id="276" r:id="rId18"/>
    <p:sldId id="278" r:id="rId19"/>
    <p:sldId id="279" r:id="rId20"/>
    <p:sldId id="280" r:id="rId21"/>
    <p:sldId id="281" r:id="rId22"/>
    <p:sldId id="282" r:id="rId23"/>
    <p:sldId id="283" r:id="rId24"/>
    <p:sldId id="284" r:id="rId25"/>
    <p:sldId id="291" r:id="rId26"/>
    <p:sldId id="275" r:id="rId27"/>
    <p:sldId id="292" r:id="rId28"/>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F3E54D-67C1-4805-8B71-F76101F8232A}"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S"/>
        </a:p>
      </dgm:t>
    </dgm:pt>
    <dgm:pt modelId="{BF677222-094D-45AA-A670-DEA4FFFFF556}">
      <dgm:prSet phldrT="[Texto]" phldr="1"/>
      <dgm:spPr/>
      <dgm:t>
        <a:bodyPr/>
        <a:lstStyle/>
        <a:p>
          <a:endParaRPr lang="es-ES" dirty="0"/>
        </a:p>
      </dgm:t>
    </dgm:pt>
    <dgm:pt modelId="{B901CE8E-39CE-4A84-9ED7-1B9DB589ADEF}" type="sibTrans" cxnId="{54A1C44C-68DD-4E4D-9EBD-32700BD8CB31}">
      <dgm:prSet/>
      <dgm:spPr/>
      <dgm:t>
        <a:bodyPr/>
        <a:lstStyle/>
        <a:p>
          <a:endParaRPr lang="es-ES"/>
        </a:p>
      </dgm:t>
    </dgm:pt>
    <dgm:pt modelId="{2EAF11A3-A36F-4DA3-A1D9-F624FA95873E}" type="parTrans" cxnId="{54A1C44C-68DD-4E4D-9EBD-32700BD8CB31}">
      <dgm:prSet/>
      <dgm:spPr/>
      <dgm:t>
        <a:bodyPr/>
        <a:lstStyle/>
        <a:p>
          <a:endParaRPr lang="es-ES"/>
        </a:p>
      </dgm:t>
    </dgm:pt>
    <dgm:pt modelId="{101F0E8C-D20A-4411-96E2-7B6FB8C0B648}" type="pres">
      <dgm:prSet presAssocID="{67F3E54D-67C1-4805-8B71-F76101F8232A}" presName="compositeShape" presStyleCnt="0">
        <dgm:presLayoutVars>
          <dgm:chMax val="2"/>
          <dgm:dir/>
          <dgm:resizeHandles val="exact"/>
        </dgm:presLayoutVars>
      </dgm:prSet>
      <dgm:spPr/>
      <dgm:t>
        <a:bodyPr/>
        <a:lstStyle/>
        <a:p>
          <a:endParaRPr lang="es-ES"/>
        </a:p>
      </dgm:t>
    </dgm:pt>
    <dgm:pt modelId="{47206090-D403-443E-85A7-579AEDBA09C5}" type="pres">
      <dgm:prSet presAssocID="{67F3E54D-67C1-4805-8B71-F76101F8232A}" presName="ribbon" presStyleLbl="node1" presStyleIdx="0" presStyleCnt="1"/>
      <dgm:spPr/>
    </dgm:pt>
    <dgm:pt modelId="{FD9F1082-E798-4ED3-8B24-237F4AB6ACB5}" type="pres">
      <dgm:prSet presAssocID="{67F3E54D-67C1-4805-8B71-F76101F8232A}" presName="leftArrowText" presStyleLbl="node1" presStyleIdx="0" presStyleCnt="1">
        <dgm:presLayoutVars>
          <dgm:chMax val="0"/>
          <dgm:bulletEnabled val="1"/>
        </dgm:presLayoutVars>
      </dgm:prSet>
      <dgm:spPr/>
      <dgm:t>
        <a:bodyPr/>
        <a:lstStyle/>
        <a:p>
          <a:endParaRPr lang="es-ES"/>
        </a:p>
      </dgm:t>
    </dgm:pt>
    <dgm:pt modelId="{61D84BA9-F6BC-4F01-BFDC-13FA1EC20557}" type="pres">
      <dgm:prSet presAssocID="{67F3E54D-67C1-4805-8B71-F76101F8232A}" presName="rightArrowText" presStyleLbl="node1" presStyleIdx="0" presStyleCnt="1">
        <dgm:presLayoutVars>
          <dgm:chMax val="0"/>
          <dgm:bulletEnabled val="1"/>
        </dgm:presLayoutVars>
      </dgm:prSet>
      <dgm:spPr/>
      <dgm:t>
        <a:bodyPr/>
        <a:lstStyle/>
        <a:p>
          <a:endParaRPr lang="es-ES"/>
        </a:p>
      </dgm:t>
    </dgm:pt>
  </dgm:ptLst>
  <dgm:cxnLst>
    <dgm:cxn modelId="{CEF605EF-3E02-4D86-8433-DDBD9D27E9B0}" type="presOf" srcId="{67F3E54D-67C1-4805-8B71-F76101F8232A}" destId="{101F0E8C-D20A-4411-96E2-7B6FB8C0B648}" srcOrd="0" destOrd="0" presId="urn:microsoft.com/office/officeart/2005/8/layout/arrow6"/>
    <dgm:cxn modelId="{D7A91D78-1AE0-4497-9692-F05975AFF8B7}" type="presOf" srcId="{BF677222-094D-45AA-A670-DEA4FFFFF556}" destId="{FD9F1082-E798-4ED3-8B24-237F4AB6ACB5}" srcOrd="0" destOrd="0" presId="urn:microsoft.com/office/officeart/2005/8/layout/arrow6"/>
    <dgm:cxn modelId="{54A1C44C-68DD-4E4D-9EBD-32700BD8CB31}" srcId="{67F3E54D-67C1-4805-8B71-F76101F8232A}" destId="{BF677222-094D-45AA-A670-DEA4FFFFF556}" srcOrd="0" destOrd="0" parTransId="{2EAF11A3-A36F-4DA3-A1D9-F624FA95873E}" sibTransId="{B901CE8E-39CE-4A84-9ED7-1B9DB589ADEF}"/>
    <dgm:cxn modelId="{9F9D72AC-8721-4E39-A2A3-A44D7AF49AD6}" type="presParOf" srcId="{101F0E8C-D20A-4411-96E2-7B6FB8C0B648}" destId="{47206090-D403-443E-85A7-579AEDBA09C5}" srcOrd="0" destOrd="0" presId="urn:microsoft.com/office/officeart/2005/8/layout/arrow6"/>
    <dgm:cxn modelId="{E5648AAA-C6A6-4F0F-9CA8-D4A896F3B48C}" type="presParOf" srcId="{101F0E8C-D20A-4411-96E2-7B6FB8C0B648}" destId="{FD9F1082-E798-4ED3-8B24-237F4AB6ACB5}" srcOrd="1" destOrd="0" presId="urn:microsoft.com/office/officeart/2005/8/layout/arrow6"/>
    <dgm:cxn modelId="{34114CDC-5F4A-4EF5-A02E-AE5B8AFFB913}" type="presParOf" srcId="{101F0E8C-D20A-4411-96E2-7B6FB8C0B648}" destId="{61D84BA9-F6BC-4F01-BFDC-13FA1EC20557}" srcOrd="2" destOrd="0" presId="urn:microsoft.com/office/officeart/2005/8/layout/arrow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F3E54D-67C1-4805-8B71-F76101F8232A}"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S"/>
        </a:p>
      </dgm:t>
    </dgm:pt>
    <dgm:pt modelId="{BF677222-094D-45AA-A670-DEA4FFFFF556}">
      <dgm:prSet phldrT="[Texto]" phldr="1"/>
      <dgm:spPr/>
      <dgm:t>
        <a:bodyPr/>
        <a:lstStyle/>
        <a:p>
          <a:endParaRPr lang="es-ES" dirty="0"/>
        </a:p>
      </dgm:t>
    </dgm:pt>
    <dgm:pt modelId="{B901CE8E-39CE-4A84-9ED7-1B9DB589ADEF}" type="sibTrans" cxnId="{54A1C44C-68DD-4E4D-9EBD-32700BD8CB31}">
      <dgm:prSet/>
      <dgm:spPr/>
      <dgm:t>
        <a:bodyPr/>
        <a:lstStyle/>
        <a:p>
          <a:endParaRPr lang="es-ES"/>
        </a:p>
      </dgm:t>
    </dgm:pt>
    <dgm:pt modelId="{2EAF11A3-A36F-4DA3-A1D9-F624FA95873E}" type="parTrans" cxnId="{54A1C44C-68DD-4E4D-9EBD-32700BD8CB31}">
      <dgm:prSet/>
      <dgm:spPr/>
      <dgm:t>
        <a:bodyPr/>
        <a:lstStyle/>
        <a:p>
          <a:endParaRPr lang="es-ES"/>
        </a:p>
      </dgm:t>
    </dgm:pt>
    <dgm:pt modelId="{101F0E8C-D20A-4411-96E2-7B6FB8C0B648}" type="pres">
      <dgm:prSet presAssocID="{67F3E54D-67C1-4805-8B71-F76101F8232A}" presName="compositeShape" presStyleCnt="0">
        <dgm:presLayoutVars>
          <dgm:chMax val="2"/>
          <dgm:dir/>
          <dgm:resizeHandles val="exact"/>
        </dgm:presLayoutVars>
      </dgm:prSet>
      <dgm:spPr/>
      <dgm:t>
        <a:bodyPr/>
        <a:lstStyle/>
        <a:p>
          <a:endParaRPr lang="es-ES"/>
        </a:p>
      </dgm:t>
    </dgm:pt>
    <dgm:pt modelId="{47206090-D403-443E-85A7-579AEDBA09C5}" type="pres">
      <dgm:prSet presAssocID="{67F3E54D-67C1-4805-8B71-F76101F8232A}" presName="ribbon" presStyleLbl="node1" presStyleIdx="0" presStyleCnt="1"/>
      <dgm:spPr/>
    </dgm:pt>
    <dgm:pt modelId="{FD9F1082-E798-4ED3-8B24-237F4AB6ACB5}" type="pres">
      <dgm:prSet presAssocID="{67F3E54D-67C1-4805-8B71-F76101F8232A}" presName="leftArrowText" presStyleLbl="node1" presStyleIdx="0" presStyleCnt="1">
        <dgm:presLayoutVars>
          <dgm:chMax val="0"/>
          <dgm:bulletEnabled val="1"/>
        </dgm:presLayoutVars>
      </dgm:prSet>
      <dgm:spPr/>
      <dgm:t>
        <a:bodyPr/>
        <a:lstStyle/>
        <a:p>
          <a:endParaRPr lang="es-ES"/>
        </a:p>
      </dgm:t>
    </dgm:pt>
    <dgm:pt modelId="{61D84BA9-F6BC-4F01-BFDC-13FA1EC20557}" type="pres">
      <dgm:prSet presAssocID="{67F3E54D-67C1-4805-8B71-F76101F8232A}" presName="rightArrowText" presStyleLbl="node1" presStyleIdx="0" presStyleCnt="1">
        <dgm:presLayoutVars>
          <dgm:chMax val="0"/>
          <dgm:bulletEnabled val="1"/>
        </dgm:presLayoutVars>
      </dgm:prSet>
      <dgm:spPr/>
      <dgm:t>
        <a:bodyPr/>
        <a:lstStyle/>
        <a:p>
          <a:endParaRPr lang="es-ES"/>
        </a:p>
      </dgm:t>
    </dgm:pt>
  </dgm:ptLst>
  <dgm:cxnLst>
    <dgm:cxn modelId="{CEF605EF-3E02-4D86-8433-DDBD9D27E9B0}" type="presOf" srcId="{67F3E54D-67C1-4805-8B71-F76101F8232A}" destId="{101F0E8C-D20A-4411-96E2-7B6FB8C0B648}" srcOrd="0" destOrd="0" presId="urn:microsoft.com/office/officeart/2005/8/layout/arrow6"/>
    <dgm:cxn modelId="{D7A91D78-1AE0-4497-9692-F05975AFF8B7}" type="presOf" srcId="{BF677222-094D-45AA-A670-DEA4FFFFF556}" destId="{FD9F1082-E798-4ED3-8B24-237F4AB6ACB5}" srcOrd="0" destOrd="0" presId="urn:microsoft.com/office/officeart/2005/8/layout/arrow6"/>
    <dgm:cxn modelId="{54A1C44C-68DD-4E4D-9EBD-32700BD8CB31}" srcId="{67F3E54D-67C1-4805-8B71-F76101F8232A}" destId="{BF677222-094D-45AA-A670-DEA4FFFFF556}" srcOrd="0" destOrd="0" parTransId="{2EAF11A3-A36F-4DA3-A1D9-F624FA95873E}" sibTransId="{B901CE8E-39CE-4A84-9ED7-1B9DB589ADEF}"/>
    <dgm:cxn modelId="{9F9D72AC-8721-4E39-A2A3-A44D7AF49AD6}" type="presParOf" srcId="{101F0E8C-D20A-4411-96E2-7B6FB8C0B648}" destId="{47206090-D403-443E-85A7-579AEDBA09C5}" srcOrd="0" destOrd="0" presId="urn:microsoft.com/office/officeart/2005/8/layout/arrow6"/>
    <dgm:cxn modelId="{E5648AAA-C6A6-4F0F-9CA8-D4A896F3B48C}" type="presParOf" srcId="{101F0E8C-D20A-4411-96E2-7B6FB8C0B648}" destId="{FD9F1082-E798-4ED3-8B24-237F4AB6ACB5}" srcOrd="1" destOrd="0" presId="urn:microsoft.com/office/officeart/2005/8/layout/arrow6"/>
    <dgm:cxn modelId="{34114CDC-5F4A-4EF5-A02E-AE5B8AFFB913}" type="presParOf" srcId="{101F0E8C-D20A-4411-96E2-7B6FB8C0B648}" destId="{61D84BA9-F6BC-4F01-BFDC-13FA1EC20557}"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06090-D403-443E-85A7-579AEDBA09C5}">
      <dsp:nvSpPr>
        <dsp:cNvPr id="0" name=""/>
        <dsp:cNvSpPr/>
      </dsp:nvSpPr>
      <dsp:spPr>
        <a:xfrm>
          <a:off x="0" y="623767"/>
          <a:ext cx="2766959" cy="1106783"/>
        </a:xfrm>
        <a:prstGeom prst="leftRightRibb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9F1082-E798-4ED3-8B24-237F4AB6ACB5}">
      <dsp:nvSpPr>
        <dsp:cNvPr id="0" name=""/>
        <dsp:cNvSpPr/>
      </dsp:nvSpPr>
      <dsp:spPr>
        <a:xfrm>
          <a:off x="332035" y="817454"/>
          <a:ext cx="913096" cy="54232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lvl="0" algn="ctr" defTabSz="977900">
            <a:lnSpc>
              <a:spcPct val="90000"/>
            </a:lnSpc>
            <a:spcBef>
              <a:spcPct val="0"/>
            </a:spcBef>
            <a:spcAft>
              <a:spcPct val="35000"/>
            </a:spcAft>
          </a:pPr>
          <a:endParaRPr lang="es-ES" sz="2200" kern="1200" dirty="0"/>
        </a:p>
      </dsp:txBody>
      <dsp:txXfrm>
        <a:off x="332035" y="817454"/>
        <a:ext cx="913096" cy="542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06090-D403-443E-85A7-579AEDBA09C5}">
      <dsp:nvSpPr>
        <dsp:cNvPr id="0" name=""/>
        <dsp:cNvSpPr/>
      </dsp:nvSpPr>
      <dsp:spPr>
        <a:xfrm>
          <a:off x="0" y="623767"/>
          <a:ext cx="2766959" cy="1106783"/>
        </a:xfrm>
        <a:prstGeom prst="leftRightRibb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9F1082-E798-4ED3-8B24-237F4AB6ACB5}">
      <dsp:nvSpPr>
        <dsp:cNvPr id="0" name=""/>
        <dsp:cNvSpPr/>
      </dsp:nvSpPr>
      <dsp:spPr>
        <a:xfrm>
          <a:off x="332035" y="817454"/>
          <a:ext cx="913096" cy="54232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lvl="0" algn="ctr" defTabSz="977900">
            <a:lnSpc>
              <a:spcPct val="90000"/>
            </a:lnSpc>
            <a:spcBef>
              <a:spcPct val="0"/>
            </a:spcBef>
            <a:spcAft>
              <a:spcPct val="35000"/>
            </a:spcAft>
          </a:pPr>
          <a:endParaRPr lang="es-ES" sz="2200" kern="1200" dirty="0"/>
        </a:p>
      </dsp:txBody>
      <dsp:txXfrm>
        <a:off x="332035" y="817454"/>
        <a:ext cx="913096" cy="542323"/>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E6941981-0F9C-449D-BFCD-419B5DF02B46}" type="datetimeFigureOut">
              <a:rPr lang="es-AR" smtClean="0"/>
              <a:t>18/9/2019</a:t>
            </a:fld>
            <a:endParaRPr lang="es-AR"/>
          </a:p>
        </p:txBody>
      </p:sp>
      <p:sp>
        <p:nvSpPr>
          <p:cNvPr id="5" name="Footer Placeholder 4"/>
          <p:cNvSpPr>
            <a:spLocks noGrp="1"/>
          </p:cNvSpPr>
          <p:nvPr>
            <p:ph type="ftr" sz="quarter" idx="11"/>
          </p:nvPr>
        </p:nvSpPr>
        <p:spPr/>
        <p:txBody>
          <a:bodyPr/>
          <a:lstStyle/>
          <a:p>
            <a:endParaRPr lang="es-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E85B2CB-01B1-44BC-8EE9-825F70447325}" type="slidenum">
              <a:rPr lang="es-AR" smtClean="0"/>
              <a:t>‹Nº›</a:t>
            </a:fld>
            <a:endParaRPr lang="es-AR"/>
          </a:p>
        </p:txBody>
      </p:sp>
    </p:spTree>
    <p:extLst>
      <p:ext uri="{BB962C8B-B14F-4D97-AF65-F5344CB8AC3E}">
        <p14:creationId xmlns:p14="http://schemas.microsoft.com/office/powerpoint/2010/main" val="879995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6941981-0F9C-449D-BFCD-419B5DF02B46}" type="datetimeFigureOut">
              <a:rPr lang="es-AR" smtClean="0"/>
              <a:t>18/9/2019</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85B2CB-01B1-44BC-8EE9-825F70447325}" type="slidenum">
              <a:rPr lang="es-AR" smtClean="0"/>
              <a:t>‹Nº›</a:t>
            </a:fld>
            <a:endParaRPr lang="es-AR"/>
          </a:p>
        </p:txBody>
      </p:sp>
    </p:spTree>
    <p:extLst>
      <p:ext uri="{BB962C8B-B14F-4D97-AF65-F5344CB8AC3E}">
        <p14:creationId xmlns:p14="http://schemas.microsoft.com/office/powerpoint/2010/main" val="10351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6941981-0F9C-449D-BFCD-419B5DF02B46}" type="datetimeFigureOut">
              <a:rPr lang="es-AR" smtClean="0"/>
              <a:t>18/9/2019</a:t>
            </a:fld>
            <a:endParaRPr lang="es-AR"/>
          </a:p>
        </p:txBody>
      </p:sp>
      <p:sp>
        <p:nvSpPr>
          <p:cNvPr id="5" name="Footer Placeholder 4"/>
          <p:cNvSpPr>
            <a:spLocks noGrp="1"/>
          </p:cNvSpPr>
          <p:nvPr>
            <p:ph type="ftr" sz="quarter" idx="11"/>
          </p:nvPr>
        </p:nvSpPr>
        <p:spPr/>
        <p:txBody>
          <a:bodyPr/>
          <a:lstStyle/>
          <a:p>
            <a:endParaRPr lang="es-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85B2CB-01B1-44BC-8EE9-825F70447325}" type="slidenum">
              <a:rPr lang="es-AR" smtClean="0"/>
              <a:t>‹Nº›</a:t>
            </a:fld>
            <a:endParaRPr lang="es-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50374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E6941981-0F9C-449D-BFCD-419B5DF02B46}" type="datetimeFigureOut">
              <a:rPr lang="es-AR" smtClean="0"/>
              <a:t>18/9/2019</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85B2CB-01B1-44BC-8EE9-825F70447325}" type="slidenum">
              <a:rPr lang="es-AR" smtClean="0"/>
              <a:t>‹Nº›</a:t>
            </a:fld>
            <a:endParaRPr lang="es-AR"/>
          </a:p>
        </p:txBody>
      </p:sp>
    </p:spTree>
    <p:extLst>
      <p:ext uri="{BB962C8B-B14F-4D97-AF65-F5344CB8AC3E}">
        <p14:creationId xmlns:p14="http://schemas.microsoft.com/office/powerpoint/2010/main" val="564019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E6941981-0F9C-449D-BFCD-419B5DF02B46}" type="datetimeFigureOut">
              <a:rPr lang="es-AR" smtClean="0"/>
              <a:t>18/9/2019</a:t>
            </a:fld>
            <a:endParaRPr lang="es-AR"/>
          </a:p>
        </p:txBody>
      </p:sp>
      <p:sp>
        <p:nvSpPr>
          <p:cNvPr id="6" name="Footer Placeholder 5"/>
          <p:cNvSpPr>
            <a:spLocks noGrp="1"/>
          </p:cNvSpPr>
          <p:nvPr>
            <p:ph type="ftr" sz="quarter" idx="11"/>
          </p:nvPr>
        </p:nvSpPr>
        <p:spPr/>
        <p:txBody>
          <a:bodyPr/>
          <a:lstStyle/>
          <a:p>
            <a:endParaRPr lang="es-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85B2CB-01B1-44BC-8EE9-825F70447325}" type="slidenum">
              <a:rPr lang="es-AR" smtClean="0"/>
              <a:t>‹Nº›</a:t>
            </a:fld>
            <a:endParaRPr lang="es-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3310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E6941981-0F9C-449D-BFCD-419B5DF02B46}" type="datetimeFigureOut">
              <a:rPr lang="es-AR" smtClean="0"/>
              <a:t>18/9/2019</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85B2CB-01B1-44BC-8EE9-825F70447325}" type="slidenum">
              <a:rPr lang="es-AR" smtClean="0"/>
              <a:t>‹Nº›</a:t>
            </a:fld>
            <a:endParaRPr lang="es-AR"/>
          </a:p>
        </p:txBody>
      </p:sp>
    </p:spTree>
    <p:extLst>
      <p:ext uri="{BB962C8B-B14F-4D97-AF65-F5344CB8AC3E}">
        <p14:creationId xmlns:p14="http://schemas.microsoft.com/office/powerpoint/2010/main" val="1136068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6941981-0F9C-449D-BFCD-419B5DF02B46}" type="datetimeFigureOut">
              <a:rPr lang="es-AR" smtClean="0"/>
              <a:t>18/9/2019</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85B2CB-01B1-44BC-8EE9-825F70447325}" type="slidenum">
              <a:rPr lang="es-AR" smtClean="0"/>
              <a:t>‹Nº›</a:t>
            </a:fld>
            <a:endParaRPr lang="es-AR"/>
          </a:p>
        </p:txBody>
      </p:sp>
    </p:spTree>
    <p:extLst>
      <p:ext uri="{BB962C8B-B14F-4D97-AF65-F5344CB8AC3E}">
        <p14:creationId xmlns:p14="http://schemas.microsoft.com/office/powerpoint/2010/main" val="2808767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6941981-0F9C-449D-BFCD-419B5DF02B46}" type="datetimeFigureOut">
              <a:rPr lang="es-AR" smtClean="0"/>
              <a:t>18/9/2019</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85B2CB-01B1-44BC-8EE9-825F70447325}" type="slidenum">
              <a:rPr lang="es-AR" smtClean="0"/>
              <a:t>‹Nº›</a:t>
            </a:fld>
            <a:endParaRPr lang="es-AR"/>
          </a:p>
        </p:txBody>
      </p:sp>
    </p:spTree>
    <p:extLst>
      <p:ext uri="{BB962C8B-B14F-4D97-AF65-F5344CB8AC3E}">
        <p14:creationId xmlns:p14="http://schemas.microsoft.com/office/powerpoint/2010/main" val="297311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6941981-0F9C-449D-BFCD-419B5DF02B46}" type="datetimeFigureOut">
              <a:rPr lang="es-AR" smtClean="0"/>
              <a:t>18/9/2019</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85B2CB-01B1-44BC-8EE9-825F70447325}" type="slidenum">
              <a:rPr lang="es-AR" smtClean="0"/>
              <a:t>‹Nº›</a:t>
            </a:fld>
            <a:endParaRPr lang="es-AR"/>
          </a:p>
        </p:txBody>
      </p:sp>
    </p:spTree>
    <p:extLst>
      <p:ext uri="{BB962C8B-B14F-4D97-AF65-F5344CB8AC3E}">
        <p14:creationId xmlns:p14="http://schemas.microsoft.com/office/powerpoint/2010/main" val="247967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6941981-0F9C-449D-BFCD-419B5DF02B46}" type="datetimeFigureOut">
              <a:rPr lang="es-AR" smtClean="0"/>
              <a:t>18/9/2019</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85B2CB-01B1-44BC-8EE9-825F70447325}" type="slidenum">
              <a:rPr lang="es-AR" smtClean="0"/>
              <a:t>‹Nº›</a:t>
            </a:fld>
            <a:endParaRPr lang="es-AR"/>
          </a:p>
        </p:txBody>
      </p:sp>
    </p:spTree>
    <p:extLst>
      <p:ext uri="{BB962C8B-B14F-4D97-AF65-F5344CB8AC3E}">
        <p14:creationId xmlns:p14="http://schemas.microsoft.com/office/powerpoint/2010/main" val="130670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6941981-0F9C-449D-BFCD-419B5DF02B46}" type="datetimeFigureOut">
              <a:rPr lang="es-AR" smtClean="0"/>
              <a:t>18/9/2019</a:t>
            </a:fld>
            <a:endParaRPr lang="es-AR"/>
          </a:p>
        </p:txBody>
      </p:sp>
      <p:sp>
        <p:nvSpPr>
          <p:cNvPr id="6" name="Footer Placeholder 5"/>
          <p:cNvSpPr>
            <a:spLocks noGrp="1"/>
          </p:cNvSpPr>
          <p:nvPr>
            <p:ph type="ftr" sz="quarter" idx="11"/>
          </p:nvPr>
        </p:nvSpPr>
        <p:spPr/>
        <p:txBody>
          <a:bodyPr/>
          <a:lstStyle/>
          <a:p>
            <a:endParaRPr lang="es-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E85B2CB-01B1-44BC-8EE9-825F70447325}" type="slidenum">
              <a:rPr lang="es-AR" smtClean="0"/>
              <a:t>‹Nº›</a:t>
            </a:fld>
            <a:endParaRPr lang="es-AR"/>
          </a:p>
        </p:txBody>
      </p:sp>
    </p:spTree>
    <p:extLst>
      <p:ext uri="{BB962C8B-B14F-4D97-AF65-F5344CB8AC3E}">
        <p14:creationId xmlns:p14="http://schemas.microsoft.com/office/powerpoint/2010/main" val="239497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6941981-0F9C-449D-BFCD-419B5DF02B46}" type="datetimeFigureOut">
              <a:rPr lang="es-AR" smtClean="0"/>
              <a:t>18/9/2019</a:t>
            </a:fld>
            <a:endParaRPr lang="es-AR"/>
          </a:p>
        </p:txBody>
      </p:sp>
      <p:sp>
        <p:nvSpPr>
          <p:cNvPr id="8" name="Footer Placeholder 7"/>
          <p:cNvSpPr>
            <a:spLocks noGrp="1"/>
          </p:cNvSpPr>
          <p:nvPr>
            <p:ph type="ftr" sz="quarter" idx="11"/>
          </p:nvPr>
        </p:nvSpPr>
        <p:spPr/>
        <p:txBody>
          <a:bodyPr/>
          <a:lstStyle/>
          <a:p>
            <a:endParaRPr lang="es-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E85B2CB-01B1-44BC-8EE9-825F70447325}" type="slidenum">
              <a:rPr lang="es-AR" smtClean="0"/>
              <a:t>‹Nº›</a:t>
            </a:fld>
            <a:endParaRPr lang="es-AR"/>
          </a:p>
        </p:txBody>
      </p:sp>
    </p:spTree>
    <p:extLst>
      <p:ext uri="{BB962C8B-B14F-4D97-AF65-F5344CB8AC3E}">
        <p14:creationId xmlns:p14="http://schemas.microsoft.com/office/powerpoint/2010/main" val="925813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6941981-0F9C-449D-BFCD-419B5DF02B46}" type="datetimeFigureOut">
              <a:rPr lang="es-AR" smtClean="0"/>
              <a:t>18/9/2019</a:t>
            </a:fld>
            <a:endParaRPr lang="es-AR"/>
          </a:p>
        </p:txBody>
      </p:sp>
      <p:sp>
        <p:nvSpPr>
          <p:cNvPr id="4" name="Footer Placeholder 3"/>
          <p:cNvSpPr>
            <a:spLocks noGrp="1"/>
          </p:cNvSpPr>
          <p:nvPr>
            <p:ph type="ftr" sz="quarter" idx="11"/>
          </p:nvPr>
        </p:nvSpPr>
        <p:spPr/>
        <p:txBody>
          <a:bodyPr/>
          <a:lstStyle/>
          <a:p>
            <a:endParaRPr lang="es-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E85B2CB-01B1-44BC-8EE9-825F70447325}" type="slidenum">
              <a:rPr lang="es-AR" smtClean="0"/>
              <a:t>‹Nº›</a:t>
            </a:fld>
            <a:endParaRPr lang="es-AR"/>
          </a:p>
        </p:txBody>
      </p:sp>
    </p:spTree>
    <p:extLst>
      <p:ext uri="{BB962C8B-B14F-4D97-AF65-F5344CB8AC3E}">
        <p14:creationId xmlns:p14="http://schemas.microsoft.com/office/powerpoint/2010/main" val="31692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41981-0F9C-449D-BFCD-419B5DF02B46}" type="datetimeFigureOut">
              <a:rPr lang="es-AR" smtClean="0"/>
              <a:t>18/9/2019</a:t>
            </a:fld>
            <a:endParaRPr lang="es-AR"/>
          </a:p>
        </p:txBody>
      </p:sp>
      <p:sp>
        <p:nvSpPr>
          <p:cNvPr id="3" name="Footer Placeholder 2"/>
          <p:cNvSpPr>
            <a:spLocks noGrp="1"/>
          </p:cNvSpPr>
          <p:nvPr>
            <p:ph type="ftr" sz="quarter" idx="11"/>
          </p:nvPr>
        </p:nvSpPr>
        <p:spPr/>
        <p:txBody>
          <a:bodyPr/>
          <a:lstStyle/>
          <a:p>
            <a:endParaRPr lang="es-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E85B2CB-01B1-44BC-8EE9-825F70447325}" type="slidenum">
              <a:rPr lang="es-AR" smtClean="0"/>
              <a:t>‹Nº›</a:t>
            </a:fld>
            <a:endParaRPr lang="es-AR"/>
          </a:p>
        </p:txBody>
      </p:sp>
    </p:spTree>
    <p:extLst>
      <p:ext uri="{BB962C8B-B14F-4D97-AF65-F5344CB8AC3E}">
        <p14:creationId xmlns:p14="http://schemas.microsoft.com/office/powerpoint/2010/main" val="210075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6941981-0F9C-449D-BFCD-419B5DF02B46}" type="datetimeFigureOut">
              <a:rPr lang="es-AR" smtClean="0"/>
              <a:t>18/9/2019</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E85B2CB-01B1-44BC-8EE9-825F70447325}" type="slidenum">
              <a:rPr lang="es-AR" smtClean="0"/>
              <a:t>‹Nº›</a:t>
            </a:fld>
            <a:endParaRPr lang="es-AR"/>
          </a:p>
        </p:txBody>
      </p:sp>
    </p:spTree>
    <p:extLst>
      <p:ext uri="{BB962C8B-B14F-4D97-AF65-F5344CB8AC3E}">
        <p14:creationId xmlns:p14="http://schemas.microsoft.com/office/powerpoint/2010/main" val="403572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6941981-0F9C-449D-BFCD-419B5DF02B46}" type="datetimeFigureOut">
              <a:rPr lang="es-AR" smtClean="0"/>
              <a:t>18/9/2019</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85B2CB-01B1-44BC-8EE9-825F70447325}" type="slidenum">
              <a:rPr lang="es-AR" smtClean="0"/>
              <a:t>‹Nº›</a:t>
            </a:fld>
            <a:endParaRPr lang="es-AR"/>
          </a:p>
        </p:txBody>
      </p:sp>
    </p:spTree>
    <p:extLst>
      <p:ext uri="{BB962C8B-B14F-4D97-AF65-F5344CB8AC3E}">
        <p14:creationId xmlns:p14="http://schemas.microsoft.com/office/powerpoint/2010/main" val="370699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941981-0F9C-449D-BFCD-419B5DF02B46}" type="datetimeFigureOut">
              <a:rPr lang="es-AR" smtClean="0"/>
              <a:t>18/9/2019</a:t>
            </a:fld>
            <a:endParaRPr lang="es-A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E85B2CB-01B1-44BC-8EE9-825F70447325}" type="slidenum">
              <a:rPr lang="es-AR" smtClean="0"/>
              <a:t>‹Nº›</a:t>
            </a:fld>
            <a:endParaRPr lang="es-AR"/>
          </a:p>
        </p:txBody>
      </p:sp>
    </p:spTree>
    <p:extLst>
      <p:ext uri="{BB962C8B-B14F-4D97-AF65-F5344CB8AC3E}">
        <p14:creationId xmlns:p14="http://schemas.microsoft.com/office/powerpoint/2010/main" val="3474702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diagramData" Target="../diagrams/data1.xml"/><Relationship Id="rId3" Type="http://schemas.openxmlformats.org/officeDocument/2006/relationships/slide" Target="slide13.xml"/><Relationship Id="rId7" Type="http://schemas.openxmlformats.org/officeDocument/2006/relationships/slide" Target="slide19.xml"/><Relationship Id="rId12" Type="http://schemas.openxmlformats.org/officeDocument/2006/relationships/slide" Target="slide24.xml"/><Relationship Id="rId17" Type="http://schemas.microsoft.com/office/2007/relationships/diagramDrawing" Target="../diagrams/drawing1.xml"/><Relationship Id="rId2" Type="http://schemas.openxmlformats.org/officeDocument/2006/relationships/slide" Target="slide12.xml"/><Relationship Id="rId16" Type="http://schemas.openxmlformats.org/officeDocument/2006/relationships/diagramColors" Target="../diagrams/colors1.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23.xml"/><Relationship Id="rId5" Type="http://schemas.openxmlformats.org/officeDocument/2006/relationships/slide" Target="slide15.xml"/><Relationship Id="rId15" Type="http://schemas.openxmlformats.org/officeDocument/2006/relationships/diagramQuickStyle" Target="../diagrams/quickStyle1.xml"/><Relationship Id="rId10" Type="http://schemas.openxmlformats.org/officeDocument/2006/relationships/slide" Target="slide22.xml"/><Relationship Id="rId4" Type="http://schemas.openxmlformats.org/officeDocument/2006/relationships/slide" Target="slide14.xml"/><Relationship Id="rId9" Type="http://schemas.openxmlformats.org/officeDocument/2006/relationships/slide" Target="slide21.xml"/><Relationship Id="rId1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elseviermexico.com/pdfs/3617-Versao_Scopus_Quick_Reference_Guide_ES_NORTE.pdf" TargetMode="External"/><Relationship Id="rId7" Type="http://schemas.openxmlformats.org/officeDocument/2006/relationships/hyperlink" Target="https://www.scopus.com/"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youtube.com/watch?v=04hwTrZIqQw"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ebs.ucm.es/BUCM/ADI/doc19358.pdf" TargetMode="External"/><Relationship Id="rId7" Type="http://schemas.openxmlformats.org/officeDocument/2006/relationships/hyperlink" Target="https://www.scimagojr.com/"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youtube.com/watch?v=_7wTdJiYnV4"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NTWhYQnrew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blog.biblioteca.unizar.es/circ-una-propuesta-bibliometrica-de-categorizacion-de-revistas-cientificas/"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clasificacioncirc.es/"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www.mincyt.gob.ar/adjuntos/archivos/000/021/0000021480.pdf" TargetMode="External"/><Relationship Id="rId7" Type="http://schemas.openxmlformats.org/officeDocument/2006/relationships/image" Target="../media/image6.png"/><Relationship Id="rId2" Type="http://schemas.openxmlformats.org/officeDocument/2006/relationships/hyperlink" Target="http://www.biblioteca.mincyt.gob.ar/docs/Resolucion%20253-02.pdf" TargetMode="External"/><Relationship Id="rId1" Type="http://schemas.openxmlformats.org/officeDocument/2006/relationships/slideLayout" Target="../slideLayouts/slideLayout2.xml"/><Relationship Id="rId6" Type="http://schemas.openxmlformats.org/officeDocument/2006/relationships/hyperlink" Target="http://www.biblioteca.mincyt.gob.ar/" TargetMode="External"/><Relationship Id="rId5" Type="http://schemas.openxmlformats.org/officeDocument/2006/relationships/image" Target="../media/image4.png"/><Relationship Id="rId4" Type="http://schemas.openxmlformats.org/officeDocument/2006/relationships/hyperlink" Target="http://www.biblioteca.mincyt.gob.ar/docs/Biblioteca_electronica_Presentacion.pp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hyperlink" Target="http://bibproxy.ulpgc.es/login?url=http://www.accesowok.fecyt.es/jc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hyperlink" Target="http://bibproxy.ulpgc.es/login?url=http://www.accesowok.fecyt.es/jc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bibproxy.ulpgc.es/login?url=http://www.scopus.com" TargetMode="External"/><Relationship Id="rId2" Type="http://schemas.openxmlformats.org/officeDocument/2006/relationships/hyperlink" Target="http://bibproxy.ulpgc.es/login?url=http://www.accesowok.fecyt.es/wos" TargetMode="Externa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hyperlink" Target="http://www.scimagojr.com/"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hyperlink" Target="https://harzing.com/pophelp/metrics.htm#ginde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cimagojr.com/" TargetMode="External"/><Relationship Id="rId2" Type="http://schemas.openxmlformats.org/officeDocument/2006/relationships/hyperlink" Target="http://bibproxy.ulpgc.es/login?url=http://www.accesowok.fecyt.es/jcr" TargetMode="Externa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3.xml.rels><?xml version="1.0" encoding="UTF-8" standalone="yes"?>
<Relationships xmlns="http://schemas.openxmlformats.org/package/2006/relationships"><Relationship Id="rId3" Type="http://schemas.openxmlformats.org/officeDocument/2006/relationships/hyperlink" Target="http://bibproxy.ulpgc.es/login?url=http://www.scopus.com" TargetMode="External"/><Relationship Id="rId2" Type="http://schemas.openxmlformats.org/officeDocument/2006/relationships/hyperlink" Target="http://www.scimagojr.com/" TargetMode="Externa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4.xml.rels><?xml version="1.0" encoding="UTF-8" standalone="yes"?>
<Relationships xmlns="http://schemas.openxmlformats.org/package/2006/relationships"><Relationship Id="rId3" Type="http://schemas.openxmlformats.org/officeDocument/2006/relationships/hyperlink" Target="http://bibproxy.ulpgc.es/login?url=http://www.scopus.com" TargetMode="External"/><Relationship Id="rId2" Type="http://schemas.openxmlformats.org/officeDocument/2006/relationships/hyperlink" Target="http://www.scimagojr.com/" TargetMode="Externa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hyperlink" Target="https://www.latindex.org/" TargetMode="External"/><Relationship Id="rId7" Type="http://schemas.openxmlformats.org/officeDocument/2006/relationships/diagramData" Target="../diagrams/data2.xml"/><Relationship Id="rId2" Type="http://schemas.openxmlformats.org/officeDocument/2006/relationships/hyperlink" Target="https://www.redalyc.org/" TargetMode="External"/><Relationship Id="rId1" Type="http://schemas.openxmlformats.org/officeDocument/2006/relationships/slideLayout" Target="../slideLayouts/slideLayout2.xml"/><Relationship Id="rId6" Type="http://schemas.openxmlformats.org/officeDocument/2006/relationships/hyperlink" Target="https://doaj.org/" TargetMode="External"/><Relationship Id="rId11" Type="http://schemas.microsoft.com/office/2007/relationships/diagramDrawing" Target="../diagrams/drawing2.xml"/><Relationship Id="rId5" Type="http://schemas.openxmlformats.org/officeDocument/2006/relationships/hyperlink" Target="http://www.caicyt-conicet.gov.ar/sitio/comunicacion-cientifica/nucleo-basico/revistas-integrantes/" TargetMode="External"/><Relationship Id="rId10" Type="http://schemas.openxmlformats.org/officeDocument/2006/relationships/diagramColors" Target="../diagrams/colors2.xml"/><Relationship Id="rId4" Type="http://schemas.openxmlformats.org/officeDocument/2006/relationships/hyperlink" Target="https://scielo.org/es/" TargetMode="External"/><Relationship Id="rId9"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688551" y="3404937"/>
            <a:ext cx="6213438" cy="1200329"/>
          </a:xfrm>
          <a:prstGeom prst="rect">
            <a:avLst/>
          </a:prstGeom>
        </p:spPr>
        <p:txBody>
          <a:bodyPr wrap="square">
            <a:spAutoFit/>
          </a:bodyPr>
          <a:lstStyle/>
          <a:p>
            <a:pPr algn="ctr">
              <a:spcAft>
                <a:spcPts val="0"/>
              </a:spcAft>
            </a:pPr>
            <a:r>
              <a:rPr lang="es-AR" sz="2400" b="1" dirty="0">
                <a:latin typeface="Calibri" panose="020F0502020204030204" pitchFamily="34" charset="0"/>
                <a:ea typeface="Times New Roman" panose="02020603050405020304" pitchFamily="18" charset="0"/>
                <a:cs typeface="Times New Roman" panose="02020603050405020304" pitchFamily="18" charset="0"/>
              </a:rPr>
              <a:t>Programa de formación de noveles investigadores de la </a:t>
            </a:r>
            <a:r>
              <a:rPr lang="es-AR" sz="2400" b="1" dirty="0" smtClean="0">
                <a:latin typeface="Calibri" panose="020F0502020204030204" pitchFamily="34" charset="0"/>
                <a:ea typeface="Times New Roman" panose="02020603050405020304" pitchFamily="18" charset="0"/>
                <a:cs typeface="Times New Roman" panose="02020603050405020304" pitchFamily="18" charset="0"/>
              </a:rPr>
              <a:t>FCE</a:t>
            </a:r>
          </a:p>
          <a:p>
            <a:pPr algn="ctr">
              <a:spcAft>
                <a:spcPts val="0"/>
              </a:spcAft>
            </a:pPr>
            <a:r>
              <a:rPr lang="es-MX" sz="2400" b="1" dirty="0" smtClean="0">
                <a:effectLst/>
                <a:latin typeface="Calibri" panose="020F0502020204030204" pitchFamily="34" charset="0"/>
                <a:ea typeface="Times New Roman" panose="02020603050405020304" pitchFamily="18" charset="0"/>
                <a:cs typeface="Times New Roman" panose="02020603050405020304" pitchFamily="18" charset="0"/>
              </a:rPr>
              <a:t>2019</a:t>
            </a:r>
            <a:endParaRPr lang="es-AR" sz="2400" dirty="0">
              <a:effectLst/>
              <a:latin typeface="Times New Roman" panose="02020603050405020304" pitchFamily="18" charset="0"/>
              <a:ea typeface="Times New Roman" panose="02020603050405020304" pitchFamily="18" charset="0"/>
            </a:endParaRPr>
          </a:p>
        </p:txBody>
      </p:sp>
      <p:sp>
        <p:nvSpPr>
          <p:cNvPr id="11" name="CuadroTexto 10"/>
          <p:cNvSpPr txBox="1"/>
          <p:nvPr/>
        </p:nvSpPr>
        <p:spPr>
          <a:xfrm>
            <a:off x="4367464" y="1795994"/>
            <a:ext cx="5260012" cy="1446550"/>
          </a:xfrm>
          <a:prstGeom prst="rect">
            <a:avLst/>
          </a:prstGeom>
          <a:noFill/>
        </p:spPr>
        <p:txBody>
          <a:bodyPr wrap="square" rtlCol="0">
            <a:spAutoFit/>
          </a:bodyPr>
          <a:lstStyle/>
          <a:p>
            <a:r>
              <a:rPr lang="es-MX" sz="4400" dirty="0" smtClean="0"/>
              <a:t>Selección de revistas científicas</a:t>
            </a:r>
            <a:endParaRPr lang="es-AR" sz="4400" dirty="0"/>
          </a:p>
        </p:txBody>
      </p:sp>
      <p:sp>
        <p:nvSpPr>
          <p:cNvPr id="12" name="CuadroTexto 11"/>
          <p:cNvSpPr txBox="1"/>
          <p:nvPr/>
        </p:nvSpPr>
        <p:spPr>
          <a:xfrm>
            <a:off x="1450678" y="5269832"/>
            <a:ext cx="3280065" cy="923330"/>
          </a:xfrm>
          <a:prstGeom prst="rect">
            <a:avLst/>
          </a:prstGeom>
          <a:noFill/>
        </p:spPr>
        <p:txBody>
          <a:bodyPr wrap="none" rtlCol="0">
            <a:spAutoFit/>
          </a:bodyPr>
          <a:lstStyle/>
          <a:p>
            <a:r>
              <a:rPr lang="es-MX" dirty="0" smtClean="0"/>
              <a:t>Lucas </a:t>
            </a:r>
            <a:r>
              <a:rPr lang="es-MX" dirty="0" err="1" smtClean="0"/>
              <a:t>Yrusta</a:t>
            </a:r>
            <a:endParaRPr lang="es-MX" dirty="0" smtClean="0"/>
          </a:p>
          <a:p>
            <a:r>
              <a:rPr lang="es-MX" dirty="0" smtClean="0"/>
              <a:t>Director</a:t>
            </a:r>
          </a:p>
          <a:p>
            <a:r>
              <a:rPr lang="es-MX" dirty="0" smtClean="0"/>
              <a:t>Biblioteca Manuel Belgrano</a:t>
            </a:r>
            <a:endParaRPr lang="es-AR" dirty="0"/>
          </a:p>
        </p:txBody>
      </p:sp>
    </p:spTree>
    <p:extLst>
      <p:ext uri="{BB962C8B-B14F-4D97-AF65-F5344CB8AC3E}">
        <p14:creationId xmlns:p14="http://schemas.microsoft.com/office/powerpoint/2010/main" val="2934833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ran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568" y="1844619"/>
            <a:ext cx="4931432" cy="338419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953408" y="3195581"/>
            <a:ext cx="4382931" cy="1754326"/>
          </a:xfrm>
          <a:prstGeom prst="rect">
            <a:avLst/>
          </a:prstGeom>
          <a:noFill/>
        </p:spPr>
        <p:txBody>
          <a:bodyPr wrap="none" rtlCol="0">
            <a:spAutoFit/>
          </a:bodyPr>
          <a:lstStyle/>
          <a:p>
            <a:r>
              <a:rPr lang="es-MX" sz="5400" b="1" dirty="0" smtClean="0"/>
              <a:t>Rankings </a:t>
            </a:r>
          </a:p>
          <a:p>
            <a:r>
              <a:rPr lang="es-MX" sz="5400" b="1" dirty="0" smtClean="0"/>
              <a:t>Indicadores </a:t>
            </a:r>
          </a:p>
        </p:txBody>
      </p:sp>
    </p:spTree>
    <p:extLst>
      <p:ext uri="{BB962C8B-B14F-4D97-AF65-F5344CB8AC3E}">
        <p14:creationId xmlns:p14="http://schemas.microsoft.com/office/powerpoint/2010/main" val="796092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26170" y="1421145"/>
            <a:ext cx="4146884" cy="1200329"/>
          </a:xfrm>
          <a:prstGeom prst="rect">
            <a:avLst/>
          </a:prstGeom>
        </p:spPr>
        <p:txBody>
          <a:bodyPr wrap="square">
            <a:spAutoFit/>
          </a:bodyPr>
          <a:lstStyle/>
          <a:p>
            <a:r>
              <a:rPr lang="es-MX" b="1" dirty="0" smtClean="0"/>
              <a:t>Rankings</a:t>
            </a:r>
          </a:p>
          <a:p>
            <a:r>
              <a:rPr lang="es-MX" dirty="0" smtClean="0"/>
              <a:t>Posicionamiento de publicaciones</a:t>
            </a:r>
          </a:p>
          <a:p>
            <a:r>
              <a:rPr lang="es-MX" dirty="0" smtClean="0"/>
              <a:t>periódicas en base a ciertos índices e indicadores.</a:t>
            </a:r>
            <a:endParaRPr lang="es-MX" dirty="0"/>
          </a:p>
        </p:txBody>
      </p:sp>
      <p:sp>
        <p:nvSpPr>
          <p:cNvPr id="6" name="Rectángulo 5"/>
          <p:cNvSpPr/>
          <p:nvPr/>
        </p:nvSpPr>
        <p:spPr>
          <a:xfrm>
            <a:off x="7052301" y="1410528"/>
            <a:ext cx="4471738" cy="1477328"/>
          </a:xfrm>
          <a:prstGeom prst="rect">
            <a:avLst/>
          </a:prstGeom>
        </p:spPr>
        <p:txBody>
          <a:bodyPr wrap="square">
            <a:spAutoFit/>
          </a:bodyPr>
          <a:lstStyle/>
          <a:p>
            <a:r>
              <a:rPr lang="es-MX" b="1" dirty="0" smtClean="0"/>
              <a:t>Indicadores </a:t>
            </a:r>
          </a:p>
          <a:p>
            <a:r>
              <a:rPr lang="es-MX" dirty="0" smtClean="0"/>
              <a:t>Sirven para evaluar la producción científica de los investigadores y determinar la calidad de las revistas y de los artículos. </a:t>
            </a:r>
            <a:endParaRPr lang="es-AR" dirty="0"/>
          </a:p>
        </p:txBody>
      </p:sp>
      <p:sp>
        <p:nvSpPr>
          <p:cNvPr id="9" name="CuadroTexto 8"/>
          <p:cNvSpPr txBox="1"/>
          <p:nvPr/>
        </p:nvSpPr>
        <p:spPr>
          <a:xfrm>
            <a:off x="826170" y="2680490"/>
            <a:ext cx="2961067" cy="1477328"/>
          </a:xfrm>
          <a:prstGeom prst="rect">
            <a:avLst/>
          </a:prstGeom>
          <a:noFill/>
        </p:spPr>
        <p:txBody>
          <a:bodyPr wrap="none" rtlCol="0">
            <a:spAutoFit/>
          </a:bodyPr>
          <a:lstStyle/>
          <a:p>
            <a:pPr marL="285750" indent="-285750">
              <a:buFont typeface="Arial" panose="020B0604020202020204" pitchFamily="34" charset="0"/>
              <a:buChar char="•"/>
            </a:pPr>
            <a:r>
              <a:rPr lang="es-MX" dirty="0" smtClean="0">
                <a:hlinkClick r:id="rId2" action="ppaction://hlinksldjump"/>
              </a:rPr>
              <a:t>Scopus</a:t>
            </a:r>
            <a:endParaRPr lang="es-MX" dirty="0" smtClean="0"/>
          </a:p>
          <a:p>
            <a:pPr marL="285750" indent="-285750">
              <a:buFont typeface="Arial" panose="020B0604020202020204" pitchFamily="34" charset="0"/>
              <a:buChar char="•"/>
            </a:pPr>
            <a:r>
              <a:rPr lang="es-MX" dirty="0" smtClean="0">
                <a:hlinkClick r:id="rId3" action="ppaction://hlinksldjump"/>
              </a:rPr>
              <a:t>Scimago Journal Rank</a:t>
            </a:r>
            <a:endParaRPr lang="es-MX" dirty="0" smtClean="0"/>
          </a:p>
          <a:p>
            <a:pPr marL="285750" indent="-285750">
              <a:buFont typeface="Arial" panose="020B0604020202020204" pitchFamily="34" charset="0"/>
              <a:buChar char="•"/>
            </a:pPr>
            <a:r>
              <a:rPr lang="es-MX" dirty="0" smtClean="0">
                <a:hlinkClick r:id="rId4" action="ppaction://hlinksldjump"/>
              </a:rPr>
              <a:t>Repec</a:t>
            </a:r>
            <a:endParaRPr lang="es-MX" dirty="0" smtClean="0"/>
          </a:p>
          <a:p>
            <a:pPr marL="285750" indent="-285750">
              <a:buFont typeface="Arial" panose="020B0604020202020204" pitchFamily="34" charset="0"/>
              <a:buChar char="•"/>
            </a:pPr>
            <a:r>
              <a:rPr lang="es-MX" dirty="0" smtClean="0">
                <a:hlinkClick r:id="rId5" action="ppaction://hlinksldjump"/>
              </a:rPr>
              <a:t>Circ</a:t>
            </a:r>
            <a:endParaRPr lang="es-MX" dirty="0" smtClean="0"/>
          </a:p>
          <a:p>
            <a:endParaRPr lang="es-AR" dirty="0"/>
          </a:p>
        </p:txBody>
      </p:sp>
      <p:sp>
        <p:nvSpPr>
          <p:cNvPr id="10" name="CuadroTexto 9"/>
          <p:cNvSpPr txBox="1"/>
          <p:nvPr/>
        </p:nvSpPr>
        <p:spPr>
          <a:xfrm>
            <a:off x="7052301" y="2887856"/>
            <a:ext cx="5049780" cy="2308324"/>
          </a:xfrm>
          <a:prstGeom prst="rect">
            <a:avLst/>
          </a:prstGeom>
          <a:noFill/>
        </p:spPr>
        <p:txBody>
          <a:bodyPr wrap="none" rtlCol="0">
            <a:spAutoFit/>
          </a:bodyPr>
          <a:lstStyle/>
          <a:p>
            <a:r>
              <a:rPr lang="es-MX" dirty="0">
                <a:hlinkClick r:id="rId6" action="ppaction://hlinksldjump"/>
              </a:rPr>
              <a:t>Factor de impacto</a:t>
            </a:r>
            <a:endParaRPr lang="es-MX" dirty="0"/>
          </a:p>
          <a:p>
            <a:r>
              <a:rPr lang="es-MX" dirty="0">
                <a:hlinkClick r:id="rId7" action="ppaction://hlinksldjump"/>
              </a:rPr>
              <a:t>Índice de inmediatez</a:t>
            </a:r>
            <a:endParaRPr lang="es-MX" dirty="0"/>
          </a:p>
          <a:p>
            <a:r>
              <a:rPr lang="es-MX" dirty="0">
                <a:hlinkClick r:id="rId8" action="ppaction://hlinksldjump"/>
              </a:rPr>
              <a:t>Índice H</a:t>
            </a:r>
            <a:endParaRPr lang="es-MX" dirty="0"/>
          </a:p>
          <a:p>
            <a:r>
              <a:rPr lang="es-MX" dirty="0">
                <a:hlinkClick r:id="rId9" action="ppaction://hlinksldjump"/>
              </a:rPr>
              <a:t>Índice G</a:t>
            </a:r>
            <a:endParaRPr lang="es-MX" dirty="0"/>
          </a:p>
          <a:p>
            <a:r>
              <a:rPr lang="es-MX" dirty="0">
                <a:hlinkClick r:id="rId10" action="ppaction://hlinksldjump"/>
              </a:rPr>
              <a:t>Cuartil</a:t>
            </a:r>
            <a:endParaRPr lang="es-MX" dirty="0"/>
          </a:p>
          <a:p>
            <a:r>
              <a:rPr lang="es-AR" dirty="0">
                <a:hlinkClick r:id="rId11" action="ppaction://hlinksldjump"/>
              </a:rPr>
              <a:t>SCImago </a:t>
            </a:r>
            <a:r>
              <a:rPr lang="es-AR" dirty="0" err="1">
                <a:hlinkClick r:id="rId11" action="ppaction://hlinksldjump"/>
              </a:rPr>
              <a:t>Journal</a:t>
            </a:r>
            <a:r>
              <a:rPr lang="es-AR" dirty="0">
                <a:hlinkClick r:id="rId11" action="ppaction://hlinksldjump"/>
              </a:rPr>
              <a:t> Rank (SJR)</a:t>
            </a:r>
            <a:endParaRPr lang="es-AR" dirty="0"/>
          </a:p>
          <a:p>
            <a:r>
              <a:rPr lang="en-US" dirty="0">
                <a:hlinkClick r:id="rId12" action="ppaction://hlinksldjump"/>
              </a:rPr>
              <a:t>Source Normalized Impact per Paper (SNIP)</a:t>
            </a:r>
            <a:endParaRPr lang="en-US" dirty="0"/>
          </a:p>
          <a:p>
            <a:endParaRPr lang="es-AR" dirty="0"/>
          </a:p>
        </p:txBody>
      </p:sp>
      <p:graphicFrame>
        <p:nvGraphicFramePr>
          <p:cNvPr id="2" name="Diagrama 1"/>
          <p:cNvGraphicFramePr/>
          <p:nvPr>
            <p:extLst>
              <p:ext uri="{D42A27DB-BD31-4B8C-83A1-F6EECF244321}">
                <p14:modId xmlns:p14="http://schemas.microsoft.com/office/powerpoint/2010/main" val="2248487257"/>
              </p:ext>
            </p:extLst>
          </p:nvPr>
        </p:nvGraphicFramePr>
        <p:xfrm>
          <a:off x="4148847" y="1803500"/>
          <a:ext cx="2766959" cy="235431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028163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103585" y="305673"/>
            <a:ext cx="10888717" cy="1969770"/>
          </a:xfrm>
          <a:prstGeom prst="rect">
            <a:avLst/>
          </a:prstGeom>
        </p:spPr>
        <p:txBody>
          <a:bodyPr wrap="square">
            <a:spAutoFit/>
          </a:bodyPr>
          <a:lstStyle/>
          <a:p>
            <a:r>
              <a:rPr lang="es-MX" sz="3200" b="1" dirty="0" err="1" smtClean="0"/>
              <a:t>Scopus</a:t>
            </a:r>
            <a:r>
              <a:rPr lang="es-MX" sz="3200" b="1" dirty="0" smtClean="0"/>
              <a:t> </a:t>
            </a:r>
            <a:r>
              <a:rPr lang="es-MX" dirty="0" smtClean="0"/>
              <a:t>es una base de datos bibliográfica de resúmenes y citas de artículos de revistas científicas. Cubre aproximadamente 18.000 títulos de más de 5.000 editores internacionales, incluyendo la cobertura de 16.500 revistas revisadas por pares de las áreas de ciencias, tecnología, medicina y ciencias sociales, incluyendo artes y humanidades.1​ Está editada por </a:t>
            </a:r>
            <a:r>
              <a:rPr lang="es-MX" dirty="0" err="1" smtClean="0"/>
              <a:t>Elsevier</a:t>
            </a:r>
            <a:r>
              <a:rPr lang="es-MX" dirty="0" smtClean="0"/>
              <a:t> y es accesible en la Web para los subscriptores. Las búsquedas en </a:t>
            </a:r>
            <a:r>
              <a:rPr lang="es-MX" dirty="0" err="1" smtClean="0"/>
              <a:t>Scopus</a:t>
            </a:r>
            <a:r>
              <a:rPr lang="es-MX" dirty="0" smtClean="0"/>
              <a:t> incorporan búsquedas de páginas web científicas mediante </a:t>
            </a:r>
            <a:r>
              <a:rPr lang="es-MX" dirty="0" err="1" smtClean="0"/>
              <a:t>Scirus</a:t>
            </a:r>
            <a:r>
              <a:rPr lang="es-MX" dirty="0" smtClean="0"/>
              <a:t>, también de </a:t>
            </a:r>
            <a:r>
              <a:rPr lang="es-MX" dirty="0" err="1" smtClean="0"/>
              <a:t>Elsevier</a:t>
            </a:r>
            <a:r>
              <a:rPr lang="es-MX" dirty="0" smtClean="0"/>
              <a:t>, y bases de datos de patentes.</a:t>
            </a:r>
            <a:endParaRPr lang="es-AR" dirty="0"/>
          </a:p>
        </p:txBody>
      </p:sp>
      <p:pic>
        <p:nvPicPr>
          <p:cNvPr id="7" name="Imagen 6"/>
          <p:cNvPicPr>
            <a:picLocks noChangeAspect="1"/>
          </p:cNvPicPr>
          <p:nvPr/>
        </p:nvPicPr>
        <p:blipFill>
          <a:blip r:embed="rId2"/>
          <a:stretch>
            <a:fillRect/>
          </a:stretch>
        </p:blipFill>
        <p:spPr>
          <a:xfrm>
            <a:off x="2942897" y="2582986"/>
            <a:ext cx="7170024" cy="4275014"/>
          </a:xfrm>
          <a:prstGeom prst="rect">
            <a:avLst/>
          </a:prstGeom>
        </p:spPr>
      </p:pic>
      <p:pic>
        <p:nvPicPr>
          <p:cNvPr id="8" name="Imagen 7">
            <a:hlinkClick r:id="rId3"/>
          </p:cNvPr>
          <p:cNvPicPr>
            <a:picLocks noChangeAspect="1"/>
          </p:cNvPicPr>
          <p:nvPr/>
        </p:nvPicPr>
        <p:blipFill>
          <a:blip r:embed="rId4"/>
          <a:stretch>
            <a:fillRect/>
          </a:stretch>
        </p:blipFill>
        <p:spPr>
          <a:xfrm>
            <a:off x="11377400" y="2517182"/>
            <a:ext cx="614902" cy="614902"/>
          </a:xfrm>
          <a:prstGeom prst="rect">
            <a:avLst/>
          </a:prstGeom>
        </p:spPr>
      </p:pic>
      <p:pic>
        <p:nvPicPr>
          <p:cNvPr id="1028" name="Picture 4" descr="Resultado de imagen para video icon 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30444" y="3636578"/>
            <a:ext cx="661857" cy="4965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para http icon 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25485" y="4424855"/>
            <a:ext cx="880352" cy="88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075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23696" y="269228"/>
            <a:ext cx="9427779" cy="1569660"/>
          </a:xfrm>
          <a:prstGeom prst="rect">
            <a:avLst/>
          </a:prstGeom>
        </p:spPr>
        <p:txBody>
          <a:bodyPr wrap="square">
            <a:spAutoFit/>
          </a:bodyPr>
          <a:lstStyle/>
          <a:p>
            <a:r>
              <a:rPr lang="es-MX" sz="2400" b="1" dirty="0" err="1" smtClean="0"/>
              <a:t>SCImago</a:t>
            </a:r>
            <a:r>
              <a:rPr lang="es-MX" sz="2400" b="1" dirty="0" smtClean="0"/>
              <a:t> Journal &amp; Country Rank </a:t>
            </a:r>
            <a:r>
              <a:rPr lang="es-MX" dirty="0" smtClean="0"/>
              <a:t>es un portal que incluye las revistas y los indicadores científicos a partir de la información contenida en la base de datos Scopus (</a:t>
            </a:r>
            <a:r>
              <a:rPr lang="es-MX" dirty="0" err="1" smtClean="0"/>
              <a:t>Elsevier</a:t>
            </a:r>
            <a:r>
              <a:rPr lang="es-MX" dirty="0" smtClean="0"/>
              <a:t>). Estos indicadores se utilizan para evaluar y analizar las publicaciones científicas. La plataforma debe su nombre al trabajo desarrollado por el Grupo </a:t>
            </a:r>
            <a:r>
              <a:rPr lang="es-MX" dirty="0" err="1" smtClean="0"/>
              <a:t>SCImago</a:t>
            </a:r>
            <a:r>
              <a:rPr lang="es-MX" dirty="0" smtClean="0"/>
              <a:t> que desarrolló su métrica científica  </a:t>
            </a:r>
            <a:endParaRPr lang="es-AR" dirty="0"/>
          </a:p>
        </p:txBody>
      </p:sp>
      <p:pic>
        <p:nvPicPr>
          <p:cNvPr id="5" name="Imagen 4"/>
          <p:cNvPicPr>
            <a:picLocks noChangeAspect="1"/>
          </p:cNvPicPr>
          <p:nvPr/>
        </p:nvPicPr>
        <p:blipFill>
          <a:blip r:embed="rId2"/>
          <a:stretch>
            <a:fillRect/>
          </a:stretch>
        </p:blipFill>
        <p:spPr>
          <a:xfrm>
            <a:off x="1545020" y="2058244"/>
            <a:ext cx="9606455" cy="4617960"/>
          </a:xfrm>
          <a:prstGeom prst="rect">
            <a:avLst/>
          </a:prstGeom>
        </p:spPr>
      </p:pic>
      <p:pic>
        <p:nvPicPr>
          <p:cNvPr id="6" name="Imagen 5">
            <a:hlinkClick r:id="rId3"/>
          </p:cNvPr>
          <p:cNvPicPr>
            <a:picLocks noChangeAspect="1"/>
          </p:cNvPicPr>
          <p:nvPr/>
        </p:nvPicPr>
        <p:blipFill>
          <a:blip r:embed="rId4"/>
          <a:stretch>
            <a:fillRect/>
          </a:stretch>
        </p:blipFill>
        <p:spPr>
          <a:xfrm>
            <a:off x="11377400" y="2517182"/>
            <a:ext cx="614902" cy="614902"/>
          </a:xfrm>
          <a:prstGeom prst="rect">
            <a:avLst/>
          </a:prstGeom>
        </p:spPr>
      </p:pic>
      <p:pic>
        <p:nvPicPr>
          <p:cNvPr id="7" name="Picture 4" descr="Resultado de imagen para video icon 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30444" y="3636578"/>
            <a:ext cx="661857" cy="49656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sultado de imagen para http icon 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25485" y="4424855"/>
            <a:ext cx="880352" cy="88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318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23696" y="468924"/>
            <a:ext cx="9186041" cy="1846659"/>
          </a:xfrm>
          <a:prstGeom prst="rect">
            <a:avLst/>
          </a:prstGeom>
        </p:spPr>
        <p:txBody>
          <a:bodyPr wrap="square">
            <a:spAutoFit/>
          </a:bodyPr>
          <a:lstStyle/>
          <a:p>
            <a:r>
              <a:rPr lang="es-MX" sz="2400" b="1" dirty="0" err="1" smtClean="0"/>
              <a:t>Research</a:t>
            </a:r>
            <a:r>
              <a:rPr lang="es-MX" sz="2400" b="1" dirty="0" smtClean="0"/>
              <a:t> </a:t>
            </a:r>
            <a:r>
              <a:rPr lang="es-MX" sz="2400" b="1" dirty="0" err="1" smtClean="0"/>
              <a:t>Papers</a:t>
            </a:r>
            <a:r>
              <a:rPr lang="es-MX" sz="2400" b="1" dirty="0" smtClean="0"/>
              <a:t> in </a:t>
            </a:r>
            <a:r>
              <a:rPr lang="es-MX" sz="2400" b="1" dirty="0" err="1" smtClean="0"/>
              <a:t>Economics</a:t>
            </a:r>
            <a:r>
              <a:rPr lang="es-MX" sz="2400" b="1" dirty="0" smtClean="0"/>
              <a:t> (</a:t>
            </a:r>
            <a:r>
              <a:rPr lang="es-MX" sz="2400" b="1" dirty="0" err="1" smtClean="0"/>
              <a:t>RePEc</a:t>
            </a:r>
            <a:r>
              <a:rPr lang="es-MX" sz="2400" b="1" dirty="0" smtClean="0"/>
              <a:t>) </a:t>
            </a:r>
            <a:r>
              <a:rPr lang="es-MX" dirty="0" smtClean="0"/>
              <a:t>es un esfuerzo colaborativo por parte de cientos de voluntarios de muchos países para mejorar la difusión de la investigación en economía. El corazón del proyecto es una base de datos descentralizada que aglutina artículos de trabajo, </a:t>
            </a:r>
            <a:r>
              <a:rPr lang="es-MX" dirty="0" err="1" smtClean="0"/>
              <a:t>prepublicaciones</a:t>
            </a:r>
            <a:r>
              <a:rPr lang="es-MX" dirty="0" smtClean="0"/>
              <a:t>, artículos de revistas académicas y componentes de software. El proyecto se inició en 1997.1​ Su precursor, el </a:t>
            </a:r>
            <a:r>
              <a:rPr lang="es-MX" dirty="0" err="1" smtClean="0"/>
              <a:t>NetEc</a:t>
            </a:r>
            <a:r>
              <a:rPr lang="es-MX" dirty="0" smtClean="0"/>
              <a:t> se remonta a 1993.</a:t>
            </a:r>
            <a:endParaRPr lang="es-AR" dirty="0"/>
          </a:p>
        </p:txBody>
      </p:sp>
      <p:pic>
        <p:nvPicPr>
          <p:cNvPr id="5" name="Picture 4" descr="Resultado de imagen para video icon 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0444" y="3636578"/>
            <a:ext cx="661857" cy="49656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2162722" y="2646381"/>
            <a:ext cx="8307987" cy="3879195"/>
          </a:xfrm>
          <a:prstGeom prst="rect">
            <a:avLst/>
          </a:prstGeom>
        </p:spPr>
      </p:pic>
    </p:spTree>
    <p:extLst>
      <p:ext uri="{BB962C8B-B14F-4D97-AF65-F5344CB8AC3E}">
        <p14:creationId xmlns:p14="http://schemas.microsoft.com/office/powerpoint/2010/main" val="1018523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34208" y="474345"/>
            <a:ext cx="9091448" cy="2800767"/>
          </a:xfrm>
          <a:prstGeom prst="rect">
            <a:avLst/>
          </a:prstGeom>
        </p:spPr>
        <p:txBody>
          <a:bodyPr wrap="square">
            <a:spAutoFit/>
          </a:bodyPr>
          <a:lstStyle/>
          <a:p>
            <a:pPr algn="just" fontAlgn="base"/>
            <a:r>
              <a:rPr lang="es-MX" sz="1600" b="1" dirty="0">
                <a:solidFill>
                  <a:srgbClr val="3D3D3D"/>
                </a:solidFill>
                <a:latin typeface="Raleway"/>
              </a:rPr>
              <a:t>La Clasificación Integrada de Revistas Científicas – CIRC</a:t>
            </a:r>
            <a:r>
              <a:rPr lang="es-MX" sz="1600" dirty="0">
                <a:solidFill>
                  <a:srgbClr val="3D3D3D"/>
                </a:solidFill>
                <a:latin typeface="Raleway"/>
              </a:rPr>
              <a:t> tiene como objetivo la construcción de una clasificación de revistas científicas de Ciencias Sociales y Humanas en función de su calidad, integrando los productos de evaluación existentes considerados positivamente por las diferentes agencias de evaluación nacionales como CNEAI, ANECA.</a:t>
            </a:r>
          </a:p>
          <a:p>
            <a:pPr algn="just" fontAlgn="base"/>
            <a:r>
              <a:rPr lang="es-MX" sz="1600" dirty="0">
                <a:solidFill>
                  <a:srgbClr val="3D3D3D"/>
                </a:solidFill>
                <a:latin typeface="Raleway"/>
              </a:rPr>
              <a:t>Se pretende asimismo, que el modelo sea operativo y la clasificación resultante pueda ser integrada en sistemas de información científica para facilitar la construcción de indicadores </a:t>
            </a:r>
            <a:r>
              <a:rPr lang="es-MX" sz="1600" dirty="0" err="1">
                <a:solidFill>
                  <a:srgbClr val="3D3D3D"/>
                </a:solidFill>
                <a:latin typeface="Raleway"/>
              </a:rPr>
              <a:t>bibliométricos</a:t>
            </a:r>
            <a:r>
              <a:rPr lang="es-MX" sz="1600" dirty="0">
                <a:solidFill>
                  <a:srgbClr val="3D3D3D"/>
                </a:solidFill>
                <a:latin typeface="Raleway"/>
              </a:rPr>
              <a:t> destinados a la evaluación y descripción de los resultados de investigación de diversos agentes científicos como universidades, departamentos o investigadores</a:t>
            </a:r>
            <a:r>
              <a:rPr lang="es-MX" sz="1600" dirty="0" smtClean="0">
                <a:solidFill>
                  <a:srgbClr val="3D3D3D"/>
                </a:solidFill>
                <a:latin typeface="Raleway"/>
              </a:rPr>
              <a:t>.</a:t>
            </a:r>
            <a:r>
              <a:rPr lang="es-MX" sz="1600" dirty="0">
                <a:solidFill>
                  <a:srgbClr val="3D3D3D"/>
                </a:solidFill>
                <a:latin typeface="Raleway"/>
              </a:rPr>
              <a:t/>
            </a:r>
            <a:br>
              <a:rPr lang="es-MX" sz="1600" dirty="0">
                <a:solidFill>
                  <a:srgbClr val="3D3D3D"/>
                </a:solidFill>
                <a:latin typeface="Raleway"/>
              </a:rPr>
            </a:br>
            <a:r>
              <a:rPr lang="es-MX" sz="1600" dirty="0">
                <a:solidFill>
                  <a:srgbClr val="3D3D3D"/>
                </a:solidFill>
                <a:latin typeface="Raleway"/>
              </a:rPr>
              <a:t>Por tanto, Clasificación Integrada de Revistas Científicas – CIRC, nace con el fin de generar un instrumento de medida común que sea utilizado por evaluadores, investigadores y grupos de investigación sobre </a:t>
            </a:r>
            <a:r>
              <a:rPr lang="es-MX" sz="1600" dirty="0" err="1">
                <a:solidFill>
                  <a:srgbClr val="3D3D3D"/>
                </a:solidFill>
                <a:latin typeface="Raleway"/>
              </a:rPr>
              <a:t>bibliometría</a:t>
            </a:r>
            <a:r>
              <a:rPr lang="es-MX" sz="1600" dirty="0">
                <a:solidFill>
                  <a:srgbClr val="3D3D3D"/>
                </a:solidFill>
                <a:latin typeface="Raleway"/>
              </a:rPr>
              <a:t>, facilitando realizar comparaciones y compartir información.</a:t>
            </a:r>
            <a:endParaRPr lang="es-MX" sz="1600" b="0" i="0" dirty="0">
              <a:solidFill>
                <a:srgbClr val="3D3D3D"/>
              </a:solidFill>
              <a:effectLst/>
              <a:latin typeface="Raleway"/>
            </a:endParaRPr>
          </a:p>
        </p:txBody>
      </p:sp>
      <p:pic>
        <p:nvPicPr>
          <p:cNvPr id="5" name="Imagen 4"/>
          <p:cNvPicPr>
            <a:picLocks noChangeAspect="1"/>
          </p:cNvPicPr>
          <p:nvPr/>
        </p:nvPicPr>
        <p:blipFill>
          <a:blip r:embed="rId2"/>
          <a:stretch>
            <a:fillRect/>
          </a:stretch>
        </p:blipFill>
        <p:spPr>
          <a:xfrm>
            <a:off x="2228192" y="3541986"/>
            <a:ext cx="7729842" cy="2879649"/>
          </a:xfrm>
          <a:prstGeom prst="rect">
            <a:avLst/>
          </a:prstGeom>
        </p:spPr>
      </p:pic>
      <p:pic>
        <p:nvPicPr>
          <p:cNvPr id="6" name="Imagen 5">
            <a:hlinkClick r:id="rId3"/>
          </p:cNvPr>
          <p:cNvPicPr>
            <a:picLocks noChangeAspect="1"/>
          </p:cNvPicPr>
          <p:nvPr/>
        </p:nvPicPr>
        <p:blipFill>
          <a:blip r:embed="rId4"/>
          <a:stretch>
            <a:fillRect/>
          </a:stretch>
        </p:blipFill>
        <p:spPr>
          <a:xfrm>
            <a:off x="11377400" y="2517182"/>
            <a:ext cx="614902" cy="614902"/>
          </a:xfrm>
          <a:prstGeom prst="rect">
            <a:avLst/>
          </a:prstGeom>
        </p:spPr>
      </p:pic>
      <p:pic>
        <p:nvPicPr>
          <p:cNvPr id="8" name="Picture 2" descr="Resultado de imagen para http icon 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44675" y="3457903"/>
            <a:ext cx="880352" cy="88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799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29208" y="639094"/>
            <a:ext cx="9848192" cy="4985980"/>
          </a:xfrm>
          <a:prstGeom prst="rect">
            <a:avLst/>
          </a:prstGeom>
        </p:spPr>
        <p:txBody>
          <a:bodyPr wrap="square">
            <a:spAutoFit/>
          </a:bodyPr>
          <a:lstStyle/>
          <a:p>
            <a:r>
              <a:rPr lang="es-MX" b="0" i="0" dirty="0" smtClean="0">
                <a:effectLst/>
              </a:rPr>
              <a:t>La </a:t>
            </a:r>
            <a:r>
              <a:rPr lang="es-MX" sz="2400" b="1" i="0" dirty="0" smtClean="0">
                <a:effectLst/>
              </a:rPr>
              <a:t>Biblioteca Electrónica de Ciencia y Tecnología de la República Argentina</a:t>
            </a:r>
            <a:r>
              <a:rPr lang="es-MX" b="0" i="0" dirty="0" smtClean="0">
                <a:effectLst/>
              </a:rPr>
              <a:t> funciona en el marco de la </a:t>
            </a:r>
            <a:r>
              <a:rPr lang="es-MX" b="1" i="0" dirty="0" smtClean="0">
                <a:effectLst/>
              </a:rPr>
              <a:t>Subsecretaría de Coordinación Institucional</a:t>
            </a:r>
            <a:r>
              <a:rPr lang="es-MX" b="0" i="0" dirty="0" smtClean="0">
                <a:effectLst/>
              </a:rPr>
              <a:t>, dependiente de la Secretaría de Articulación Científico Tecnológica del Ministerio de Ciencia, Tecnología e Innovación Productiva.</a:t>
            </a:r>
          </a:p>
          <a:p>
            <a:pPr algn="just"/>
            <a:r>
              <a:rPr lang="es-MX" b="0" i="0" dirty="0" smtClean="0">
                <a:effectLst/>
              </a:rPr>
              <a:t>Fue creada en diciembre de 2002 por la </a:t>
            </a:r>
            <a:r>
              <a:rPr lang="es-MX" b="0" i="0" u="none" strike="noStrike" dirty="0" smtClean="0">
                <a:solidFill>
                  <a:srgbClr val="008CBA"/>
                </a:solidFill>
                <a:effectLst/>
                <a:hlinkClick r:id="rId2"/>
              </a:rPr>
              <a:t>Resolución Nº 253/02</a:t>
            </a:r>
            <a:r>
              <a:rPr lang="es-MX" b="0" i="0" dirty="0" smtClean="0">
                <a:effectLst/>
              </a:rPr>
              <a:t>, como resultado del Acuerdo Bilateral con Brasil y en concordancia con la </a:t>
            </a:r>
            <a:r>
              <a:rPr lang="es-MX" b="0" i="0" u="none" strike="noStrike" dirty="0" smtClean="0">
                <a:solidFill>
                  <a:srgbClr val="008CBA"/>
                </a:solidFill>
                <a:effectLst/>
                <a:hlinkClick r:id="rId3"/>
              </a:rPr>
              <a:t>Ley de Ciencia, Tecnología e Innovación Nº 25.467</a:t>
            </a:r>
            <a:r>
              <a:rPr lang="es-MX" b="0" i="0" dirty="0" smtClean="0">
                <a:effectLst/>
              </a:rPr>
              <a:t>.</a:t>
            </a:r>
          </a:p>
          <a:p>
            <a:pPr algn="just"/>
            <a:r>
              <a:rPr lang="es-MX" b="0" i="0" dirty="0" smtClean="0">
                <a:effectLst/>
              </a:rPr>
              <a:t>Su principal objetivo es </a:t>
            </a:r>
            <a:r>
              <a:rPr lang="es-MX" b="1" i="0" dirty="0" smtClean="0">
                <a:effectLst/>
              </a:rPr>
              <a:t>brindar acceso, a través de Internet, a artículos completos</a:t>
            </a:r>
            <a:r>
              <a:rPr lang="es-MX" b="0" i="0" dirty="0" smtClean="0">
                <a:effectLst/>
              </a:rPr>
              <a:t> de publicaciones periódicas científicas y tecnológicas, bases de datos referenciales, resúmenes y demás información bibliográfica nacional e internacional de interés para los integrantes del Sistema de Ciencia y Tecnología.</a:t>
            </a:r>
          </a:p>
          <a:p>
            <a:pPr algn="just"/>
            <a:r>
              <a:rPr lang="es-MX" b="0" i="0" dirty="0" smtClean="0">
                <a:effectLst/>
              </a:rPr>
              <a:t>Durante una primera etapa, contó con la cooperación de la </a:t>
            </a:r>
            <a:r>
              <a:rPr lang="es-MX" b="1" i="0" dirty="0" err="1" smtClean="0">
                <a:effectLst/>
              </a:rPr>
              <a:t>Coordenação</a:t>
            </a:r>
            <a:r>
              <a:rPr lang="es-MX" b="1" i="0" dirty="0" smtClean="0">
                <a:effectLst/>
              </a:rPr>
              <a:t> de </a:t>
            </a:r>
            <a:r>
              <a:rPr lang="es-MX" b="1" i="0" dirty="0" err="1" smtClean="0">
                <a:effectLst/>
              </a:rPr>
              <a:t>Aperfeiçoamento</a:t>
            </a:r>
            <a:r>
              <a:rPr lang="es-MX" b="1" i="0" dirty="0" smtClean="0">
                <a:effectLst/>
              </a:rPr>
              <a:t> de </a:t>
            </a:r>
            <a:r>
              <a:rPr lang="es-MX" b="1" i="0" dirty="0" err="1" smtClean="0">
                <a:effectLst/>
              </a:rPr>
              <a:t>Pessoal</a:t>
            </a:r>
            <a:r>
              <a:rPr lang="es-MX" b="1" i="0" dirty="0" smtClean="0">
                <a:effectLst/>
              </a:rPr>
              <a:t> de </a:t>
            </a:r>
            <a:r>
              <a:rPr lang="es-MX" b="1" i="0" dirty="0" err="1" smtClean="0">
                <a:effectLst/>
              </a:rPr>
              <a:t>Nível</a:t>
            </a:r>
            <a:r>
              <a:rPr lang="es-MX" b="1" i="0" dirty="0" smtClean="0">
                <a:effectLst/>
              </a:rPr>
              <a:t> Superior del Brasil</a:t>
            </a:r>
            <a:r>
              <a:rPr lang="es-MX" b="0" i="0" dirty="0" smtClean="0">
                <a:effectLst/>
              </a:rPr>
              <a:t>, que brindó su experiencia en el desarrollo del portal y en la negociación con los editores. Además, contó con el apoyo financiero del “Programa de Modernización Tecnológica II” del Banco Interamericano de Desarrollo (BID).</a:t>
            </a:r>
          </a:p>
          <a:p>
            <a:pPr algn="just"/>
            <a:r>
              <a:rPr lang="es-MX" b="0" i="0" dirty="0" smtClean="0">
                <a:effectLst/>
              </a:rPr>
              <a:t>A partir del año 2004, la entonces Secretaría de Ciencia, Tecnología e Innovación Productiva debió afrontar los costos de la Biblioteca con fondos de su propio presupuesto. Con la creación del Ministerio de Ciencia, Tecnología e Innovación Productiva en el año 2007, la Biblioteca Electrónica fue </a:t>
            </a:r>
            <a:r>
              <a:rPr lang="es-MX" b="1" i="0" dirty="0" smtClean="0">
                <a:effectLst/>
              </a:rPr>
              <a:t>incorporada como ítem fijo dentro de su presupuesto</a:t>
            </a:r>
            <a:r>
              <a:rPr lang="es-MX" b="0" i="0" dirty="0" smtClean="0">
                <a:effectLst/>
              </a:rPr>
              <a:t>, cambiando su estructura organizativa.</a:t>
            </a:r>
            <a:endParaRPr lang="es-MX" b="0" i="0" dirty="0">
              <a:effectLst/>
            </a:endParaRPr>
          </a:p>
        </p:txBody>
      </p:sp>
      <p:pic>
        <p:nvPicPr>
          <p:cNvPr id="5" name="Imagen 4">
            <a:hlinkClick r:id="rId4"/>
          </p:cNvPr>
          <p:cNvPicPr>
            <a:picLocks noChangeAspect="1"/>
          </p:cNvPicPr>
          <p:nvPr/>
        </p:nvPicPr>
        <p:blipFill>
          <a:blip r:embed="rId5"/>
          <a:stretch>
            <a:fillRect/>
          </a:stretch>
        </p:blipFill>
        <p:spPr>
          <a:xfrm>
            <a:off x="11377400" y="2517182"/>
            <a:ext cx="614902" cy="614902"/>
          </a:xfrm>
          <a:prstGeom prst="rect">
            <a:avLst/>
          </a:prstGeom>
        </p:spPr>
      </p:pic>
      <p:pic>
        <p:nvPicPr>
          <p:cNvPr id="6" name="Picture 2" descr="Resultado de imagen para http icon 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25485" y="4424855"/>
            <a:ext cx="880352" cy="88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163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INDICADORE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852" y="2346435"/>
            <a:ext cx="5905500" cy="397192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395144" y="1135118"/>
            <a:ext cx="5322291" cy="1015663"/>
          </a:xfrm>
          <a:prstGeom prst="rect">
            <a:avLst/>
          </a:prstGeom>
          <a:noFill/>
        </p:spPr>
        <p:txBody>
          <a:bodyPr wrap="none" rtlCol="0">
            <a:spAutoFit/>
          </a:bodyPr>
          <a:lstStyle/>
          <a:p>
            <a:r>
              <a:rPr lang="es-MX" sz="6000" b="1" dirty="0" smtClean="0"/>
              <a:t>INDICADORES</a:t>
            </a:r>
            <a:endParaRPr lang="es-AR" sz="6000" b="1" dirty="0"/>
          </a:p>
        </p:txBody>
      </p:sp>
    </p:spTree>
    <p:extLst>
      <p:ext uri="{BB962C8B-B14F-4D97-AF65-F5344CB8AC3E}">
        <p14:creationId xmlns:p14="http://schemas.microsoft.com/office/powerpoint/2010/main" val="3470380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792705" y="1161858"/>
            <a:ext cx="8915400" cy="49398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3600" b="0" i="0" u="none" strike="noStrike" cap="none" normalizeH="0" baseline="0" dirty="0" smtClean="0">
                <a:ln>
                  <a:noFill/>
                </a:ln>
                <a:solidFill>
                  <a:srgbClr val="000000"/>
                </a:solidFill>
                <a:effectLst/>
                <a:latin typeface="Helvetica Neue"/>
              </a:rPr>
              <a:t>Factor de impacto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3600" b="0" i="0" u="none" strike="noStrike" cap="none" normalizeH="0" baseline="0" dirty="0" smtClean="0">
              <a:ln>
                <a:noFill/>
              </a:ln>
              <a:solidFill>
                <a:srgbClr val="000000"/>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b="0" i="0" u="none" strike="noStrike" cap="none" normalizeH="0" baseline="0" dirty="0" smtClean="0">
                <a:ln>
                  <a:noFill/>
                </a:ln>
                <a:solidFill>
                  <a:srgbClr val="555555"/>
                </a:solidFill>
                <a:effectLst/>
                <a:latin typeface="Helvetica Neue"/>
              </a:rPr>
              <a:t>El factor de impacto o índice de impacto mide la frecuencia con la que una revista ha sido citada en un año concreto. Es un indicador que permite comparar revistas y evaluar la importancia relativa de una revista dentro de un mismo campo científico. Se calcula de la siguiente manera: </a:t>
            </a:r>
            <a:r>
              <a:rPr kumimoji="0" lang="es-AR" altLang="es-AR" b="1" i="0" u="none" strike="noStrike" cap="none" normalizeH="0" baseline="0" dirty="0" smtClean="0">
                <a:ln>
                  <a:noFill/>
                </a:ln>
                <a:solidFill>
                  <a:srgbClr val="555555"/>
                </a:solidFill>
                <a:effectLst/>
                <a:latin typeface="inherit"/>
              </a:rPr>
              <a:t>A = B/</a:t>
            </a:r>
            <a:r>
              <a:rPr kumimoji="0" lang="es-AR" altLang="es-AR" sz="2400" b="1" i="0" u="none" strike="noStrike" cap="none" normalizeH="0" baseline="-30000" dirty="0" smtClean="0">
                <a:ln>
                  <a:noFill/>
                </a:ln>
                <a:solidFill>
                  <a:srgbClr val="555555"/>
                </a:solidFill>
                <a:effectLst/>
                <a:latin typeface="inherit"/>
              </a:rPr>
              <a:t>C</a:t>
            </a:r>
            <a:endParaRPr kumimoji="0" lang="es-AR" altLang="es-A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b="1" i="0" u="none" strike="noStrike" cap="none" normalizeH="0" baseline="0" dirty="0" smtClean="0">
                <a:ln>
                  <a:noFill/>
                </a:ln>
                <a:solidFill>
                  <a:schemeClr val="tx1"/>
                </a:solidFill>
                <a:effectLst/>
                <a:latin typeface="inherit"/>
              </a:rPr>
              <a:t>A</a:t>
            </a:r>
            <a:r>
              <a:rPr kumimoji="0" lang="es-AR" altLang="es-AR" b="0" i="0" u="none" strike="noStrike" cap="none" normalizeH="0" baseline="0" dirty="0" smtClean="0">
                <a:ln>
                  <a:noFill/>
                </a:ln>
                <a:solidFill>
                  <a:schemeClr val="tx1"/>
                </a:solidFill>
                <a:effectLst/>
                <a:latin typeface="inherit"/>
              </a:rPr>
              <a:t> = Factor de impacto de la revista X en 2009</a:t>
            </a:r>
            <a:br>
              <a:rPr kumimoji="0" lang="es-AR" altLang="es-AR" b="0" i="0" u="none" strike="noStrike" cap="none" normalizeH="0" baseline="0" dirty="0" smtClean="0">
                <a:ln>
                  <a:noFill/>
                </a:ln>
                <a:solidFill>
                  <a:schemeClr val="tx1"/>
                </a:solidFill>
                <a:effectLst/>
                <a:latin typeface="inherit"/>
              </a:rPr>
            </a:br>
            <a:r>
              <a:rPr kumimoji="0" lang="es-AR" altLang="es-AR" b="1" i="0" u="none" strike="noStrike" cap="none" normalizeH="0" baseline="0" dirty="0" smtClean="0">
                <a:ln>
                  <a:noFill/>
                </a:ln>
                <a:solidFill>
                  <a:schemeClr val="tx1"/>
                </a:solidFill>
                <a:effectLst/>
                <a:latin typeface="inherit"/>
              </a:rPr>
              <a:t>B</a:t>
            </a:r>
            <a:r>
              <a:rPr kumimoji="0" lang="es-AR" altLang="es-AR" b="0" i="0" u="none" strike="noStrike" cap="none" normalizeH="0" baseline="0" dirty="0" smtClean="0">
                <a:ln>
                  <a:noFill/>
                </a:ln>
                <a:solidFill>
                  <a:schemeClr val="tx1"/>
                </a:solidFill>
                <a:effectLst/>
                <a:latin typeface="inherit"/>
              </a:rPr>
              <a:t> = Número de citas recibidas por la revista X en 2009 de artículos publicados en 2007 y 2008</a:t>
            </a:r>
            <a:br>
              <a:rPr kumimoji="0" lang="es-AR" altLang="es-AR" b="0" i="0" u="none" strike="noStrike" cap="none" normalizeH="0" baseline="0" dirty="0" smtClean="0">
                <a:ln>
                  <a:noFill/>
                </a:ln>
                <a:solidFill>
                  <a:schemeClr val="tx1"/>
                </a:solidFill>
                <a:effectLst/>
                <a:latin typeface="inherit"/>
              </a:rPr>
            </a:br>
            <a:r>
              <a:rPr kumimoji="0" lang="es-AR" altLang="es-AR" b="1" i="0" u="none" strike="noStrike" cap="none" normalizeH="0" baseline="0" dirty="0" smtClean="0">
                <a:ln>
                  <a:noFill/>
                </a:ln>
                <a:solidFill>
                  <a:schemeClr val="tx1"/>
                </a:solidFill>
                <a:effectLst/>
                <a:latin typeface="inherit"/>
              </a:rPr>
              <a:t>C </a:t>
            </a:r>
            <a:r>
              <a:rPr kumimoji="0" lang="es-AR" altLang="es-AR" b="0" i="0" u="none" strike="noStrike" cap="none" normalizeH="0" baseline="0" dirty="0" smtClean="0">
                <a:ln>
                  <a:noFill/>
                </a:ln>
                <a:solidFill>
                  <a:schemeClr val="tx1"/>
                </a:solidFill>
                <a:effectLst/>
                <a:latin typeface="inherit"/>
              </a:rPr>
              <a:t>= Número de artículos publicados en la revista X en 2007 y 2008 (se divide por el nº de artículos para corregir la ventaja potencial de las revistas que publican muchos trabajos, ya que éstas tienen mayor probabilidad de ser citadas).</a:t>
            </a:r>
            <a:endParaRPr kumimoji="0" lang="es-AR" altLang="es-A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b="0" i="0" u="none" strike="noStrike" cap="none" normalizeH="0" baseline="0" dirty="0" smtClean="0">
                <a:ln>
                  <a:noFill/>
                </a:ln>
                <a:solidFill>
                  <a:srgbClr val="555555"/>
                </a:solidFill>
                <a:effectLst/>
                <a:latin typeface="Helvetica Neue"/>
              </a:rPr>
              <a:t>Puedes consultarlo en: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b="1" i="0" u="none" strike="noStrike" cap="none" normalizeH="0" baseline="0" dirty="0" smtClean="0">
                <a:ln>
                  <a:noFill/>
                </a:ln>
                <a:solidFill>
                  <a:srgbClr val="555555"/>
                </a:solidFill>
                <a:effectLst/>
                <a:latin typeface="inherit"/>
              </a:rPr>
              <a:t>Revistas internacionales</a:t>
            </a:r>
            <a:r>
              <a:rPr kumimoji="0" lang="es-AR" altLang="es-AR" b="0" i="0" u="none" strike="noStrike" cap="none" normalizeH="0" baseline="0" dirty="0" smtClean="0">
                <a:ln>
                  <a:noFill/>
                </a:ln>
                <a:solidFill>
                  <a:srgbClr val="555555"/>
                </a:solidFill>
                <a:effectLst/>
                <a:latin typeface="inherit"/>
              </a:rPr>
              <a:t>: </a:t>
            </a:r>
            <a:r>
              <a:rPr kumimoji="0" lang="es-AR" altLang="es-AR" b="0" i="0" u="sng" strike="noStrike" cap="none" normalizeH="0" baseline="0" dirty="0" err="1" smtClean="0">
                <a:ln>
                  <a:noFill/>
                </a:ln>
                <a:solidFill>
                  <a:srgbClr val="000000"/>
                </a:solidFill>
                <a:effectLst/>
                <a:latin typeface="inherit"/>
                <a:hlinkClick r:id="rId2" tooltip="Acceder [nueva ventana]"/>
              </a:rPr>
              <a:t>Journal</a:t>
            </a:r>
            <a:r>
              <a:rPr kumimoji="0" lang="es-AR" altLang="es-AR" b="0" i="0" u="sng" strike="noStrike" cap="none" normalizeH="0" baseline="0" dirty="0" smtClean="0">
                <a:ln>
                  <a:noFill/>
                </a:ln>
                <a:solidFill>
                  <a:srgbClr val="000000"/>
                </a:solidFill>
                <a:effectLst/>
                <a:latin typeface="inherit"/>
                <a:hlinkClick r:id="rId2" tooltip="Acceder [nueva ventana]"/>
              </a:rPr>
              <a:t> </a:t>
            </a:r>
            <a:r>
              <a:rPr kumimoji="0" lang="es-AR" altLang="es-AR" b="0" i="0" u="sng" strike="noStrike" cap="none" normalizeH="0" baseline="0" dirty="0" err="1" smtClean="0">
                <a:ln>
                  <a:noFill/>
                </a:ln>
                <a:solidFill>
                  <a:srgbClr val="000000"/>
                </a:solidFill>
                <a:effectLst/>
                <a:latin typeface="inherit"/>
                <a:hlinkClick r:id="rId2" tooltip="Acceder [nueva ventana]"/>
              </a:rPr>
              <a:t>Citation</a:t>
            </a:r>
            <a:r>
              <a:rPr kumimoji="0" lang="es-AR" altLang="es-AR" b="0" i="0" u="sng" strike="noStrike" cap="none" normalizeH="0" baseline="0" dirty="0" smtClean="0">
                <a:ln>
                  <a:noFill/>
                </a:ln>
                <a:solidFill>
                  <a:srgbClr val="000000"/>
                </a:solidFill>
                <a:effectLst/>
                <a:latin typeface="inherit"/>
                <a:hlinkClick r:id="rId2" tooltip="Acceder [nueva ventana]"/>
              </a:rPr>
              <a:t> </a:t>
            </a:r>
            <a:r>
              <a:rPr kumimoji="0" lang="es-AR" altLang="es-AR" b="0" i="0" u="sng" strike="noStrike" cap="none" normalizeH="0" baseline="0" dirty="0" err="1" smtClean="0">
                <a:ln>
                  <a:noFill/>
                </a:ln>
                <a:solidFill>
                  <a:srgbClr val="000000"/>
                </a:solidFill>
                <a:effectLst/>
                <a:latin typeface="inherit"/>
                <a:hlinkClick r:id="rId2" tooltip="Acceder [nueva ventana]"/>
              </a:rPr>
              <a:t>Reports</a:t>
            </a:r>
            <a:r>
              <a:rPr kumimoji="0" lang="es-AR" altLang="es-AR" b="0" i="0" u="sng" strike="noStrike" cap="none" normalizeH="0" baseline="0" dirty="0" smtClean="0">
                <a:ln>
                  <a:noFill/>
                </a:ln>
                <a:solidFill>
                  <a:srgbClr val="000000"/>
                </a:solidFill>
                <a:effectLst/>
                <a:latin typeface="inherit"/>
                <a:hlinkClick r:id="rId2" tooltip="Acceder [nueva ventana]"/>
              </a:rPr>
              <a:t> (JCR)</a:t>
            </a:r>
            <a:r>
              <a:rPr kumimoji="0" lang="es-AR" altLang="es-AR" b="1" i="0" u="none" strike="noStrike" cap="none" normalizeH="0" baseline="0" dirty="0" smtClean="0">
                <a:ln>
                  <a:noFill/>
                </a:ln>
                <a:solidFill>
                  <a:srgbClr val="555555"/>
                </a:solidFill>
                <a:effectLst/>
                <a:latin typeface="inherit"/>
              </a:rPr>
              <a:t> </a:t>
            </a:r>
            <a:endParaRPr kumimoji="0" lang="es-AR" altLang="es-AR" sz="1200" b="0" i="0" u="none" strike="noStrike" cap="none" normalizeH="0" baseline="0" dirty="0" smtClean="0">
              <a:ln>
                <a:noFill/>
              </a:ln>
              <a:solidFill>
                <a:srgbClr val="555555"/>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1800" b="0" i="0" u="none" strike="noStrike" cap="none" normalizeH="0" baseline="0" dirty="0" smtClean="0">
              <a:ln>
                <a:noFill/>
              </a:ln>
              <a:solidFill>
                <a:schemeClr val="tx1"/>
              </a:solidFill>
              <a:effectLst/>
              <a:latin typeface="Arial" panose="020B0604020202020204" pitchFamily="34" charset="0"/>
            </a:endParaRPr>
          </a:p>
        </p:txBody>
      </p:sp>
      <p:sp>
        <p:nvSpPr>
          <p:cNvPr id="6" name="Flecha derecha 5">
            <a:hlinkClick r:id="rId3" action="ppaction://hlinksldjump"/>
          </p:cNvPr>
          <p:cNvSpPr/>
          <p:nvPr/>
        </p:nvSpPr>
        <p:spPr>
          <a:xfrm flipH="1">
            <a:off x="1323473" y="6208294"/>
            <a:ext cx="469232" cy="496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851940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447802" y="1852625"/>
            <a:ext cx="9332494" cy="32008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3600" b="0" i="0" u="none" strike="noStrike" cap="none" normalizeH="0" baseline="0" dirty="0" smtClean="0">
                <a:ln>
                  <a:noFill/>
                </a:ln>
                <a:solidFill>
                  <a:srgbClr val="000000"/>
                </a:solidFill>
                <a:effectLst/>
                <a:latin typeface="Helvetica Neue"/>
              </a:rPr>
              <a:t>Índice de inmediatez</a:t>
            </a:r>
          </a:p>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b="0" i="0" u="none" strike="noStrike" cap="none" normalizeH="0" baseline="0" dirty="0" smtClean="0">
                <a:ln>
                  <a:noFill/>
                </a:ln>
                <a:solidFill>
                  <a:srgbClr val="555555"/>
                </a:solidFill>
                <a:effectLst/>
                <a:latin typeface="Helvetica Neue"/>
              </a:rPr>
              <a:t>El índice de inmediatez mide la rapidez con la que se citan los artículos de una revista científica, y permite identificar revistas punteras en investigaciones de amplia repercusión. Se calcula de la siguiente manera: </a:t>
            </a:r>
            <a:r>
              <a:rPr kumimoji="0" lang="es-AR" altLang="es-AR" b="1" i="0" u="none" strike="noStrike" cap="none" normalizeH="0" baseline="0" dirty="0" smtClean="0">
                <a:ln>
                  <a:noFill/>
                </a:ln>
                <a:solidFill>
                  <a:srgbClr val="555555"/>
                </a:solidFill>
                <a:effectLst/>
                <a:latin typeface="inherit"/>
              </a:rPr>
              <a:t>A = B/</a:t>
            </a:r>
            <a:r>
              <a:rPr kumimoji="0" lang="es-AR" altLang="es-AR" sz="2800" b="1" i="0" u="none" strike="noStrike" cap="none" normalizeH="0" baseline="-30000" dirty="0" smtClean="0">
                <a:ln>
                  <a:noFill/>
                </a:ln>
                <a:solidFill>
                  <a:srgbClr val="555555"/>
                </a:solidFill>
                <a:effectLst/>
                <a:latin typeface="inherit"/>
              </a:rPr>
              <a:t>C</a:t>
            </a:r>
            <a:endParaRPr kumimoji="0" lang="es-AR" altLang="es-AR" sz="2800" b="1" i="0" u="none" strike="noStrike" cap="none" normalizeH="0" baseline="0" dirty="0" smtClean="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1800" b="1" i="0" u="none" strike="noStrike" cap="none" normalizeH="0" baseline="0" dirty="0" smtClean="0">
                <a:ln>
                  <a:noFill/>
                </a:ln>
                <a:solidFill>
                  <a:schemeClr val="tx1"/>
                </a:solidFill>
                <a:effectLst/>
                <a:latin typeface="inherit"/>
              </a:rPr>
              <a:t>A</a:t>
            </a:r>
            <a:r>
              <a:rPr kumimoji="0" lang="es-AR" altLang="es-AR" sz="1800" b="0" i="0" u="none" strike="noStrike" cap="none" normalizeH="0" baseline="0" dirty="0" smtClean="0">
                <a:ln>
                  <a:noFill/>
                </a:ln>
                <a:solidFill>
                  <a:schemeClr val="tx1"/>
                </a:solidFill>
                <a:effectLst/>
              </a:rPr>
              <a:t> </a:t>
            </a:r>
            <a:r>
              <a:rPr kumimoji="0" lang="es-AR" altLang="es-AR" sz="1800" b="0" i="0" u="none" strike="noStrike" cap="none" normalizeH="0" baseline="0" dirty="0" smtClean="0">
                <a:ln>
                  <a:noFill/>
                </a:ln>
                <a:solidFill>
                  <a:schemeClr val="tx1"/>
                </a:solidFill>
                <a:effectLst/>
                <a:latin typeface="Arial" panose="020B0604020202020204" pitchFamily="34" charset="0"/>
              </a:rPr>
              <a:t>= Índice de inmediatez de la revista X en 2009</a:t>
            </a:r>
            <a:br>
              <a:rPr kumimoji="0" lang="es-AR" altLang="es-AR" sz="1800" b="0" i="0" u="none" strike="noStrike" cap="none" normalizeH="0" baseline="0" dirty="0" smtClean="0">
                <a:ln>
                  <a:noFill/>
                </a:ln>
                <a:solidFill>
                  <a:schemeClr val="tx1"/>
                </a:solidFill>
                <a:effectLst/>
                <a:latin typeface="Arial" panose="020B0604020202020204" pitchFamily="34" charset="0"/>
              </a:rPr>
            </a:br>
            <a:r>
              <a:rPr kumimoji="0" lang="es-AR" altLang="es-AR" sz="1800" b="1" i="0" u="none" strike="noStrike" cap="none" normalizeH="0" baseline="0" dirty="0" smtClean="0">
                <a:ln>
                  <a:noFill/>
                </a:ln>
                <a:solidFill>
                  <a:schemeClr val="tx1"/>
                </a:solidFill>
                <a:effectLst/>
                <a:latin typeface="inherit"/>
              </a:rPr>
              <a:t>B </a:t>
            </a:r>
            <a:r>
              <a:rPr kumimoji="0" lang="es-AR" altLang="es-AR" sz="1800" b="0" i="0" u="none" strike="noStrike" cap="none" normalizeH="0" baseline="0" dirty="0" smtClean="0">
                <a:ln>
                  <a:noFill/>
                </a:ln>
                <a:solidFill>
                  <a:schemeClr val="tx1"/>
                </a:solidFill>
                <a:effectLst/>
              </a:rPr>
              <a:t>= Número de citas recibidas en 2009 de artículos publicados en la revista X en 2009</a:t>
            </a:r>
            <a:r>
              <a:rPr kumimoji="0" lang="es-AR" altLang="es-AR" sz="1800" b="0" i="0" u="none" strike="noStrike" cap="none" normalizeH="0" baseline="0" dirty="0" smtClean="0">
                <a:ln>
                  <a:noFill/>
                </a:ln>
                <a:solidFill>
                  <a:schemeClr val="tx1"/>
                </a:solidFill>
                <a:effectLst/>
                <a:latin typeface="Arial" panose="020B0604020202020204" pitchFamily="34" charset="0"/>
              </a:rPr>
              <a:t/>
            </a:r>
            <a:br>
              <a:rPr kumimoji="0" lang="es-AR" altLang="es-AR" sz="1800" b="0" i="0" u="none" strike="noStrike" cap="none" normalizeH="0" baseline="0" dirty="0" smtClean="0">
                <a:ln>
                  <a:noFill/>
                </a:ln>
                <a:solidFill>
                  <a:schemeClr val="tx1"/>
                </a:solidFill>
                <a:effectLst/>
                <a:latin typeface="Arial" panose="020B0604020202020204" pitchFamily="34" charset="0"/>
              </a:rPr>
            </a:br>
            <a:r>
              <a:rPr kumimoji="0" lang="es-AR" altLang="es-AR" sz="1800" b="1" i="0" u="none" strike="noStrike" cap="none" normalizeH="0" baseline="0" dirty="0" smtClean="0">
                <a:ln>
                  <a:noFill/>
                </a:ln>
                <a:solidFill>
                  <a:schemeClr val="tx1"/>
                </a:solidFill>
                <a:effectLst/>
                <a:latin typeface="inherit"/>
              </a:rPr>
              <a:t>C</a:t>
            </a:r>
            <a:r>
              <a:rPr kumimoji="0" lang="es-AR" altLang="es-AR" sz="1800" b="0" i="0" u="none" strike="noStrike" cap="none" normalizeH="0" baseline="0" dirty="0" smtClean="0">
                <a:ln>
                  <a:noFill/>
                </a:ln>
                <a:solidFill>
                  <a:schemeClr val="tx1"/>
                </a:solidFill>
                <a:effectLst/>
              </a:rPr>
              <a:t> </a:t>
            </a:r>
            <a:r>
              <a:rPr kumimoji="0" lang="es-AR" altLang="es-AR" sz="1800" b="0" i="0" u="none" strike="noStrike" cap="none" normalizeH="0" baseline="0" dirty="0" smtClean="0">
                <a:ln>
                  <a:noFill/>
                </a:ln>
                <a:solidFill>
                  <a:schemeClr val="tx1"/>
                </a:solidFill>
                <a:effectLst/>
                <a:latin typeface="Arial" panose="020B0604020202020204" pitchFamily="34" charset="0"/>
              </a:rPr>
              <a:t>= Número de artículos publicados en la revista X en 2009</a:t>
            </a:r>
          </a:p>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b="0" i="0" u="none" strike="noStrike" cap="none" normalizeH="0" baseline="0" dirty="0" smtClean="0">
                <a:ln>
                  <a:noFill/>
                </a:ln>
                <a:solidFill>
                  <a:srgbClr val="555555"/>
                </a:solidFill>
                <a:effectLst/>
                <a:latin typeface="Helvetica Neue"/>
              </a:rPr>
              <a:t>Puedes consultarlo en: </a:t>
            </a:r>
            <a:endParaRPr kumimoji="0" lang="es-AR" altLang="es-A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b="1" i="0" u="none" strike="noStrike" cap="none" normalizeH="0" baseline="0" dirty="0" smtClean="0">
                <a:ln>
                  <a:noFill/>
                </a:ln>
                <a:solidFill>
                  <a:srgbClr val="555555"/>
                </a:solidFill>
                <a:effectLst/>
                <a:latin typeface="inherit"/>
              </a:rPr>
              <a:t>Revistas internacionales</a:t>
            </a:r>
            <a:r>
              <a:rPr kumimoji="0" lang="es-AR" altLang="es-AR" b="0" i="0" u="none" strike="noStrike" cap="none" normalizeH="0" baseline="0" dirty="0" smtClean="0">
                <a:ln>
                  <a:noFill/>
                </a:ln>
                <a:solidFill>
                  <a:srgbClr val="555555"/>
                </a:solidFill>
                <a:effectLst/>
                <a:latin typeface="inherit"/>
              </a:rPr>
              <a:t>: </a:t>
            </a:r>
            <a:r>
              <a:rPr kumimoji="0" lang="es-AR" altLang="es-AR" b="0" i="0" u="none" strike="noStrike" cap="none" normalizeH="0" baseline="0" dirty="0" err="1" smtClean="0">
                <a:ln>
                  <a:noFill/>
                </a:ln>
                <a:solidFill>
                  <a:srgbClr val="002E67"/>
                </a:solidFill>
                <a:effectLst/>
                <a:latin typeface="inherit"/>
                <a:hlinkClick r:id="rId2" tooltip="Acceder [nueva ventana]"/>
              </a:rPr>
              <a:t>Journal</a:t>
            </a:r>
            <a:r>
              <a:rPr kumimoji="0" lang="es-AR" altLang="es-AR" b="0" i="0" u="none" strike="noStrike" cap="none" normalizeH="0" baseline="0" dirty="0" smtClean="0">
                <a:ln>
                  <a:noFill/>
                </a:ln>
                <a:solidFill>
                  <a:srgbClr val="002E67"/>
                </a:solidFill>
                <a:effectLst/>
                <a:latin typeface="inherit"/>
                <a:hlinkClick r:id="rId2" tooltip="Acceder [nueva ventana]"/>
              </a:rPr>
              <a:t> </a:t>
            </a:r>
            <a:r>
              <a:rPr kumimoji="0" lang="es-AR" altLang="es-AR" b="0" i="0" u="none" strike="noStrike" cap="none" normalizeH="0" baseline="0" dirty="0" err="1" smtClean="0">
                <a:ln>
                  <a:noFill/>
                </a:ln>
                <a:solidFill>
                  <a:srgbClr val="002E67"/>
                </a:solidFill>
                <a:effectLst/>
                <a:latin typeface="inherit"/>
                <a:hlinkClick r:id="rId2" tooltip="Acceder [nueva ventana]"/>
              </a:rPr>
              <a:t>Citation</a:t>
            </a:r>
            <a:r>
              <a:rPr kumimoji="0" lang="es-AR" altLang="es-AR" b="0" i="0" u="none" strike="noStrike" cap="none" normalizeH="0" baseline="0" dirty="0" smtClean="0">
                <a:ln>
                  <a:noFill/>
                </a:ln>
                <a:solidFill>
                  <a:srgbClr val="002E67"/>
                </a:solidFill>
                <a:effectLst/>
                <a:latin typeface="inherit"/>
                <a:hlinkClick r:id="rId2" tooltip="Acceder [nueva ventana]"/>
              </a:rPr>
              <a:t> </a:t>
            </a:r>
            <a:r>
              <a:rPr kumimoji="0" lang="es-AR" altLang="es-AR" b="0" i="0" u="none" strike="noStrike" cap="none" normalizeH="0" baseline="0" dirty="0" err="1" smtClean="0">
                <a:ln>
                  <a:noFill/>
                </a:ln>
                <a:solidFill>
                  <a:srgbClr val="002E67"/>
                </a:solidFill>
                <a:effectLst/>
                <a:latin typeface="inherit"/>
                <a:hlinkClick r:id="rId2" tooltip="Acceder [nueva ventana]"/>
              </a:rPr>
              <a:t>Reports</a:t>
            </a:r>
            <a:r>
              <a:rPr kumimoji="0" lang="es-AR" altLang="es-AR" b="0" i="0" u="none" strike="noStrike" cap="none" normalizeH="0" baseline="0" dirty="0" smtClean="0">
                <a:ln>
                  <a:noFill/>
                </a:ln>
                <a:solidFill>
                  <a:srgbClr val="002E67"/>
                </a:solidFill>
                <a:effectLst/>
                <a:latin typeface="inherit"/>
                <a:hlinkClick r:id="rId2" tooltip="Acceder [nueva ventana]"/>
              </a:rPr>
              <a:t> (JCR)</a:t>
            </a:r>
            <a:r>
              <a:rPr kumimoji="0" lang="es-AR" altLang="es-AR" b="1" i="0" u="none" strike="noStrike" cap="none" normalizeH="0" baseline="0" dirty="0" smtClean="0">
                <a:ln>
                  <a:noFill/>
                </a:ln>
                <a:solidFill>
                  <a:srgbClr val="555555"/>
                </a:solidFill>
                <a:effectLst/>
                <a:latin typeface="inherit"/>
              </a:rPr>
              <a:t> </a:t>
            </a:r>
            <a:endParaRPr kumimoji="0" lang="es-AR" altLang="es-AR" sz="1200" b="0" i="0" u="none" strike="noStrike" cap="none" normalizeH="0" baseline="0" dirty="0" smtClean="0">
              <a:ln>
                <a:noFill/>
              </a:ln>
              <a:solidFill>
                <a:srgbClr val="555555"/>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1800" b="0" i="0" u="none" strike="noStrike" cap="none" normalizeH="0" baseline="0" dirty="0" smtClean="0">
              <a:ln>
                <a:noFill/>
              </a:ln>
              <a:solidFill>
                <a:schemeClr val="tx1"/>
              </a:solidFill>
              <a:effectLst/>
              <a:latin typeface="Arial" panose="020B0604020202020204" pitchFamily="34" charset="0"/>
            </a:endParaRPr>
          </a:p>
        </p:txBody>
      </p:sp>
      <p:sp>
        <p:nvSpPr>
          <p:cNvPr id="6" name="Flecha derecha 5">
            <a:hlinkClick r:id="rId3" action="ppaction://hlinksldjump"/>
          </p:cNvPr>
          <p:cNvSpPr/>
          <p:nvPr/>
        </p:nvSpPr>
        <p:spPr>
          <a:xfrm flipH="1">
            <a:off x="1323473" y="6208294"/>
            <a:ext cx="469232" cy="496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123700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55583" y="2572324"/>
            <a:ext cx="2396359" cy="1200329"/>
          </a:xfrm>
          <a:prstGeom prst="rect">
            <a:avLst/>
          </a:prstGeom>
          <a:noFill/>
        </p:spPr>
        <p:txBody>
          <a:bodyPr wrap="square" rtlCol="0">
            <a:spAutoFit/>
          </a:bodyPr>
          <a:lstStyle/>
          <a:p>
            <a:r>
              <a:rPr lang="es-MX" dirty="0" smtClean="0"/>
              <a:t>Conocer el Ecosistema de comunicación científica, en nuestro campo.</a:t>
            </a:r>
            <a:endParaRPr lang="es-AR" dirty="0"/>
          </a:p>
        </p:txBody>
      </p:sp>
      <p:sp>
        <p:nvSpPr>
          <p:cNvPr id="5" name="CuadroTexto 4"/>
          <p:cNvSpPr txBox="1"/>
          <p:nvPr/>
        </p:nvSpPr>
        <p:spPr>
          <a:xfrm>
            <a:off x="3395801" y="2129871"/>
            <a:ext cx="2313134" cy="830997"/>
          </a:xfrm>
          <a:prstGeom prst="rect">
            <a:avLst/>
          </a:prstGeom>
          <a:noFill/>
        </p:spPr>
        <p:txBody>
          <a:bodyPr wrap="square" rtlCol="0">
            <a:spAutoFit/>
          </a:bodyPr>
          <a:lstStyle/>
          <a:p>
            <a:r>
              <a:rPr lang="es-MX" sz="1600" dirty="0" smtClean="0"/>
              <a:t>Determinar cuales son las publicaciones científicas más importantes.</a:t>
            </a:r>
            <a:endParaRPr lang="es-AR" sz="1600" dirty="0"/>
          </a:p>
        </p:txBody>
      </p:sp>
      <p:sp>
        <p:nvSpPr>
          <p:cNvPr id="6" name="CuadroTexto 5"/>
          <p:cNvSpPr txBox="1"/>
          <p:nvPr/>
        </p:nvSpPr>
        <p:spPr>
          <a:xfrm>
            <a:off x="3395800" y="4107964"/>
            <a:ext cx="3140448" cy="584775"/>
          </a:xfrm>
          <a:prstGeom prst="rect">
            <a:avLst/>
          </a:prstGeom>
          <a:noFill/>
        </p:spPr>
        <p:txBody>
          <a:bodyPr wrap="square" rtlCol="0">
            <a:spAutoFit/>
          </a:bodyPr>
          <a:lstStyle/>
          <a:p>
            <a:r>
              <a:rPr lang="es-MX" sz="1600" dirty="0" smtClean="0"/>
              <a:t>Cuales son los autores e Instituciones referentes</a:t>
            </a:r>
            <a:endParaRPr lang="es-AR" sz="1600" dirty="0"/>
          </a:p>
        </p:txBody>
      </p:sp>
      <p:sp>
        <p:nvSpPr>
          <p:cNvPr id="8" name="CuadroTexto 7"/>
          <p:cNvSpPr txBox="1"/>
          <p:nvPr/>
        </p:nvSpPr>
        <p:spPr>
          <a:xfrm>
            <a:off x="5955068" y="2987269"/>
            <a:ext cx="1323287" cy="738664"/>
          </a:xfrm>
          <a:prstGeom prst="rect">
            <a:avLst/>
          </a:prstGeom>
          <a:noFill/>
        </p:spPr>
        <p:txBody>
          <a:bodyPr wrap="square" rtlCol="0">
            <a:spAutoFit/>
          </a:bodyPr>
          <a:lstStyle/>
          <a:p>
            <a:r>
              <a:rPr lang="es-MX" sz="1400" dirty="0" smtClean="0"/>
              <a:t>Estrategia de búsqueda y selección </a:t>
            </a:r>
            <a:endParaRPr lang="es-AR" sz="1400" dirty="0"/>
          </a:p>
        </p:txBody>
      </p:sp>
      <p:sp>
        <p:nvSpPr>
          <p:cNvPr id="9" name="CuadroTexto 8"/>
          <p:cNvSpPr txBox="1"/>
          <p:nvPr/>
        </p:nvSpPr>
        <p:spPr>
          <a:xfrm>
            <a:off x="7649400" y="3987912"/>
            <a:ext cx="1510285" cy="646331"/>
          </a:xfrm>
          <a:prstGeom prst="rect">
            <a:avLst/>
          </a:prstGeom>
          <a:noFill/>
        </p:spPr>
        <p:txBody>
          <a:bodyPr wrap="none" rtlCol="0">
            <a:spAutoFit/>
          </a:bodyPr>
          <a:lstStyle/>
          <a:p>
            <a:r>
              <a:rPr lang="es-MX" dirty="0" smtClean="0"/>
              <a:t>Herramientas </a:t>
            </a:r>
          </a:p>
          <a:p>
            <a:r>
              <a:rPr lang="es-MX" dirty="0" smtClean="0"/>
              <a:t>de selección</a:t>
            </a:r>
            <a:endParaRPr lang="es-AR" dirty="0"/>
          </a:p>
        </p:txBody>
      </p:sp>
      <p:sp>
        <p:nvSpPr>
          <p:cNvPr id="10" name="CuadroTexto 9"/>
          <p:cNvSpPr txBox="1"/>
          <p:nvPr/>
        </p:nvSpPr>
        <p:spPr>
          <a:xfrm>
            <a:off x="7649400" y="2248059"/>
            <a:ext cx="1510285" cy="646331"/>
          </a:xfrm>
          <a:prstGeom prst="rect">
            <a:avLst/>
          </a:prstGeom>
          <a:noFill/>
        </p:spPr>
        <p:txBody>
          <a:bodyPr wrap="square" rtlCol="0">
            <a:spAutoFit/>
          </a:bodyPr>
          <a:lstStyle/>
          <a:p>
            <a:r>
              <a:rPr lang="es-MX" dirty="0" smtClean="0"/>
              <a:t>Indicadores de calidad</a:t>
            </a:r>
            <a:endParaRPr lang="es-AR" dirty="0"/>
          </a:p>
        </p:txBody>
      </p:sp>
      <p:sp>
        <p:nvSpPr>
          <p:cNvPr id="12" name="CuadroTexto 11"/>
          <p:cNvSpPr txBox="1"/>
          <p:nvPr/>
        </p:nvSpPr>
        <p:spPr>
          <a:xfrm>
            <a:off x="9345996" y="3803245"/>
            <a:ext cx="1853681" cy="1569660"/>
          </a:xfrm>
          <a:prstGeom prst="rect">
            <a:avLst/>
          </a:prstGeom>
          <a:noFill/>
        </p:spPr>
        <p:txBody>
          <a:bodyPr wrap="square" rtlCol="0">
            <a:spAutoFit/>
          </a:bodyPr>
          <a:lstStyle/>
          <a:p>
            <a:r>
              <a:rPr lang="es-MX" sz="1200" dirty="0" smtClean="0"/>
              <a:t>Scopus</a:t>
            </a:r>
          </a:p>
          <a:p>
            <a:r>
              <a:rPr lang="es-MX" sz="1200" dirty="0" smtClean="0"/>
              <a:t>Scimago Journal Rank</a:t>
            </a:r>
          </a:p>
          <a:p>
            <a:r>
              <a:rPr lang="es-MX" sz="1200" dirty="0" smtClean="0"/>
              <a:t>Repec</a:t>
            </a:r>
          </a:p>
          <a:p>
            <a:r>
              <a:rPr lang="es-MX" sz="1200" dirty="0" smtClean="0"/>
              <a:t>Latindex</a:t>
            </a:r>
          </a:p>
          <a:p>
            <a:r>
              <a:rPr lang="es-MX" sz="1200" dirty="0" smtClean="0"/>
              <a:t>Scielo</a:t>
            </a:r>
          </a:p>
          <a:p>
            <a:r>
              <a:rPr lang="es-MX" sz="1200" dirty="0" smtClean="0"/>
              <a:t>Núcleo Básico </a:t>
            </a:r>
            <a:r>
              <a:rPr lang="es-MX" sz="1200" dirty="0" err="1" smtClean="0"/>
              <a:t>Caicyt</a:t>
            </a:r>
            <a:endParaRPr lang="es-MX" sz="1200" dirty="0" smtClean="0"/>
          </a:p>
          <a:p>
            <a:r>
              <a:rPr lang="es-MX" sz="1200" dirty="0" smtClean="0"/>
              <a:t>Google </a:t>
            </a:r>
            <a:r>
              <a:rPr lang="es-MX" sz="1200" dirty="0" err="1" smtClean="0"/>
              <a:t>Scholar</a:t>
            </a:r>
            <a:endParaRPr lang="es-MX" sz="1200" dirty="0" smtClean="0"/>
          </a:p>
          <a:p>
            <a:endParaRPr lang="es-AR" sz="1200" dirty="0"/>
          </a:p>
        </p:txBody>
      </p:sp>
      <p:sp>
        <p:nvSpPr>
          <p:cNvPr id="14" name="CuadroTexto 13"/>
          <p:cNvSpPr txBox="1"/>
          <p:nvPr/>
        </p:nvSpPr>
        <p:spPr>
          <a:xfrm>
            <a:off x="9043073" y="1922108"/>
            <a:ext cx="2956259" cy="1938992"/>
          </a:xfrm>
          <a:prstGeom prst="rect">
            <a:avLst/>
          </a:prstGeom>
          <a:noFill/>
        </p:spPr>
        <p:txBody>
          <a:bodyPr wrap="none" rtlCol="0">
            <a:spAutoFit/>
          </a:bodyPr>
          <a:lstStyle/>
          <a:p>
            <a:r>
              <a:rPr lang="es-MX" sz="1200" dirty="0" smtClean="0"/>
              <a:t>Criterios de calidad / peer </a:t>
            </a:r>
            <a:r>
              <a:rPr lang="es-MX" sz="1200" dirty="0" err="1" smtClean="0"/>
              <a:t>review</a:t>
            </a:r>
            <a:endParaRPr lang="es-MX" sz="1200" dirty="0" smtClean="0"/>
          </a:p>
          <a:p>
            <a:r>
              <a:rPr lang="es-MX" sz="1200" dirty="0" smtClean="0"/>
              <a:t>Factor de impacto</a:t>
            </a:r>
          </a:p>
          <a:p>
            <a:r>
              <a:rPr lang="es-MX" sz="1200" dirty="0" smtClean="0"/>
              <a:t>Índice de inmediatez</a:t>
            </a:r>
          </a:p>
          <a:p>
            <a:r>
              <a:rPr lang="es-MX" sz="1200" dirty="0" err="1" smtClean="0"/>
              <a:t>Indice</a:t>
            </a:r>
            <a:r>
              <a:rPr lang="es-MX" sz="1200" dirty="0" smtClean="0"/>
              <a:t> H</a:t>
            </a:r>
          </a:p>
          <a:p>
            <a:r>
              <a:rPr lang="es-MX" sz="1200" dirty="0" err="1" smtClean="0"/>
              <a:t>Indice</a:t>
            </a:r>
            <a:r>
              <a:rPr lang="es-MX" sz="1200" dirty="0" smtClean="0"/>
              <a:t> G</a:t>
            </a:r>
          </a:p>
          <a:p>
            <a:r>
              <a:rPr lang="es-MX" sz="1200" dirty="0" smtClean="0"/>
              <a:t>Cuartil</a:t>
            </a:r>
          </a:p>
          <a:p>
            <a:r>
              <a:rPr lang="es-AR" sz="1200" dirty="0"/>
              <a:t>SCImago </a:t>
            </a:r>
            <a:r>
              <a:rPr lang="es-AR" sz="1200" dirty="0" err="1"/>
              <a:t>Journal</a:t>
            </a:r>
            <a:r>
              <a:rPr lang="es-AR" sz="1200" dirty="0"/>
              <a:t> Rank (SJR</a:t>
            </a:r>
            <a:r>
              <a:rPr lang="es-AR" sz="1200" dirty="0" smtClean="0"/>
              <a:t>)</a:t>
            </a:r>
          </a:p>
          <a:p>
            <a:r>
              <a:rPr lang="en-US" sz="1200" dirty="0"/>
              <a:t>Source Normalized Impact per </a:t>
            </a:r>
            <a:r>
              <a:rPr lang="en-US" sz="1200" dirty="0" smtClean="0"/>
              <a:t>Paper</a:t>
            </a:r>
            <a:endParaRPr lang="en-US" sz="1200" dirty="0"/>
          </a:p>
          <a:p>
            <a:endParaRPr lang="es-AR" sz="1200" dirty="0"/>
          </a:p>
          <a:p>
            <a:endParaRPr lang="es-AR" sz="1200" dirty="0"/>
          </a:p>
        </p:txBody>
      </p:sp>
      <p:sp>
        <p:nvSpPr>
          <p:cNvPr id="16" name="CuadroTexto 15"/>
          <p:cNvSpPr txBox="1"/>
          <p:nvPr/>
        </p:nvSpPr>
        <p:spPr>
          <a:xfrm>
            <a:off x="3395800" y="3218470"/>
            <a:ext cx="2235726" cy="584775"/>
          </a:xfrm>
          <a:prstGeom prst="rect">
            <a:avLst/>
          </a:prstGeom>
          <a:noFill/>
        </p:spPr>
        <p:txBody>
          <a:bodyPr wrap="square" rtlCol="0">
            <a:spAutoFit/>
          </a:bodyPr>
          <a:lstStyle/>
          <a:p>
            <a:r>
              <a:rPr lang="es-MX" sz="1600" dirty="0" smtClean="0"/>
              <a:t>Descartar las revistas depredadoras</a:t>
            </a:r>
            <a:endParaRPr lang="es-AR" sz="1600" dirty="0"/>
          </a:p>
        </p:txBody>
      </p:sp>
      <p:sp>
        <p:nvSpPr>
          <p:cNvPr id="18" name="Abrir llave 17"/>
          <p:cNvSpPr/>
          <p:nvPr/>
        </p:nvSpPr>
        <p:spPr>
          <a:xfrm>
            <a:off x="3121243" y="2129871"/>
            <a:ext cx="180392" cy="25628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9" name="Flecha derecha 18"/>
          <p:cNvSpPr/>
          <p:nvPr/>
        </p:nvSpPr>
        <p:spPr>
          <a:xfrm>
            <a:off x="5631526" y="3274814"/>
            <a:ext cx="257800" cy="138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Flecha derecha 19"/>
          <p:cNvSpPr/>
          <p:nvPr/>
        </p:nvSpPr>
        <p:spPr>
          <a:xfrm rot="19319145">
            <a:off x="7107519" y="2897225"/>
            <a:ext cx="574747" cy="91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Flecha derecha 20"/>
          <p:cNvSpPr/>
          <p:nvPr/>
        </p:nvSpPr>
        <p:spPr>
          <a:xfrm rot="2404081">
            <a:off x="7062561" y="3850706"/>
            <a:ext cx="574747" cy="91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Abrir llave 21"/>
          <p:cNvSpPr/>
          <p:nvPr/>
        </p:nvSpPr>
        <p:spPr>
          <a:xfrm>
            <a:off x="8999530" y="1922108"/>
            <a:ext cx="93306" cy="13527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3" name="Abrir llave 22"/>
          <p:cNvSpPr/>
          <p:nvPr/>
        </p:nvSpPr>
        <p:spPr>
          <a:xfrm>
            <a:off x="9246471" y="3725933"/>
            <a:ext cx="188489" cy="14992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437865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54442" y="708279"/>
            <a:ext cx="8097253" cy="5909310"/>
          </a:xfrm>
          <a:prstGeom prst="rect">
            <a:avLst/>
          </a:prstGeom>
        </p:spPr>
        <p:txBody>
          <a:bodyPr wrap="square">
            <a:spAutoFit/>
          </a:bodyPr>
          <a:lstStyle/>
          <a:p>
            <a:pPr algn="just" fontAlgn="base"/>
            <a:r>
              <a:rPr lang="es-MX" sz="3600" b="0" i="0" dirty="0" smtClean="0">
                <a:solidFill>
                  <a:srgbClr val="000000"/>
                </a:solidFill>
                <a:effectLst/>
                <a:latin typeface="Helvetica Neue"/>
              </a:rPr>
              <a:t>Índice H</a:t>
            </a:r>
          </a:p>
          <a:p>
            <a:pPr algn="just" fontAlgn="base"/>
            <a:r>
              <a:rPr lang="es-MX" b="0" i="0" dirty="0" smtClean="0">
                <a:solidFill>
                  <a:srgbClr val="555555"/>
                </a:solidFill>
                <a:effectLst/>
                <a:latin typeface="Helvetica Neue"/>
              </a:rPr>
              <a:t>El índice H de </a:t>
            </a:r>
            <a:r>
              <a:rPr lang="es-MX" b="0" i="0" dirty="0" err="1" smtClean="0">
                <a:solidFill>
                  <a:srgbClr val="555555"/>
                </a:solidFill>
                <a:effectLst/>
                <a:latin typeface="Helvetica Neue"/>
              </a:rPr>
              <a:t>Hirsch</a:t>
            </a:r>
            <a:r>
              <a:rPr lang="es-MX" b="0" i="0" dirty="0" smtClean="0">
                <a:solidFill>
                  <a:srgbClr val="555555"/>
                </a:solidFill>
                <a:effectLst/>
                <a:latin typeface="Helvetica Neue"/>
              </a:rPr>
              <a:t> es un indicador que </a:t>
            </a:r>
            <a:r>
              <a:rPr lang="es-MX" b="0" i="0" u="sng" dirty="0" smtClean="0">
                <a:solidFill>
                  <a:srgbClr val="555555"/>
                </a:solidFill>
                <a:effectLst/>
                <a:latin typeface="Helvetica Neue"/>
              </a:rPr>
              <a:t>permite evaluar la producción científica de un investigador o investigadora</a:t>
            </a:r>
            <a:r>
              <a:rPr lang="es-MX" b="0" i="0" dirty="0" smtClean="0">
                <a:solidFill>
                  <a:srgbClr val="555555"/>
                </a:solidFill>
                <a:effectLst/>
                <a:latin typeface="Helvetica Neue"/>
              </a:rPr>
              <a:t>. Fue propuesto por Jorge </a:t>
            </a:r>
            <a:r>
              <a:rPr lang="es-MX" b="0" i="0" dirty="0" err="1" smtClean="0">
                <a:solidFill>
                  <a:srgbClr val="555555"/>
                </a:solidFill>
                <a:effectLst/>
                <a:latin typeface="Helvetica Neue"/>
              </a:rPr>
              <a:t>Hirsch</a:t>
            </a:r>
            <a:r>
              <a:rPr lang="es-MX" b="0" i="0" dirty="0" smtClean="0">
                <a:solidFill>
                  <a:srgbClr val="555555"/>
                </a:solidFill>
                <a:effectLst/>
                <a:latin typeface="Helvetica Neue"/>
              </a:rPr>
              <a:t>, de la Universidad de California, en el año 2005.</a:t>
            </a:r>
          </a:p>
          <a:p>
            <a:pPr algn="just" fontAlgn="base"/>
            <a:r>
              <a:rPr lang="es-MX" b="0" i="0" dirty="0" smtClean="0">
                <a:solidFill>
                  <a:srgbClr val="555555"/>
                </a:solidFill>
                <a:effectLst/>
                <a:latin typeface="Helvetica Neue"/>
              </a:rPr>
              <a:t>Permite medir simultáneamente la calidad (en función del número de citas recibidas) y la cantidad de la producción científica y es muy útil para detectar al personal investigador más destacado dentro de un área de conocimiento.  Da bastante importancia a la cantidad de publicaciones del autor o autora, valorando de este modo un esfuerzo científico prolongado a lo largo de toda una vida académica.</a:t>
            </a:r>
          </a:p>
          <a:p>
            <a:pPr algn="just" fontAlgn="base"/>
            <a:r>
              <a:rPr lang="es-MX" b="0" i="0" dirty="0" smtClean="0">
                <a:solidFill>
                  <a:srgbClr val="555555"/>
                </a:solidFill>
                <a:effectLst/>
                <a:latin typeface="Helvetica Neue"/>
              </a:rPr>
              <a:t>Se calcula ordenando las publicaciones de un investigador o investigadora por el número de citas recibidas en orden descendente y a continuación numerando e identificando el punto en el que el número de orden coincide con el de citas recibidas por una publicación.</a:t>
            </a:r>
          </a:p>
          <a:p>
            <a:pPr algn="ctr" fontAlgn="base"/>
            <a:r>
              <a:rPr lang="es-MX" b="0" i="0" dirty="0" smtClean="0">
                <a:solidFill>
                  <a:srgbClr val="555555"/>
                </a:solidFill>
                <a:effectLst/>
                <a:latin typeface="Helvetica Neue"/>
              </a:rPr>
              <a:t>Índice H = 7 (hay 7 publicaciones que han recibido al menos 7 citas cada una)</a:t>
            </a:r>
          </a:p>
          <a:p>
            <a:pPr algn="just" fontAlgn="base"/>
            <a:r>
              <a:rPr lang="es-MX" b="0" i="0" dirty="0" smtClean="0">
                <a:solidFill>
                  <a:srgbClr val="555555"/>
                </a:solidFill>
                <a:effectLst/>
                <a:latin typeface="Helvetica Neue"/>
              </a:rPr>
              <a:t>Puedes consultarlo en: </a:t>
            </a:r>
          </a:p>
          <a:p>
            <a:pPr algn="just" fontAlgn="base">
              <a:buFont typeface="Arial" panose="020B0604020202020204" pitchFamily="34" charset="0"/>
              <a:buChar char="•"/>
            </a:pPr>
            <a:r>
              <a:rPr lang="es-MX" b="1" i="0" dirty="0" smtClean="0">
                <a:solidFill>
                  <a:srgbClr val="555555"/>
                </a:solidFill>
                <a:effectLst/>
                <a:latin typeface="inherit"/>
              </a:rPr>
              <a:t>Índice H (autor):</a:t>
            </a:r>
            <a:r>
              <a:rPr lang="es-MX" b="0" i="0" dirty="0" smtClean="0">
                <a:solidFill>
                  <a:srgbClr val="555555"/>
                </a:solidFill>
                <a:effectLst/>
                <a:latin typeface="inherit"/>
              </a:rPr>
              <a:t> </a:t>
            </a:r>
            <a:r>
              <a:rPr lang="es-MX" b="0" i="0" dirty="0" smtClean="0">
                <a:solidFill>
                  <a:srgbClr val="002E67"/>
                </a:solidFill>
                <a:effectLst/>
                <a:latin typeface="inherit"/>
                <a:hlinkClick r:id="rId2" tooltip="Abrir [nueva ventana]"/>
              </a:rPr>
              <a:t>Web of </a:t>
            </a:r>
            <a:r>
              <a:rPr lang="es-MX" b="0" i="0" dirty="0" err="1" smtClean="0">
                <a:solidFill>
                  <a:srgbClr val="002E67"/>
                </a:solidFill>
                <a:effectLst/>
                <a:latin typeface="inherit"/>
                <a:hlinkClick r:id="rId2" tooltip="Abrir [nueva ventana]"/>
              </a:rPr>
              <a:t>Science</a:t>
            </a:r>
            <a:r>
              <a:rPr lang="es-MX" b="0" i="0" dirty="0" smtClean="0">
                <a:solidFill>
                  <a:srgbClr val="555555"/>
                </a:solidFill>
                <a:effectLst/>
                <a:latin typeface="inherit"/>
              </a:rPr>
              <a:t>, </a:t>
            </a:r>
            <a:r>
              <a:rPr lang="es-MX" b="0" i="0" dirty="0" smtClean="0">
                <a:solidFill>
                  <a:srgbClr val="002E67"/>
                </a:solidFill>
                <a:effectLst/>
                <a:latin typeface="inherit"/>
                <a:hlinkClick r:id="rId3" tooltip="Abrir [nueva ventana]"/>
              </a:rPr>
              <a:t>SCOPUS</a:t>
            </a:r>
            <a:endParaRPr lang="es-MX" b="0" i="0" dirty="0" smtClean="0">
              <a:solidFill>
                <a:srgbClr val="002E67"/>
              </a:solidFill>
              <a:effectLst/>
              <a:latin typeface="inherit"/>
            </a:endParaRPr>
          </a:p>
          <a:p>
            <a:pPr algn="just" fontAlgn="base">
              <a:buFont typeface="Arial" panose="020B0604020202020204" pitchFamily="34" charset="0"/>
              <a:buChar char="•"/>
            </a:pPr>
            <a:r>
              <a:rPr lang="es-MX" b="1" i="0" dirty="0" smtClean="0">
                <a:solidFill>
                  <a:srgbClr val="555555"/>
                </a:solidFill>
                <a:effectLst/>
                <a:latin typeface="inherit"/>
              </a:rPr>
              <a:t/>
            </a:r>
            <a:br>
              <a:rPr lang="es-MX" b="1" i="0" dirty="0" smtClean="0">
                <a:solidFill>
                  <a:srgbClr val="555555"/>
                </a:solidFill>
                <a:effectLst/>
                <a:latin typeface="inherit"/>
              </a:rPr>
            </a:br>
            <a:r>
              <a:rPr lang="es-MX" b="1" i="0" dirty="0" smtClean="0">
                <a:solidFill>
                  <a:srgbClr val="555555"/>
                </a:solidFill>
                <a:effectLst/>
                <a:latin typeface="inherit"/>
              </a:rPr>
              <a:t>Índice H (revista, país): </a:t>
            </a:r>
            <a:r>
              <a:rPr lang="es-MX" b="0" i="0" u="sng" dirty="0" err="1" smtClean="0">
                <a:solidFill>
                  <a:srgbClr val="000000"/>
                </a:solidFill>
                <a:effectLst/>
                <a:latin typeface="inherit"/>
                <a:hlinkClick r:id="rId4" tooltip="Abrir [nueva ventana]"/>
              </a:rPr>
              <a:t>SCImago</a:t>
            </a:r>
            <a:r>
              <a:rPr lang="es-MX" b="0" i="0" u="sng" dirty="0" smtClean="0">
                <a:solidFill>
                  <a:srgbClr val="000000"/>
                </a:solidFill>
                <a:effectLst/>
                <a:latin typeface="inherit"/>
                <a:hlinkClick r:id="rId4" tooltip="Abrir [nueva ventana]"/>
              </a:rPr>
              <a:t> Journal &amp; Country Rank (SJR)</a:t>
            </a:r>
            <a:endParaRPr lang="es-MX" b="0" i="0" dirty="0">
              <a:solidFill>
                <a:srgbClr val="555555"/>
              </a:solidFill>
              <a:effectLst/>
              <a:latin typeface="inherit"/>
            </a:endParaRPr>
          </a:p>
        </p:txBody>
      </p:sp>
      <p:sp>
        <p:nvSpPr>
          <p:cNvPr id="6" name="Flecha derecha 5">
            <a:hlinkClick r:id="rId5" action="ppaction://hlinksldjump"/>
          </p:cNvPr>
          <p:cNvSpPr/>
          <p:nvPr/>
        </p:nvSpPr>
        <p:spPr>
          <a:xfrm flipH="1">
            <a:off x="1323473" y="6208294"/>
            <a:ext cx="469232" cy="496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642928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40831" y="816291"/>
            <a:ext cx="9781673" cy="5632311"/>
          </a:xfrm>
          <a:prstGeom prst="rect">
            <a:avLst/>
          </a:prstGeom>
        </p:spPr>
        <p:txBody>
          <a:bodyPr wrap="square">
            <a:spAutoFit/>
          </a:bodyPr>
          <a:lstStyle/>
          <a:p>
            <a:pPr algn="just" fontAlgn="base"/>
            <a:r>
              <a:rPr lang="es-MX" sz="3600" b="0" i="0" dirty="0" smtClean="0">
                <a:solidFill>
                  <a:srgbClr val="000000"/>
                </a:solidFill>
                <a:effectLst/>
                <a:latin typeface="Helvetica Neue"/>
              </a:rPr>
              <a:t>Índice G</a:t>
            </a:r>
          </a:p>
          <a:p>
            <a:pPr algn="just" fontAlgn="base"/>
            <a:r>
              <a:rPr lang="es-MX" b="0" i="0" dirty="0" smtClean="0">
                <a:solidFill>
                  <a:srgbClr val="555555"/>
                </a:solidFill>
                <a:effectLst/>
                <a:latin typeface="Helvetica Neue"/>
              </a:rPr>
              <a:t>El índice G es un indicador que, al igual que el H, cuantifica la productividad </a:t>
            </a:r>
            <a:r>
              <a:rPr lang="es-MX" b="0" i="0" dirty="0" err="1" smtClean="0">
                <a:solidFill>
                  <a:srgbClr val="555555"/>
                </a:solidFill>
                <a:effectLst/>
                <a:latin typeface="Helvetica Neue"/>
              </a:rPr>
              <a:t>bibliométrica</a:t>
            </a:r>
            <a:r>
              <a:rPr lang="es-MX" b="0" i="0" dirty="0" smtClean="0">
                <a:solidFill>
                  <a:srgbClr val="555555"/>
                </a:solidFill>
                <a:effectLst/>
                <a:latin typeface="Helvetica Neue"/>
              </a:rPr>
              <a:t> basada en el historial de publicaciones de las autoras y autores. </a:t>
            </a:r>
            <a:r>
              <a:rPr lang="es-MX" b="0" i="0" dirty="0" smtClean="0">
                <a:solidFill>
                  <a:srgbClr val="002E67"/>
                </a:solidFill>
                <a:effectLst/>
                <a:latin typeface="Helvetica Neue"/>
              </a:rPr>
              <a:t>Propuesto</a:t>
            </a:r>
            <a:r>
              <a:rPr lang="es-MX" b="0" i="0" dirty="0" smtClean="0">
                <a:solidFill>
                  <a:srgbClr val="555555"/>
                </a:solidFill>
                <a:effectLst/>
                <a:latin typeface="Helvetica Neue"/>
              </a:rPr>
              <a:t> por Leo </a:t>
            </a:r>
            <a:r>
              <a:rPr lang="es-MX" b="0" i="0" dirty="0" err="1" smtClean="0">
                <a:solidFill>
                  <a:srgbClr val="555555"/>
                </a:solidFill>
                <a:effectLst/>
                <a:latin typeface="Helvetica Neue"/>
              </a:rPr>
              <a:t>Egghe</a:t>
            </a:r>
            <a:r>
              <a:rPr lang="es-MX" b="0" i="0" dirty="0" smtClean="0">
                <a:solidFill>
                  <a:srgbClr val="555555"/>
                </a:solidFill>
                <a:effectLst/>
                <a:latin typeface="Helvetica Neue"/>
              </a:rPr>
              <a:t> en 2006, también se calcula a partir de la distribución de citas recibidas por las publicaciones de un investigador o investigadora determinada. Es similar al índice H, más complejo en su cálculo, pero al ser mayor y más variable, nos permite distinguir entre autoras y autores con índice H similar.</a:t>
            </a:r>
          </a:p>
          <a:p>
            <a:pPr algn="just" fontAlgn="base"/>
            <a:r>
              <a:rPr lang="es-MX" b="0" i="0" dirty="0" smtClean="0">
                <a:solidFill>
                  <a:srgbClr val="555555"/>
                </a:solidFill>
                <a:effectLst/>
                <a:latin typeface="Helvetica Neue"/>
              </a:rPr>
              <a:t>Se calcula ordenando las publicaciones de un investigador o investigadora por el número de citas recibidas en orden descendente, numerando la posición, y generando dos nuevas columnas: número de citas recibidas acumulado, y número de posición al cuadrado. A continuación se identifica el número de orden de la posición en la que el número de citas acumuladas es igual o mayor que el número de posición al cuadrado.</a:t>
            </a:r>
          </a:p>
          <a:p>
            <a:pPr algn="just" fontAlgn="base"/>
            <a:r>
              <a:rPr lang="es-MX" b="0" i="0" dirty="0" smtClean="0">
                <a:solidFill>
                  <a:srgbClr val="555555"/>
                </a:solidFill>
                <a:effectLst/>
                <a:latin typeface="Helvetica Neue"/>
              </a:rPr>
              <a:t>Un autor o autora tiene un índice de “G” cuando, considerando los “G” artículos más citados de dicho autor o autora, la cantidad de citas acumuladas por estos "G" artículos es superior a "G" al cuadrado.</a:t>
            </a:r>
          </a:p>
          <a:p>
            <a:pPr algn="ctr" fontAlgn="base"/>
            <a:r>
              <a:rPr lang="es-MX" b="0" i="0" dirty="0" smtClean="0">
                <a:solidFill>
                  <a:srgbClr val="555555"/>
                </a:solidFill>
                <a:effectLst/>
                <a:latin typeface="Helvetica Neue"/>
              </a:rPr>
              <a:t>Índice G = 15 (la cantidad de citas acumuladas por estos 15 artículos más citados es superior a 15 al cuadrado)</a:t>
            </a:r>
          </a:p>
          <a:p>
            <a:pPr algn="just" fontAlgn="base"/>
            <a:r>
              <a:rPr lang="es-MX" b="0" i="0" dirty="0" smtClean="0">
                <a:solidFill>
                  <a:srgbClr val="555555"/>
                </a:solidFill>
                <a:effectLst/>
                <a:latin typeface="Helvetica Neue"/>
              </a:rPr>
              <a:t>Actualmente, solo la aplicación </a:t>
            </a:r>
            <a:r>
              <a:rPr lang="es-MX" b="1" i="0" dirty="0" err="1" smtClean="0">
                <a:solidFill>
                  <a:srgbClr val="002E67"/>
                </a:solidFill>
                <a:effectLst/>
                <a:latin typeface="inherit"/>
                <a:hlinkClick r:id="rId2" tooltip="Más información sobre este índice en Publish or Perish"/>
              </a:rPr>
              <a:t>Publish</a:t>
            </a:r>
            <a:r>
              <a:rPr lang="es-MX" b="1" i="0" dirty="0" smtClean="0">
                <a:solidFill>
                  <a:srgbClr val="002E67"/>
                </a:solidFill>
                <a:effectLst/>
                <a:latin typeface="inherit"/>
                <a:hlinkClick r:id="rId2" tooltip="Más información sobre este índice en Publish or Perish"/>
              </a:rPr>
              <a:t> </a:t>
            </a:r>
            <a:r>
              <a:rPr lang="es-MX" b="1" i="0" dirty="0" err="1" smtClean="0">
                <a:solidFill>
                  <a:srgbClr val="002E67"/>
                </a:solidFill>
                <a:effectLst/>
                <a:latin typeface="inherit"/>
                <a:hlinkClick r:id="rId2" tooltip="Más información sobre este índice en Publish or Perish"/>
              </a:rPr>
              <a:t>or</a:t>
            </a:r>
            <a:r>
              <a:rPr lang="es-MX" b="1" i="0" dirty="0" smtClean="0">
                <a:solidFill>
                  <a:srgbClr val="002E67"/>
                </a:solidFill>
                <a:effectLst/>
                <a:latin typeface="inherit"/>
                <a:hlinkClick r:id="rId2" tooltip="Más información sobre este índice en Publish or Perish"/>
              </a:rPr>
              <a:t> </a:t>
            </a:r>
            <a:r>
              <a:rPr lang="es-MX" b="1" i="0" dirty="0" err="1" smtClean="0">
                <a:solidFill>
                  <a:srgbClr val="002E67"/>
                </a:solidFill>
                <a:effectLst/>
                <a:latin typeface="inherit"/>
                <a:hlinkClick r:id="rId2" tooltip="Más información sobre este índice en Publish or Perish"/>
              </a:rPr>
              <a:t>Perish</a:t>
            </a:r>
            <a:r>
              <a:rPr lang="es-MX" b="0" i="0" dirty="0" smtClean="0">
                <a:solidFill>
                  <a:srgbClr val="555555"/>
                </a:solidFill>
                <a:effectLst/>
                <a:latin typeface="Helvetica Neue"/>
              </a:rPr>
              <a:t> calcula este índice, tanto para personal investigador como para revistas, basándose en los datos de citas de Google Académico.</a:t>
            </a:r>
            <a:endParaRPr lang="es-MX" b="0" i="0" dirty="0">
              <a:solidFill>
                <a:srgbClr val="555555"/>
              </a:solidFill>
              <a:effectLst/>
              <a:latin typeface="Helvetica Neue"/>
            </a:endParaRPr>
          </a:p>
        </p:txBody>
      </p:sp>
      <p:sp>
        <p:nvSpPr>
          <p:cNvPr id="6" name="Flecha derecha 5">
            <a:hlinkClick r:id="rId3" action="ppaction://hlinksldjump"/>
          </p:cNvPr>
          <p:cNvSpPr/>
          <p:nvPr/>
        </p:nvSpPr>
        <p:spPr>
          <a:xfrm flipH="1">
            <a:off x="1323473" y="6208294"/>
            <a:ext cx="469232" cy="496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444601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229852" y="1401595"/>
            <a:ext cx="8057147" cy="3970318"/>
          </a:xfrm>
          <a:prstGeom prst="rect">
            <a:avLst/>
          </a:prstGeom>
        </p:spPr>
        <p:txBody>
          <a:bodyPr wrap="square">
            <a:spAutoFit/>
          </a:bodyPr>
          <a:lstStyle/>
          <a:p>
            <a:pPr algn="just" fontAlgn="base"/>
            <a:r>
              <a:rPr lang="es-MX" sz="3600" b="0" i="0" dirty="0" smtClean="0">
                <a:solidFill>
                  <a:srgbClr val="000000"/>
                </a:solidFill>
                <a:effectLst/>
                <a:latin typeface="Helvetica Neue"/>
              </a:rPr>
              <a:t>Cuartil</a:t>
            </a:r>
          </a:p>
          <a:p>
            <a:pPr algn="just" fontAlgn="base"/>
            <a:r>
              <a:rPr lang="es-MX" b="0" i="0" dirty="0" smtClean="0">
                <a:solidFill>
                  <a:srgbClr val="555555"/>
                </a:solidFill>
                <a:effectLst/>
                <a:latin typeface="Helvetica Neue"/>
              </a:rPr>
              <a:t>El cuartil es un indicador o medida de posición de una revista en relación con todas las de su área. Si dividimos en 4 partes iguales un listado de revistas ordenadas de mayor a menor factor de impacto, cada una de estas partes será un cuartil. Las revistas con el factor de impacto más alto estarán el primer cuartil, los cuartiles medios serán el segundo y el tercero y el cuartil más bajo será el cuarto.</a:t>
            </a:r>
          </a:p>
          <a:p>
            <a:pPr algn="ctr" fontAlgn="base"/>
            <a:r>
              <a:rPr lang="es-MX" b="0" i="0" dirty="0" smtClean="0">
                <a:solidFill>
                  <a:srgbClr val="555555"/>
                </a:solidFill>
                <a:effectLst/>
                <a:latin typeface="Helvetica Neue"/>
              </a:rPr>
              <a:t>100 revistas de una categoría  / 4 cuartiles = 25 revistas por cuartil (Q1: 1-25, Q2: 26-50, Q3: 51-75, Q4: 76-100)</a:t>
            </a:r>
            <a:r>
              <a:rPr lang="es-MX" b="1" i="0" dirty="0" smtClean="0">
                <a:solidFill>
                  <a:srgbClr val="555555"/>
                </a:solidFill>
                <a:effectLst/>
                <a:latin typeface="inherit"/>
              </a:rPr>
              <a:t/>
            </a:r>
            <a:br>
              <a:rPr lang="es-MX" b="1" i="0" dirty="0" smtClean="0">
                <a:solidFill>
                  <a:srgbClr val="555555"/>
                </a:solidFill>
                <a:effectLst/>
                <a:latin typeface="inherit"/>
              </a:rPr>
            </a:br>
            <a:endParaRPr lang="es-MX" b="0" i="0" dirty="0" smtClean="0">
              <a:solidFill>
                <a:srgbClr val="555555"/>
              </a:solidFill>
              <a:effectLst/>
              <a:latin typeface="Helvetica Neue"/>
            </a:endParaRPr>
          </a:p>
          <a:p>
            <a:pPr algn="just" fontAlgn="base"/>
            <a:r>
              <a:rPr lang="es-MX" b="0" i="0" dirty="0" smtClean="0">
                <a:solidFill>
                  <a:srgbClr val="555555"/>
                </a:solidFill>
                <a:effectLst/>
                <a:latin typeface="Helvetica Neue"/>
              </a:rPr>
              <a:t>Puedes consultarlo en:</a:t>
            </a:r>
          </a:p>
          <a:p>
            <a:pPr algn="just" fontAlgn="base">
              <a:buFont typeface="Arial" panose="020B0604020202020204" pitchFamily="34" charset="0"/>
              <a:buChar char="•"/>
            </a:pPr>
            <a:r>
              <a:rPr lang="es-MX" b="1" i="0" dirty="0" smtClean="0">
                <a:solidFill>
                  <a:srgbClr val="555555"/>
                </a:solidFill>
                <a:effectLst/>
                <a:latin typeface="inherit"/>
              </a:rPr>
              <a:t>Revistas internacionales</a:t>
            </a:r>
            <a:r>
              <a:rPr lang="es-MX" b="0" i="0" dirty="0" smtClean="0">
                <a:solidFill>
                  <a:srgbClr val="555555"/>
                </a:solidFill>
                <a:effectLst/>
                <a:latin typeface="inherit"/>
              </a:rPr>
              <a:t>: </a:t>
            </a:r>
            <a:r>
              <a:rPr lang="es-MX" b="0" i="0" dirty="0" smtClean="0">
                <a:solidFill>
                  <a:srgbClr val="002E67"/>
                </a:solidFill>
                <a:effectLst/>
                <a:latin typeface="inherit"/>
                <a:hlinkClick r:id="rId2" tooltip="Abrir [nueva ventana]"/>
              </a:rPr>
              <a:t>Journal </a:t>
            </a:r>
            <a:r>
              <a:rPr lang="es-MX" b="0" i="0" dirty="0" err="1" smtClean="0">
                <a:solidFill>
                  <a:srgbClr val="002E67"/>
                </a:solidFill>
                <a:effectLst/>
                <a:latin typeface="inherit"/>
                <a:hlinkClick r:id="rId2" tooltip="Abrir [nueva ventana]"/>
              </a:rPr>
              <a:t>Citation</a:t>
            </a:r>
            <a:r>
              <a:rPr lang="es-MX" b="0" i="0" dirty="0" smtClean="0">
                <a:solidFill>
                  <a:srgbClr val="002E67"/>
                </a:solidFill>
                <a:effectLst/>
                <a:latin typeface="inherit"/>
                <a:hlinkClick r:id="rId2" tooltip="Abrir [nueva ventana]"/>
              </a:rPr>
              <a:t> </a:t>
            </a:r>
            <a:r>
              <a:rPr lang="es-MX" b="0" i="0" dirty="0" err="1" smtClean="0">
                <a:solidFill>
                  <a:srgbClr val="002E67"/>
                </a:solidFill>
                <a:effectLst/>
                <a:latin typeface="inherit"/>
                <a:hlinkClick r:id="rId2" tooltip="Abrir [nueva ventana]"/>
              </a:rPr>
              <a:t>Reports</a:t>
            </a:r>
            <a:r>
              <a:rPr lang="es-MX" b="0" i="0" dirty="0" smtClean="0">
                <a:solidFill>
                  <a:srgbClr val="002E67"/>
                </a:solidFill>
                <a:effectLst/>
                <a:latin typeface="inherit"/>
                <a:hlinkClick r:id="rId2" tooltip="Abrir [nueva ventana]"/>
              </a:rPr>
              <a:t> (JCR)</a:t>
            </a:r>
            <a:r>
              <a:rPr lang="es-MX" b="1" i="0" dirty="0" smtClean="0">
                <a:solidFill>
                  <a:srgbClr val="555555"/>
                </a:solidFill>
                <a:effectLst/>
                <a:latin typeface="inherit"/>
              </a:rPr>
              <a:t>, </a:t>
            </a:r>
            <a:r>
              <a:rPr lang="es-MX" b="0" i="0" dirty="0" err="1" smtClean="0">
                <a:solidFill>
                  <a:srgbClr val="002E67"/>
                </a:solidFill>
                <a:effectLst/>
                <a:latin typeface="inherit"/>
                <a:hlinkClick r:id="rId3" tooltip="Abrir [nueva ventana]"/>
              </a:rPr>
              <a:t>SCImago</a:t>
            </a:r>
            <a:r>
              <a:rPr lang="es-MX" b="0" i="0" dirty="0" smtClean="0">
                <a:solidFill>
                  <a:srgbClr val="002E67"/>
                </a:solidFill>
                <a:effectLst/>
                <a:latin typeface="inherit"/>
                <a:hlinkClick r:id="rId3" tooltip="Abrir [nueva ventana]"/>
              </a:rPr>
              <a:t> Journal &amp; Country Rank (SJR)</a:t>
            </a:r>
            <a:endParaRPr lang="es-MX" b="0" i="0" dirty="0">
              <a:solidFill>
                <a:srgbClr val="555555"/>
              </a:solidFill>
              <a:effectLst/>
              <a:latin typeface="inherit"/>
            </a:endParaRPr>
          </a:p>
        </p:txBody>
      </p:sp>
      <p:sp>
        <p:nvSpPr>
          <p:cNvPr id="4" name="Flecha derecha 3">
            <a:hlinkClick r:id="rId4" action="ppaction://hlinksldjump"/>
          </p:cNvPr>
          <p:cNvSpPr/>
          <p:nvPr/>
        </p:nvSpPr>
        <p:spPr>
          <a:xfrm flipH="1">
            <a:off x="1323473" y="6208294"/>
            <a:ext cx="469232" cy="496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491230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44843" y="1177784"/>
            <a:ext cx="8562474" cy="5078313"/>
          </a:xfrm>
          <a:prstGeom prst="rect">
            <a:avLst/>
          </a:prstGeom>
        </p:spPr>
        <p:txBody>
          <a:bodyPr wrap="square">
            <a:spAutoFit/>
          </a:bodyPr>
          <a:lstStyle/>
          <a:p>
            <a:pPr algn="just" fontAlgn="base"/>
            <a:r>
              <a:rPr lang="es-MX" sz="3600" b="0" i="0" dirty="0" err="1" smtClean="0">
                <a:solidFill>
                  <a:srgbClr val="000000"/>
                </a:solidFill>
                <a:effectLst/>
                <a:latin typeface="Helvetica Neue"/>
              </a:rPr>
              <a:t>SCImago</a:t>
            </a:r>
            <a:r>
              <a:rPr lang="es-MX" sz="3600" b="0" i="0" dirty="0" smtClean="0">
                <a:solidFill>
                  <a:srgbClr val="000000"/>
                </a:solidFill>
                <a:effectLst/>
                <a:latin typeface="Helvetica Neue"/>
              </a:rPr>
              <a:t> Journal Rank (SJR)</a:t>
            </a:r>
          </a:p>
          <a:p>
            <a:pPr algn="just" fontAlgn="base"/>
            <a:r>
              <a:rPr lang="es-MX" b="0" i="0" dirty="0" smtClean="0">
                <a:solidFill>
                  <a:srgbClr val="555555"/>
                </a:solidFill>
                <a:effectLst/>
                <a:latin typeface="Helvetica Neue"/>
              </a:rPr>
              <a:t>Este indicador ha sido desarrollado por </a:t>
            </a:r>
            <a:r>
              <a:rPr lang="es-MX" b="0" i="1" dirty="0" err="1" smtClean="0">
                <a:solidFill>
                  <a:srgbClr val="555555"/>
                </a:solidFill>
                <a:effectLst/>
                <a:latin typeface="Helvetica Neue"/>
              </a:rPr>
              <a:t>SCImago</a:t>
            </a:r>
            <a:r>
              <a:rPr lang="es-MX" b="0" i="0" dirty="0" smtClean="0">
                <a:solidFill>
                  <a:srgbClr val="555555"/>
                </a:solidFill>
                <a:effectLst/>
                <a:latin typeface="Helvetica Neue"/>
              </a:rPr>
              <a:t>, un grupo de investigación del Consejo Superior de Investigaciones Científicas (CSIC), y de las universidades de Granada, Extremadura, Carlos III (Madrid) y Alcalá de Henares. Con SJR, el área de investigación, calidad y reputación de la revista científica tienen un impacto directo sobre el valor de la cita. Por ello, la cita de una revista con un alto SJR vale más que la cita en una revista con un SJR más bajo.</a:t>
            </a:r>
          </a:p>
          <a:p>
            <a:pPr algn="just" fontAlgn="base"/>
            <a:r>
              <a:rPr lang="es-MX" b="0" i="0" dirty="0" smtClean="0">
                <a:solidFill>
                  <a:srgbClr val="555555"/>
                </a:solidFill>
                <a:effectLst/>
                <a:latin typeface="Helvetica Neue"/>
              </a:rPr>
              <a:t>Está construido como una variación del </a:t>
            </a:r>
            <a:r>
              <a:rPr lang="es-MX" b="0" i="1" dirty="0" err="1" smtClean="0">
                <a:solidFill>
                  <a:srgbClr val="555555"/>
                </a:solidFill>
                <a:effectLst/>
                <a:latin typeface="Helvetica Neue"/>
              </a:rPr>
              <a:t>Eigenfactor</a:t>
            </a:r>
            <a:r>
              <a:rPr lang="es-MX" b="0" i="0" dirty="0" smtClean="0">
                <a:solidFill>
                  <a:srgbClr val="555555"/>
                </a:solidFill>
                <a:effectLst/>
                <a:latin typeface="Helvetica Neue"/>
              </a:rPr>
              <a:t>, y se inspira en el </a:t>
            </a:r>
            <a:r>
              <a:rPr lang="es-MX" b="0" i="1" dirty="0" err="1" smtClean="0">
                <a:solidFill>
                  <a:srgbClr val="555555"/>
                </a:solidFill>
                <a:effectLst/>
                <a:latin typeface="Helvetica Neue"/>
              </a:rPr>
              <a:t>PageRank</a:t>
            </a:r>
            <a:r>
              <a:rPr lang="es-MX" b="0" i="0" dirty="0" smtClean="0">
                <a:solidFill>
                  <a:srgbClr val="555555"/>
                </a:solidFill>
                <a:effectLst/>
                <a:latin typeface="Helvetica Neue"/>
              </a:rPr>
              <a:t> de Google Académico para evaluar el impacto de una publicación combinando el número de citas recibidas con la influencia de las publicaciones que la citan. Se calcula utilizando un algoritmo iterativo en el que, partiendo de una puntuación idéntica para cada revista, el conjunto de revistas se redistribuyen las puntuaciones cada vez que se citan entre ellas. Una vez calculado el prestigio de cada revista, se realiza un proceso de normalización para que el indicador neutralice el tamaño de la revista. De esta forma, se estandariza el patrón de citas entre las diferentes áreas de investigación.</a:t>
            </a:r>
          </a:p>
          <a:p>
            <a:pPr algn="just" fontAlgn="base"/>
            <a:r>
              <a:rPr lang="es-MX" b="0" i="0" dirty="0" smtClean="0">
                <a:solidFill>
                  <a:srgbClr val="555555"/>
                </a:solidFill>
                <a:effectLst/>
                <a:latin typeface="Helvetica Neue"/>
              </a:rPr>
              <a:t>Puedes consultarlo en: </a:t>
            </a:r>
            <a:r>
              <a:rPr lang="es-MX" b="0" i="0" dirty="0" err="1" smtClean="0">
                <a:solidFill>
                  <a:srgbClr val="002E67"/>
                </a:solidFill>
                <a:effectLst/>
                <a:latin typeface="Helvetica Neue"/>
                <a:hlinkClick r:id="rId2"/>
              </a:rPr>
              <a:t>SCImago</a:t>
            </a:r>
            <a:r>
              <a:rPr lang="es-MX" b="0" i="0" dirty="0" smtClean="0">
                <a:solidFill>
                  <a:srgbClr val="002E67"/>
                </a:solidFill>
                <a:effectLst/>
                <a:latin typeface="Helvetica Neue"/>
                <a:hlinkClick r:id="rId2"/>
              </a:rPr>
              <a:t> Journal Rank</a:t>
            </a:r>
            <a:r>
              <a:rPr lang="es-MX" b="0" i="0" dirty="0" smtClean="0">
                <a:solidFill>
                  <a:srgbClr val="555555"/>
                </a:solidFill>
                <a:effectLst/>
                <a:latin typeface="Helvetica Neue"/>
              </a:rPr>
              <a:t>, </a:t>
            </a:r>
            <a:r>
              <a:rPr lang="es-MX" b="0" i="0" dirty="0" smtClean="0">
                <a:solidFill>
                  <a:srgbClr val="002E67"/>
                </a:solidFill>
                <a:effectLst/>
                <a:latin typeface="Helvetica Neue"/>
                <a:hlinkClick r:id="rId3"/>
              </a:rPr>
              <a:t>Scopus</a:t>
            </a:r>
            <a:endParaRPr lang="es-MX" b="0" i="0" dirty="0">
              <a:solidFill>
                <a:srgbClr val="555555"/>
              </a:solidFill>
              <a:effectLst/>
              <a:latin typeface="Helvetica Neue"/>
            </a:endParaRPr>
          </a:p>
        </p:txBody>
      </p:sp>
      <p:sp>
        <p:nvSpPr>
          <p:cNvPr id="6" name="Flecha derecha 5">
            <a:hlinkClick r:id="rId4" action="ppaction://hlinksldjump"/>
          </p:cNvPr>
          <p:cNvSpPr/>
          <p:nvPr/>
        </p:nvSpPr>
        <p:spPr>
          <a:xfrm flipH="1">
            <a:off x="1323473" y="6208294"/>
            <a:ext cx="469232" cy="496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624860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58089" y="1427254"/>
            <a:ext cx="9473279" cy="3970318"/>
          </a:xfrm>
          <a:prstGeom prst="rect">
            <a:avLst/>
          </a:prstGeom>
        </p:spPr>
        <p:txBody>
          <a:bodyPr wrap="square">
            <a:spAutoFit/>
          </a:bodyPr>
          <a:lstStyle/>
          <a:p>
            <a:pPr algn="just" fontAlgn="base"/>
            <a:r>
              <a:rPr lang="es-MX" sz="3600" b="0" i="0" dirty="0" err="1" smtClean="0">
                <a:solidFill>
                  <a:srgbClr val="000000"/>
                </a:solidFill>
                <a:effectLst/>
                <a:latin typeface="Helvetica Neue"/>
              </a:rPr>
              <a:t>Source</a:t>
            </a:r>
            <a:r>
              <a:rPr lang="es-MX" sz="3600" b="0" i="0" dirty="0" smtClean="0">
                <a:solidFill>
                  <a:srgbClr val="000000"/>
                </a:solidFill>
                <a:effectLst/>
                <a:latin typeface="Helvetica Neue"/>
              </a:rPr>
              <a:t> </a:t>
            </a:r>
            <a:r>
              <a:rPr lang="es-MX" sz="3600" b="0" i="0" dirty="0" err="1" smtClean="0">
                <a:solidFill>
                  <a:srgbClr val="000000"/>
                </a:solidFill>
                <a:effectLst/>
                <a:latin typeface="Helvetica Neue"/>
              </a:rPr>
              <a:t>Normalized</a:t>
            </a:r>
            <a:r>
              <a:rPr lang="es-MX" sz="3600" b="0" i="0" dirty="0" smtClean="0">
                <a:solidFill>
                  <a:srgbClr val="000000"/>
                </a:solidFill>
                <a:effectLst/>
                <a:latin typeface="Helvetica Neue"/>
              </a:rPr>
              <a:t> </a:t>
            </a:r>
            <a:r>
              <a:rPr lang="es-MX" sz="3600" b="0" i="0" dirty="0" err="1" smtClean="0">
                <a:solidFill>
                  <a:srgbClr val="000000"/>
                </a:solidFill>
                <a:effectLst/>
                <a:latin typeface="Helvetica Neue"/>
              </a:rPr>
              <a:t>Impact</a:t>
            </a:r>
            <a:r>
              <a:rPr lang="es-MX" sz="3600" b="0" i="0" dirty="0" smtClean="0">
                <a:solidFill>
                  <a:srgbClr val="000000"/>
                </a:solidFill>
                <a:effectLst/>
                <a:latin typeface="Helvetica Neue"/>
              </a:rPr>
              <a:t> per </a:t>
            </a:r>
            <a:r>
              <a:rPr lang="es-MX" sz="3600" b="0" i="0" dirty="0" err="1" smtClean="0">
                <a:solidFill>
                  <a:srgbClr val="000000"/>
                </a:solidFill>
                <a:effectLst/>
                <a:latin typeface="Helvetica Neue"/>
              </a:rPr>
              <a:t>Paper</a:t>
            </a:r>
            <a:r>
              <a:rPr lang="es-MX" sz="3600" b="0" i="0" dirty="0" smtClean="0">
                <a:solidFill>
                  <a:srgbClr val="000000"/>
                </a:solidFill>
                <a:effectLst/>
                <a:latin typeface="Helvetica Neue"/>
              </a:rPr>
              <a:t> (SNIP)</a:t>
            </a:r>
          </a:p>
          <a:p>
            <a:pPr algn="just" fontAlgn="base"/>
            <a:r>
              <a:rPr lang="es-MX" b="0" i="0" dirty="0" smtClean="0">
                <a:solidFill>
                  <a:srgbClr val="555555"/>
                </a:solidFill>
                <a:effectLst/>
                <a:latin typeface="Helvetica Neue"/>
              </a:rPr>
              <a:t>Este indicador fue diseñado en la Universidad de Leiden para permitir comparar el impacto de revistas de diferentes campos temáticos, corrigiendo las diferencias en la probabilidad de ser citado que existe entre revistas de distintas materias e incluso entre revistas de la misma área de conocimiento.</a:t>
            </a:r>
          </a:p>
          <a:p>
            <a:pPr algn="just" fontAlgn="base"/>
            <a:r>
              <a:rPr lang="es-MX" b="0" i="0" dirty="0" smtClean="0">
                <a:solidFill>
                  <a:srgbClr val="555555"/>
                </a:solidFill>
                <a:effectLst/>
                <a:latin typeface="Helvetica Neue"/>
              </a:rPr>
              <a:t>Mide el impacto de las citas contextuales basándose en el número total de citas de un determinado campo temático. Pondera el número de citas recibidas con la frecuencia de citas en un área de conocimiento (inmediatez); es decir, en un campo de investigación con una menor frecuencia de citas cada cita tiene un valor superior al de las citas en campos con mayor frecuencia de citas. También se considera la frecuencia con la que citan los autores y las autoras o la proyección de un área de conocimiento en las bases de datos de referencia.</a:t>
            </a:r>
          </a:p>
          <a:p>
            <a:pPr algn="just" fontAlgn="base"/>
            <a:r>
              <a:rPr lang="es-MX" b="0" i="0" dirty="0" smtClean="0">
                <a:solidFill>
                  <a:srgbClr val="555555"/>
                </a:solidFill>
                <a:effectLst/>
                <a:latin typeface="Helvetica Neue"/>
              </a:rPr>
              <a:t>Puedes consultarlo en: </a:t>
            </a:r>
            <a:r>
              <a:rPr lang="es-MX" b="0" i="0" dirty="0" err="1" smtClean="0">
                <a:solidFill>
                  <a:srgbClr val="002E67"/>
                </a:solidFill>
                <a:effectLst/>
                <a:latin typeface="Helvetica Neue"/>
                <a:hlinkClick r:id="rId2"/>
              </a:rPr>
              <a:t>SCImago</a:t>
            </a:r>
            <a:r>
              <a:rPr lang="es-MX" b="0" i="0" dirty="0" smtClean="0">
                <a:solidFill>
                  <a:srgbClr val="002E67"/>
                </a:solidFill>
                <a:effectLst/>
                <a:latin typeface="Helvetica Neue"/>
                <a:hlinkClick r:id="rId2"/>
              </a:rPr>
              <a:t> Journal Rank</a:t>
            </a:r>
            <a:r>
              <a:rPr lang="es-MX" b="0" i="0" dirty="0" smtClean="0">
                <a:solidFill>
                  <a:srgbClr val="555555"/>
                </a:solidFill>
                <a:effectLst/>
                <a:latin typeface="Helvetica Neue"/>
              </a:rPr>
              <a:t>, </a:t>
            </a:r>
            <a:r>
              <a:rPr lang="es-MX" b="0" i="0" dirty="0" smtClean="0">
                <a:solidFill>
                  <a:srgbClr val="002E67"/>
                </a:solidFill>
                <a:effectLst/>
                <a:latin typeface="Helvetica Neue"/>
                <a:hlinkClick r:id="rId3"/>
              </a:rPr>
              <a:t>Scopus</a:t>
            </a:r>
            <a:endParaRPr lang="es-MX" b="0" i="0" dirty="0">
              <a:solidFill>
                <a:srgbClr val="555555"/>
              </a:solidFill>
              <a:effectLst/>
              <a:latin typeface="Helvetica Neue"/>
            </a:endParaRPr>
          </a:p>
        </p:txBody>
      </p:sp>
      <p:sp>
        <p:nvSpPr>
          <p:cNvPr id="6" name="Flecha derecha 5">
            <a:hlinkClick r:id="rId4" action="ppaction://hlinksldjump"/>
          </p:cNvPr>
          <p:cNvSpPr/>
          <p:nvPr/>
        </p:nvSpPr>
        <p:spPr>
          <a:xfrm flipH="1">
            <a:off x="1323473" y="6208294"/>
            <a:ext cx="469232" cy="496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422175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indexadores revis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714" y="3174235"/>
            <a:ext cx="8124825" cy="283845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797269" y="735724"/>
            <a:ext cx="8839200" cy="2308324"/>
          </a:xfrm>
          <a:prstGeom prst="rect">
            <a:avLst/>
          </a:prstGeom>
          <a:noFill/>
        </p:spPr>
        <p:txBody>
          <a:bodyPr wrap="square" rtlCol="0">
            <a:spAutoFit/>
          </a:bodyPr>
          <a:lstStyle/>
          <a:p>
            <a:r>
              <a:rPr lang="es-MX" sz="4800" dirty="0" smtClean="0"/>
              <a:t>Indexadores de </a:t>
            </a:r>
            <a:r>
              <a:rPr lang="es-MX" sz="4800" dirty="0"/>
              <a:t>p</a:t>
            </a:r>
            <a:r>
              <a:rPr lang="es-MX" sz="4800" dirty="0" smtClean="0"/>
              <a:t>ublicaciones periódicas científicas </a:t>
            </a:r>
            <a:endParaRPr lang="es-AR" sz="4800" dirty="0"/>
          </a:p>
        </p:txBody>
      </p:sp>
    </p:spTree>
    <p:extLst>
      <p:ext uri="{BB962C8B-B14F-4D97-AF65-F5344CB8AC3E}">
        <p14:creationId xmlns:p14="http://schemas.microsoft.com/office/powerpoint/2010/main" val="1311349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04405" y="1505362"/>
            <a:ext cx="4712368" cy="1477328"/>
          </a:xfrm>
          <a:prstGeom prst="rect">
            <a:avLst/>
          </a:prstGeom>
        </p:spPr>
        <p:txBody>
          <a:bodyPr wrap="square">
            <a:spAutoFit/>
          </a:bodyPr>
          <a:lstStyle/>
          <a:p>
            <a:r>
              <a:rPr lang="es-MX" b="1" dirty="0" smtClean="0"/>
              <a:t>Indexadores</a:t>
            </a:r>
          </a:p>
          <a:p>
            <a:r>
              <a:rPr lang="es-MX" dirty="0" smtClean="0"/>
              <a:t>Reúnen títulos de revistas que, deben pasar por un proceso de selección y cumplir con criterios de evaluación establecidos por cada indexador</a:t>
            </a:r>
            <a:endParaRPr lang="es-AR" dirty="0"/>
          </a:p>
        </p:txBody>
      </p:sp>
      <p:sp>
        <p:nvSpPr>
          <p:cNvPr id="5" name="CuadroTexto 4"/>
          <p:cNvSpPr txBox="1"/>
          <p:nvPr/>
        </p:nvSpPr>
        <p:spPr>
          <a:xfrm>
            <a:off x="8061020" y="1505362"/>
            <a:ext cx="4620127" cy="2031325"/>
          </a:xfrm>
          <a:prstGeom prst="rect">
            <a:avLst/>
          </a:prstGeom>
          <a:noFill/>
        </p:spPr>
        <p:txBody>
          <a:bodyPr wrap="square" rtlCol="0">
            <a:spAutoFit/>
          </a:bodyPr>
          <a:lstStyle/>
          <a:p>
            <a:r>
              <a:rPr lang="es-MX" b="1" dirty="0" smtClean="0"/>
              <a:t>Criterios de calidad</a:t>
            </a:r>
          </a:p>
          <a:p>
            <a:r>
              <a:rPr lang="es-MX" dirty="0" smtClean="0"/>
              <a:t>Son requisitos que las publicaciones deben cumplir para poder estar presente en un determinado Indexador. Son evaluados periódicamente. Cada Indexador define sus criterios. </a:t>
            </a:r>
            <a:endParaRPr lang="es-AR" dirty="0"/>
          </a:p>
        </p:txBody>
      </p:sp>
      <p:sp>
        <p:nvSpPr>
          <p:cNvPr id="6" name="CuadroTexto 5"/>
          <p:cNvSpPr txBox="1"/>
          <p:nvPr/>
        </p:nvSpPr>
        <p:spPr>
          <a:xfrm>
            <a:off x="1204405" y="3176337"/>
            <a:ext cx="2879314" cy="1754326"/>
          </a:xfrm>
          <a:prstGeom prst="rect">
            <a:avLst/>
          </a:prstGeom>
          <a:noFill/>
        </p:spPr>
        <p:txBody>
          <a:bodyPr wrap="none" rtlCol="0">
            <a:spAutoFit/>
          </a:bodyPr>
          <a:lstStyle/>
          <a:p>
            <a:pPr marL="285750" indent="-285750">
              <a:buFont typeface="Arial" panose="020B0604020202020204" pitchFamily="34" charset="0"/>
              <a:buChar char="•"/>
            </a:pPr>
            <a:r>
              <a:rPr lang="es-MX" dirty="0" smtClean="0">
                <a:hlinkClick r:id="rId2"/>
              </a:rPr>
              <a:t>Redalyc</a:t>
            </a:r>
            <a:endParaRPr lang="es-MX" dirty="0" smtClean="0"/>
          </a:p>
          <a:p>
            <a:pPr marL="285750" indent="-285750">
              <a:buFont typeface="Arial" panose="020B0604020202020204" pitchFamily="34" charset="0"/>
              <a:buChar char="•"/>
            </a:pPr>
            <a:r>
              <a:rPr lang="es-MX" dirty="0" smtClean="0">
                <a:hlinkClick r:id="rId3"/>
              </a:rPr>
              <a:t>Latindex</a:t>
            </a:r>
            <a:endParaRPr lang="es-MX" dirty="0" smtClean="0"/>
          </a:p>
          <a:p>
            <a:pPr marL="285750" indent="-285750">
              <a:buFont typeface="Arial" panose="020B0604020202020204" pitchFamily="34" charset="0"/>
              <a:buChar char="•"/>
            </a:pPr>
            <a:r>
              <a:rPr lang="es-MX" dirty="0" smtClean="0">
                <a:hlinkClick r:id="rId4"/>
              </a:rPr>
              <a:t>Scielo</a:t>
            </a:r>
            <a:endParaRPr lang="es-MX" dirty="0" smtClean="0"/>
          </a:p>
          <a:p>
            <a:pPr marL="285750" indent="-285750">
              <a:buFont typeface="Arial" panose="020B0604020202020204" pitchFamily="34" charset="0"/>
              <a:buChar char="•"/>
            </a:pPr>
            <a:r>
              <a:rPr lang="es-MX" dirty="0" smtClean="0">
                <a:hlinkClick r:id="rId5"/>
              </a:rPr>
              <a:t>Núcleo Básico </a:t>
            </a:r>
            <a:r>
              <a:rPr lang="es-MX" dirty="0" err="1" smtClean="0">
                <a:hlinkClick r:id="rId5"/>
              </a:rPr>
              <a:t>Caicyt</a:t>
            </a:r>
            <a:endParaRPr lang="es-MX" dirty="0" smtClean="0"/>
          </a:p>
          <a:p>
            <a:pPr marL="285750" indent="-285750">
              <a:buFont typeface="Arial" panose="020B0604020202020204" pitchFamily="34" charset="0"/>
              <a:buChar char="•"/>
            </a:pPr>
            <a:r>
              <a:rPr lang="es-MX" dirty="0" smtClean="0">
                <a:hlinkClick r:id="rId6"/>
              </a:rPr>
              <a:t>Doaj</a:t>
            </a:r>
            <a:endParaRPr lang="es-MX" dirty="0" smtClean="0"/>
          </a:p>
          <a:p>
            <a:endParaRPr lang="es-AR" dirty="0"/>
          </a:p>
        </p:txBody>
      </p:sp>
      <p:graphicFrame>
        <p:nvGraphicFramePr>
          <p:cNvPr id="7" name="Diagrama 6"/>
          <p:cNvGraphicFramePr/>
          <p:nvPr>
            <p:extLst>
              <p:ext uri="{D42A27DB-BD31-4B8C-83A1-F6EECF244321}">
                <p14:modId xmlns:p14="http://schemas.microsoft.com/office/powerpoint/2010/main" val="4105215815"/>
              </p:ext>
            </p:extLst>
          </p:nvPr>
        </p:nvGraphicFramePr>
        <p:xfrm>
          <a:off x="5294061" y="1902355"/>
          <a:ext cx="2766959" cy="23543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52496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27284" y="1587061"/>
            <a:ext cx="2555508" cy="646331"/>
          </a:xfrm>
          <a:prstGeom prst="rect">
            <a:avLst/>
          </a:prstGeom>
          <a:noFill/>
        </p:spPr>
        <p:txBody>
          <a:bodyPr wrap="none" rtlCol="0">
            <a:spAutoFit/>
          </a:bodyPr>
          <a:lstStyle/>
          <a:p>
            <a:r>
              <a:rPr lang="es-MX" b="1" dirty="0" smtClean="0"/>
              <a:t>Actividad de repaso:</a:t>
            </a:r>
          </a:p>
          <a:p>
            <a:endParaRPr lang="es-AR" b="1" dirty="0"/>
          </a:p>
        </p:txBody>
      </p:sp>
      <p:sp>
        <p:nvSpPr>
          <p:cNvPr id="5" name="CuadroTexto 4"/>
          <p:cNvSpPr txBox="1"/>
          <p:nvPr/>
        </p:nvSpPr>
        <p:spPr>
          <a:xfrm>
            <a:off x="2827284" y="2480441"/>
            <a:ext cx="7756633" cy="2308324"/>
          </a:xfrm>
          <a:prstGeom prst="rect">
            <a:avLst/>
          </a:prstGeom>
          <a:noFill/>
        </p:spPr>
        <p:txBody>
          <a:bodyPr wrap="square" rtlCol="0">
            <a:spAutoFit/>
          </a:bodyPr>
          <a:lstStyle/>
          <a:p>
            <a:r>
              <a:rPr lang="es-MX" dirty="0" smtClean="0"/>
              <a:t>1.- Escoger una temática asociada a nuestro interés de investigación.</a:t>
            </a:r>
          </a:p>
          <a:p>
            <a:endParaRPr lang="es-MX" dirty="0" smtClean="0"/>
          </a:p>
          <a:p>
            <a:r>
              <a:rPr lang="es-MX" dirty="0" smtClean="0"/>
              <a:t>2.- Explorar la temática en la Biblioteca Electrónica del </a:t>
            </a:r>
            <a:r>
              <a:rPr lang="es-MX" dirty="0" err="1" smtClean="0"/>
              <a:t>Mincyt</a:t>
            </a:r>
            <a:r>
              <a:rPr lang="es-MX" dirty="0" smtClean="0"/>
              <a:t> y en diferentes  Indexadores.</a:t>
            </a:r>
          </a:p>
          <a:p>
            <a:endParaRPr lang="es-MX" dirty="0"/>
          </a:p>
          <a:p>
            <a:r>
              <a:rPr lang="es-MX" dirty="0" smtClean="0"/>
              <a:t>3. Seleccionar el primer cuartil de las revistas más importantes y citar a los 10 autores referentes en la temática.</a:t>
            </a:r>
            <a:endParaRPr lang="es-AR" dirty="0"/>
          </a:p>
        </p:txBody>
      </p:sp>
    </p:spTree>
    <p:extLst>
      <p:ext uri="{BB962C8B-B14F-4D97-AF65-F5344CB8AC3E}">
        <p14:creationId xmlns:p14="http://schemas.microsoft.com/office/powerpoint/2010/main" val="379885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66932" y="2581446"/>
            <a:ext cx="2182385" cy="1631216"/>
          </a:xfrm>
          <a:prstGeom prst="rect">
            <a:avLst/>
          </a:prstGeom>
          <a:noFill/>
        </p:spPr>
        <p:txBody>
          <a:bodyPr wrap="square" rtlCol="0">
            <a:spAutoFit/>
          </a:bodyPr>
          <a:lstStyle/>
          <a:p>
            <a:r>
              <a:rPr lang="es-MX" sz="2000" b="1" dirty="0" smtClean="0"/>
              <a:t>Conocer el Ecosistema de comunicación científica, en nuestro campo.</a:t>
            </a:r>
            <a:endParaRPr lang="es-AR" sz="2000" b="1" dirty="0"/>
          </a:p>
        </p:txBody>
      </p:sp>
      <p:sp>
        <p:nvSpPr>
          <p:cNvPr id="5" name="CuadroTexto 4"/>
          <p:cNvSpPr txBox="1"/>
          <p:nvPr/>
        </p:nvSpPr>
        <p:spPr>
          <a:xfrm>
            <a:off x="4559969" y="1754563"/>
            <a:ext cx="3020111" cy="1015663"/>
          </a:xfrm>
          <a:prstGeom prst="rect">
            <a:avLst/>
          </a:prstGeom>
          <a:noFill/>
        </p:spPr>
        <p:txBody>
          <a:bodyPr wrap="square" rtlCol="0">
            <a:spAutoFit/>
          </a:bodyPr>
          <a:lstStyle/>
          <a:p>
            <a:r>
              <a:rPr lang="es-MX" sz="2000" dirty="0" smtClean="0"/>
              <a:t>Determinar cuales son las publicaciones científicas más importantes.</a:t>
            </a:r>
            <a:endParaRPr lang="es-AR" sz="2000" dirty="0"/>
          </a:p>
        </p:txBody>
      </p:sp>
      <p:sp>
        <p:nvSpPr>
          <p:cNvPr id="6" name="CuadroTexto 5"/>
          <p:cNvSpPr txBox="1"/>
          <p:nvPr/>
        </p:nvSpPr>
        <p:spPr>
          <a:xfrm>
            <a:off x="4586237" y="3397054"/>
            <a:ext cx="2813184" cy="707886"/>
          </a:xfrm>
          <a:prstGeom prst="rect">
            <a:avLst/>
          </a:prstGeom>
          <a:noFill/>
        </p:spPr>
        <p:txBody>
          <a:bodyPr wrap="square" rtlCol="0">
            <a:spAutoFit/>
          </a:bodyPr>
          <a:lstStyle/>
          <a:p>
            <a:r>
              <a:rPr lang="es-MX" sz="2000" dirty="0" smtClean="0"/>
              <a:t>Cuales son los autores e Instituciones referentes</a:t>
            </a:r>
            <a:endParaRPr lang="es-AR" sz="2000" dirty="0"/>
          </a:p>
        </p:txBody>
      </p:sp>
      <p:sp>
        <p:nvSpPr>
          <p:cNvPr id="12" name="CuadroTexto 11"/>
          <p:cNvSpPr txBox="1"/>
          <p:nvPr/>
        </p:nvSpPr>
        <p:spPr>
          <a:xfrm>
            <a:off x="8698621" y="1999700"/>
            <a:ext cx="2286210" cy="646331"/>
          </a:xfrm>
          <a:prstGeom prst="rect">
            <a:avLst/>
          </a:prstGeom>
          <a:noFill/>
        </p:spPr>
        <p:txBody>
          <a:bodyPr wrap="square" rtlCol="0">
            <a:spAutoFit/>
          </a:bodyPr>
          <a:lstStyle/>
          <a:p>
            <a:r>
              <a:rPr lang="es-MX" dirty="0" smtClean="0"/>
              <a:t>Estrategia de búsqueda y selección </a:t>
            </a:r>
            <a:endParaRPr lang="es-AR" dirty="0"/>
          </a:p>
        </p:txBody>
      </p:sp>
      <p:sp>
        <p:nvSpPr>
          <p:cNvPr id="13" name="CuadroTexto 12"/>
          <p:cNvSpPr txBox="1"/>
          <p:nvPr/>
        </p:nvSpPr>
        <p:spPr>
          <a:xfrm>
            <a:off x="8698621" y="3148110"/>
            <a:ext cx="2840414" cy="369332"/>
          </a:xfrm>
          <a:prstGeom prst="rect">
            <a:avLst/>
          </a:prstGeom>
          <a:noFill/>
        </p:spPr>
        <p:txBody>
          <a:bodyPr wrap="square" rtlCol="0">
            <a:spAutoFit/>
          </a:bodyPr>
          <a:lstStyle/>
          <a:p>
            <a:r>
              <a:rPr lang="es-MX" dirty="0" smtClean="0"/>
              <a:t>Estrategia de publicación</a:t>
            </a:r>
            <a:endParaRPr lang="es-AR" dirty="0"/>
          </a:p>
        </p:txBody>
      </p:sp>
      <p:sp>
        <p:nvSpPr>
          <p:cNvPr id="15" name="CuadroTexto 14"/>
          <p:cNvSpPr txBox="1"/>
          <p:nvPr/>
        </p:nvSpPr>
        <p:spPr>
          <a:xfrm>
            <a:off x="4622332" y="1128288"/>
            <a:ext cx="1094659" cy="369332"/>
          </a:xfrm>
          <a:prstGeom prst="rect">
            <a:avLst/>
          </a:prstGeom>
          <a:noFill/>
        </p:spPr>
        <p:txBody>
          <a:bodyPr wrap="none" rtlCol="0">
            <a:spAutoFit/>
          </a:bodyPr>
          <a:lstStyle/>
          <a:p>
            <a:r>
              <a:rPr lang="es-MX" b="1" dirty="0" smtClean="0"/>
              <a:t>Objetivos</a:t>
            </a:r>
            <a:endParaRPr lang="es-AR" b="1" dirty="0"/>
          </a:p>
        </p:txBody>
      </p:sp>
      <p:sp>
        <p:nvSpPr>
          <p:cNvPr id="16" name="CuadroTexto 15"/>
          <p:cNvSpPr txBox="1"/>
          <p:nvPr/>
        </p:nvSpPr>
        <p:spPr>
          <a:xfrm>
            <a:off x="8698621" y="1145436"/>
            <a:ext cx="1217256" cy="369332"/>
          </a:xfrm>
          <a:prstGeom prst="rect">
            <a:avLst/>
          </a:prstGeom>
          <a:noFill/>
        </p:spPr>
        <p:txBody>
          <a:bodyPr wrap="none" rtlCol="0">
            <a:spAutoFit/>
          </a:bodyPr>
          <a:lstStyle/>
          <a:p>
            <a:r>
              <a:rPr lang="es-MX" b="1" dirty="0" smtClean="0"/>
              <a:t>Estrategias</a:t>
            </a:r>
            <a:endParaRPr lang="es-AR" b="1" dirty="0"/>
          </a:p>
        </p:txBody>
      </p:sp>
      <p:cxnSp>
        <p:nvCxnSpPr>
          <p:cNvPr id="18" name="Conector recto 17"/>
          <p:cNvCxnSpPr/>
          <p:nvPr/>
        </p:nvCxnSpPr>
        <p:spPr>
          <a:xfrm>
            <a:off x="4716379" y="1497620"/>
            <a:ext cx="5366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8157411" y="1514768"/>
            <a:ext cx="36094" cy="36106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2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75547" y="1937084"/>
            <a:ext cx="8783053" cy="3539430"/>
          </a:xfrm>
          <a:prstGeom prst="rect">
            <a:avLst/>
          </a:prstGeom>
          <a:noFill/>
        </p:spPr>
        <p:txBody>
          <a:bodyPr wrap="square" rtlCol="0">
            <a:spAutoFit/>
          </a:bodyPr>
          <a:lstStyle/>
          <a:p>
            <a:r>
              <a:rPr lang="es-MX" sz="3200" dirty="0" smtClean="0"/>
              <a:t>“Una revista científica es una publicación periódica que publica artículos científicos y/o información de actualidad sobre investigación y desarrollo acerca de un campo científico determinado” </a:t>
            </a:r>
          </a:p>
          <a:p>
            <a:endParaRPr lang="es-MX" sz="3200" dirty="0"/>
          </a:p>
          <a:p>
            <a:r>
              <a:rPr lang="es-MX" sz="3200" dirty="0" smtClean="0"/>
              <a:t>American Library </a:t>
            </a:r>
            <a:r>
              <a:rPr lang="es-MX" sz="3200" dirty="0" err="1" smtClean="0"/>
              <a:t>Association</a:t>
            </a:r>
            <a:r>
              <a:rPr lang="es-MX" sz="3200" dirty="0" smtClean="0"/>
              <a:t> (ALA)</a:t>
            </a:r>
            <a:endParaRPr lang="es-AR" sz="3200" dirty="0"/>
          </a:p>
        </p:txBody>
      </p:sp>
    </p:spTree>
    <p:extLst>
      <p:ext uri="{BB962C8B-B14F-4D97-AF65-F5344CB8AC3E}">
        <p14:creationId xmlns:p14="http://schemas.microsoft.com/office/powerpoint/2010/main" val="241031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64220" y="2017987"/>
            <a:ext cx="7872249" cy="2585323"/>
          </a:xfrm>
          <a:prstGeom prst="rect">
            <a:avLst/>
          </a:prstGeom>
          <a:noFill/>
        </p:spPr>
        <p:txBody>
          <a:bodyPr wrap="square" rtlCol="0">
            <a:spAutoFit/>
          </a:bodyPr>
          <a:lstStyle/>
          <a:p>
            <a:pPr algn="just"/>
            <a:r>
              <a:rPr lang="es-MX" dirty="0" smtClean="0"/>
              <a:t>A través del uso de diferentes herramientas, como índices, rankings e indicadores, podemos conocer la posición de una revista dentro de un campo específico. Este conocimiento nos puede servir para 2 propósitos. El primero </a:t>
            </a:r>
            <a:r>
              <a:rPr lang="es-MX" dirty="0"/>
              <a:t>es conocer las publicaciones que más se aproximan a nuestro interés. </a:t>
            </a:r>
            <a:endParaRPr lang="es-AR" dirty="0"/>
          </a:p>
          <a:p>
            <a:pPr algn="just"/>
            <a:r>
              <a:rPr lang="es-MX" dirty="0" smtClean="0"/>
              <a:t>El segundo </a:t>
            </a:r>
            <a:r>
              <a:rPr lang="es-MX" dirty="0"/>
              <a:t>es conocer cuales son las publicaciones especializadas de mayor calidad y con mayor aceptación en un campo determinado y poder armar una estrategia de publicación para visibilizar al máximo nuestro resultado de investigación. </a:t>
            </a:r>
            <a:endParaRPr lang="es-AR" dirty="0"/>
          </a:p>
        </p:txBody>
      </p:sp>
    </p:spTree>
    <p:extLst>
      <p:ext uri="{BB962C8B-B14F-4D97-AF65-F5344CB8AC3E}">
        <p14:creationId xmlns:p14="http://schemas.microsoft.com/office/powerpoint/2010/main" val="396764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828801" y="867960"/>
            <a:ext cx="1829796" cy="369332"/>
          </a:xfrm>
          <a:prstGeom prst="rect">
            <a:avLst/>
          </a:prstGeom>
          <a:noFill/>
        </p:spPr>
        <p:txBody>
          <a:bodyPr wrap="none" rtlCol="0">
            <a:spAutoFit/>
          </a:bodyPr>
          <a:lstStyle/>
          <a:p>
            <a:r>
              <a:rPr lang="es-MX" dirty="0" smtClean="0"/>
              <a:t>Tipos de Revistas </a:t>
            </a:r>
            <a:endParaRPr lang="es-AR" dirty="0"/>
          </a:p>
        </p:txBody>
      </p:sp>
      <p:sp>
        <p:nvSpPr>
          <p:cNvPr id="9" name="CuadroTexto 8"/>
          <p:cNvSpPr txBox="1"/>
          <p:nvPr/>
        </p:nvSpPr>
        <p:spPr>
          <a:xfrm>
            <a:off x="4499809" y="1564105"/>
            <a:ext cx="1436740" cy="369332"/>
          </a:xfrm>
          <a:prstGeom prst="rect">
            <a:avLst/>
          </a:prstGeom>
          <a:noFill/>
        </p:spPr>
        <p:txBody>
          <a:bodyPr wrap="none" rtlCol="0">
            <a:spAutoFit/>
          </a:bodyPr>
          <a:lstStyle/>
          <a:p>
            <a:r>
              <a:rPr lang="es-MX" dirty="0" smtClean="0"/>
              <a:t>Profesionales</a:t>
            </a:r>
            <a:endParaRPr lang="es-AR" dirty="0"/>
          </a:p>
        </p:txBody>
      </p:sp>
      <p:sp>
        <p:nvSpPr>
          <p:cNvPr id="10" name="CuadroTexto 9"/>
          <p:cNvSpPr txBox="1"/>
          <p:nvPr/>
        </p:nvSpPr>
        <p:spPr>
          <a:xfrm>
            <a:off x="4569562" y="3164304"/>
            <a:ext cx="1198533" cy="369332"/>
          </a:xfrm>
          <a:prstGeom prst="rect">
            <a:avLst/>
          </a:prstGeom>
          <a:noFill/>
        </p:spPr>
        <p:txBody>
          <a:bodyPr wrap="none" rtlCol="0">
            <a:spAutoFit/>
          </a:bodyPr>
          <a:lstStyle/>
          <a:p>
            <a:r>
              <a:rPr lang="es-MX" dirty="0" smtClean="0"/>
              <a:t>Científicas </a:t>
            </a:r>
            <a:endParaRPr lang="es-AR" dirty="0"/>
          </a:p>
        </p:txBody>
      </p:sp>
      <p:sp>
        <p:nvSpPr>
          <p:cNvPr id="11" name="CuadroTexto 10"/>
          <p:cNvSpPr txBox="1"/>
          <p:nvPr/>
        </p:nvSpPr>
        <p:spPr>
          <a:xfrm>
            <a:off x="4608093" y="5534528"/>
            <a:ext cx="1126014" cy="369332"/>
          </a:xfrm>
          <a:prstGeom prst="rect">
            <a:avLst/>
          </a:prstGeom>
          <a:noFill/>
        </p:spPr>
        <p:txBody>
          <a:bodyPr wrap="none" rtlCol="0">
            <a:spAutoFit/>
          </a:bodyPr>
          <a:lstStyle/>
          <a:p>
            <a:r>
              <a:rPr lang="es-MX" dirty="0" smtClean="0"/>
              <a:t>Indexadas</a:t>
            </a:r>
            <a:endParaRPr lang="es-AR" dirty="0"/>
          </a:p>
        </p:txBody>
      </p:sp>
      <p:sp>
        <p:nvSpPr>
          <p:cNvPr id="12" name="CuadroTexto 11"/>
          <p:cNvSpPr txBox="1"/>
          <p:nvPr/>
        </p:nvSpPr>
        <p:spPr>
          <a:xfrm>
            <a:off x="6460959" y="871608"/>
            <a:ext cx="5546558" cy="1815882"/>
          </a:xfrm>
          <a:prstGeom prst="rect">
            <a:avLst/>
          </a:prstGeom>
          <a:noFill/>
        </p:spPr>
        <p:txBody>
          <a:bodyPr wrap="square" rtlCol="0">
            <a:spAutoFit/>
          </a:bodyPr>
          <a:lstStyle/>
          <a:p>
            <a:r>
              <a:rPr lang="es-MX" sz="1600" dirty="0" smtClean="0"/>
              <a:t>Puede tener o no ISSN</a:t>
            </a:r>
          </a:p>
          <a:p>
            <a:r>
              <a:rPr lang="es-MX" sz="1600" dirty="0" smtClean="0"/>
              <a:t>El editor es un colegio profesional </a:t>
            </a:r>
          </a:p>
          <a:p>
            <a:r>
              <a:rPr lang="es-MX" sz="1600" dirty="0" smtClean="0"/>
              <a:t>No tiene revisión de pares</a:t>
            </a:r>
          </a:p>
          <a:p>
            <a:r>
              <a:rPr lang="es-MX" sz="1600" dirty="0" smtClean="0"/>
              <a:t>No se encuentra Indexada</a:t>
            </a:r>
          </a:p>
          <a:p>
            <a:r>
              <a:rPr lang="es-MX" sz="1600" dirty="0" smtClean="0"/>
              <a:t>Sus trabajos son de corte más informativo</a:t>
            </a:r>
          </a:p>
          <a:p>
            <a:r>
              <a:rPr lang="es-MX" sz="1600" dirty="0" smtClean="0"/>
              <a:t>No tienen criterios estandarizados para la aceptación de trabajos.</a:t>
            </a:r>
          </a:p>
        </p:txBody>
      </p:sp>
      <p:sp>
        <p:nvSpPr>
          <p:cNvPr id="13" name="CuadroTexto 12"/>
          <p:cNvSpPr txBox="1"/>
          <p:nvPr/>
        </p:nvSpPr>
        <p:spPr>
          <a:xfrm>
            <a:off x="6460958" y="3068053"/>
            <a:ext cx="5428089" cy="1323439"/>
          </a:xfrm>
          <a:prstGeom prst="rect">
            <a:avLst/>
          </a:prstGeom>
          <a:noFill/>
        </p:spPr>
        <p:txBody>
          <a:bodyPr wrap="none" rtlCol="0">
            <a:spAutoFit/>
          </a:bodyPr>
          <a:lstStyle/>
          <a:p>
            <a:r>
              <a:rPr lang="es-MX" sz="1600" dirty="0" smtClean="0"/>
              <a:t>Es arbitrada, </a:t>
            </a:r>
            <a:r>
              <a:rPr lang="es-MX" sz="1600" dirty="0" smtClean="0">
                <a:hlinkClick r:id="rId2" action="ppaction://hlinksldjump"/>
              </a:rPr>
              <a:t>hay revisión de pares.</a:t>
            </a:r>
            <a:endParaRPr lang="es-MX" sz="1600" dirty="0" smtClean="0"/>
          </a:p>
          <a:p>
            <a:r>
              <a:rPr lang="es-MX" sz="1600" dirty="0" smtClean="0"/>
              <a:t>Tiene ISSN</a:t>
            </a:r>
          </a:p>
          <a:p>
            <a:r>
              <a:rPr lang="es-MX" sz="1600" dirty="0" smtClean="0"/>
              <a:t>El editor suele ser una entidad científica/académica</a:t>
            </a:r>
          </a:p>
          <a:p>
            <a:r>
              <a:rPr lang="es-MX" sz="1600" dirty="0" smtClean="0"/>
              <a:t>Son resultados de investigación.</a:t>
            </a:r>
          </a:p>
          <a:p>
            <a:r>
              <a:rPr lang="es-MX" sz="1600" dirty="0" smtClean="0"/>
              <a:t>Tienen criterios para la aceptación de trabajos.</a:t>
            </a:r>
            <a:endParaRPr lang="es-AR" sz="1600" dirty="0"/>
          </a:p>
        </p:txBody>
      </p:sp>
      <p:sp>
        <p:nvSpPr>
          <p:cNvPr id="14" name="CuadroTexto 13"/>
          <p:cNvSpPr txBox="1"/>
          <p:nvPr/>
        </p:nvSpPr>
        <p:spPr>
          <a:xfrm>
            <a:off x="6460958" y="4842031"/>
            <a:ext cx="4872957" cy="1569660"/>
          </a:xfrm>
          <a:prstGeom prst="rect">
            <a:avLst/>
          </a:prstGeom>
          <a:noFill/>
        </p:spPr>
        <p:txBody>
          <a:bodyPr wrap="square" rtlCol="0">
            <a:spAutoFit/>
          </a:bodyPr>
          <a:lstStyle/>
          <a:p>
            <a:r>
              <a:rPr lang="es-MX" sz="1600" dirty="0" smtClean="0"/>
              <a:t>Además de ser científica, debe cumplir con los criterios de calidad propuestos por el Índice.</a:t>
            </a:r>
          </a:p>
          <a:p>
            <a:r>
              <a:rPr lang="es-MX" sz="1600" dirty="0" smtClean="0"/>
              <a:t>No solo deben esforzarse por ingresar a estos índices, sino que además deben mantenerse. Son evaluadas periódicamente. </a:t>
            </a:r>
          </a:p>
          <a:p>
            <a:endParaRPr lang="es-AR" sz="1600" dirty="0"/>
          </a:p>
        </p:txBody>
      </p:sp>
      <p:sp>
        <p:nvSpPr>
          <p:cNvPr id="15" name="Abrir llave 14"/>
          <p:cNvSpPr/>
          <p:nvPr/>
        </p:nvSpPr>
        <p:spPr>
          <a:xfrm>
            <a:off x="6244389" y="871608"/>
            <a:ext cx="216569" cy="18158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6" name="Abrir llave 15"/>
          <p:cNvSpPr/>
          <p:nvPr/>
        </p:nvSpPr>
        <p:spPr>
          <a:xfrm>
            <a:off x="6228346" y="3164304"/>
            <a:ext cx="136359" cy="12271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7" name="Abrir llave 16"/>
          <p:cNvSpPr/>
          <p:nvPr/>
        </p:nvSpPr>
        <p:spPr>
          <a:xfrm>
            <a:off x="6244388" y="4868306"/>
            <a:ext cx="216569" cy="13399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190903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68643" y="760817"/>
            <a:ext cx="1829796" cy="369332"/>
          </a:xfrm>
          <a:prstGeom prst="rect">
            <a:avLst/>
          </a:prstGeom>
          <a:noFill/>
        </p:spPr>
        <p:txBody>
          <a:bodyPr wrap="none" rtlCol="0">
            <a:spAutoFit/>
          </a:bodyPr>
          <a:lstStyle/>
          <a:p>
            <a:r>
              <a:rPr lang="es-MX" dirty="0" smtClean="0"/>
              <a:t>Tipos de Revistas </a:t>
            </a:r>
            <a:endParaRPr lang="es-AR" dirty="0"/>
          </a:p>
        </p:txBody>
      </p:sp>
      <p:sp>
        <p:nvSpPr>
          <p:cNvPr id="5" name="CuadroTexto 4"/>
          <p:cNvSpPr txBox="1"/>
          <p:nvPr/>
        </p:nvSpPr>
        <p:spPr>
          <a:xfrm>
            <a:off x="4283242" y="760817"/>
            <a:ext cx="1734129" cy="5909310"/>
          </a:xfrm>
          <a:prstGeom prst="rect">
            <a:avLst/>
          </a:prstGeom>
          <a:noFill/>
        </p:spPr>
        <p:txBody>
          <a:bodyPr wrap="none" rtlCol="0">
            <a:spAutoFit/>
          </a:bodyPr>
          <a:lstStyle/>
          <a:p>
            <a:r>
              <a:rPr lang="es-MX" dirty="0" smtClean="0"/>
              <a:t>Comerciales</a:t>
            </a:r>
          </a:p>
          <a:p>
            <a:endParaRPr lang="es-MX" dirty="0"/>
          </a:p>
          <a:p>
            <a:endParaRPr lang="es-MX" dirty="0" smtClean="0"/>
          </a:p>
          <a:p>
            <a:endParaRPr lang="es-MX" dirty="0" smtClean="0"/>
          </a:p>
          <a:p>
            <a:endParaRPr lang="es-MX" dirty="0"/>
          </a:p>
          <a:p>
            <a:endParaRPr lang="es-MX" dirty="0" smtClean="0"/>
          </a:p>
          <a:p>
            <a:r>
              <a:rPr lang="es-MX" dirty="0" smtClean="0"/>
              <a:t>Open Access </a:t>
            </a:r>
            <a:br>
              <a:rPr lang="es-MX" dirty="0" smtClean="0"/>
            </a:br>
            <a:r>
              <a:rPr lang="es-MX" dirty="0" smtClean="0"/>
              <a:t>(Acceso Abierto)</a:t>
            </a:r>
          </a:p>
          <a:p>
            <a:endParaRPr lang="es-MX" dirty="0"/>
          </a:p>
          <a:p>
            <a:endParaRPr lang="es-MX" dirty="0" smtClean="0"/>
          </a:p>
          <a:p>
            <a:endParaRPr lang="es-MX" dirty="0"/>
          </a:p>
          <a:p>
            <a:endParaRPr lang="es-MX" dirty="0" smtClean="0"/>
          </a:p>
          <a:p>
            <a:endParaRPr lang="es-MX" dirty="0"/>
          </a:p>
          <a:p>
            <a:r>
              <a:rPr lang="es-MX" dirty="0" smtClean="0"/>
              <a:t>Hibridas</a:t>
            </a:r>
          </a:p>
          <a:p>
            <a:endParaRPr lang="es-MX" dirty="0"/>
          </a:p>
          <a:p>
            <a:endParaRPr lang="es-MX" dirty="0" smtClean="0"/>
          </a:p>
          <a:p>
            <a:endParaRPr lang="es-MX" dirty="0" smtClean="0"/>
          </a:p>
          <a:p>
            <a:endParaRPr lang="es-MX" dirty="0"/>
          </a:p>
          <a:p>
            <a:r>
              <a:rPr lang="es-MX" dirty="0" smtClean="0"/>
              <a:t>Depredadoras</a:t>
            </a:r>
          </a:p>
          <a:p>
            <a:endParaRPr lang="es-MX" dirty="0"/>
          </a:p>
          <a:p>
            <a:endParaRPr lang="es-AR" dirty="0"/>
          </a:p>
        </p:txBody>
      </p:sp>
      <p:sp>
        <p:nvSpPr>
          <p:cNvPr id="6" name="CuadroTexto 5"/>
          <p:cNvSpPr txBox="1"/>
          <p:nvPr/>
        </p:nvSpPr>
        <p:spPr>
          <a:xfrm>
            <a:off x="6450508" y="391485"/>
            <a:ext cx="5017168" cy="1323439"/>
          </a:xfrm>
          <a:prstGeom prst="rect">
            <a:avLst/>
          </a:prstGeom>
          <a:noFill/>
        </p:spPr>
        <p:txBody>
          <a:bodyPr wrap="square" rtlCol="0">
            <a:spAutoFit/>
          </a:bodyPr>
          <a:lstStyle/>
          <a:p>
            <a:r>
              <a:rPr lang="es-MX" sz="1600" dirty="0" smtClean="0"/>
              <a:t>Revistas cuyo acceso a sus contenidos se realiza por medio de una suscripción anual. Generalmente son muy onerosas, se encuentran cotizadas en dólares y son editadas o centralizadas, por grandes casas editoriales.</a:t>
            </a:r>
            <a:endParaRPr lang="es-AR" sz="1600" dirty="0"/>
          </a:p>
        </p:txBody>
      </p:sp>
      <p:sp>
        <p:nvSpPr>
          <p:cNvPr id="8" name="CuadroTexto 7"/>
          <p:cNvSpPr txBox="1"/>
          <p:nvPr/>
        </p:nvSpPr>
        <p:spPr>
          <a:xfrm>
            <a:off x="6450508" y="1958318"/>
            <a:ext cx="5366084" cy="1815882"/>
          </a:xfrm>
          <a:prstGeom prst="rect">
            <a:avLst/>
          </a:prstGeom>
          <a:noFill/>
        </p:spPr>
        <p:txBody>
          <a:bodyPr wrap="square" rtlCol="0">
            <a:spAutoFit/>
          </a:bodyPr>
          <a:lstStyle/>
          <a:p>
            <a:r>
              <a:rPr lang="es-MX" sz="1600" dirty="0" smtClean="0"/>
              <a:t>Las </a:t>
            </a:r>
            <a:r>
              <a:rPr lang="es-MX" sz="1600" dirty="0"/>
              <a:t>publicaciones científicas pueden estar disponibles en acceso abierto es la conocida como </a:t>
            </a:r>
            <a:r>
              <a:rPr lang="es-MX" sz="1600" b="1" dirty="0"/>
              <a:t>Ruta dorada</a:t>
            </a:r>
            <a:r>
              <a:rPr lang="es-MX" sz="1600" dirty="0"/>
              <a:t> y consiste en la publicación en revistas de acceso abierto, revistas científicas con revisión por pares (</a:t>
            </a:r>
            <a:r>
              <a:rPr lang="es-MX" sz="1600" i="1" dirty="0"/>
              <a:t>peer-</a:t>
            </a:r>
            <a:r>
              <a:rPr lang="es-MX" sz="1600" i="1" dirty="0" err="1"/>
              <a:t>review</a:t>
            </a:r>
            <a:r>
              <a:rPr lang="es-MX" sz="1600" dirty="0"/>
              <a:t>) cuyos contenidos están accesibles sin necesidad de compra o suscripción.</a:t>
            </a:r>
            <a:endParaRPr lang="es-AR" sz="1600" dirty="0"/>
          </a:p>
        </p:txBody>
      </p:sp>
      <p:sp>
        <p:nvSpPr>
          <p:cNvPr id="9" name="CuadroTexto 8"/>
          <p:cNvSpPr txBox="1"/>
          <p:nvPr/>
        </p:nvSpPr>
        <p:spPr>
          <a:xfrm>
            <a:off x="6438476" y="3802149"/>
            <a:ext cx="5041231" cy="1077218"/>
          </a:xfrm>
          <a:prstGeom prst="rect">
            <a:avLst/>
          </a:prstGeom>
          <a:noFill/>
        </p:spPr>
        <p:txBody>
          <a:bodyPr wrap="square" rtlCol="0">
            <a:spAutoFit/>
          </a:bodyPr>
          <a:lstStyle/>
          <a:p>
            <a:r>
              <a:rPr lang="es-MX" sz="1600" dirty="0"/>
              <a:t>Modelo híbrido, revistas que combinan artículos accesibles sólo por suscripción con artículos de pago por publicación. Es el modelo Open </a:t>
            </a:r>
            <a:r>
              <a:rPr lang="es-MX" sz="1600" dirty="0" err="1"/>
              <a:t>choice</a:t>
            </a:r>
            <a:r>
              <a:rPr lang="es-MX" sz="1600" dirty="0"/>
              <a:t> de </a:t>
            </a:r>
            <a:r>
              <a:rPr lang="es-MX" sz="1600" dirty="0" err="1"/>
              <a:t>Springer</a:t>
            </a:r>
            <a:r>
              <a:rPr lang="es-MX" sz="1600" dirty="0"/>
              <a:t>, etc.</a:t>
            </a:r>
            <a:endParaRPr lang="es-AR" sz="1600" dirty="0"/>
          </a:p>
        </p:txBody>
      </p:sp>
      <p:sp>
        <p:nvSpPr>
          <p:cNvPr id="10" name="CuadroTexto 9"/>
          <p:cNvSpPr txBox="1"/>
          <p:nvPr/>
        </p:nvSpPr>
        <p:spPr>
          <a:xfrm>
            <a:off x="6450508" y="5123506"/>
            <a:ext cx="5232155" cy="1323439"/>
          </a:xfrm>
          <a:prstGeom prst="rect">
            <a:avLst/>
          </a:prstGeom>
          <a:noFill/>
        </p:spPr>
        <p:txBody>
          <a:bodyPr wrap="square" rtlCol="0">
            <a:spAutoFit/>
          </a:bodyPr>
          <a:lstStyle/>
          <a:p>
            <a:r>
              <a:rPr lang="es-MX" sz="1600" dirty="0" smtClean="0"/>
              <a:t>Se </a:t>
            </a:r>
            <a:r>
              <a:rPr lang="es-MX" sz="1600" dirty="0"/>
              <a:t>caracteriza </a:t>
            </a:r>
            <a:r>
              <a:rPr lang="es-MX" sz="1600" b="1" dirty="0"/>
              <a:t>exclusivamente</a:t>
            </a:r>
            <a:r>
              <a:rPr lang="es-MX" sz="1600" dirty="0"/>
              <a:t> por publicar artículos sin llevar a cabo procesos </a:t>
            </a:r>
            <a:r>
              <a:rPr lang="es-MX" sz="1600" b="1" dirty="0"/>
              <a:t>reales</a:t>
            </a:r>
            <a:r>
              <a:rPr lang="es-MX" sz="1600" dirty="0"/>
              <a:t> de </a:t>
            </a:r>
            <a:r>
              <a:rPr lang="es-MX" sz="1600" b="1" dirty="0"/>
              <a:t>selección</a:t>
            </a:r>
            <a:r>
              <a:rPr lang="es-MX" sz="1600" dirty="0"/>
              <a:t> y </a:t>
            </a:r>
            <a:r>
              <a:rPr lang="es-MX" sz="1600" b="1" dirty="0"/>
              <a:t>evaluación</a:t>
            </a:r>
            <a:r>
              <a:rPr lang="es-MX" sz="1600" dirty="0"/>
              <a:t>  de los trabajos que publica. El aspecto del cobro, aunque sorprenda </a:t>
            </a:r>
            <a:r>
              <a:rPr lang="es-MX" sz="1600" dirty="0" err="1"/>
              <a:t>oirlo</a:t>
            </a:r>
            <a:r>
              <a:rPr lang="es-MX" sz="1600" dirty="0"/>
              <a:t>, es lo de menos.</a:t>
            </a:r>
            <a:endParaRPr lang="es-AR" sz="1600" dirty="0"/>
          </a:p>
        </p:txBody>
      </p:sp>
      <p:sp>
        <p:nvSpPr>
          <p:cNvPr id="11" name="Abrir llave 10"/>
          <p:cNvSpPr/>
          <p:nvPr/>
        </p:nvSpPr>
        <p:spPr>
          <a:xfrm>
            <a:off x="6292516" y="391485"/>
            <a:ext cx="145960" cy="132343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2" name="Abrir llave 11"/>
          <p:cNvSpPr/>
          <p:nvPr/>
        </p:nvSpPr>
        <p:spPr>
          <a:xfrm>
            <a:off x="6288500" y="5115895"/>
            <a:ext cx="145960" cy="132343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3" name="Abrir llave 12"/>
          <p:cNvSpPr/>
          <p:nvPr/>
        </p:nvSpPr>
        <p:spPr>
          <a:xfrm>
            <a:off x="6256421" y="1966478"/>
            <a:ext cx="216569" cy="18158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4" name="Abrir llave 13"/>
          <p:cNvSpPr/>
          <p:nvPr/>
        </p:nvSpPr>
        <p:spPr>
          <a:xfrm>
            <a:off x="6256421" y="3891535"/>
            <a:ext cx="216569" cy="10157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2044524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peer 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49" y="527469"/>
            <a:ext cx="10636751" cy="6137406"/>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a:hlinkClick r:id="rId3" action="ppaction://hlinksldjump"/>
          </p:cNvPr>
          <p:cNvSpPr/>
          <p:nvPr/>
        </p:nvSpPr>
        <p:spPr>
          <a:xfrm flipH="1">
            <a:off x="1323473" y="6208294"/>
            <a:ext cx="469232" cy="496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492627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10995" y="2874923"/>
            <a:ext cx="4847996" cy="1077218"/>
          </a:xfrm>
          <a:prstGeom prst="rect">
            <a:avLst/>
          </a:prstGeom>
          <a:noFill/>
        </p:spPr>
        <p:txBody>
          <a:bodyPr wrap="square" rtlCol="0">
            <a:spAutoFit/>
          </a:bodyPr>
          <a:lstStyle/>
          <a:p>
            <a:r>
              <a:rPr lang="es-MX" sz="3200" dirty="0" smtClean="0"/>
              <a:t>Donde buscar revistas científicas de calidad?</a:t>
            </a:r>
            <a:endParaRPr lang="es-AR" sz="3200" dirty="0"/>
          </a:p>
        </p:txBody>
      </p:sp>
      <p:sp>
        <p:nvSpPr>
          <p:cNvPr id="6" name="CuadroTexto 5"/>
          <p:cNvSpPr txBox="1"/>
          <p:nvPr/>
        </p:nvSpPr>
        <p:spPr>
          <a:xfrm>
            <a:off x="3910995" y="5864073"/>
            <a:ext cx="2626193" cy="646331"/>
          </a:xfrm>
          <a:prstGeom prst="rect">
            <a:avLst/>
          </a:prstGeom>
          <a:noFill/>
        </p:spPr>
        <p:txBody>
          <a:bodyPr wrap="square" rtlCol="0">
            <a:spAutoFit/>
          </a:bodyPr>
          <a:lstStyle/>
          <a:p>
            <a:r>
              <a:rPr lang="es-MX" dirty="0" smtClean="0">
                <a:hlinkClick r:id="rId2" action="ppaction://hlinksldjump"/>
              </a:rPr>
              <a:t>Biblioteca Electrónica del </a:t>
            </a:r>
            <a:r>
              <a:rPr lang="es-MX" dirty="0" err="1" smtClean="0">
                <a:hlinkClick r:id="rId2" action="ppaction://hlinksldjump"/>
              </a:rPr>
              <a:t>Mincyt</a:t>
            </a:r>
            <a:r>
              <a:rPr lang="es-MX" dirty="0" smtClean="0">
                <a:hlinkClick r:id="rId2" action="ppaction://hlinksldjump"/>
              </a:rPr>
              <a:t> </a:t>
            </a:r>
            <a:endParaRPr lang="es-AR" dirty="0"/>
          </a:p>
        </p:txBody>
      </p:sp>
      <p:sp>
        <p:nvSpPr>
          <p:cNvPr id="13" name="Elipse 12"/>
          <p:cNvSpPr/>
          <p:nvPr/>
        </p:nvSpPr>
        <p:spPr>
          <a:xfrm>
            <a:off x="1034716" y="1304024"/>
            <a:ext cx="2370221" cy="2322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Indexadores</a:t>
            </a:r>
            <a:endParaRPr lang="es-AR" dirty="0"/>
          </a:p>
        </p:txBody>
      </p:sp>
      <p:sp>
        <p:nvSpPr>
          <p:cNvPr id="14" name="Elipse 13"/>
          <p:cNvSpPr/>
          <p:nvPr/>
        </p:nvSpPr>
        <p:spPr>
          <a:xfrm>
            <a:off x="8758991" y="736156"/>
            <a:ext cx="2370221" cy="232209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smtClean="0"/>
              <a:t>RANKINGS</a:t>
            </a:r>
            <a:endParaRPr lang="es-AR" dirty="0"/>
          </a:p>
        </p:txBody>
      </p:sp>
      <p:sp>
        <p:nvSpPr>
          <p:cNvPr id="15" name="Elipse 14"/>
          <p:cNvSpPr/>
          <p:nvPr/>
        </p:nvSpPr>
        <p:spPr>
          <a:xfrm>
            <a:off x="6485386" y="4486456"/>
            <a:ext cx="2370221" cy="232209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r>
              <a:rPr lang="es-MX" sz="1600" dirty="0" smtClean="0"/>
              <a:t>Bases de datos bibliográficas</a:t>
            </a:r>
          </a:p>
          <a:p>
            <a:pPr algn="ctr"/>
            <a:endParaRPr lang="es-AR" dirty="0"/>
          </a:p>
        </p:txBody>
      </p:sp>
    </p:spTree>
    <p:extLst>
      <p:ext uri="{BB962C8B-B14F-4D97-AF65-F5344CB8AC3E}">
        <p14:creationId xmlns:p14="http://schemas.microsoft.com/office/powerpoint/2010/main" val="2619456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6996</TotalTime>
  <Words>1347</Words>
  <Application>Microsoft Office PowerPoint</Application>
  <PresentationFormat>Panorámica</PresentationFormat>
  <Paragraphs>170</Paragraphs>
  <Slides>27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27</vt:i4>
      </vt:variant>
    </vt:vector>
  </HeadingPairs>
  <TitlesOfParts>
    <vt:vector size="36" baseType="lpstr">
      <vt:lpstr>Arial</vt:lpstr>
      <vt:lpstr>Calibri</vt:lpstr>
      <vt:lpstr>Century Gothic</vt:lpstr>
      <vt:lpstr>Helvetica Neue</vt:lpstr>
      <vt:lpstr>inherit</vt:lpstr>
      <vt:lpstr>Raleway</vt:lpstr>
      <vt:lpstr>Times New Roman</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Administrador</dc:creator>
  <cp:lastModifiedBy>Administrador</cp:lastModifiedBy>
  <cp:revision>134</cp:revision>
  <dcterms:created xsi:type="dcterms:W3CDTF">2019-09-07T17:26:38Z</dcterms:created>
  <dcterms:modified xsi:type="dcterms:W3CDTF">2019-09-19T13:23:30Z</dcterms:modified>
</cp:coreProperties>
</file>