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9144000" cy="6858000"/>
  <p:embeddedFontLst>
    <p:embeddedFont>
      <p:font typeface="Corbel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gJj3HyA8ags/dmgSHZIfguIEMK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bel-regular.fntdata"/><Relationship Id="rId11" Type="http://schemas.openxmlformats.org/officeDocument/2006/relationships/slide" Target="slides/slide6.xml"/><Relationship Id="rId22" Type="http://schemas.openxmlformats.org/officeDocument/2006/relationships/font" Target="fonts/Corbel-italic.fntdata"/><Relationship Id="rId10" Type="http://schemas.openxmlformats.org/officeDocument/2006/relationships/slide" Target="slides/slide5.xml"/><Relationship Id="rId21" Type="http://schemas.openxmlformats.org/officeDocument/2006/relationships/font" Target="fonts/Corbel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Corbel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/>
          <p:nvPr>
            <p:ph type="ctrTitle"/>
          </p:nvPr>
        </p:nvSpPr>
        <p:spPr>
          <a:xfrm>
            <a:off x="2131567" y="390220"/>
            <a:ext cx="2444115" cy="4229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1393952" y="156463"/>
            <a:ext cx="7232015" cy="1143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1906270" y="1571625"/>
            <a:ext cx="6584315" cy="399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/>
          <p:nvPr>
            <p:ph type="title"/>
          </p:nvPr>
        </p:nvSpPr>
        <p:spPr>
          <a:xfrm>
            <a:off x="1393952" y="156463"/>
            <a:ext cx="7232015" cy="1143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/>
          <p:nvPr>
            <p:ph type="title"/>
          </p:nvPr>
        </p:nvSpPr>
        <p:spPr>
          <a:xfrm>
            <a:off x="1393952" y="156463"/>
            <a:ext cx="7232015" cy="1143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2" type="body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5"/>
          <p:cNvSpPr/>
          <p:nvPr/>
        </p:nvSpPr>
        <p:spPr>
          <a:xfrm>
            <a:off x="0" y="0"/>
            <a:ext cx="1073150" cy="5291455"/>
          </a:xfrm>
          <a:custGeom>
            <a:rect b="b" l="l" r="r" t="t"/>
            <a:pathLst>
              <a:path extrusionOk="0" h="5291455" w="1073150">
                <a:moveTo>
                  <a:pt x="1072769" y="0"/>
                </a:moveTo>
                <a:lnTo>
                  <a:pt x="815695" y="0"/>
                </a:lnTo>
                <a:lnTo>
                  <a:pt x="0" y="4972177"/>
                </a:lnTo>
                <a:lnTo>
                  <a:pt x="0" y="5257927"/>
                </a:lnTo>
                <a:lnTo>
                  <a:pt x="199948" y="5291201"/>
                </a:lnTo>
                <a:lnTo>
                  <a:pt x="1072769" y="0"/>
                </a:lnTo>
                <a:close/>
              </a:path>
            </a:pathLst>
          </a:custGeom>
          <a:solidFill>
            <a:srgbClr val="85B43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15"/>
          <p:cNvSpPr/>
          <p:nvPr/>
        </p:nvSpPr>
        <p:spPr>
          <a:xfrm>
            <a:off x="0" y="0"/>
            <a:ext cx="758825" cy="4625340"/>
          </a:xfrm>
          <a:custGeom>
            <a:rect b="b" l="l" r="r" t="t"/>
            <a:pathLst>
              <a:path extrusionOk="0" h="4625340" w="758825">
                <a:moveTo>
                  <a:pt x="758698" y="0"/>
                </a:moveTo>
                <a:lnTo>
                  <a:pt x="504748" y="0"/>
                </a:lnTo>
                <a:lnTo>
                  <a:pt x="0" y="3076955"/>
                </a:lnTo>
                <a:lnTo>
                  <a:pt x="0" y="4624958"/>
                </a:lnTo>
                <a:lnTo>
                  <a:pt x="758698" y="0"/>
                </a:lnTo>
                <a:close/>
              </a:path>
            </a:pathLst>
          </a:custGeom>
          <a:solidFill>
            <a:srgbClr val="53535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" name="Google Shape;9;p15"/>
          <p:cNvSpPr/>
          <p:nvPr/>
        </p:nvSpPr>
        <p:spPr>
          <a:xfrm>
            <a:off x="0" y="5663184"/>
            <a:ext cx="906780" cy="1194435"/>
          </a:xfrm>
          <a:custGeom>
            <a:rect b="b" l="l" r="r" t="t"/>
            <a:pathLst>
              <a:path extrusionOk="0" h="1194434" w="906780">
                <a:moveTo>
                  <a:pt x="0" y="0"/>
                </a:moveTo>
                <a:lnTo>
                  <a:pt x="0" y="19037"/>
                </a:lnTo>
                <a:lnTo>
                  <a:pt x="854075" y="1194367"/>
                </a:lnTo>
                <a:lnTo>
                  <a:pt x="906462" y="1194367"/>
                </a:lnTo>
                <a:lnTo>
                  <a:pt x="0" y="0"/>
                </a:lnTo>
                <a:close/>
              </a:path>
            </a:pathLst>
          </a:custGeom>
          <a:solidFill>
            <a:srgbClr val="20202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" name="Google Shape;10;p15"/>
          <p:cNvSpPr/>
          <p:nvPr/>
        </p:nvSpPr>
        <p:spPr>
          <a:xfrm>
            <a:off x="0" y="5295900"/>
            <a:ext cx="1487805" cy="1562100"/>
          </a:xfrm>
          <a:custGeom>
            <a:rect b="b" l="l" r="r" t="t"/>
            <a:pathLst>
              <a:path extrusionOk="0" h="1562100" w="1487805">
                <a:moveTo>
                  <a:pt x="0" y="0"/>
                </a:moveTo>
                <a:lnTo>
                  <a:pt x="0" y="4699"/>
                </a:lnTo>
                <a:lnTo>
                  <a:pt x="1430147" y="1562094"/>
                </a:lnTo>
                <a:lnTo>
                  <a:pt x="1487297" y="1562094"/>
                </a:lnTo>
                <a:lnTo>
                  <a:pt x="0" y="0"/>
                </a:lnTo>
                <a:close/>
              </a:path>
            </a:pathLst>
          </a:custGeom>
          <a:solidFill>
            <a:srgbClr val="455A1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15"/>
          <p:cNvSpPr/>
          <p:nvPr/>
        </p:nvSpPr>
        <p:spPr>
          <a:xfrm>
            <a:off x="0" y="5257800"/>
            <a:ext cx="2131695" cy="1600200"/>
          </a:xfrm>
          <a:custGeom>
            <a:rect b="b" l="l" r="r" t="t"/>
            <a:pathLst>
              <a:path extrusionOk="0" h="1600200" w="2131695">
                <a:moveTo>
                  <a:pt x="0" y="0"/>
                </a:moveTo>
                <a:lnTo>
                  <a:pt x="0" y="38100"/>
                </a:lnTo>
                <a:lnTo>
                  <a:pt x="1487424" y="1600194"/>
                </a:lnTo>
                <a:lnTo>
                  <a:pt x="2131695" y="1600194"/>
                </a:lnTo>
                <a:lnTo>
                  <a:pt x="199986" y="33274"/>
                </a:lnTo>
                <a:lnTo>
                  <a:pt x="0" y="0"/>
                </a:lnTo>
                <a:close/>
              </a:path>
            </a:pathLst>
          </a:custGeom>
          <a:solidFill>
            <a:srgbClr val="68852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15"/>
          <p:cNvSpPr/>
          <p:nvPr/>
        </p:nvSpPr>
        <p:spPr>
          <a:xfrm>
            <a:off x="0" y="5358384"/>
            <a:ext cx="1377950" cy="1499235"/>
          </a:xfrm>
          <a:custGeom>
            <a:rect b="b" l="l" r="r" t="t"/>
            <a:pathLst>
              <a:path extrusionOk="0" h="1499234" w="1377950">
                <a:moveTo>
                  <a:pt x="0" y="0"/>
                </a:moveTo>
                <a:lnTo>
                  <a:pt x="0" y="304533"/>
                </a:lnTo>
                <a:lnTo>
                  <a:pt x="906221" y="1499104"/>
                </a:lnTo>
                <a:lnTo>
                  <a:pt x="1377569" y="149910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15"/>
          <p:cNvSpPr txBox="1"/>
          <p:nvPr>
            <p:ph type="title"/>
          </p:nvPr>
        </p:nvSpPr>
        <p:spPr>
          <a:xfrm>
            <a:off x="1393952" y="156463"/>
            <a:ext cx="7232015" cy="1143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 u="none" cap="none" strike="noStrik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5"/>
          <p:cNvSpPr txBox="1"/>
          <p:nvPr>
            <p:ph idx="1" type="body"/>
          </p:nvPr>
        </p:nvSpPr>
        <p:spPr>
          <a:xfrm>
            <a:off x="1906270" y="1571625"/>
            <a:ext cx="6584315" cy="399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15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5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36525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13652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Relationship Id="rId4" Type="http://schemas.openxmlformats.org/officeDocument/2006/relationships/image" Target="../media/image15.png"/><Relationship Id="rId5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mesadeentradas@economicas.unc.edu.ar" TargetMode="External"/><Relationship Id="rId4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mesadeentradas@economicas.unc.edu.ar" TargetMode="External"/><Relationship Id="rId4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carreradocentefce@eco.uncor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about:blank" TargetMode="External"/><Relationship Id="rId4" Type="http://schemas.openxmlformats.org/officeDocument/2006/relationships/hyperlink" Target="mailto:mesadeentradas@economicas.unc.edu.ar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jpg"/><Relationship Id="rId4" Type="http://schemas.openxmlformats.org/officeDocument/2006/relationships/hyperlink" Target="http://sigeva.unc.edu.ar/auth/index.jsp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10.png"/><Relationship Id="rId5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Relationship Id="rId4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800100" y="2421625"/>
            <a:ext cx="7811100" cy="2150400"/>
          </a:xfrm>
          <a:prstGeom prst="rect">
            <a:avLst/>
          </a:prstGeom>
          <a:solidFill>
            <a:srgbClr val="DF9A83"/>
          </a:solidFill>
          <a:ln>
            <a:noFill/>
          </a:ln>
        </p:spPr>
        <p:txBody>
          <a:bodyPr anchorCtr="0" anchor="t" bIns="0" lIns="0" spcFirstLastPara="1" rIns="0" wrap="square" tIns="85725">
            <a:normAutofit/>
          </a:bodyPr>
          <a:lstStyle/>
          <a:p>
            <a:pPr indent="0" lvl="0" marL="154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/>
              <a:t>Carrera Docente 2025</a:t>
            </a:r>
            <a:endParaRPr sz="2400"/>
          </a:p>
          <a:p>
            <a:pPr indent="0" lvl="0" marL="1577975" marR="1235710" rtl="0" algn="l">
              <a:lnSpc>
                <a:spcPct val="171250"/>
              </a:lnSpc>
              <a:spcBef>
                <a:spcPts val="165"/>
              </a:spcBef>
              <a:spcAft>
                <a:spcPts val="0"/>
              </a:spcAft>
              <a:buNone/>
            </a:pPr>
            <a:r>
              <a:rPr b="1" lang="es-ES" sz="2400"/>
              <a:t>Solicitud de Evaluación Docente 2da Convocatoria febrero 2025</a:t>
            </a:r>
            <a:endParaRPr sz="2400"/>
          </a:p>
        </p:txBody>
      </p:sp>
      <p:sp>
        <p:nvSpPr>
          <p:cNvPr id="51" name="Google Shape;51;p1"/>
          <p:cNvSpPr txBox="1"/>
          <p:nvPr/>
        </p:nvSpPr>
        <p:spPr>
          <a:xfrm>
            <a:off x="8488806" y="6185712"/>
            <a:ext cx="122555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Verdana"/>
                <a:ea typeface="Verdana"/>
                <a:cs typeface="Verdana"/>
                <a:sym typeface="Verdana"/>
              </a:rPr>
              <a:t>1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/>
        </p:nvSpPr>
        <p:spPr>
          <a:xfrm>
            <a:off x="2210125" y="301750"/>
            <a:ext cx="6474000" cy="855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368300" rtl="0" algn="r">
              <a:lnSpc>
                <a:spcPct val="112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Controlar de manera provisoria y luego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marR="433705" rtl="0" algn="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enviar presentación –VTO.28/02/2025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9" name="Google Shape;159;p10"/>
          <p:cNvGrpSpPr/>
          <p:nvPr/>
        </p:nvGrpSpPr>
        <p:grpSpPr>
          <a:xfrm>
            <a:off x="2490216" y="1773935"/>
            <a:ext cx="6473952" cy="3899916"/>
            <a:chOff x="2490216" y="1773935"/>
            <a:chExt cx="6473952" cy="3899916"/>
          </a:xfrm>
        </p:grpSpPr>
        <p:pic>
          <p:nvPicPr>
            <p:cNvPr id="160" name="Google Shape;160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490216" y="1773935"/>
              <a:ext cx="6473952" cy="38999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p1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203448" y="4293107"/>
              <a:ext cx="937260" cy="3596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2" name="Google Shape;162;p10"/>
            <p:cNvSpPr/>
            <p:nvPr/>
          </p:nvSpPr>
          <p:spPr>
            <a:xfrm>
              <a:off x="3203448" y="4293107"/>
              <a:ext cx="937260" cy="359410"/>
            </a:xfrm>
            <a:custGeom>
              <a:rect b="b" l="l" r="r" t="t"/>
              <a:pathLst>
                <a:path extrusionOk="0" h="359410" w="937260">
                  <a:moveTo>
                    <a:pt x="0" y="89662"/>
                  </a:moveTo>
                  <a:lnTo>
                    <a:pt x="757047" y="89662"/>
                  </a:lnTo>
                  <a:lnTo>
                    <a:pt x="757047" y="0"/>
                  </a:lnTo>
                  <a:lnTo>
                    <a:pt x="937260" y="179705"/>
                  </a:lnTo>
                  <a:lnTo>
                    <a:pt x="757047" y="359410"/>
                  </a:lnTo>
                  <a:lnTo>
                    <a:pt x="757047" y="269494"/>
                  </a:lnTo>
                  <a:lnTo>
                    <a:pt x="0" y="269494"/>
                  </a:lnTo>
                  <a:lnTo>
                    <a:pt x="0" y="8966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63" name="Google Shape;163;p1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833360" y="3790187"/>
              <a:ext cx="790955" cy="3596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4" name="Google Shape;164;p10"/>
            <p:cNvSpPr/>
            <p:nvPr/>
          </p:nvSpPr>
          <p:spPr>
            <a:xfrm>
              <a:off x="7833360" y="3790187"/>
              <a:ext cx="792480" cy="359410"/>
            </a:xfrm>
            <a:custGeom>
              <a:rect b="b" l="l" r="r" t="t"/>
              <a:pathLst>
                <a:path extrusionOk="0" h="359410" w="792479">
                  <a:moveTo>
                    <a:pt x="0" y="179705"/>
                  </a:moveTo>
                  <a:lnTo>
                    <a:pt x="180086" y="0"/>
                  </a:lnTo>
                  <a:lnTo>
                    <a:pt x="180086" y="89662"/>
                  </a:lnTo>
                  <a:lnTo>
                    <a:pt x="792226" y="89662"/>
                  </a:lnTo>
                  <a:lnTo>
                    <a:pt x="792226" y="269494"/>
                  </a:lnTo>
                  <a:lnTo>
                    <a:pt x="180086" y="269494"/>
                  </a:lnTo>
                  <a:lnTo>
                    <a:pt x="180086" y="359410"/>
                  </a:lnTo>
                  <a:lnTo>
                    <a:pt x="0" y="17970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65" name="Google Shape;165;p10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11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11"/>
          <p:cNvGrpSpPr/>
          <p:nvPr/>
        </p:nvGrpSpPr>
        <p:grpSpPr>
          <a:xfrm>
            <a:off x="1370075" y="143256"/>
            <a:ext cx="7774305" cy="1071372"/>
            <a:chOff x="1370075" y="143256"/>
            <a:chExt cx="7774305" cy="1071372"/>
          </a:xfrm>
        </p:grpSpPr>
        <p:pic>
          <p:nvPicPr>
            <p:cNvPr id="171" name="Google Shape;171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70075" y="143256"/>
              <a:ext cx="7522464" cy="10713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2" name="Google Shape;172;p11"/>
            <p:cNvSpPr/>
            <p:nvPr/>
          </p:nvSpPr>
          <p:spPr>
            <a:xfrm>
              <a:off x="1370075" y="143256"/>
              <a:ext cx="7774305" cy="835660"/>
            </a:xfrm>
            <a:custGeom>
              <a:rect b="b" l="l" r="r" t="t"/>
              <a:pathLst>
                <a:path extrusionOk="0" h="835660" w="7774305">
                  <a:moveTo>
                    <a:pt x="7773924" y="0"/>
                  </a:moveTo>
                  <a:lnTo>
                    <a:pt x="0" y="0"/>
                  </a:lnTo>
                  <a:lnTo>
                    <a:pt x="0" y="835152"/>
                  </a:lnTo>
                  <a:lnTo>
                    <a:pt x="7773924" y="835152"/>
                  </a:lnTo>
                </a:path>
              </a:pathLst>
            </a:custGeom>
            <a:noFill/>
            <a:ln cap="flat" cmpd="sng" w="9525">
              <a:solidFill>
                <a:srgbClr val="ACCFC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73" name="Google Shape;173;p11"/>
          <p:cNvSpPr txBox="1"/>
          <p:nvPr>
            <p:ph type="title"/>
          </p:nvPr>
        </p:nvSpPr>
        <p:spPr>
          <a:xfrm>
            <a:off x="1393952" y="156463"/>
            <a:ext cx="7232100" cy="7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19507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Puntos a llenar en la presentación (requeridos por SIGEVA)</a:t>
            </a:r>
            <a:endParaRPr sz="2400"/>
          </a:p>
        </p:txBody>
      </p:sp>
      <p:grpSp>
        <p:nvGrpSpPr>
          <p:cNvPr id="174" name="Google Shape;174;p11"/>
          <p:cNvGrpSpPr/>
          <p:nvPr/>
        </p:nvGrpSpPr>
        <p:grpSpPr>
          <a:xfrm>
            <a:off x="1357883" y="1571244"/>
            <a:ext cx="7313676" cy="5001895"/>
            <a:chOff x="1357883" y="1571244"/>
            <a:chExt cx="7313676" cy="5001895"/>
          </a:xfrm>
        </p:grpSpPr>
        <p:pic>
          <p:nvPicPr>
            <p:cNvPr id="175" name="Google Shape;175;p1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357883" y="1571244"/>
              <a:ext cx="7313676" cy="50017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Google Shape;176;p11"/>
            <p:cNvSpPr/>
            <p:nvPr/>
          </p:nvSpPr>
          <p:spPr>
            <a:xfrm>
              <a:off x="1357883" y="1571244"/>
              <a:ext cx="7313295" cy="5001895"/>
            </a:xfrm>
            <a:custGeom>
              <a:rect b="b" l="l" r="r" t="t"/>
              <a:pathLst>
                <a:path extrusionOk="0" h="5001895" w="7313295">
                  <a:moveTo>
                    <a:pt x="0" y="5001386"/>
                  </a:moveTo>
                  <a:lnTo>
                    <a:pt x="7313168" y="5001386"/>
                  </a:lnTo>
                  <a:lnTo>
                    <a:pt x="7313168" y="0"/>
                  </a:lnTo>
                  <a:lnTo>
                    <a:pt x="0" y="0"/>
                  </a:lnTo>
                  <a:lnTo>
                    <a:pt x="0" y="5001386"/>
                  </a:lnTo>
                  <a:close/>
                </a:path>
              </a:pathLst>
            </a:custGeom>
            <a:noFill/>
            <a:ln cap="flat" cmpd="sng" w="9525">
              <a:solidFill>
                <a:srgbClr val="F3D2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77" name="Google Shape;177;p11"/>
          <p:cNvSpPr txBox="1"/>
          <p:nvPr/>
        </p:nvSpPr>
        <p:spPr>
          <a:xfrm>
            <a:off x="1434850" y="1567424"/>
            <a:ext cx="6908100" cy="43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En convocatoria: principal se deberán adicionar los siguientes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299085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archivos: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16534" lvl="0" marL="29908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88527"/>
              </a:buClr>
              <a:buSzPts val="1800"/>
              <a:buFont typeface="Arial"/>
              <a:buChar char="•"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Plan de Trabajo Quinquenal.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17169" lvl="0" marL="299085" marR="125349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88527"/>
              </a:buClr>
              <a:buSzPts val="1800"/>
              <a:buFont typeface="Arial"/>
              <a:buChar char="•"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Plan Quinquenal Anterior, en caso de haber sido evaluado anteriormente el mismo cargo.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16534" lvl="0" marL="299085" rtl="0" algn="l">
              <a:lnSpc>
                <a:spcPct val="100000"/>
              </a:lnSpc>
              <a:spcBef>
                <a:spcPts val="805"/>
              </a:spcBef>
              <a:spcAft>
                <a:spcPts val="0"/>
              </a:spcAft>
              <a:buClr>
                <a:srgbClr val="688527"/>
              </a:buClr>
              <a:buSzPts val="1800"/>
              <a:buFont typeface="Arial"/>
              <a:buChar char="•"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Plan de Superación, en caso haber sido presentado en la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29908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evaluación anterior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17169" lvl="0" marL="299085" marR="861060" rtl="0" algn="l">
              <a:lnSpc>
                <a:spcPct val="100499"/>
              </a:lnSpc>
              <a:spcBef>
                <a:spcPts val="780"/>
              </a:spcBef>
              <a:spcAft>
                <a:spcPts val="0"/>
              </a:spcAft>
              <a:buClr>
                <a:srgbClr val="688527"/>
              </a:buClr>
              <a:buSzPts val="1800"/>
              <a:buFont typeface="Arial"/>
              <a:buChar char="•"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Informes de años anteriores “no se completa”, SAA incorpora informes anuales, encuestas y asistencias.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16534" lvl="0" marL="299085" rtl="0" algn="l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>
                <a:srgbClr val="688527"/>
              </a:buClr>
              <a:buSzPts val="1800"/>
              <a:buFont typeface="Arial"/>
              <a:buChar char="•"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El docente puede cargar si lo considera necesario, otra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29908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documentación referida a la evaluación.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29908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29908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800">
                <a:latin typeface="Arial"/>
                <a:ea typeface="Arial"/>
                <a:cs typeface="Arial"/>
                <a:sym typeface="Arial"/>
              </a:rPr>
              <a:t>Importante: si el cargo se encuentra en licencia por favor aclararlo en la presentación e indicar el motivo.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1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12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oogle Shape;183;p12"/>
          <p:cNvGrpSpPr/>
          <p:nvPr/>
        </p:nvGrpSpPr>
        <p:grpSpPr>
          <a:xfrm>
            <a:off x="1636798" y="152396"/>
            <a:ext cx="7016765" cy="1504925"/>
            <a:chOff x="1636775" y="152399"/>
            <a:chExt cx="7506970" cy="1135107"/>
          </a:xfrm>
        </p:grpSpPr>
        <p:sp>
          <p:nvSpPr>
            <p:cNvPr id="184" name="Google Shape;184;p12"/>
            <p:cNvSpPr/>
            <p:nvPr/>
          </p:nvSpPr>
          <p:spPr>
            <a:xfrm>
              <a:off x="1636775" y="152399"/>
              <a:ext cx="7506970" cy="1127760"/>
            </a:xfrm>
            <a:custGeom>
              <a:rect b="b" l="l" r="r" t="t"/>
              <a:pathLst>
                <a:path extrusionOk="0" h="1127760" w="7506970">
                  <a:moveTo>
                    <a:pt x="7506970" y="0"/>
                  </a:moveTo>
                  <a:lnTo>
                    <a:pt x="0" y="0"/>
                  </a:lnTo>
                  <a:lnTo>
                    <a:pt x="0" y="1127760"/>
                  </a:lnTo>
                  <a:lnTo>
                    <a:pt x="7506970" y="1127760"/>
                  </a:lnTo>
                  <a:lnTo>
                    <a:pt x="750697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" name="Google Shape;185;p12"/>
            <p:cNvSpPr/>
            <p:nvPr/>
          </p:nvSpPr>
          <p:spPr>
            <a:xfrm>
              <a:off x="1636775" y="1270996"/>
              <a:ext cx="7506970" cy="16510"/>
            </a:xfrm>
            <a:custGeom>
              <a:rect b="b" l="l" r="r" t="t"/>
              <a:pathLst>
                <a:path extrusionOk="0" h="16509" w="7506970">
                  <a:moveTo>
                    <a:pt x="7506970" y="0"/>
                  </a:moveTo>
                  <a:lnTo>
                    <a:pt x="0" y="0"/>
                  </a:lnTo>
                  <a:lnTo>
                    <a:pt x="0" y="16275"/>
                  </a:lnTo>
                  <a:lnTo>
                    <a:pt x="7506970" y="16275"/>
                  </a:lnTo>
                  <a:lnTo>
                    <a:pt x="750697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" name="Google Shape;186;p12"/>
            <p:cNvSpPr/>
            <p:nvPr/>
          </p:nvSpPr>
          <p:spPr>
            <a:xfrm>
              <a:off x="1636775" y="152399"/>
              <a:ext cx="7506970" cy="1127760"/>
            </a:xfrm>
            <a:custGeom>
              <a:rect b="b" l="l" r="r" t="t"/>
              <a:pathLst>
                <a:path extrusionOk="0" h="1127760" w="7506970">
                  <a:moveTo>
                    <a:pt x="7506970" y="0"/>
                  </a:moveTo>
                  <a:lnTo>
                    <a:pt x="0" y="0"/>
                  </a:lnTo>
                  <a:lnTo>
                    <a:pt x="0" y="1127760"/>
                  </a:lnTo>
                </a:path>
              </a:pathLst>
            </a:custGeom>
            <a:solidFill>
              <a:schemeClr val="lt2"/>
            </a:solidFill>
            <a:ln cap="flat" cmpd="sng" w="15225">
              <a:solidFill>
                <a:srgbClr val="85B4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87" name="Google Shape;187;p12"/>
          <p:cNvSpPr txBox="1"/>
          <p:nvPr>
            <p:ph type="title"/>
          </p:nvPr>
        </p:nvSpPr>
        <p:spPr>
          <a:xfrm>
            <a:off x="1828800" y="152400"/>
            <a:ext cx="7016700" cy="9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3675">
            <a:spAutoFit/>
          </a:bodyPr>
          <a:lstStyle/>
          <a:p>
            <a:pPr indent="0" lvl="0" marL="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000000"/>
                </a:solidFill>
              </a:rPr>
              <a:t>Iniciar expediente por MESA DE ENTRADA </a:t>
            </a:r>
            <a:r>
              <a:rPr lang="es-E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mesadeentradas@economicas.unc.edu.ar</a:t>
            </a:r>
            <a:endParaRPr/>
          </a:p>
        </p:txBody>
      </p:sp>
      <p:grpSp>
        <p:nvGrpSpPr>
          <p:cNvPr id="188" name="Google Shape;188;p12"/>
          <p:cNvGrpSpPr/>
          <p:nvPr/>
        </p:nvGrpSpPr>
        <p:grpSpPr>
          <a:xfrm>
            <a:off x="1828740" y="1481873"/>
            <a:ext cx="6824350" cy="5425440"/>
            <a:chOff x="1732788" y="1284732"/>
            <a:chExt cx="7315200" cy="5425440"/>
          </a:xfrm>
        </p:grpSpPr>
        <p:pic>
          <p:nvPicPr>
            <p:cNvPr id="189" name="Google Shape;189;p1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32788" y="1284732"/>
              <a:ext cx="7313675" cy="54254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0" name="Google Shape;190;p12"/>
            <p:cNvSpPr/>
            <p:nvPr/>
          </p:nvSpPr>
          <p:spPr>
            <a:xfrm>
              <a:off x="1732788" y="1284732"/>
              <a:ext cx="7315200" cy="5425440"/>
            </a:xfrm>
            <a:custGeom>
              <a:rect b="b" l="l" r="r" t="t"/>
              <a:pathLst>
                <a:path extrusionOk="0" h="5425440" w="7315200">
                  <a:moveTo>
                    <a:pt x="0" y="5425440"/>
                  </a:moveTo>
                  <a:lnTo>
                    <a:pt x="7314692" y="5425440"/>
                  </a:lnTo>
                  <a:lnTo>
                    <a:pt x="7314692" y="0"/>
                  </a:lnTo>
                  <a:lnTo>
                    <a:pt x="0" y="0"/>
                  </a:lnTo>
                  <a:lnTo>
                    <a:pt x="0" y="5425440"/>
                  </a:lnTo>
                  <a:close/>
                </a:path>
              </a:pathLst>
            </a:custGeom>
            <a:noFill/>
            <a:ln cap="flat" cmpd="sng" w="9525">
              <a:solidFill>
                <a:srgbClr val="F3D2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91" name="Google Shape;191;p12"/>
          <p:cNvSpPr txBox="1"/>
          <p:nvPr/>
        </p:nvSpPr>
        <p:spPr>
          <a:xfrm>
            <a:off x="1806632" y="1725754"/>
            <a:ext cx="6677100" cy="49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404495" marR="4495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Se envía correo desde la cuenta institucional @unc. Solicitud de Evaluación (archivo pdf SIGEVA)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43535" lvl="0" marL="355600" marR="851535" rtl="0" algn="l">
              <a:lnSpc>
                <a:spcPct val="104999"/>
              </a:lnSpc>
              <a:spcBef>
                <a:spcPts val="315"/>
              </a:spcBef>
              <a:spcAft>
                <a:spcPts val="0"/>
              </a:spcAft>
              <a:buClr>
                <a:srgbClr val="688527"/>
              </a:buClr>
              <a:buSzPts val="27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Plan Quinquenal en pdf (está en la página de la Facultad en Secretaría Académica, formato word)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rtl="0" algn="l">
              <a:lnSpc>
                <a:spcPct val="119000"/>
              </a:lnSpc>
              <a:spcBef>
                <a:spcPts val="5"/>
              </a:spcBef>
              <a:spcAft>
                <a:spcPts val="0"/>
              </a:spcAft>
              <a:buClr>
                <a:srgbClr val="688527"/>
              </a:buClr>
              <a:buSzPts val="27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Resolución de designación en pdf (digesto UNC)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43535" lvl="0" marL="355600" marR="5080" rtl="0" algn="l">
              <a:lnSpc>
                <a:spcPct val="77000"/>
              </a:lnSpc>
              <a:spcBef>
                <a:spcPts val="695"/>
              </a:spcBef>
              <a:spcAft>
                <a:spcPts val="0"/>
              </a:spcAft>
              <a:buClr>
                <a:srgbClr val="688527"/>
              </a:buClr>
              <a:buSzPts val="27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Documentación respaldatoria: </a:t>
            </a:r>
            <a:r>
              <a:rPr lang="es-ES" sz="2000" u="sng">
                <a:latin typeface="Arial"/>
                <a:ea typeface="Arial"/>
                <a:cs typeface="Arial"/>
                <a:sym typeface="Arial"/>
              </a:rPr>
              <a:t>sólo del período a evaluar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. Digitalizado en pdf en baja resolución y </a:t>
            </a:r>
            <a:r>
              <a:rPr lang="es-ES" sz="2000"/>
              <a:t>sólo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 los antecedentes </a:t>
            </a:r>
            <a:r>
              <a:rPr lang="es-ES" sz="2000"/>
              <a:t>más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 importantes que no se </a:t>
            </a:r>
            <a:r>
              <a:rPr lang="es-ES" sz="2000"/>
              <a:t>pueda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 acceder por otra vía desde </a:t>
            </a:r>
            <a:r>
              <a:rPr lang="es-ES" sz="2000"/>
              <a:t>la UNC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. No debe </a:t>
            </a:r>
            <a:r>
              <a:rPr lang="es-ES" sz="2000"/>
              <a:t>superar los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 25 MB.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rtl="0" algn="l">
              <a:lnSpc>
                <a:spcPct val="116500"/>
              </a:lnSpc>
              <a:spcBef>
                <a:spcPts val="0"/>
              </a:spcBef>
              <a:spcAft>
                <a:spcPts val="0"/>
              </a:spcAft>
              <a:buClr>
                <a:srgbClr val="688527"/>
              </a:buClr>
              <a:buSzPts val="27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Si ya </a:t>
            </a:r>
            <a:r>
              <a:rPr lang="es-ES" sz="2000"/>
              <a:t>evaluó</a:t>
            </a:r>
            <a:r>
              <a:rPr lang="es-ES" sz="2000">
                <a:latin typeface="Arial"/>
                <a:ea typeface="Arial"/>
                <a:cs typeface="Arial"/>
                <a:sym typeface="Arial"/>
              </a:rPr>
              <a:t> antes el mismo cargo, plan anterior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rtl="0" algn="l">
              <a:lnSpc>
                <a:spcPct val="100000"/>
              </a:lnSpc>
              <a:spcBef>
                <a:spcPts val="975"/>
              </a:spcBef>
              <a:spcAft>
                <a:spcPts val="0"/>
              </a:spcAft>
              <a:buClr>
                <a:srgbClr val="688527"/>
              </a:buClr>
              <a:buSzPts val="2700"/>
              <a:buFont typeface="Arial"/>
              <a:buChar char="•"/>
            </a:pPr>
            <a:r>
              <a:rPr lang="es-ES" sz="2000">
                <a:latin typeface="Arial"/>
                <a:ea typeface="Arial"/>
                <a:cs typeface="Arial"/>
                <a:sym typeface="Arial"/>
              </a:rPr>
              <a:t>Si corresponde, plan de superación anterior.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2"/>
          <p:cNvSpPr txBox="1"/>
          <p:nvPr/>
        </p:nvSpPr>
        <p:spPr>
          <a:xfrm>
            <a:off x="8368918" y="6461957"/>
            <a:ext cx="284480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Verdana"/>
                <a:ea typeface="Verdana"/>
                <a:cs typeface="Verdana"/>
                <a:sym typeface="Verdana"/>
              </a:rPr>
              <a:t>13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oogle Shape;197;p13"/>
          <p:cNvGrpSpPr/>
          <p:nvPr/>
        </p:nvGrpSpPr>
        <p:grpSpPr>
          <a:xfrm>
            <a:off x="1161987" y="152401"/>
            <a:ext cx="7981411" cy="1135107"/>
            <a:chOff x="1636775" y="152399"/>
            <a:chExt cx="7506970" cy="1135107"/>
          </a:xfrm>
        </p:grpSpPr>
        <p:sp>
          <p:nvSpPr>
            <p:cNvPr id="198" name="Google Shape;198;p13"/>
            <p:cNvSpPr/>
            <p:nvPr/>
          </p:nvSpPr>
          <p:spPr>
            <a:xfrm>
              <a:off x="1636775" y="152399"/>
              <a:ext cx="7506970" cy="1127760"/>
            </a:xfrm>
            <a:custGeom>
              <a:rect b="b" l="l" r="r" t="t"/>
              <a:pathLst>
                <a:path extrusionOk="0" h="1127760" w="7506970">
                  <a:moveTo>
                    <a:pt x="7506970" y="0"/>
                  </a:moveTo>
                  <a:lnTo>
                    <a:pt x="0" y="0"/>
                  </a:lnTo>
                  <a:lnTo>
                    <a:pt x="0" y="1127760"/>
                  </a:lnTo>
                  <a:lnTo>
                    <a:pt x="7506970" y="1127760"/>
                  </a:lnTo>
                  <a:lnTo>
                    <a:pt x="75069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1636775" y="1270996"/>
              <a:ext cx="7506970" cy="16510"/>
            </a:xfrm>
            <a:custGeom>
              <a:rect b="b" l="l" r="r" t="t"/>
              <a:pathLst>
                <a:path extrusionOk="0" h="16509" w="7506970">
                  <a:moveTo>
                    <a:pt x="7506970" y="0"/>
                  </a:moveTo>
                  <a:lnTo>
                    <a:pt x="0" y="0"/>
                  </a:lnTo>
                  <a:lnTo>
                    <a:pt x="0" y="16275"/>
                  </a:lnTo>
                  <a:lnTo>
                    <a:pt x="7506970" y="16275"/>
                  </a:lnTo>
                  <a:lnTo>
                    <a:pt x="7506970" y="0"/>
                  </a:lnTo>
                  <a:close/>
                </a:path>
              </a:pathLst>
            </a:custGeom>
            <a:solidFill>
              <a:srgbClr val="85B43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1636775" y="152399"/>
              <a:ext cx="7506970" cy="1127760"/>
            </a:xfrm>
            <a:custGeom>
              <a:rect b="b" l="l" r="r" t="t"/>
              <a:pathLst>
                <a:path extrusionOk="0" h="1127760" w="7506970">
                  <a:moveTo>
                    <a:pt x="7506970" y="0"/>
                  </a:moveTo>
                  <a:lnTo>
                    <a:pt x="0" y="0"/>
                  </a:lnTo>
                  <a:lnTo>
                    <a:pt x="0" y="1127760"/>
                  </a:lnTo>
                </a:path>
              </a:pathLst>
            </a:custGeom>
            <a:noFill/>
            <a:ln cap="flat" cmpd="sng" w="15225">
              <a:solidFill>
                <a:srgbClr val="85B4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01" name="Google Shape;201;p13"/>
          <p:cNvSpPr txBox="1"/>
          <p:nvPr>
            <p:ph type="title"/>
          </p:nvPr>
        </p:nvSpPr>
        <p:spPr>
          <a:xfrm>
            <a:off x="1393950" y="156475"/>
            <a:ext cx="7506900" cy="8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0475">
            <a:spAutoFit/>
          </a:bodyPr>
          <a:lstStyle/>
          <a:p>
            <a:pPr indent="0" lvl="0" marL="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Presentación EN MESA DE ENTRADA para iniciar expediente: </a:t>
            </a:r>
            <a:r>
              <a:rPr lang="es-ES" sz="24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mesadeentradas@economicas.unc.edu.ar</a:t>
            </a:r>
            <a:endParaRPr sz="2400"/>
          </a:p>
        </p:txBody>
      </p:sp>
      <p:grpSp>
        <p:nvGrpSpPr>
          <p:cNvPr id="202" name="Google Shape;202;p13"/>
          <p:cNvGrpSpPr/>
          <p:nvPr/>
        </p:nvGrpSpPr>
        <p:grpSpPr>
          <a:xfrm>
            <a:off x="1830323" y="1280160"/>
            <a:ext cx="7313676" cy="5425440"/>
            <a:chOff x="1830323" y="1280160"/>
            <a:chExt cx="7313676" cy="5425440"/>
          </a:xfrm>
        </p:grpSpPr>
        <p:pic>
          <p:nvPicPr>
            <p:cNvPr id="203" name="Google Shape;203;p1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830323" y="1280160"/>
              <a:ext cx="7313676" cy="54254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4" name="Google Shape;204;p13"/>
            <p:cNvSpPr/>
            <p:nvPr/>
          </p:nvSpPr>
          <p:spPr>
            <a:xfrm>
              <a:off x="1830323" y="1280160"/>
              <a:ext cx="7313295" cy="5425440"/>
            </a:xfrm>
            <a:custGeom>
              <a:rect b="b" l="l" r="r" t="t"/>
              <a:pathLst>
                <a:path extrusionOk="0" h="5425440" w="7313295">
                  <a:moveTo>
                    <a:pt x="0" y="5425440"/>
                  </a:moveTo>
                  <a:lnTo>
                    <a:pt x="7313168" y="5425440"/>
                  </a:lnTo>
                  <a:lnTo>
                    <a:pt x="7313168" y="0"/>
                  </a:lnTo>
                  <a:lnTo>
                    <a:pt x="0" y="0"/>
                  </a:lnTo>
                  <a:lnTo>
                    <a:pt x="0" y="5425440"/>
                  </a:lnTo>
                  <a:close/>
                </a:path>
              </a:pathLst>
            </a:custGeom>
            <a:noFill/>
            <a:ln cap="flat" cmpd="sng" w="9525">
              <a:solidFill>
                <a:srgbClr val="F3D2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05" name="Google Shape;205;p13"/>
          <p:cNvSpPr txBox="1"/>
          <p:nvPr>
            <p:ph idx="1" type="body"/>
          </p:nvPr>
        </p:nvSpPr>
        <p:spPr>
          <a:xfrm>
            <a:off x="1906270" y="1571625"/>
            <a:ext cx="6584315" cy="399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288925" lvl="0" marL="300990" marR="5080" rtl="0" algn="l">
              <a:lnSpc>
                <a:spcPct val="125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El docente deberá incluir en el del correo enviado a mesa de entrada: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970" marR="57277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ASUNTO</a:t>
            </a:r>
            <a:r>
              <a:rPr i="1" lang="es-ES">
                <a:latin typeface="Arial"/>
                <a:ea typeface="Arial"/>
                <a:cs typeface="Arial"/>
                <a:sym typeface="Arial"/>
              </a:rPr>
              <a:t>: Prof. XXX solicita Renovación de cargo por Carrera Docente 2025</a:t>
            </a:r>
            <a:endParaRPr/>
          </a:p>
          <a:p>
            <a:pPr indent="0" lvl="0" marL="1397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s-ES" u="sng"/>
              <a:t>TEXTO</a:t>
            </a:r>
            <a:r>
              <a:rPr i="1" lang="es-ES">
                <a:latin typeface="Arial"/>
                <a:ea typeface="Arial"/>
                <a:cs typeface="Arial"/>
                <a:sym typeface="Arial"/>
              </a:rPr>
              <a:t>: Solicito por la presente se inicie expediente</a:t>
            </a:r>
            <a:endParaRPr/>
          </a:p>
          <a:p>
            <a:pPr indent="0" lvl="0" marL="1397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i="1" lang="es-ES">
                <a:latin typeface="Arial"/>
                <a:ea typeface="Arial"/>
                <a:cs typeface="Arial"/>
                <a:sym typeface="Arial"/>
              </a:rPr>
              <a:t>correspondiente a la renovación de mi cargo : ---------</a:t>
            </a:r>
            <a:endParaRPr/>
          </a:p>
          <a:p>
            <a:pPr indent="0" lvl="0" marL="64769" rtl="0" algn="l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None/>
            </a:pPr>
            <a:r>
              <a:rPr i="1" lang="es-ES">
                <a:latin typeface="Arial"/>
                <a:ea typeface="Arial"/>
                <a:cs typeface="Arial"/>
                <a:sym typeface="Arial"/>
              </a:rPr>
              <a:t>para lo cual adjunto: ….</a:t>
            </a:r>
            <a:endParaRPr/>
          </a:p>
          <a:p>
            <a:pPr indent="0" lvl="0" marL="64769" marR="67310" rtl="0" algn="l">
              <a:lnSpc>
                <a:spcPct val="100000"/>
              </a:lnSpc>
              <a:spcBef>
                <a:spcPts val="1105"/>
              </a:spcBef>
              <a:spcAft>
                <a:spcPts val="0"/>
              </a:spcAft>
              <a:buNone/>
            </a:pPr>
            <a:r>
              <a:rPr i="1" lang="es-ES">
                <a:latin typeface="Arial"/>
                <a:ea typeface="Arial"/>
                <a:cs typeface="Arial"/>
                <a:sym typeface="Arial"/>
              </a:rPr>
              <a:t>Asimismo declaro que toda la documentación digitalizada corresponden a documentos originales que obran en mi poder.</a:t>
            </a:r>
            <a:endParaRPr/>
          </a:p>
        </p:txBody>
      </p:sp>
      <p:sp>
        <p:nvSpPr>
          <p:cNvPr id="206" name="Google Shape;206;p13"/>
          <p:cNvSpPr txBox="1"/>
          <p:nvPr/>
        </p:nvSpPr>
        <p:spPr>
          <a:xfrm>
            <a:off x="8368918" y="6461957"/>
            <a:ext cx="284480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Verdana"/>
                <a:ea typeface="Verdana"/>
                <a:cs typeface="Verdana"/>
                <a:sym typeface="Verdana"/>
              </a:rPr>
              <a:t>14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4"/>
          <p:cNvSpPr txBox="1"/>
          <p:nvPr>
            <p:ph type="title"/>
          </p:nvPr>
        </p:nvSpPr>
        <p:spPr>
          <a:xfrm>
            <a:off x="1393952" y="156463"/>
            <a:ext cx="7232015" cy="1143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37925">
            <a:spAutoFit/>
          </a:bodyPr>
          <a:lstStyle/>
          <a:p>
            <a:pPr indent="-745490" lvl="0" marL="75819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Ante cualquier duda se puede comunicar a: </a:t>
            </a:r>
            <a:r>
              <a:rPr lang="es-E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carreradocentefce@eco.uncor.edu</a:t>
            </a:r>
            <a:endParaRPr/>
          </a:p>
        </p:txBody>
      </p:sp>
      <p:sp>
        <p:nvSpPr>
          <p:cNvPr id="212" name="Google Shape;212;p14"/>
          <p:cNvSpPr txBox="1"/>
          <p:nvPr/>
        </p:nvSpPr>
        <p:spPr>
          <a:xfrm>
            <a:off x="8390890" y="6184894"/>
            <a:ext cx="2209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Verdana"/>
                <a:ea typeface="Verdana"/>
                <a:cs typeface="Verdana"/>
                <a:sym typeface="Verdana"/>
              </a:rPr>
              <a:t>15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"/>
          <p:cNvSpPr txBox="1"/>
          <p:nvPr/>
        </p:nvSpPr>
        <p:spPr>
          <a:xfrm>
            <a:off x="900683" y="152400"/>
            <a:ext cx="7783200" cy="832500"/>
          </a:xfrm>
          <a:prstGeom prst="rect">
            <a:avLst/>
          </a:prstGeom>
          <a:solidFill>
            <a:srgbClr val="B8DA79"/>
          </a:solidFill>
          <a:ln>
            <a:noFill/>
          </a:ln>
        </p:spPr>
        <p:txBody>
          <a:bodyPr anchorCtr="0" anchor="t" bIns="0" lIns="0" spcFirstLastPara="1" rIns="0" wrap="square" tIns="92700">
            <a:spAutoFit/>
          </a:bodyPr>
          <a:lstStyle/>
          <a:p>
            <a:pPr indent="2540" lvl="0" marL="537845" marR="104330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latin typeface="Arial"/>
                <a:ea typeface="Arial"/>
                <a:cs typeface="Arial"/>
                <a:sym typeface="Arial"/>
              </a:rPr>
              <a:t>Solicitud de renovación de cargo por carrera docente OHCS N°06/08.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2"/>
          <p:cNvGrpSpPr/>
          <p:nvPr/>
        </p:nvGrpSpPr>
        <p:grpSpPr>
          <a:xfrm>
            <a:off x="3921252" y="1769364"/>
            <a:ext cx="5222875" cy="1616710"/>
            <a:chOff x="3921252" y="1769364"/>
            <a:chExt cx="5222875" cy="1616710"/>
          </a:xfrm>
        </p:grpSpPr>
        <p:sp>
          <p:nvSpPr>
            <p:cNvPr id="58" name="Google Shape;58;p2"/>
            <p:cNvSpPr/>
            <p:nvPr/>
          </p:nvSpPr>
          <p:spPr>
            <a:xfrm>
              <a:off x="3921252" y="1769364"/>
              <a:ext cx="5222875" cy="1616710"/>
            </a:xfrm>
            <a:custGeom>
              <a:rect b="b" l="l" r="r" t="t"/>
              <a:pathLst>
                <a:path extrusionOk="0" h="1616710" w="5222875">
                  <a:moveTo>
                    <a:pt x="4953254" y="0"/>
                  </a:moveTo>
                  <a:lnTo>
                    <a:pt x="0" y="0"/>
                  </a:lnTo>
                  <a:lnTo>
                    <a:pt x="0" y="1616710"/>
                  </a:lnTo>
                  <a:lnTo>
                    <a:pt x="4953254" y="1616710"/>
                  </a:lnTo>
                  <a:lnTo>
                    <a:pt x="5001641" y="1612391"/>
                  </a:lnTo>
                  <a:lnTo>
                    <a:pt x="5047233" y="1599819"/>
                  </a:lnTo>
                  <a:lnTo>
                    <a:pt x="5089271" y="1579880"/>
                  </a:lnTo>
                  <a:lnTo>
                    <a:pt x="5126863" y="1553337"/>
                  </a:lnTo>
                  <a:lnTo>
                    <a:pt x="5159375" y="1520825"/>
                  </a:lnTo>
                  <a:lnTo>
                    <a:pt x="5185918" y="1483233"/>
                  </a:lnTo>
                  <a:lnTo>
                    <a:pt x="5205857" y="1441196"/>
                  </a:lnTo>
                  <a:lnTo>
                    <a:pt x="5218430" y="1395602"/>
                  </a:lnTo>
                  <a:lnTo>
                    <a:pt x="5222748" y="1347343"/>
                  </a:lnTo>
                  <a:lnTo>
                    <a:pt x="5222748" y="269239"/>
                  </a:lnTo>
                  <a:lnTo>
                    <a:pt x="5218430" y="221107"/>
                  </a:lnTo>
                  <a:lnTo>
                    <a:pt x="5205857" y="175513"/>
                  </a:lnTo>
                  <a:lnTo>
                    <a:pt x="5185918" y="133476"/>
                  </a:lnTo>
                  <a:lnTo>
                    <a:pt x="5159375" y="95885"/>
                  </a:lnTo>
                  <a:lnTo>
                    <a:pt x="5126863" y="63373"/>
                  </a:lnTo>
                  <a:lnTo>
                    <a:pt x="5089271" y="36830"/>
                  </a:lnTo>
                  <a:lnTo>
                    <a:pt x="5047233" y="16890"/>
                  </a:lnTo>
                  <a:lnTo>
                    <a:pt x="5001641" y="4318"/>
                  </a:lnTo>
                  <a:lnTo>
                    <a:pt x="4953254" y="0"/>
                  </a:lnTo>
                  <a:close/>
                </a:path>
              </a:pathLst>
            </a:custGeom>
            <a:solidFill>
              <a:srgbClr val="DADFCD">
                <a:alpha val="89803"/>
              </a:srgb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921252" y="1769364"/>
              <a:ext cx="5222875" cy="1616710"/>
            </a:xfrm>
            <a:custGeom>
              <a:rect b="b" l="l" r="r" t="t"/>
              <a:pathLst>
                <a:path extrusionOk="0" h="1616710" w="5222875">
                  <a:moveTo>
                    <a:pt x="5222748" y="269239"/>
                  </a:moveTo>
                  <a:lnTo>
                    <a:pt x="5222748" y="1347343"/>
                  </a:lnTo>
                  <a:lnTo>
                    <a:pt x="5218430" y="1395602"/>
                  </a:lnTo>
                  <a:lnTo>
                    <a:pt x="5205857" y="1441196"/>
                  </a:lnTo>
                  <a:lnTo>
                    <a:pt x="5185918" y="1483233"/>
                  </a:lnTo>
                  <a:lnTo>
                    <a:pt x="5159375" y="1520825"/>
                  </a:lnTo>
                  <a:lnTo>
                    <a:pt x="5126863" y="1553337"/>
                  </a:lnTo>
                  <a:lnTo>
                    <a:pt x="5089271" y="1579880"/>
                  </a:lnTo>
                  <a:lnTo>
                    <a:pt x="5047233" y="1599819"/>
                  </a:lnTo>
                  <a:lnTo>
                    <a:pt x="5001641" y="1612391"/>
                  </a:lnTo>
                  <a:lnTo>
                    <a:pt x="4953254" y="1616710"/>
                  </a:lnTo>
                  <a:lnTo>
                    <a:pt x="0" y="1616710"/>
                  </a:lnTo>
                  <a:lnTo>
                    <a:pt x="0" y="0"/>
                  </a:lnTo>
                  <a:lnTo>
                    <a:pt x="4953254" y="0"/>
                  </a:lnTo>
                  <a:lnTo>
                    <a:pt x="5001641" y="4318"/>
                  </a:lnTo>
                  <a:lnTo>
                    <a:pt x="5047233" y="16890"/>
                  </a:lnTo>
                  <a:lnTo>
                    <a:pt x="5089271" y="36830"/>
                  </a:lnTo>
                  <a:lnTo>
                    <a:pt x="5126863" y="63373"/>
                  </a:lnTo>
                  <a:lnTo>
                    <a:pt x="5159375" y="95885"/>
                  </a:lnTo>
                  <a:lnTo>
                    <a:pt x="5185918" y="133476"/>
                  </a:lnTo>
                  <a:lnTo>
                    <a:pt x="5205857" y="175513"/>
                  </a:lnTo>
                  <a:lnTo>
                    <a:pt x="5218430" y="221107"/>
                  </a:lnTo>
                  <a:lnTo>
                    <a:pt x="5222748" y="269239"/>
                  </a:lnTo>
                  <a:close/>
                </a:path>
              </a:pathLst>
            </a:custGeom>
            <a:noFill/>
            <a:ln cap="flat" cmpd="sng" w="15225">
              <a:solidFill>
                <a:srgbClr val="DADFC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0" name="Google Shape;60;p2"/>
          <p:cNvSpPr txBox="1"/>
          <p:nvPr/>
        </p:nvSpPr>
        <p:spPr>
          <a:xfrm>
            <a:off x="3969765" y="1823513"/>
            <a:ext cx="4456430" cy="12261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800">
            <a:spAutoFit/>
          </a:bodyPr>
          <a:lstStyle/>
          <a:p>
            <a:pPr indent="-169545" lvl="0" marL="18224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Envío por Sigeva: 28/02/2025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169545" lvl="0" marL="181610" marR="487680" rtl="0" algn="l">
              <a:lnSpc>
                <a:spcPct val="107100"/>
              </a:lnSpc>
              <a:spcBef>
                <a:spcPts val="185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Envío digital desde </a:t>
            </a:r>
            <a:r>
              <a:rPr b="1" lang="es-ES" sz="14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micuenta@unc.ar</a:t>
            </a:r>
            <a:r>
              <a:rPr b="1" lang="es-E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mesa de 	entradas para iniciar expediente: 28/02/2025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198755" lvl="0" marL="211454" rtl="0" algn="l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en su horario de atención.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169545" lvl="0" marL="182245" rtl="0" algn="l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CORREO: </a:t>
            </a:r>
            <a:r>
              <a:rPr b="1" lang="es-ES" sz="14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mesadeentradas@economicas.unc.edu.ar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" name="Google Shape;61;p2"/>
          <p:cNvGrpSpPr/>
          <p:nvPr/>
        </p:nvGrpSpPr>
        <p:grpSpPr>
          <a:xfrm>
            <a:off x="982980" y="1700784"/>
            <a:ext cx="2938145" cy="1752600"/>
            <a:chOff x="982980" y="1700784"/>
            <a:chExt cx="2938145" cy="1752600"/>
          </a:xfrm>
        </p:grpSpPr>
        <p:sp>
          <p:nvSpPr>
            <p:cNvPr id="62" name="Google Shape;62;p2"/>
            <p:cNvSpPr/>
            <p:nvPr/>
          </p:nvSpPr>
          <p:spPr>
            <a:xfrm>
              <a:off x="982980" y="1700784"/>
              <a:ext cx="2938145" cy="1752600"/>
            </a:xfrm>
            <a:custGeom>
              <a:rect b="b" l="l" r="r" t="t"/>
              <a:pathLst>
                <a:path extrusionOk="0" h="1752600" w="2938145">
                  <a:moveTo>
                    <a:pt x="2645918" y="0"/>
                  </a:moveTo>
                  <a:lnTo>
                    <a:pt x="292100" y="0"/>
                  </a:lnTo>
                  <a:lnTo>
                    <a:pt x="244665" y="3810"/>
                  </a:lnTo>
                  <a:lnTo>
                    <a:pt x="199732" y="14858"/>
                  </a:lnTo>
                  <a:lnTo>
                    <a:pt x="157797" y="32638"/>
                  </a:lnTo>
                  <a:lnTo>
                    <a:pt x="119532" y="56261"/>
                  </a:lnTo>
                  <a:lnTo>
                    <a:pt x="85521" y="85470"/>
                  </a:lnTo>
                  <a:lnTo>
                    <a:pt x="56337" y="119506"/>
                  </a:lnTo>
                  <a:lnTo>
                    <a:pt x="32588" y="157733"/>
                  </a:lnTo>
                  <a:lnTo>
                    <a:pt x="14884" y="199643"/>
                  </a:lnTo>
                  <a:lnTo>
                    <a:pt x="3822" y="244601"/>
                  </a:lnTo>
                  <a:lnTo>
                    <a:pt x="0" y="291973"/>
                  </a:lnTo>
                  <a:lnTo>
                    <a:pt x="0" y="1460118"/>
                  </a:lnTo>
                  <a:lnTo>
                    <a:pt x="3822" y="1507489"/>
                  </a:lnTo>
                  <a:lnTo>
                    <a:pt x="14884" y="1552448"/>
                  </a:lnTo>
                  <a:lnTo>
                    <a:pt x="32588" y="1594357"/>
                  </a:lnTo>
                  <a:lnTo>
                    <a:pt x="56337" y="1632585"/>
                  </a:lnTo>
                  <a:lnTo>
                    <a:pt x="85521" y="1666620"/>
                  </a:lnTo>
                  <a:lnTo>
                    <a:pt x="119532" y="1695830"/>
                  </a:lnTo>
                  <a:lnTo>
                    <a:pt x="157797" y="1719452"/>
                  </a:lnTo>
                  <a:lnTo>
                    <a:pt x="199732" y="1737232"/>
                  </a:lnTo>
                  <a:lnTo>
                    <a:pt x="244665" y="1748281"/>
                  </a:lnTo>
                  <a:lnTo>
                    <a:pt x="292100" y="1752091"/>
                  </a:lnTo>
                  <a:lnTo>
                    <a:pt x="2645918" y="1752091"/>
                  </a:lnTo>
                  <a:lnTo>
                    <a:pt x="2693289" y="1748281"/>
                  </a:lnTo>
                  <a:lnTo>
                    <a:pt x="2738120" y="1737232"/>
                  </a:lnTo>
                  <a:lnTo>
                    <a:pt x="2780030" y="1719452"/>
                  </a:lnTo>
                  <a:lnTo>
                    <a:pt x="2818257" y="1695830"/>
                  </a:lnTo>
                  <a:lnTo>
                    <a:pt x="2852293" y="1666620"/>
                  </a:lnTo>
                  <a:lnTo>
                    <a:pt x="2881503" y="1632585"/>
                  </a:lnTo>
                  <a:lnTo>
                    <a:pt x="2905252" y="1594357"/>
                  </a:lnTo>
                  <a:lnTo>
                    <a:pt x="2923032" y="1552448"/>
                  </a:lnTo>
                  <a:lnTo>
                    <a:pt x="2934081" y="1507489"/>
                  </a:lnTo>
                  <a:lnTo>
                    <a:pt x="2937891" y="1460118"/>
                  </a:lnTo>
                  <a:lnTo>
                    <a:pt x="2937891" y="291973"/>
                  </a:lnTo>
                  <a:lnTo>
                    <a:pt x="2934081" y="244601"/>
                  </a:lnTo>
                  <a:lnTo>
                    <a:pt x="2923032" y="199643"/>
                  </a:lnTo>
                  <a:lnTo>
                    <a:pt x="2905252" y="157733"/>
                  </a:lnTo>
                  <a:lnTo>
                    <a:pt x="2881503" y="119506"/>
                  </a:lnTo>
                  <a:lnTo>
                    <a:pt x="2852293" y="85470"/>
                  </a:lnTo>
                  <a:lnTo>
                    <a:pt x="2818257" y="56261"/>
                  </a:lnTo>
                  <a:lnTo>
                    <a:pt x="2780030" y="32638"/>
                  </a:lnTo>
                  <a:lnTo>
                    <a:pt x="2738120" y="14858"/>
                  </a:lnTo>
                  <a:lnTo>
                    <a:pt x="2693289" y="3810"/>
                  </a:lnTo>
                  <a:lnTo>
                    <a:pt x="2645918" y="0"/>
                  </a:lnTo>
                  <a:close/>
                </a:path>
              </a:pathLst>
            </a:custGeom>
            <a:solidFill>
              <a:srgbClr val="85B43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2980" y="1700784"/>
              <a:ext cx="2938145" cy="1752600"/>
            </a:xfrm>
            <a:custGeom>
              <a:rect b="b" l="l" r="r" t="t"/>
              <a:pathLst>
                <a:path extrusionOk="0" h="1752600" w="2938145">
                  <a:moveTo>
                    <a:pt x="0" y="291973"/>
                  </a:moveTo>
                  <a:lnTo>
                    <a:pt x="3822" y="244601"/>
                  </a:lnTo>
                  <a:lnTo>
                    <a:pt x="14884" y="199643"/>
                  </a:lnTo>
                  <a:lnTo>
                    <a:pt x="32588" y="157733"/>
                  </a:lnTo>
                  <a:lnTo>
                    <a:pt x="56337" y="119506"/>
                  </a:lnTo>
                  <a:lnTo>
                    <a:pt x="85521" y="85470"/>
                  </a:lnTo>
                  <a:lnTo>
                    <a:pt x="119532" y="56261"/>
                  </a:lnTo>
                  <a:lnTo>
                    <a:pt x="157797" y="32638"/>
                  </a:lnTo>
                  <a:lnTo>
                    <a:pt x="199732" y="14858"/>
                  </a:lnTo>
                  <a:lnTo>
                    <a:pt x="244665" y="3810"/>
                  </a:lnTo>
                  <a:lnTo>
                    <a:pt x="292100" y="0"/>
                  </a:lnTo>
                  <a:lnTo>
                    <a:pt x="2645918" y="0"/>
                  </a:lnTo>
                  <a:lnTo>
                    <a:pt x="2693289" y="3810"/>
                  </a:lnTo>
                  <a:lnTo>
                    <a:pt x="2738120" y="14858"/>
                  </a:lnTo>
                  <a:lnTo>
                    <a:pt x="2780030" y="32638"/>
                  </a:lnTo>
                  <a:lnTo>
                    <a:pt x="2818257" y="56261"/>
                  </a:lnTo>
                  <a:lnTo>
                    <a:pt x="2852293" y="85470"/>
                  </a:lnTo>
                  <a:lnTo>
                    <a:pt x="2881503" y="119506"/>
                  </a:lnTo>
                  <a:lnTo>
                    <a:pt x="2905252" y="157733"/>
                  </a:lnTo>
                  <a:lnTo>
                    <a:pt x="2923032" y="199643"/>
                  </a:lnTo>
                  <a:lnTo>
                    <a:pt x="2934081" y="244601"/>
                  </a:lnTo>
                  <a:lnTo>
                    <a:pt x="2937891" y="291973"/>
                  </a:lnTo>
                  <a:lnTo>
                    <a:pt x="2937891" y="1460118"/>
                  </a:lnTo>
                  <a:lnTo>
                    <a:pt x="2934081" y="1507489"/>
                  </a:lnTo>
                  <a:lnTo>
                    <a:pt x="2923032" y="1552448"/>
                  </a:lnTo>
                  <a:lnTo>
                    <a:pt x="2905252" y="1594357"/>
                  </a:lnTo>
                  <a:lnTo>
                    <a:pt x="2881503" y="1632585"/>
                  </a:lnTo>
                  <a:lnTo>
                    <a:pt x="2852293" y="1666620"/>
                  </a:lnTo>
                  <a:lnTo>
                    <a:pt x="2818257" y="1695830"/>
                  </a:lnTo>
                  <a:lnTo>
                    <a:pt x="2780030" y="1719452"/>
                  </a:lnTo>
                  <a:lnTo>
                    <a:pt x="2738120" y="1737232"/>
                  </a:lnTo>
                  <a:lnTo>
                    <a:pt x="2693289" y="1748281"/>
                  </a:lnTo>
                  <a:lnTo>
                    <a:pt x="2645918" y="1752091"/>
                  </a:lnTo>
                  <a:lnTo>
                    <a:pt x="292100" y="1752091"/>
                  </a:lnTo>
                  <a:lnTo>
                    <a:pt x="244665" y="1748281"/>
                  </a:lnTo>
                  <a:lnTo>
                    <a:pt x="199732" y="1737232"/>
                  </a:lnTo>
                  <a:lnTo>
                    <a:pt x="157797" y="1719452"/>
                  </a:lnTo>
                  <a:lnTo>
                    <a:pt x="119532" y="1695830"/>
                  </a:lnTo>
                  <a:lnTo>
                    <a:pt x="85521" y="1666620"/>
                  </a:lnTo>
                  <a:lnTo>
                    <a:pt x="56337" y="1632585"/>
                  </a:lnTo>
                  <a:lnTo>
                    <a:pt x="32588" y="1594357"/>
                  </a:lnTo>
                  <a:lnTo>
                    <a:pt x="14884" y="1552448"/>
                  </a:lnTo>
                  <a:lnTo>
                    <a:pt x="3822" y="1507489"/>
                  </a:lnTo>
                  <a:lnTo>
                    <a:pt x="0" y="1460118"/>
                  </a:lnTo>
                  <a:lnTo>
                    <a:pt x="0" y="291973"/>
                  </a:lnTo>
                  <a:close/>
                </a:path>
              </a:pathLst>
            </a:custGeom>
            <a:noFill/>
            <a:ln cap="flat" cmpd="sng" w="152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4" name="Google Shape;64;p2"/>
          <p:cNvSpPr txBox="1"/>
          <p:nvPr/>
        </p:nvSpPr>
        <p:spPr>
          <a:xfrm>
            <a:off x="1321435" y="2100834"/>
            <a:ext cx="2024380" cy="9361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FECHA VTO.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" name="Google Shape;65;p2"/>
          <p:cNvGrpSpPr/>
          <p:nvPr/>
        </p:nvGrpSpPr>
        <p:grpSpPr>
          <a:xfrm>
            <a:off x="3921252" y="3630167"/>
            <a:ext cx="5222875" cy="1146175"/>
            <a:chOff x="3921252" y="3630167"/>
            <a:chExt cx="5222875" cy="1146175"/>
          </a:xfrm>
        </p:grpSpPr>
        <p:sp>
          <p:nvSpPr>
            <p:cNvPr id="66" name="Google Shape;66;p2"/>
            <p:cNvSpPr/>
            <p:nvPr/>
          </p:nvSpPr>
          <p:spPr>
            <a:xfrm>
              <a:off x="3921252" y="3630167"/>
              <a:ext cx="5222875" cy="1146175"/>
            </a:xfrm>
            <a:custGeom>
              <a:rect b="b" l="l" r="r" t="t"/>
              <a:pathLst>
                <a:path extrusionOk="0" h="1146175" w="5222875">
                  <a:moveTo>
                    <a:pt x="5031740" y="0"/>
                  </a:moveTo>
                  <a:lnTo>
                    <a:pt x="0" y="0"/>
                  </a:lnTo>
                  <a:lnTo>
                    <a:pt x="0" y="1145793"/>
                  </a:lnTo>
                  <a:lnTo>
                    <a:pt x="5031740" y="1145793"/>
                  </a:lnTo>
                  <a:lnTo>
                    <a:pt x="5075555" y="1140713"/>
                  </a:lnTo>
                  <a:lnTo>
                    <a:pt x="5115687" y="1126362"/>
                  </a:lnTo>
                  <a:lnTo>
                    <a:pt x="5151120" y="1103883"/>
                  </a:lnTo>
                  <a:lnTo>
                    <a:pt x="5180711" y="1074292"/>
                  </a:lnTo>
                  <a:lnTo>
                    <a:pt x="5203317" y="1038986"/>
                  </a:lnTo>
                  <a:lnTo>
                    <a:pt x="5217668" y="998600"/>
                  </a:lnTo>
                  <a:lnTo>
                    <a:pt x="5222748" y="954785"/>
                  </a:lnTo>
                  <a:lnTo>
                    <a:pt x="5222748" y="191007"/>
                  </a:lnTo>
                  <a:lnTo>
                    <a:pt x="5217668" y="147192"/>
                  </a:lnTo>
                  <a:lnTo>
                    <a:pt x="5203317" y="106933"/>
                  </a:lnTo>
                  <a:lnTo>
                    <a:pt x="5180711" y="71627"/>
                  </a:lnTo>
                  <a:lnTo>
                    <a:pt x="5151120" y="42036"/>
                  </a:lnTo>
                  <a:lnTo>
                    <a:pt x="5115687" y="19430"/>
                  </a:lnTo>
                  <a:lnTo>
                    <a:pt x="5075555" y="5079"/>
                  </a:lnTo>
                  <a:lnTo>
                    <a:pt x="5031740" y="0"/>
                  </a:lnTo>
                  <a:close/>
                </a:path>
              </a:pathLst>
            </a:custGeom>
            <a:solidFill>
              <a:srgbClr val="DADFCD">
                <a:alpha val="89803"/>
              </a:srgb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921252" y="3630167"/>
              <a:ext cx="5222875" cy="1146175"/>
            </a:xfrm>
            <a:custGeom>
              <a:rect b="b" l="l" r="r" t="t"/>
              <a:pathLst>
                <a:path extrusionOk="0" h="1146175" w="5222875">
                  <a:moveTo>
                    <a:pt x="5222748" y="191007"/>
                  </a:moveTo>
                  <a:lnTo>
                    <a:pt x="5222748" y="954785"/>
                  </a:lnTo>
                  <a:lnTo>
                    <a:pt x="5217668" y="998600"/>
                  </a:lnTo>
                  <a:lnTo>
                    <a:pt x="5203317" y="1038986"/>
                  </a:lnTo>
                  <a:lnTo>
                    <a:pt x="5180711" y="1074292"/>
                  </a:lnTo>
                  <a:lnTo>
                    <a:pt x="5151120" y="1103883"/>
                  </a:lnTo>
                  <a:lnTo>
                    <a:pt x="5115687" y="1126362"/>
                  </a:lnTo>
                  <a:lnTo>
                    <a:pt x="5075555" y="1140713"/>
                  </a:lnTo>
                  <a:lnTo>
                    <a:pt x="5031740" y="1145793"/>
                  </a:lnTo>
                  <a:lnTo>
                    <a:pt x="0" y="1145793"/>
                  </a:lnTo>
                  <a:lnTo>
                    <a:pt x="0" y="0"/>
                  </a:lnTo>
                  <a:lnTo>
                    <a:pt x="5031740" y="0"/>
                  </a:lnTo>
                  <a:lnTo>
                    <a:pt x="5075555" y="5079"/>
                  </a:lnTo>
                  <a:lnTo>
                    <a:pt x="5115687" y="19430"/>
                  </a:lnTo>
                  <a:lnTo>
                    <a:pt x="5151120" y="42036"/>
                  </a:lnTo>
                  <a:lnTo>
                    <a:pt x="5180711" y="71627"/>
                  </a:lnTo>
                  <a:lnTo>
                    <a:pt x="5203317" y="106933"/>
                  </a:lnTo>
                  <a:lnTo>
                    <a:pt x="5217668" y="147192"/>
                  </a:lnTo>
                  <a:lnTo>
                    <a:pt x="5222748" y="191007"/>
                  </a:lnTo>
                  <a:close/>
                </a:path>
              </a:pathLst>
            </a:custGeom>
            <a:noFill/>
            <a:ln cap="flat" cmpd="sng" w="15225">
              <a:solidFill>
                <a:srgbClr val="DADFC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8" name="Google Shape;68;p2"/>
          <p:cNvSpPr txBox="1"/>
          <p:nvPr/>
        </p:nvSpPr>
        <p:spPr>
          <a:xfrm>
            <a:off x="4000246" y="3879341"/>
            <a:ext cx="4537075" cy="447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-120650" lvl="0" marL="132715" marR="5080" rtl="0" algn="l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SzPts val="155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Cargos cuyas fechas de vencimiento de renovación o designación vencen entre el 01/03/2025  y el 31/10/2025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" name="Google Shape;69;p2"/>
          <p:cNvGrpSpPr/>
          <p:nvPr/>
        </p:nvGrpSpPr>
        <p:grpSpPr>
          <a:xfrm>
            <a:off x="982980" y="3541775"/>
            <a:ext cx="2938145" cy="1324610"/>
            <a:chOff x="982980" y="3541775"/>
            <a:chExt cx="2938145" cy="1324610"/>
          </a:xfrm>
        </p:grpSpPr>
        <p:sp>
          <p:nvSpPr>
            <p:cNvPr id="70" name="Google Shape;70;p2"/>
            <p:cNvSpPr/>
            <p:nvPr/>
          </p:nvSpPr>
          <p:spPr>
            <a:xfrm>
              <a:off x="982980" y="3541775"/>
              <a:ext cx="2938145" cy="1324610"/>
            </a:xfrm>
            <a:custGeom>
              <a:rect b="b" l="l" r="r" t="t"/>
              <a:pathLst>
                <a:path extrusionOk="0" h="1324610" w="2938145">
                  <a:moveTo>
                    <a:pt x="2717165" y="0"/>
                  </a:moveTo>
                  <a:lnTo>
                    <a:pt x="220687" y="0"/>
                  </a:lnTo>
                  <a:lnTo>
                    <a:pt x="176225" y="4445"/>
                  </a:lnTo>
                  <a:lnTo>
                    <a:pt x="134759" y="17399"/>
                  </a:lnTo>
                  <a:lnTo>
                    <a:pt x="97281" y="37719"/>
                  </a:lnTo>
                  <a:lnTo>
                    <a:pt x="64630" y="64643"/>
                  </a:lnTo>
                  <a:lnTo>
                    <a:pt x="37680" y="97281"/>
                  </a:lnTo>
                  <a:lnTo>
                    <a:pt x="17335" y="134747"/>
                  </a:lnTo>
                  <a:lnTo>
                    <a:pt x="4483" y="176275"/>
                  </a:lnTo>
                  <a:lnTo>
                    <a:pt x="0" y="220725"/>
                  </a:lnTo>
                  <a:lnTo>
                    <a:pt x="0" y="1103376"/>
                  </a:lnTo>
                  <a:lnTo>
                    <a:pt x="4483" y="1148080"/>
                  </a:lnTo>
                  <a:lnTo>
                    <a:pt x="17335" y="1189609"/>
                  </a:lnTo>
                  <a:lnTo>
                    <a:pt x="37680" y="1227074"/>
                  </a:lnTo>
                  <a:lnTo>
                    <a:pt x="64630" y="1259713"/>
                  </a:lnTo>
                  <a:lnTo>
                    <a:pt x="97281" y="1286637"/>
                  </a:lnTo>
                  <a:lnTo>
                    <a:pt x="134759" y="1306957"/>
                  </a:lnTo>
                  <a:lnTo>
                    <a:pt x="176225" y="1319911"/>
                  </a:lnTo>
                  <a:lnTo>
                    <a:pt x="220687" y="1324356"/>
                  </a:lnTo>
                  <a:lnTo>
                    <a:pt x="2717165" y="1324356"/>
                  </a:lnTo>
                  <a:lnTo>
                    <a:pt x="2761615" y="1319911"/>
                  </a:lnTo>
                  <a:lnTo>
                    <a:pt x="2803144" y="1306957"/>
                  </a:lnTo>
                  <a:lnTo>
                    <a:pt x="2840609" y="1286637"/>
                  </a:lnTo>
                  <a:lnTo>
                    <a:pt x="2873247" y="1259713"/>
                  </a:lnTo>
                  <a:lnTo>
                    <a:pt x="2900172" y="1227074"/>
                  </a:lnTo>
                  <a:lnTo>
                    <a:pt x="2920492" y="1189609"/>
                  </a:lnTo>
                  <a:lnTo>
                    <a:pt x="2933446" y="1148080"/>
                  </a:lnTo>
                  <a:lnTo>
                    <a:pt x="2937891" y="1103376"/>
                  </a:lnTo>
                  <a:lnTo>
                    <a:pt x="2937891" y="220725"/>
                  </a:lnTo>
                  <a:lnTo>
                    <a:pt x="2933446" y="176275"/>
                  </a:lnTo>
                  <a:lnTo>
                    <a:pt x="2920492" y="134747"/>
                  </a:lnTo>
                  <a:lnTo>
                    <a:pt x="2900172" y="97281"/>
                  </a:lnTo>
                  <a:lnTo>
                    <a:pt x="2873247" y="64643"/>
                  </a:lnTo>
                  <a:lnTo>
                    <a:pt x="2840609" y="37719"/>
                  </a:lnTo>
                  <a:lnTo>
                    <a:pt x="2803144" y="17399"/>
                  </a:lnTo>
                  <a:lnTo>
                    <a:pt x="2761615" y="4445"/>
                  </a:lnTo>
                  <a:lnTo>
                    <a:pt x="2717165" y="0"/>
                  </a:lnTo>
                  <a:close/>
                </a:path>
              </a:pathLst>
            </a:custGeom>
            <a:solidFill>
              <a:srgbClr val="85B43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82980" y="3541775"/>
              <a:ext cx="2938145" cy="1324610"/>
            </a:xfrm>
            <a:custGeom>
              <a:rect b="b" l="l" r="r" t="t"/>
              <a:pathLst>
                <a:path extrusionOk="0" h="1324610" w="2938145">
                  <a:moveTo>
                    <a:pt x="0" y="220725"/>
                  </a:moveTo>
                  <a:lnTo>
                    <a:pt x="4483" y="176275"/>
                  </a:lnTo>
                  <a:lnTo>
                    <a:pt x="17335" y="134747"/>
                  </a:lnTo>
                  <a:lnTo>
                    <a:pt x="37680" y="97281"/>
                  </a:lnTo>
                  <a:lnTo>
                    <a:pt x="64630" y="64643"/>
                  </a:lnTo>
                  <a:lnTo>
                    <a:pt x="97281" y="37719"/>
                  </a:lnTo>
                  <a:lnTo>
                    <a:pt x="134759" y="17399"/>
                  </a:lnTo>
                  <a:lnTo>
                    <a:pt x="176225" y="4445"/>
                  </a:lnTo>
                  <a:lnTo>
                    <a:pt x="220687" y="0"/>
                  </a:lnTo>
                  <a:lnTo>
                    <a:pt x="2717165" y="0"/>
                  </a:lnTo>
                  <a:lnTo>
                    <a:pt x="2761615" y="4445"/>
                  </a:lnTo>
                  <a:lnTo>
                    <a:pt x="2803144" y="17399"/>
                  </a:lnTo>
                  <a:lnTo>
                    <a:pt x="2840609" y="37719"/>
                  </a:lnTo>
                  <a:lnTo>
                    <a:pt x="2873247" y="64643"/>
                  </a:lnTo>
                  <a:lnTo>
                    <a:pt x="2900172" y="97281"/>
                  </a:lnTo>
                  <a:lnTo>
                    <a:pt x="2920492" y="134747"/>
                  </a:lnTo>
                  <a:lnTo>
                    <a:pt x="2933446" y="176275"/>
                  </a:lnTo>
                  <a:lnTo>
                    <a:pt x="2937891" y="220725"/>
                  </a:lnTo>
                  <a:lnTo>
                    <a:pt x="2937891" y="1103376"/>
                  </a:lnTo>
                  <a:lnTo>
                    <a:pt x="2933446" y="1148080"/>
                  </a:lnTo>
                  <a:lnTo>
                    <a:pt x="2920492" y="1189609"/>
                  </a:lnTo>
                  <a:lnTo>
                    <a:pt x="2900172" y="1227074"/>
                  </a:lnTo>
                  <a:lnTo>
                    <a:pt x="2873247" y="1259713"/>
                  </a:lnTo>
                  <a:lnTo>
                    <a:pt x="2840609" y="1286637"/>
                  </a:lnTo>
                  <a:lnTo>
                    <a:pt x="2803144" y="1306957"/>
                  </a:lnTo>
                  <a:lnTo>
                    <a:pt x="2761615" y="1319911"/>
                  </a:lnTo>
                  <a:lnTo>
                    <a:pt x="2717165" y="1324356"/>
                  </a:lnTo>
                  <a:lnTo>
                    <a:pt x="220687" y="1324356"/>
                  </a:lnTo>
                  <a:lnTo>
                    <a:pt x="176225" y="1319911"/>
                  </a:lnTo>
                  <a:lnTo>
                    <a:pt x="134759" y="1306957"/>
                  </a:lnTo>
                  <a:lnTo>
                    <a:pt x="97281" y="1286637"/>
                  </a:lnTo>
                  <a:lnTo>
                    <a:pt x="64630" y="1259713"/>
                  </a:lnTo>
                  <a:lnTo>
                    <a:pt x="37680" y="1227074"/>
                  </a:lnTo>
                  <a:lnTo>
                    <a:pt x="17335" y="1189609"/>
                  </a:lnTo>
                  <a:lnTo>
                    <a:pt x="4483" y="1148080"/>
                  </a:lnTo>
                  <a:lnTo>
                    <a:pt x="0" y="1103376"/>
                  </a:lnTo>
                  <a:lnTo>
                    <a:pt x="0" y="220725"/>
                  </a:lnTo>
                  <a:close/>
                </a:path>
              </a:pathLst>
            </a:custGeom>
            <a:noFill/>
            <a:ln cap="flat" cmpd="sng" w="152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2" name="Google Shape;72;p2"/>
          <p:cNvSpPr txBox="1"/>
          <p:nvPr/>
        </p:nvSpPr>
        <p:spPr>
          <a:xfrm>
            <a:off x="1354324" y="3516325"/>
            <a:ext cx="2432400" cy="10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391794" lvl="0" marL="403860" marR="5080" rtl="0" algn="l">
              <a:lnSpc>
                <a:spcPct val="11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Cargos </a:t>
            </a:r>
            <a:r>
              <a:rPr lang="es-ES" sz="3000">
                <a:solidFill>
                  <a:srgbClr val="FFFFFF"/>
                </a:solidFill>
              </a:rPr>
              <a:t>que vencen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3" name="Google Shape;73;p2"/>
          <p:cNvGrpSpPr/>
          <p:nvPr/>
        </p:nvGrpSpPr>
        <p:grpSpPr>
          <a:xfrm>
            <a:off x="3921252" y="5128260"/>
            <a:ext cx="5222875" cy="1402080"/>
            <a:chOff x="3921252" y="5128260"/>
            <a:chExt cx="5222875" cy="1402080"/>
          </a:xfrm>
        </p:grpSpPr>
        <p:sp>
          <p:nvSpPr>
            <p:cNvPr id="74" name="Google Shape;74;p2"/>
            <p:cNvSpPr/>
            <p:nvPr/>
          </p:nvSpPr>
          <p:spPr>
            <a:xfrm>
              <a:off x="3921252" y="5128260"/>
              <a:ext cx="5222875" cy="1402080"/>
            </a:xfrm>
            <a:custGeom>
              <a:rect b="b" l="l" r="r" t="t"/>
              <a:pathLst>
                <a:path extrusionOk="0" h="1402079" w="5222875">
                  <a:moveTo>
                    <a:pt x="4989068" y="0"/>
                  </a:moveTo>
                  <a:lnTo>
                    <a:pt x="0" y="0"/>
                  </a:lnTo>
                  <a:lnTo>
                    <a:pt x="0" y="1401787"/>
                  </a:lnTo>
                  <a:lnTo>
                    <a:pt x="4989068" y="1401787"/>
                  </a:lnTo>
                  <a:lnTo>
                    <a:pt x="5036184" y="1397038"/>
                  </a:lnTo>
                  <a:lnTo>
                    <a:pt x="5080000" y="1383423"/>
                  </a:lnTo>
                  <a:lnTo>
                    <a:pt x="5119751" y="1361884"/>
                  </a:lnTo>
                  <a:lnTo>
                    <a:pt x="5154295" y="1333360"/>
                  </a:lnTo>
                  <a:lnTo>
                    <a:pt x="5182870" y="1298778"/>
                  </a:lnTo>
                  <a:lnTo>
                    <a:pt x="5204333" y="1259090"/>
                  </a:lnTo>
                  <a:lnTo>
                    <a:pt x="5218049" y="1215237"/>
                  </a:lnTo>
                  <a:lnTo>
                    <a:pt x="5222748" y="1168171"/>
                  </a:lnTo>
                  <a:lnTo>
                    <a:pt x="5222748" y="233679"/>
                  </a:lnTo>
                  <a:lnTo>
                    <a:pt x="5218049" y="186562"/>
                  </a:lnTo>
                  <a:lnTo>
                    <a:pt x="5204333" y="142747"/>
                  </a:lnTo>
                  <a:lnTo>
                    <a:pt x="5182870" y="102996"/>
                  </a:lnTo>
                  <a:lnTo>
                    <a:pt x="5154295" y="68452"/>
                  </a:lnTo>
                  <a:lnTo>
                    <a:pt x="5119751" y="39877"/>
                  </a:lnTo>
                  <a:lnTo>
                    <a:pt x="5080000" y="18414"/>
                  </a:lnTo>
                  <a:lnTo>
                    <a:pt x="5036184" y="4698"/>
                  </a:lnTo>
                  <a:lnTo>
                    <a:pt x="4989068" y="0"/>
                  </a:lnTo>
                  <a:close/>
                </a:path>
              </a:pathLst>
            </a:custGeom>
            <a:solidFill>
              <a:srgbClr val="DADFCD">
                <a:alpha val="89803"/>
              </a:srgb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921252" y="5128260"/>
              <a:ext cx="5222875" cy="1402080"/>
            </a:xfrm>
            <a:custGeom>
              <a:rect b="b" l="l" r="r" t="t"/>
              <a:pathLst>
                <a:path extrusionOk="0" h="1402079" w="5222875">
                  <a:moveTo>
                    <a:pt x="5222748" y="233679"/>
                  </a:moveTo>
                  <a:lnTo>
                    <a:pt x="5222748" y="1168171"/>
                  </a:lnTo>
                  <a:lnTo>
                    <a:pt x="5218049" y="1215237"/>
                  </a:lnTo>
                  <a:lnTo>
                    <a:pt x="5204333" y="1259090"/>
                  </a:lnTo>
                  <a:lnTo>
                    <a:pt x="5182870" y="1298778"/>
                  </a:lnTo>
                  <a:lnTo>
                    <a:pt x="5154295" y="1333360"/>
                  </a:lnTo>
                  <a:lnTo>
                    <a:pt x="5119751" y="1361884"/>
                  </a:lnTo>
                  <a:lnTo>
                    <a:pt x="5080000" y="1383423"/>
                  </a:lnTo>
                  <a:lnTo>
                    <a:pt x="5036184" y="1397038"/>
                  </a:lnTo>
                  <a:lnTo>
                    <a:pt x="4989068" y="1401787"/>
                  </a:lnTo>
                  <a:lnTo>
                    <a:pt x="0" y="1401787"/>
                  </a:lnTo>
                  <a:lnTo>
                    <a:pt x="0" y="0"/>
                  </a:lnTo>
                  <a:lnTo>
                    <a:pt x="4989068" y="0"/>
                  </a:lnTo>
                  <a:lnTo>
                    <a:pt x="5036184" y="4698"/>
                  </a:lnTo>
                  <a:lnTo>
                    <a:pt x="5080000" y="18414"/>
                  </a:lnTo>
                  <a:lnTo>
                    <a:pt x="5119751" y="39877"/>
                  </a:lnTo>
                  <a:lnTo>
                    <a:pt x="5154295" y="68452"/>
                  </a:lnTo>
                  <a:lnTo>
                    <a:pt x="5182870" y="102996"/>
                  </a:lnTo>
                  <a:lnTo>
                    <a:pt x="5204333" y="142747"/>
                  </a:lnTo>
                  <a:lnTo>
                    <a:pt x="5218049" y="186562"/>
                  </a:lnTo>
                  <a:lnTo>
                    <a:pt x="5222748" y="233679"/>
                  </a:lnTo>
                  <a:close/>
                </a:path>
              </a:pathLst>
            </a:custGeom>
            <a:noFill/>
            <a:ln cap="flat" cmpd="sng" w="15225">
              <a:solidFill>
                <a:srgbClr val="DADFC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6" name="Google Shape;76;p2"/>
          <p:cNvSpPr txBox="1"/>
          <p:nvPr/>
        </p:nvSpPr>
        <p:spPr>
          <a:xfrm>
            <a:off x="3969765" y="5110962"/>
            <a:ext cx="4280535" cy="12147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69545" lvl="0" marL="181610" marR="5080" rtl="0" algn="just">
              <a:lnSpc>
                <a:spcPct val="111400"/>
              </a:lnSpc>
              <a:spcBef>
                <a:spcPts val="0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Por SIGEVA solicitud, plan de trabajo nuevo (y 	anterior) y resolucióndel cargo.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169545" lvl="0" marL="181610" marR="182245" rtl="0" algn="just">
              <a:lnSpc>
                <a:spcPct val="106800"/>
              </a:lnSpc>
              <a:spcBef>
                <a:spcPts val="229"/>
              </a:spcBef>
              <a:spcAft>
                <a:spcPts val="0"/>
              </a:spcAft>
              <a:buSzPts val="1400"/>
              <a:buFont typeface="Corbel"/>
              <a:buChar char="•"/>
            </a:pPr>
            <a:r>
              <a:rPr b="1" lang="es-ES" sz="1400">
                <a:latin typeface="Arial"/>
                <a:ea typeface="Arial"/>
                <a:cs typeface="Arial"/>
                <a:sym typeface="Arial"/>
              </a:rPr>
              <a:t>Por mesa de entradas, enviar correo: solicitud, 	plan,  resolucióny antecedentes digitalizados 	del periodo sujeto a renovación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7" name="Google Shape;77;p2"/>
          <p:cNvGrpSpPr/>
          <p:nvPr/>
        </p:nvGrpSpPr>
        <p:grpSpPr>
          <a:xfrm>
            <a:off x="982980" y="4952999"/>
            <a:ext cx="2938145" cy="1752600"/>
            <a:chOff x="982980" y="4952999"/>
            <a:chExt cx="2938145" cy="1752600"/>
          </a:xfrm>
        </p:grpSpPr>
        <p:sp>
          <p:nvSpPr>
            <p:cNvPr id="78" name="Google Shape;78;p2"/>
            <p:cNvSpPr/>
            <p:nvPr/>
          </p:nvSpPr>
          <p:spPr>
            <a:xfrm>
              <a:off x="982980" y="4952999"/>
              <a:ext cx="2938145" cy="1752600"/>
            </a:xfrm>
            <a:custGeom>
              <a:rect b="b" l="l" r="r" t="t"/>
              <a:pathLst>
                <a:path extrusionOk="0" h="1752600" w="2938145">
                  <a:moveTo>
                    <a:pt x="2645918" y="0"/>
                  </a:moveTo>
                  <a:lnTo>
                    <a:pt x="292100" y="0"/>
                  </a:lnTo>
                  <a:lnTo>
                    <a:pt x="244665" y="3810"/>
                  </a:lnTo>
                  <a:lnTo>
                    <a:pt x="199732" y="14858"/>
                  </a:lnTo>
                  <a:lnTo>
                    <a:pt x="157797" y="32638"/>
                  </a:lnTo>
                  <a:lnTo>
                    <a:pt x="119532" y="56261"/>
                  </a:lnTo>
                  <a:lnTo>
                    <a:pt x="85521" y="85470"/>
                  </a:lnTo>
                  <a:lnTo>
                    <a:pt x="56337" y="119506"/>
                  </a:lnTo>
                  <a:lnTo>
                    <a:pt x="32588" y="157733"/>
                  </a:lnTo>
                  <a:lnTo>
                    <a:pt x="14884" y="199644"/>
                  </a:lnTo>
                  <a:lnTo>
                    <a:pt x="3822" y="244601"/>
                  </a:lnTo>
                  <a:lnTo>
                    <a:pt x="0" y="291972"/>
                  </a:lnTo>
                  <a:lnTo>
                    <a:pt x="0" y="1460106"/>
                  </a:lnTo>
                  <a:lnTo>
                    <a:pt x="3822" y="1507477"/>
                  </a:lnTo>
                  <a:lnTo>
                    <a:pt x="14884" y="1552409"/>
                  </a:lnTo>
                  <a:lnTo>
                    <a:pt x="32588" y="1594307"/>
                  </a:lnTo>
                  <a:lnTo>
                    <a:pt x="56337" y="1632572"/>
                  </a:lnTo>
                  <a:lnTo>
                    <a:pt x="85521" y="1666608"/>
                  </a:lnTo>
                  <a:lnTo>
                    <a:pt x="119532" y="1695792"/>
                  </a:lnTo>
                  <a:lnTo>
                    <a:pt x="157797" y="1719541"/>
                  </a:lnTo>
                  <a:lnTo>
                    <a:pt x="199732" y="1737258"/>
                  </a:lnTo>
                  <a:lnTo>
                    <a:pt x="244665" y="1748320"/>
                  </a:lnTo>
                  <a:lnTo>
                    <a:pt x="292100" y="1752142"/>
                  </a:lnTo>
                  <a:lnTo>
                    <a:pt x="2645918" y="1752142"/>
                  </a:lnTo>
                  <a:lnTo>
                    <a:pt x="2693289" y="1748320"/>
                  </a:lnTo>
                  <a:lnTo>
                    <a:pt x="2738120" y="1737258"/>
                  </a:lnTo>
                  <a:lnTo>
                    <a:pt x="2780030" y="1719541"/>
                  </a:lnTo>
                  <a:lnTo>
                    <a:pt x="2818257" y="1695792"/>
                  </a:lnTo>
                  <a:lnTo>
                    <a:pt x="2852293" y="1666608"/>
                  </a:lnTo>
                  <a:lnTo>
                    <a:pt x="2881503" y="1632572"/>
                  </a:lnTo>
                  <a:lnTo>
                    <a:pt x="2905252" y="1594307"/>
                  </a:lnTo>
                  <a:lnTo>
                    <a:pt x="2923032" y="1552409"/>
                  </a:lnTo>
                  <a:lnTo>
                    <a:pt x="2934081" y="1507477"/>
                  </a:lnTo>
                  <a:lnTo>
                    <a:pt x="2937891" y="1460106"/>
                  </a:lnTo>
                  <a:lnTo>
                    <a:pt x="2937891" y="291972"/>
                  </a:lnTo>
                  <a:lnTo>
                    <a:pt x="2934081" y="244601"/>
                  </a:lnTo>
                  <a:lnTo>
                    <a:pt x="2923032" y="199644"/>
                  </a:lnTo>
                  <a:lnTo>
                    <a:pt x="2905252" y="157733"/>
                  </a:lnTo>
                  <a:lnTo>
                    <a:pt x="2881503" y="119506"/>
                  </a:lnTo>
                  <a:lnTo>
                    <a:pt x="2852293" y="85470"/>
                  </a:lnTo>
                  <a:lnTo>
                    <a:pt x="2818257" y="56261"/>
                  </a:lnTo>
                  <a:lnTo>
                    <a:pt x="2780030" y="32638"/>
                  </a:lnTo>
                  <a:lnTo>
                    <a:pt x="2738120" y="14858"/>
                  </a:lnTo>
                  <a:lnTo>
                    <a:pt x="2693289" y="3810"/>
                  </a:lnTo>
                  <a:lnTo>
                    <a:pt x="2645918" y="0"/>
                  </a:lnTo>
                  <a:close/>
                </a:path>
              </a:pathLst>
            </a:custGeom>
            <a:solidFill>
              <a:srgbClr val="85B43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982980" y="4952999"/>
              <a:ext cx="2938145" cy="1752600"/>
            </a:xfrm>
            <a:custGeom>
              <a:rect b="b" l="l" r="r" t="t"/>
              <a:pathLst>
                <a:path extrusionOk="0" h="1752600" w="2938145">
                  <a:moveTo>
                    <a:pt x="0" y="291972"/>
                  </a:moveTo>
                  <a:lnTo>
                    <a:pt x="3822" y="244601"/>
                  </a:lnTo>
                  <a:lnTo>
                    <a:pt x="14884" y="199644"/>
                  </a:lnTo>
                  <a:lnTo>
                    <a:pt x="32588" y="157733"/>
                  </a:lnTo>
                  <a:lnTo>
                    <a:pt x="56337" y="119506"/>
                  </a:lnTo>
                  <a:lnTo>
                    <a:pt x="85521" y="85470"/>
                  </a:lnTo>
                  <a:lnTo>
                    <a:pt x="119532" y="56261"/>
                  </a:lnTo>
                  <a:lnTo>
                    <a:pt x="157797" y="32638"/>
                  </a:lnTo>
                  <a:lnTo>
                    <a:pt x="199732" y="14858"/>
                  </a:lnTo>
                  <a:lnTo>
                    <a:pt x="244665" y="3810"/>
                  </a:lnTo>
                  <a:lnTo>
                    <a:pt x="292100" y="0"/>
                  </a:lnTo>
                  <a:lnTo>
                    <a:pt x="2645918" y="0"/>
                  </a:lnTo>
                  <a:lnTo>
                    <a:pt x="2693289" y="3810"/>
                  </a:lnTo>
                  <a:lnTo>
                    <a:pt x="2738120" y="14858"/>
                  </a:lnTo>
                  <a:lnTo>
                    <a:pt x="2780030" y="32638"/>
                  </a:lnTo>
                  <a:lnTo>
                    <a:pt x="2818257" y="56261"/>
                  </a:lnTo>
                  <a:lnTo>
                    <a:pt x="2852293" y="85470"/>
                  </a:lnTo>
                  <a:lnTo>
                    <a:pt x="2881503" y="119506"/>
                  </a:lnTo>
                  <a:lnTo>
                    <a:pt x="2905252" y="157733"/>
                  </a:lnTo>
                  <a:lnTo>
                    <a:pt x="2923032" y="199644"/>
                  </a:lnTo>
                  <a:lnTo>
                    <a:pt x="2934081" y="244601"/>
                  </a:lnTo>
                  <a:lnTo>
                    <a:pt x="2937891" y="291972"/>
                  </a:lnTo>
                  <a:lnTo>
                    <a:pt x="2937891" y="1460106"/>
                  </a:lnTo>
                  <a:lnTo>
                    <a:pt x="2934081" y="1507477"/>
                  </a:lnTo>
                  <a:lnTo>
                    <a:pt x="2923032" y="1552409"/>
                  </a:lnTo>
                  <a:lnTo>
                    <a:pt x="2905252" y="1594307"/>
                  </a:lnTo>
                  <a:lnTo>
                    <a:pt x="2881503" y="1632572"/>
                  </a:lnTo>
                  <a:lnTo>
                    <a:pt x="2852293" y="1666608"/>
                  </a:lnTo>
                  <a:lnTo>
                    <a:pt x="2818257" y="1695792"/>
                  </a:lnTo>
                  <a:lnTo>
                    <a:pt x="2780030" y="1719541"/>
                  </a:lnTo>
                  <a:lnTo>
                    <a:pt x="2738120" y="1737258"/>
                  </a:lnTo>
                  <a:lnTo>
                    <a:pt x="2693289" y="1748320"/>
                  </a:lnTo>
                  <a:lnTo>
                    <a:pt x="2645918" y="1752142"/>
                  </a:lnTo>
                  <a:lnTo>
                    <a:pt x="292100" y="1752142"/>
                  </a:lnTo>
                  <a:lnTo>
                    <a:pt x="244665" y="1748320"/>
                  </a:lnTo>
                  <a:lnTo>
                    <a:pt x="199732" y="1737258"/>
                  </a:lnTo>
                  <a:lnTo>
                    <a:pt x="157797" y="1719541"/>
                  </a:lnTo>
                  <a:lnTo>
                    <a:pt x="119532" y="1695792"/>
                  </a:lnTo>
                  <a:lnTo>
                    <a:pt x="85521" y="1666608"/>
                  </a:lnTo>
                  <a:lnTo>
                    <a:pt x="56337" y="1632572"/>
                  </a:lnTo>
                  <a:lnTo>
                    <a:pt x="32588" y="1594307"/>
                  </a:lnTo>
                  <a:lnTo>
                    <a:pt x="14884" y="1552409"/>
                  </a:lnTo>
                  <a:lnTo>
                    <a:pt x="3822" y="1507477"/>
                  </a:lnTo>
                  <a:lnTo>
                    <a:pt x="0" y="1460106"/>
                  </a:lnTo>
                  <a:lnTo>
                    <a:pt x="0" y="291972"/>
                  </a:lnTo>
                  <a:close/>
                </a:path>
              </a:pathLst>
            </a:custGeom>
            <a:noFill/>
            <a:ln cap="flat" cmpd="sng" w="152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0" name="Google Shape;80;p2"/>
          <p:cNvSpPr txBox="1"/>
          <p:nvPr/>
        </p:nvSpPr>
        <p:spPr>
          <a:xfrm>
            <a:off x="1536319" y="5143601"/>
            <a:ext cx="1758950" cy="10680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278765" lvl="0" marL="12700" marR="5080" rtl="0" algn="l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¿Qué se presenta?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8522334" y="6161328"/>
            <a:ext cx="9017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latin typeface="Corbel"/>
                <a:ea typeface="Corbel"/>
                <a:cs typeface="Corbel"/>
                <a:sym typeface="Corbel"/>
              </a:rPr>
              <a:t>2</a:t>
            </a:r>
            <a:endParaRPr sz="10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"/>
          <p:cNvSpPr txBox="1"/>
          <p:nvPr>
            <p:ph type="ctrTitle"/>
          </p:nvPr>
        </p:nvSpPr>
        <p:spPr>
          <a:xfrm>
            <a:off x="2131587" y="390225"/>
            <a:ext cx="6002700" cy="7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Sistema </a:t>
            </a:r>
            <a:r>
              <a:rPr lang="es-ES" sz="2400">
                <a:solidFill>
                  <a:schemeClr val="dk1"/>
                </a:solidFill>
              </a:rPr>
              <a:t>SIGEVA</a:t>
            </a:r>
            <a:endParaRPr sz="2400"/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000000"/>
                </a:solidFill>
              </a:rPr>
              <a:t> </a:t>
            </a:r>
            <a:endParaRPr/>
          </a:p>
        </p:txBody>
      </p:sp>
      <p:pic>
        <p:nvPicPr>
          <p:cNvPr id="87" name="Google Shape;8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7839" y="1783079"/>
            <a:ext cx="6918959" cy="429463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"/>
          <p:cNvSpPr txBox="1"/>
          <p:nvPr/>
        </p:nvSpPr>
        <p:spPr>
          <a:xfrm>
            <a:off x="2131585" y="1001776"/>
            <a:ext cx="4498200" cy="2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u="sng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http://sigeva.unc.edu.ar/auth/index.jp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9" name="Google Shape;89;p3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/>
          <p:nvPr/>
        </p:nvSpPr>
        <p:spPr>
          <a:xfrm>
            <a:off x="1370075" y="301749"/>
            <a:ext cx="6764400" cy="799800"/>
          </a:xfrm>
          <a:prstGeom prst="rect">
            <a:avLst/>
          </a:prstGeom>
          <a:solidFill>
            <a:srgbClr val="B8DA79"/>
          </a:solidFill>
          <a:ln cap="flat" cmpd="sng" w="9525">
            <a:solidFill>
              <a:srgbClr val="1215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4930" rtl="0" algn="ctr">
              <a:lnSpc>
                <a:spcPct val="1165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Ingresar a Usuario banco de datos de act.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2857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DeC yT y completar.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7883" y="1376172"/>
            <a:ext cx="6900672" cy="410565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4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/>
        </p:nvSpPr>
        <p:spPr>
          <a:xfrm>
            <a:off x="1187196" y="0"/>
            <a:ext cx="7500000" cy="1186200"/>
          </a:xfrm>
          <a:prstGeom prst="rect">
            <a:avLst/>
          </a:prstGeom>
          <a:solidFill>
            <a:srgbClr val="B8DA79"/>
          </a:solidFill>
          <a:ln cap="flat" cmpd="sng" w="9525">
            <a:solidFill>
              <a:srgbClr val="1215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5405" rtl="0" algn="ctr">
              <a:lnSpc>
                <a:spcPct val="1011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Una vez completo el banco de datos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55244" rtl="0" algn="ctr">
              <a:lnSpc>
                <a:spcPct val="100000"/>
              </a:lnSpc>
              <a:spcBef>
                <a:spcPts val="19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ingresar a :USUARIO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64135" rtl="0" algn="ctr">
              <a:lnSpc>
                <a:spcPct val="10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es-ES" sz="2400"/>
              <a:t>PRESENTACIÓN</a:t>
            </a:r>
            <a:r>
              <a:rPr lang="es-ES" sz="2400">
                <a:latin typeface="Arial"/>
                <a:ea typeface="Arial"/>
                <a:cs typeface="Arial"/>
                <a:sym typeface="Arial"/>
              </a:rPr>
              <a:t>	SOLICITUD.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7883" y="1772412"/>
            <a:ext cx="6900671" cy="370941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5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/>
          <p:nvPr/>
        </p:nvSpPr>
        <p:spPr>
          <a:xfrm>
            <a:off x="1115567" y="301752"/>
            <a:ext cx="7567930" cy="1666875"/>
          </a:xfrm>
          <a:custGeom>
            <a:rect b="b" l="l" r="r" t="t"/>
            <a:pathLst>
              <a:path extrusionOk="0" h="1666875" w="7567930">
                <a:moveTo>
                  <a:pt x="7567676" y="0"/>
                </a:moveTo>
                <a:lnTo>
                  <a:pt x="0" y="0"/>
                </a:lnTo>
                <a:lnTo>
                  <a:pt x="0" y="1666748"/>
                </a:lnTo>
                <a:lnTo>
                  <a:pt x="7567676" y="1666748"/>
                </a:lnTo>
                <a:lnTo>
                  <a:pt x="7567676" y="0"/>
                </a:lnTo>
                <a:close/>
              </a:path>
            </a:pathLst>
          </a:custGeom>
          <a:solidFill>
            <a:srgbClr val="D2D2D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9" name="Google Shape;109;p6"/>
          <p:cNvSpPr txBox="1"/>
          <p:nvPr>
            <p:ph type="title"/>
          </p:nvPr>
        </p:nvSpPr>
        <p:spPr>
          <a:xfrm>
            <a:off x="1934740" y="461225"/>
            <a:ext cx="5990100" cy="4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000000"/>
                </a:solidFill>
              </a:rPr>
              <a:t>Postularse en:</a:t>
            </a:r>
            <a:endParaRPr/>
          </a:p>
        </p:txBody>
      </p:sp>
      <p:sp>
        <p:nvSpPr>
          <p:cNvPr id="110" name="Google Shape;110;p6"/>
          <p:cNvSpPr txBox="1"/>
          <p:nvPr/>
        </p:nvSpPr>
        <p:spPr>
          <a:xfrm>
            <a:off x="1622297" y="1117853"/>
            <a:ext cx="6520180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600">
                <a:latin typeface="Arial"/>
                <a:ea typeface="Arial"/>
                <a:cs typeface="Arial"/>
                <a:sym typeface="Arial"/>
              </a:rPr>
              <a:t>EVA DOC CS. ECON. 25- 2da Conv –Feb/25</a:t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6"/>
          <p:cNvGrpSpPr/>
          <p:nvPr/>
        </p:nvGrpSpPr>
        <p:grpSpPr>
          <a:xfrm>
            <a:off x="1001268" y="4489704"/>
            <a:ext cx="978535" cy="485140"/>
            <a:chOff x="1001268" y="4489704"/>
            <a:chExt cx="978535" cy="485140"/>
          </a:xfrm>
        </p:grpSpPr>
        <p:pic>
          <p:nvPicPr>
            <p:cNvPr id="112" name="Google Shape;112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01268" y="4489704"/>
              <a:ext cx="978407" cy="48463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" name="Google Shape;113;p6"/>
            <p:cNvSpPr/>
            <p:nvPr/>
          </p:nvSpPr>
          <p:spPr>
            <a:xfrm>
              <a:off x="1001268" y="4489704"/>
              <a:ext cx="978535" cy="485140"/>
            </a:xfrm>
            <a:custGeom>
              <a:rect b="b" l="l" r="r" t="t"/>
              <a:pathLst>
                <a:path extrusionOk="0" h="485139" w="978535">
                  <a:moveTo>
                    <a:pt x="0" y="121031"/>
                  </a:moveTo>
                  <a:lnTo>
                    <a:pt x="735711" y="121031"/>
                  </a:lnTo>
                  <a:lnTo>
                    <a:pt x="735711" y="0"/>
                  </a:lnTo>
                  <a:lnTo>
                    <a:pt x="978026" y="242570"/>
                  </a:lnTo>
                  <a:lnTo>
                    <a:pt x="735711" y="484632"/>
                  </a:lnTo>
                  <a:lnTo>
                    <a:pt x="735711" y="363601"/>
                  </a:lnTo>
                  <a:lnTo>
                    <a:pt x="0" y="363601"/>
                  </a:lnTo>
                  <a:lnTo>
                    <a:pt x="0" y="12103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grpSp>
        <p:nvGrpSpPr>
          <p:cNvPr id="114" name="Google Shape;114;p6"/>
          <p:cNvGrpSpPr/>
          <p:nvPr/>
        </p:nvGrpSpPr>
        <p:grpSpPr>
          <a:xfrm>
            <a:off x="3851148" y="1629155"/>
            <a:ext cx="216535" cy="504444"/>
            <a:chOff x="3851148" y="1629155"/>
            <a:chExt cx="216535" cy="504444"/>
          </a:xfrm>
        </p:grpSpPr>
        <p:pic>
          <p:nvPicPr>
            <p:cNvPr id="115" name="Google Shape;115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851148" y="1629155"/>
              <a:ext cx="216408" cy="50444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6"/>
            <p:cNvSpPr/>
            <p:nvPr/>
          </p:nvSpPr>
          <p:spPr>
            <a:xfrm>
              <a:off x="3851148" y="1629155"/>
              <a:ext cx="216535" cy="504190"/>
            </a:xfrm>
            <a:custGeom>
              <a:rect b="b" l="l" r="r" t="t"/>
              <a:pathLst>
                <a:path extrusionOk="0" h="504189" w="216535">
                  <a:moveTo>
                    <a:pt x="0" y="396113"/>
                  </a:moveTo>
                  <a:lnTo>
                    <a:pt x="54101" y="396113"/>
                  </a:lnTo>
                  <a:lnTo>
                    <a:pt x="54101" y="0"/>
                  </a:lnTo>
                  <a:lnTo>
                    <a:pt x="161925" y="0"/>
                  </a:lnTo>
                  <a:lnTo>
                    <a:pt x="161925" y="396113"/>
                  </a:lnTo>
                  <a:lnTo>
                    <a:pt x="216026" y="396113"/>
                  </a:lnTo>
                  <a:lnTo>
                    <a:pt x="107950" y="503936"/>
                  </a:lnTo>
                  <a:lnTo>
                    <a:pt x="0" y="39611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grpSp>
        <p:nvGrpSpPr>
          <p:cNvPr id="117" name="Google Shape;117;p6"/>
          <p:cNvGrpSpPr/>
          <p:nvPr/>
        </p:nvGrpSpPr>
        <p:grpSpPr>
          <a:xfrm>
            <a:off x="2468879" y="2318004"/>
            <a:ext cx="6674993" cy="3302508"/>
            <a:chOff x="2468879" y="2318004"/>
            <a:chExt cx="6674993" cy="3302508"/>
          </a:xfrm>
        </p:grpSpPr>
        <p:pic>
          <p:nvPicPr>
            <p:cNvPr id="118" name="Google Shape;118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468879" y="2318004"/>
              <a:ext cx="6214872" cy="33025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Google Shape;119;p6"/>
            <p:cNvSpPr/>
            <p:nvPr/>
          </p:nvSpPr>
          <p:spPr>
            <a:xfrm>
              <a:off x="2692907" y="4366260"/>
              <a:ext cx="6450965" cy="483234"/>
            </a:xfrm>
            <a:custGeom>
              <a:rect b="b" l="l" r="r" t="t"/>
              <a:pathLst>
                <a:path extrusionOk="0" h="483235" w="6450965">
                  <a:moveTo>
                    <a:pt x="6450838" y="0"/>
                  </a:moveTo>
                  <a:lnTo>
                    <a:pt x="0" y="0"/>
                  </a:lnTo>
                  <a:lnTo>
                    <a:pt x="0" y="483107"/>
                  </a:lnTo>
                  <a:lnTo>
                    <a:pt x="6450838" y="483107"/>
                  </a:lnTo>
                  <a:lnTo>
                    <a:pt x="6450838" y="0"/>
                  </a:lnTo>
                  <a:close/>
                </a:path>
              </a:pathLst>
            </a:custGeom>
            <a:solidFill>
              <a:srgbClr val="DFEBF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0" name="Google Shape;120;p6"/>
          <p:cNvSpPr txBox="1"/>
          <p:nvPr/>
        </p:nvSpPr>
        <p:spPr>
          <a:xfrm>
            <a:off x="2760852" y="4408678"/>
            <a:ext cx="213106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000">
                <a:latin typeface="Arial"/>
                <a:ea typeface="Arial"/>
                <a:cs typeface="Arial"/>
                <a:sym typeface="Arial"/>
              </a:rPr>
              <a:t>EVA DOC CS. ECON. 25 2DA Conv - FEB/25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22" name="Google Shape;122;p6"/>
          <p:cNvSpPr txBox="1"/>
          <p:nvPr/>
        </p:nvSpPr>
        <p:spPr>
          <a:xfrm>
            <a:off x="5813171" y="4408678"/>
            <a:ext cx="276733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000">
                <a:latin typeface="Arial"/>
                <a:ea typeface="Arial"/>
                <a:cs typeface="Arial"/>
                <a:sym typeface="Arial"/>
              </a:rPr>
              <a:t>Evaluación Docente - FCE 2025 – 2da. Convoc. FEB/25</a:t>
            </a:r>
            <a:endParaRPr b="1" sz="1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/>
          <p:nvPr/>
        </p:nvSpPr>
        <p:spPr>
          <a:xfrm>
            <a:off x="893839" y="489204"/>
            <a:ext cx="7703820" cy="1981200"/>
          </a:xfrm>
          <a:custGeom>
            <a:rect b="b" l="l" r="r" t="t"/>
            <a:pathLst>
              <a:path extrusionOk="0" h="1981200" w="7703820">
                <a:moveTo>
                  <a:pt x="7703439" y="0"/>
                </a:moveTo>
                <a:lnTo>
                  <a:pt x="0" y="0"/>
                </a:lnTo>
                <a:lnTo>
                  <a:pt x="0" y="1981200"/>
                </a:lnTo>
                <a:lnTo>
                  <a:pt x="7703439" y="1981200"/>
                </a:lnTo>
                <a:lnTo>
                  <a:pt x="7703439" y="0"/>
                </a:lnTo>
                <a:close/>
              </a:path>
            </a:pathLst>
          </a:custGeom>
          <a:solidFill>
            <a:srgbClr val="D2D2D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8" name="Google Shape;128;p7"/>
          <p:cNvSpPr txBox="1"/>
          <p:nvPr>
            <p:ph type="title"/>
          </p:nvPr>
        </p:nvSpPr>
        <p:spPr>
          <a:xfrm>
            <a:off x="2074690" y="1052075"/>
            <a:ext cx="5342100" cy="3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VISTA </a:t>
            </a:r>
            <a:r>
              <a:rPr lang="es-ES" sz="2400">
                <a:solidFill>
                  <a:schemeClr val="dk1"/>
                </a:solidFill>
              </a:rPr>
              <a:t>PRINCIPAL</a:t>
            </a:r>
            <a:endParaRPr sz="2400"/>
          </a:p>
        </p:txBody>
      </p:sp>
      <p:grpSp>
        <p:nvGrpSpPr>
          <p:cNvPr id="129" name="Google Shape;129;p7"/>
          <p:cNvGrpSpPr/>
          <p:nvPr/>
        </p:nvGrpSpPr>
        <p:grpSpPr>
          <a:xfrm>
            <a:off x="684276" y="2205227"/>
            <a:ext cx="7703820" cy="3424428"/>
            <a:chOff x="684276" y="2205227"/>
            <a:chExt cx="7703820" cy="3424428"/>
          </a:xfrm>
        </p:grpSpPr>
        <p:pic>
          <p:nvPicPr>
            <p:cNvPr id="130" name="Google Shape;130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4276" y="2205227"/>
              <a:ext cx="7703820" cy="34244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" name="Google Shape;131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63268" y="3518916"/>
              <a:ext cx="434340" cy="2164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2" name="Google Shape;132;p7"/>
            <p:cNvSpPr/>
            <p:nvPr/>
          </p:nvSpPr>
          <p:spPr>
            <a:xfrm>
              <a:off x="1763268" y="3518916"/>
              <a:ext cx="434340" cy="216535"/>
            </a:xfrm>
            <a:custGeom>
              <a:rect b="b" l="l" r="r" t="t"/>
              <a:pathLst>
                <a:path extrusionOk="0" h="216535" w="434339">
                  <a:moveTo>
                    <a:pt x="0" y="107950"/>
                  </a:moveTo>
                  <a:lnTo>
                    <a:pt x="108457" y="0"/>
                  </a:lnTo>
                  <a:lnTo>
                    <a:pt x="108457" y="54101"/>
                  </a:lnTo>
                  <a:lnTo>
                    <a:pt x="433958" y="54101"/>
                  </a:lnTo>
                  <a:lnTo>
                    <a:pt x="433958" y="161925"/>
                  </a:lnTo>
                  <a:lnTo>
                    <a:pt x="108457" y="161925"/>
                  </a:lnTo>
                  <a:lnTo>
                    <a:pt x="108457" y="216027"/>
                  </a:lnTo>
                  <a:lnTo>
                    <a:pt x="0" y="10795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33" name="Google Shape;133;p7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/>
        </p:nvSpPr>
        <p:spPr>
          <a:xfrm>
            <a:off x="972311" y="301752"/>
            <a:ext cx="7711500" cy="7803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txBody>
          <a:bodyPr anchorCtr="0" anchor="t" bIns="0" lIns="0" spcFirstLastPara="1" rIns="0" wrap="square" tIns="101600">
            <a:spAutoFit/>
          </a:bodyPr>
          <a:lstStyle/>
          <a:p>
            <a:pPr indent="0" lvl="0" marL="8610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SOLICITUD: DATOS </a:t>
            </a:r>
            <a:r>
              <a:rPr lang="es-ES" sz="2400"/>
              <a:t>ACADÉMICOS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861060" rtl="0" algn="l">
              <a:lnSpc>
                <a:spcPct val="100000"/>
              </a:lnSpc>
              <a:spcBef>
                <a:spcPts val="244"/>
              </a:spcBef>
              <a:spcAft>
                <a:spcPts val="0"/>
              </a:spcAft>
              <a:buNone/>
            </a:pPr>
            <a:r>
              <a:rPr lang="es-ES" sz="1800">
                <a:latin typeface="Arial"/>
                <a:ea typeface="Arial"/>
                <a:cs typeface="Arial"/>
                <a:sym typeface="Arial"/>
              </a:rPr>
              <a:t>( Completar con los datos del Excel Carrera Docente 2025)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" name="Google Shape;139;p8"/>
          <p:cNvGrpSpPr/>
          <p:nvPr/>
        </p:nvGrpSpPr>
        <p:grpSpPr>
          <a:xfrm>
            <a:off x="755903" y="1778506"/>
            <a:ext cx="7508748" cy="5035296"/>
            <a:chOff x="755903" y="1778506"/>
            <a:chExt cx="7508748" cy="5035296"/>
          </a:xfrm>
        </p:grpSpPr>
        <p:pic>
          <p:nvPicPr>
            <p:cNvPr id="140" name="Google Shape;140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711451" y="1778506"/>
              <a:ext cx="6553200" cy="50352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5903" y="1778507"/>
              <a:ext cx="934212" cy="4267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142;p8"/>
            <p:cNvSpPr/>
            <p:nvPr/>
          </p:nvSpPr>
          <p:spPr>
            <a:xfrm>
              <a:off x="755903" y="1778507"/>
              <a:ext cx="935355" cy="426720"/>
            </a:xfrm>
            <a:custGeom>
              <a:rect b="b" l="l" r="r" t="t"/>
              <a:pathLst>
                <a:path extrusionOk="0" h="426719" w="935355">
                  <a:moveTo>
                    <a:pt x="0" y="106679"/>
                  </a:moveTo>
                  <a:lnTo>
                    <a:pt x="721486" y="106679"/>
                  </a:lnTo>
                  <a:lnTo>
                    <a:pt x="721486" y="0"/>
                  </a:lnTo>
                  <a:lnTo>
                    <a:pt x="935354" y="213232"/>
                  </a:lnTo>
                  <a:lnTo>
                    <a:pt x="721486" y="426465"/>
                  </a:lnTo>
                  <a:lnTo>
                    <a:pt x="721486" y="319786"/>
                  </a:lnTo>
                  <a:lnTo>
                    <a:pt x="0" y="319786"/>
                  </a:lnTo>
                  <a:lnTo>
                    <a:pt x="0" y="10667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43" name="Google Shape;143;p8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365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/>
          <p:nvPr/>
        </p:nvSpPr>
        <p:spPr>
          <a:xfrm>
            <a:off x="1245108" y="301752"/>
            <a:ext cx="7647900" cy="1497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txBody>
          <a:bodyPr anchorCtr="0" anchor="t" bIns="0" lIns="0" spcFirstLastPara="1" rIns="0" wrap="square" tIns="18400">
            <a:spAutoFit/>
          </a:bodyPr>
          <a:lstStyle/>
          <a:p>
            <a:pPr indent="60959" lvl="0" marL="149225" marR="53721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Archivos adjuntos: plan de trabajo quinquenal y última resolución del cargo vigente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149225" marR="823594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*Plan quinquenal anterior y plan de superación solo en el caso de corresponder.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9" name="Google Shape;149;p9"/>
          <p:cNvGrpSpPr/>
          <p:nvPr/>
        </p:nvGrpSpPr>
        <p:grpSpPr>
          <a:xfrm>
            <a:off x="1245108" y="1970532"/>
            <a:ext cx="7633716" cy="4320540"/>
            <a:chOff x="1245108" y="1970532"/>
            <a:chExt cx="7633716" cy="4320540"/>
          </a:xfrm>
        </p:grpSpPr>
        <p:pic>
          <p:nvPicPr>
            <p:cNvPr id="150" name="Google Shape;150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245108" y="1970532"/>
              <a:ext cx="7633716" cy="43205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668268" y="5390388"/>
              <a:ext cx="862584" cy="3596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9"/>
            <p:cNvSpPr/>
            <p:nvPr/>
          </p:nvSpPr>
          <p:spPr>
            <a:xfrm>
              <a:off x="3668268" y="5390388"/>
              <a:ext cx="862330" cy="360045"/>
            </a:xfrm>
            <a:custGeom>
              <a:rect b="b" l="l" r="r" t="t"/>
              <a:pathLst>
                <a:path extrusionOk="0" h="360045" w="862329">
                  <a:moveTo>
                    <a:pt x="0" y="89662"/>
                  </a:moveTo>
                  <a:lnTo>
                    <a:pt x="682625" y="89662"/>
                  </a:lnTo>
                  <a:lnTo>
                    <a:pt x="682625" y="0"/>
                  </a:lnTo>
                  <a:lnTo>
                    <a:pt x="862076" y="179705"/>
                  </a:lnTo>
                  <a:lnTo>
                    <a:pt x="682625" y="359537"/>
                  </a:lnTo>
                  <a:lnTo>
                    <a:pt x="682625" y="269557"/>
                  </a:lnTo>
                  <a:lnTo>
                    <a:pt x="0" y="269557"/>
                  </a:lnTo>
                  <a:lnTo>
                    <a:pt x="0" y="8966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53" name="Google Shape;153;p9"/>
          <p:cNvSpPr txBox="1"/>
          <p:nvPr>
            <p:ph idx="12" type="sldNum"/>
          </p:nvPr>
        </p:nvSpPr>
        <p:spPr>
          <a:xfrm>
            <a:off x="8367394" y="6184894"/>
            <a:ext cx="284479" cy="21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10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2025-02-03T13:33:16Z</dcterms:created>
  <dc:creator>Invitadox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2025-02-03T00:00:00Z</vt:filetime>
  </property>
  <property fmtid="{D5CDD505-2E9C-101B-9397-08002B2CF9AE}" pid="5" name="Producer">
    <vt:lpwstr>Microsoft® PowerPoint® 2016</vt:lpwstr>
  </property>
</Properties>
</file>