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00" r:id="rId4"/>
  </p:sldMasterIdLst>
  <p:notesMasterIdLst>
    <p:notesMasterId r:id="rId26"/>
  </p:notesMasterIdLst>
  <p:handoutMasterIdLst>
    <p:handoutMasterId r:id="rId27"/>
  </p:handoutMasterIdLst>
  <p:sldIdLst>
    <p:sldId id="256" r:id="rId5"/>
    <p:sldId id="260" r:id="rId6"/>
    <p:sldId id="279" r:id="rId7"/>
    <p:sldId id="280" r:id="rId8"/>
    <p:sldId id="281" r:id="rId9"/>
    <p:sldId id="282" r:id="rId10"/>
    <p:sldId id="284" r:id="rId11"/>
    <p:sldId id="286" r:id="rId12"/>
    <p:sldId id="283" r:id="rId13"/>
    <p:sldId id="287" r:id="rId14"/>
    <p:sldId id="288" r:id="rId15"/>
    <p:sldId id="289" r:id="rId16"/>
    <p:sldId id="290" r:id="rId17"/>
    <p:sldId id="291" r:id="rId18"/>
    <p:sldId id="292" r:id="rId19"/>
    <p:sldId id="285" r:id="rId20"/>
    <p:sldId id="293" r:id="rId21"/>
    <p:sldId id="294" r:id="rId22"/>
    <p:sldId id="272" r:id="rId23"/>
    <p:sldId id="295" r:id="rId24"/>
    <p:sldId id="296" r:id="rId25"/>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or"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820019"/>
    <a:srgbClr val="A50021"/>
    <a:srgbClr val="FFCC99"/>
    <a:srgbClr val="C08040"/>
    <a:srgbClr val="7A0017"/>
    <a:srgbClr val="F9E1DF"/>
    <a:srgbClr val="FF5050"/>
    <a:srgbClr val="D3D0CE"/>
    <a:srgbClr val="2929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24" autoAdjust="0"/>
    <p:restoredTop sz="92077" autoAdjust="0"/>
  </p:normalViewPr>
  <p:slideViewPr>
    <p:cSldViewPr snapToGrid="0" showGuides="1">
      <p:cViewPr varScale="1">
        <p:scale>
          <a:sx n="64" d="100"/>
          <a:sy n="64" d="100"/>
        </p:scale>
        <p:origin x="1152" y="66"/>
      </p:cViewPr>
      <p:guideLst>
        <p:guide orient="horz" pos="2160"/>
        <p:guide pos="3840"/>
      </p:guideLst>
    </p:cSldViewPr>
  </p:slideViewPr>
  <p:notesTextViewPr>
    <p:cViewPr>
      <p:scale>
        <a:sx n="1" d="1"/>
        <a:sy n="1" d="1"/>
      </p:scale>
      <p:origin x="0" y="0"/>
    </p:cViewPr>
  </p:notesTextViewPr>
  <p:notesViewPr>
    <p:cSldViewPr snapToGrid="0">
      <p:cViewPr varScale="1">
        <p:scale>
          <a:sx n="53" d="100"/>
          <a:sy n="53" d="100"/>
        </p:scale>
        <p:origin x="-2790" y="-84"/>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G:\DATOS\ILO\Collective%20Bargaining%20coverage%20rate%20-%20ILO.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DATOS\ILO\Trade%20union%20density%20rate%20-%20ILO.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s-ES" sz="1800" b="1" i="0" u="none" strike="noStrike" kern="1200" spc="0" baseline="0">
                <a:solidFill>
                  <a:schemeClr val="tx1">
                    <a:lumMod val="75000"/>
                    <a:lumOff val="25000"/>
                  </a:schemeClr>
                </a:solidFill>
                <a:latin typeface="Century Gothic" panose="020B0502020202020204" pitchFamily="34" charset="0"/>
                <a:ea typeface="+mn-ea"/>
                <a:cs typeface="+mn-cs"/>
              </a:defRPr>
            </a:pPr>
            <a:r>
              <a:rPr lang="es-AR" sz="1800" b="1" dirty="0">
                <a:solidFill>
                  <a:schemeClr val="tx1">
                    <a:lumMod val="75000"/>
                    <a:lumOff val="25000"/>
                  </a:schemeClr>
                </a:solidFill>
              </a:rPr>
              <a:t>Tasa de cobertura </a:t>
            </a:r>
            <a:endParaRPr lang="es-AR" sz="1800" b="1" dirty="0" smtClean="0">
              <a:solidFill>
                <a:schemeClr val="tx1">
                  <a:lumMod val="75000"/>
                  <a:lumOff val="25000"/>
                </a:schemeClr>
              </a:solidFill>
            </a:endParaRPr>
          </a:p>
          <a:p>
            <a:pPr>
              <a:defRPr lang="es-ES" sz="1800" b="1" i="0" u="none" strike="noStrike" kern="1200" spc="0" baseline="0">
                <a:solidFill>
                  <a:schemeClr val="tx1">
                    <a:lumMod val="75000"/>
                    <a:lumOff val="25000"/>
                  </a:schemeClr>
                </a:solidFill>
                <a:latin typeface="Century Gothic" panose="020B0502020202020204" pitchFamily="34" charset="0"/>
                <a:ea typeface="+mn-ea"/>
                <a:cs typeface="+mn-cs"/>
              </a:defRPr>
            </a:pPr>
            <a:r>
              <a:rPr lang="es-AR" sz="1800" b="1" dirty="0" smtClean="0">
                <a:solidFill>
                  <a:schemeClr val="tx1">
                    <a:lumMod val="75000"/>
                    <a:lumOff val="25000"/>
                  </a:schemeClr>
                </a:solidFill>
              </a:rPr>
              <a:t>de NC-2015</a:t>
            </a:r>
          </a:p>
        </c:rich>
      </c:tx>
      <c:layout>
        <c:manualLayout>
          <c:xMode val="edge"/>
          <c:yMode val="edge"/>
          <c:x val="0.42624386390996521"/>
          <c:y val="0.64674506940165766"/>
        </c:manualLayout>
      </c:layout>
      <c:overlay val="0"/>
      <c:spPr>
        <a:noFill/>
        <a:ln>
          <a:noFill/>
        </a:ln>
        <a:effectLst/>
      </c:spPr>
    </c:title>
    <c:autoTitleDeleted val="0"/>
    <c:plotArea>
      <c:layout>
        <c:manualLayout>
          <c:layoutTarget val="inner"/>
          <c:xMode val="edge"/>
          <c:yMode val="edge"/>
          <c:x val="0.16099988253157277"/>
          <c:y val="7.98875386993321E-3"/>
          <c:w val="0.82463442579299351"/>
          <c:h val="0.87421149576227086"/>
        </c:manualLayout>
      </c:layout>
      <c:barChart>
        <c:barDir val="bar"/>
        <c:grouping val="clustered"/>
        <c:varyColors val="0"/>
        <c:ser>
          <c:idx val="0"/>
          <c:order val="0"/>
          <c:spPr>
            <a:solidFill>
              <a:srgbClr val="5A2636"/>
            </a:solidFill>
            <a:ln>
              <a:noFill/>
            </a:ln>
            <a:effectLst/>
          </c:spPr>
          <c:invertIfNegative val="0"/>
          <c:dPt>
            <c:idx val="12"/>
            <c:invertIfNegative val="0"/>
            <c:bubble3D val="0"/>
            <c:spPr>
              <a:solidFill>
                <a:srgbClr val="FF5050"/>
              </a:solidFill>
              <a:ln>
                <a:noFill/>
              </a:ln>
              <a:effectLst/>
            </c:spPr>
            <c:extLst>
              <c:ext xmlns:c16="http://schemas.microsoft.com/office/drawing/2014/chart" uri="{C3380CC4-5D6E-409C-BE32-E72D297353CC}">
                <c16:uniqueId val="{00000001-EBD5-48B4-8960-43D4E021D1ED}"/>
              </c:ext>
            </c:extLst>
          </c:dPt>
          <c:dLbls>
            <c:dLbl>
              <c:idx val="12"/>
              <c:layout/>
              <c:spPr/>
              <c:txPr>
                <a:bodyPr/>
                <a:lstStyle/>
                <a:p>
                  <a:pPr>
                    <a:defRPr sz="1400" b="1">
                      <a:solidFill>
                        <a:schemeClr val="bg2">
                          <a:lumMod val="25000"/>
                        </a:schemeClr>
                      </a:solidFill>
                    </a:defRPr>
                  </a:pPr>
                  <a:endParaRPr lang="es-AR"/>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EBD5-48B4-8960-43D4E021D1ED}"/>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ILR_CBCT_NOC_RT!$A$21:$A$91</c:f>
              <c:strCache>
                <c:ptCount val="22"/>
                <c:pt idx="0">
                  <c:v>PER</c:v>
                </c:pt>
                <c:pt idx="1">
                  <c:v>TUR</c:v>
                </c:pt>
                <c:pt idx="2">
                  <c:v>MEX</c:v>
                </c:pt>
                <c:pt idx="3">
                  <c:v>KOR</c:v>
                </c:pt>
                <c:pt idx="4">
                  <c:v>USA</c:v>
                </c:pt>
                <c:pt idx="5">
                  <c:v>COL</c:v>
                </c:pt>
                <c:pt idx="6">
                  <c:v>GRE</c:v>
                </c:pt>
                <c:pt idx="7">
                  <c:v>JAP</c:v>
                </c:pt>
                <c:pt idx="8">
                  <c:v>CHL</c:v>
                </c:pt>
                <c:pt idx="9">
                  <c:v>UK </c:v>
                </c:pt>
                <c:pt idx="10">
                  <c:v>SAF</c:v>
                </c:pt>
                <c:pt idx="11">
                  <c:v>CAN</c:v>
                </c:pt>
                <c:pt idx="12">
                  <c:v>ARG </c:v>
                </c:pt>
                <c:pt idx="13">
                  <c:v>GER</c:v>
                </c:pt>
                <c:pt idx="14">
                  <c:v>POR</c:v>
                </c:pt>
                <c:pt idx="15">
                  <c:v>SPA</c:v>
                </c:pt>
                <c:pt idx="16">
                  <c:v>ITA</c:v>
                </c:pt>
                <c:pt idx="17">
                  <c:v>DEN</c:v>
                </c:pt>
                <c:pt idx="18">
                  <c:v>FIN</c:v>
                </c:pt>
                <c:pt idx="19">
                  <c:v>SWE</c:v>
                </c:pt>
                <c:pt idx="20">
                  <c:v>URU</c:v>
                </c:pt>
                <c:pt idx="21">
                  <c:v>BEL </c:v>
                </c:pt>
              </c:strCache>
            </c:strRef>
          </c:cat>
          <c:val>
            <c:numRef>
              <c:f>ILR_CBCT_NOC_RT!$O$21:$O$91</c:f>
              <c:numCache>
                <c:formatCode>General</c:formatCode>
                <c:ptCount val="22"/>
                <c:pt idx="0">
                  <c:v>5.6</c:v>
                </c:pt>
                <c:pt idx="1">
                  <c:v>5.6</c:v>
                </c:pt>
                <c:pt idx="2">
                  <c:v>9.8000000000000007</c:v>
                </c:pt>
                <c:pt idx="3">
                  <c:v>11.8</c:v>
                </c:pt>
                <c:pt idx="4">
                  <c:v>11.8</c:v>
                </c:pt>
                <c:pt idx="5">
                  <c:v>14.5</c:v>
                </c:pt>
                <c:pt idx="6">
                  <c:v>16.7</c:v>
                </c:pt>
                <c:pt idx="7">
                  <c:v>16.8</c:v>
                </c:pt>
                <c:pt idx="8">
                  <c:v>17.600000000000001</c:v>
                </c:pt>
                <c:pt idx="9">
                  <c:v>27.9</c:v>
                </c:pt>
                <c:pt idx="10">
                  <c:v>29.1</c:v>
                </c:pt>
                <c:pt idx="11">
                  <c:v>30.6</c:v>
                </c:pt>
                <c:pt idx="12">
                  <c:v>52.9</c:v>
                </c:pt>
                <c:pt idx="13">
                  <c:v>56.8</c:v>
                </c:pt>
                <c:pt idx="14">
                  <c:v>72.3</c:v>
                </c:pt>
                <c:pt idx="15">
                  <c:v>76.900000000000006</c:v>
                </c:pt>
                <c:pt idx="16">
                  <c:v>80</c:v>
                </c:pt>
                <c:pt idx="17">
                  <c:v>84</c:v>
                </c:pt>
                <c:pt idx="18">
                  <c:v>89.3</c:v>
                </c:pt>
                <c:pt idx="19">
                  <c:v>90</c:v>
                </c:pt>
                <c:pt idx="20">
                  <c:v>94.7</c:v>
                </c:pt>
                <c:pt idx="21">
                  <c:v>96</c:v>
                </c:pt>
              </c:numCache>
            </c:numRef>
          </c:val>
          <c:extLst>
            <c:ext xmlns:c16="http://schemas.microsoft.com/office/drawing/2014/chart" uri="{C3380CC4-5D6E-409C-BE32-E72D297353CC}">
              <c16:uniqueId val="{00000002-EBD5-48B4-8960-43D4E021D1ED}"/>
            </c:ext>
          </c:extLst>
        </c:ser>
        <c:dLbls>
          <c:showLegendKey val="0"/>
          <c:showVal val="0"/>
          <c:showCatName val="0"/>
          <c:showSerName val="0"/>
          <c:showPercent val="0"/>
          <c:showBubbleSize val="0"/>
        </c:dLbls>
        <c:gapWidth val="102"/>
        <c:overlap val="5"/>
        <c:axId val="75416704"/>
        <c:axId val="75418240"/>
      </c:barChart>
      <c:catAx>
        <c:axId val="7541670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s-ES" sz="1200" b="1" i="0" u="none" strike="noStrike" kern="1200" baseline="0">
                <a:solidFill>
                  <a:schemeClr val="tx1">
                    <a:lumMod val="65000"/>
                    <a:lumOff val="35000"/>
                  </a:schemeClr>
                </a:solidFill>
                <a:latin typeface="Century Gothic" panose="020B0502020202020204" pitchFamily="34" charset="0"/>
                <a:ea typeface="+mn-ea"/>
                <a:cs typeface="+mn-cs"/>
              </a:defRPr>
            </a:pPr>
            <a:endParaRPr lang="es-AR"/>
          </a:p>
        </c:txPr>
        <c:crossAx val="75418240"/>
        <c:crosses val="autoZero"/>
        <c:auto val="1"/>
        <c:lblAlgn val="ctr"/>
        <c:lblOffset val="100"/>
        <c:noMultiLvlLbl val="0"/>
      </c:catAx>
      <c:valAx>
        <c:axId val="75418240"/>
        <c:scaling>
          <c:orientation val="minMax"/>
          <c:max val="10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s-ES" sz="1200" b="0" i="0" u="none" strike="noStrike" kern="1200" baseline="0">
                <a:solidFill>
                  <a:schemeClr val="tx1">
                    <a:lumMod val="65000"/>
                    <a:lumOff val="35000"/>
                  </a:schemeClr>
                </a:solidFill>
                <a:latin typeface="Century Gothic" panose="020B0502020202020204" pitchFamily="34" charset="0"/>
                <a:ea typeface="+mn-ea"/>
                <a:cs typeface="+mn-cs"/>
              </a:defRPr>
            </a:pPr>
            <a:endParaRPr lang="es-AR"/>
          </a:p>
        </c:txPr>
        <c:crossAx val="75416704"/>
        <c:crosses val="autoZero"/>
        <c:crossBetween val="between"/>
      </c:valAx>
      <c:spPr>
        <a:noFill/>
        <a:ln>
          <a:noFill/>
        </a:ln>
        <a:effectLst/>
      </c:spPr>
    </c:plotArea>
    <c:plotVisOnly val="1"/>
    <c:dispBlanksAs val="gap"/>
    <c:showDLblsOverMax val="0"/>
  </c:chart>
  <c:spPr>
    <a:noFill/>
    <a:ln>
      <a:noFill/>
    </a:ln>
    <a:effectLst/>
  </c:spPr>
  <c:txPr>
    <a:bodyPr/>
    <a:lstStyle/>
    <a:p>
      <a:pPr>
        <a:defRPr sz="1100">
          <a:latin typeface="Century Gothic" panose="020B0502020202020204" pitchFamily="34" charset="0"/>
        </a:defRPr>
      </a:pPr>
      <a:endParaRPr lang="es-A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Century Gothic" panose="020B0502020202020204" pitchFamily="34" charset="0"/>
                <a:ea typeface="+mn-ea"/>
                <a:cs typeface="+mn-cs"/>
              </a:defRPr>
            </a:pPr>
            <a:r>
              <a:rPr lang="es-ES_tradnl" sz="1800" b="1" dirty="0" smtClean="0"/>
              <a:t>Tasa</a:t>
            </a:r>
            <a:r>
              <a:rPr lang="es-ES_tradnl" sz="1800" b="1" baseline="0" dirty="0" smtClean="0"/>
              <a:t> de </a:t>
            </a:r>
          </a:p>
          <a:p>
            <a:pPr>
              <a:defRPr sz="1800" b="1" i="0" u="none" strike="noStrike" kern="1200" spc="0" baseline="0">
                <a:solidFill>
                  <a:schemeClr val="tx1">
                    <a:lumMod val="65000"/>
                    <a:lumOff val="35000"/>
                  </a:schemeClr>
                </a:solidFill>
                <a:latin typeface="Century Gothic" panose="020B0502020202020204" pitchFamily="34" charset="0"/>
                <a:ea typeface="+mn-ea"/>
                <a:cs typeface="+mn-cs"/>
              </a:defRPr>
            </a:pPr>
            <a:r>
              <a:rPr lang="es-ES_tradnl" sz="1800" b="1" baseline="0" dirty="0" smtClean="0"/>
              <a:t>sindicalización 2013</a:t>
            </a:r>
          </a:p>
          <a:p>
            <a:pPr>
              <a:defRPr sz="1800" b="1" i="0" u="none" strike="noStrike" kern="1200" spc="0" baseline="0">
                <a:solidFill>
                  <a:schemeClr val="tx1">
                    <a:lumMod val="65000"/>
                    <a:lumOff val="35000"/>
                  </a:schemeClr>
                </a:solidFill>
                <a:latin typeface="Century Gothic" panose="020B0502020202020204" pitchFamily="34" charset="0"/>
                <a:ea typeface="+mn-ea"/>
                <a:cs typeface="+mn-cs"/>
              </a:defRPr>
            </a:pPr>
            <a:endParaRPr lang="es-AR" sz="1800" b="1" dirty="0"/>
          </a:p>
        </c:rich>
      </c:tx>
      <c:layout>
        <c:manualLayout>
          <c:xMode val="edge"/>
          <c:yMode val="edge"/>
          <c:x val="0.3505740519235489"/>
          <c:y val="0.63972524154589372"/>
        </c:manualLayout>
      </c:layout>
      <c:overlay val="0"/>
      <c:spPr>
        <a:noFill/>
        <a:ln>
          <a:noFill/>
        </a:ln>
        <a:effectLst/>
      </c:spPr>
    </c:title>
    <c:autoTitleDeleted val="0"/>
    <c:plotArea>
      <c:layout>
        <c:manualLayout>
          <c:layoutTarget val="inner"/>
          <c:xMode val="edge"/>
          <c:yMode val="edge"/>
          <c:x val="0.17623718836725086"/>
          <c:y val="5.1127214170692435E-3"/>
          <c:w val="0.77223775153105867"/>
          <c:h val="0.89004066022544281"/>
        </c:manualLayout>
      </c:layout>
      <c:barChart>
        <c:barDir val="bar"/>
        <c:grouping val="clustered"/>
        <c:varyColors val="0"/>
        <c:ser>
          <c:idx val="0"/>
          <c:order val="0"/>
          <c:tx>
            <c:v>X</c:v>
          </c:tx>
          <c:spPr>
            <a:solidFill>
              <a:schemeClr val="accent4">
                <a:lumMod val="75000"/>
              </a:schemeClr>
            </a:solidFill>
            <a:ln>
              <a:solidFill>
                <a:srgbClr val="C08040"/>
              </a:solidFill>
            </a:ln>
            <a:effectLst/>
          </c:spPr>
          <c:invertIfNegative val="0"/>
          <c:dPt>
            <c:idx val="12"/>
            <c:invertIfNegative val="0"/>
            <c:bubble3D val="0"/>
            <c:extLst>
              <c:ext xmlns:c16="http://schemas.microsoft.com/office/drawing/2014/chart" uri="{C3380CC4-5D6E-409C-BE32-E72D297353CC}">
                <c16:uniqueId val="{00000000-2AFC-44F5-A8EB-F996CB1CC356}"/>
              </c:ext>
            </c:extLst>
          </c:dPt>
          <c:dPt>
            <c:idx val="16"/>
            <c:invertIfNegative val="0"/>
            <c:bubble3D val="0"/>
            <c:spPr>
              <a:solidFill>
                <a:srgbClr val="FF5050"/>
              </a:solidFill>
              <a:ln>
                <a:solidFill>
                  <a:srgbClr val="C08040"/>
                </a:solidFill>
              </a:ln>
              <a:effectLst/>
            </c:spPr>
            <c:extLst>
              <c:ext xmlns:c16="http://schemas.microsoft.com/office/drawing/2014/chart" uri="{C3380CC4-5D6E-409C-BE32-E72D297353CC}">
                <c16:uniqueId val="{00000001-2AFC-44F5-A8EB-F996CB1CC356}"/>
              </c:ext>
            </c:extLst>
          </c:dPt>
          <c:dLbls>
            <c:dLbl>
              <c:idx val="16"/>
              <c:layout/>
              <c:spPr/>
              <c:txPr>
                <a:bodyPr/>
                <a:lstStyle/>
                <a:p>
                  <a:pPr>
                    <a:defRPr sz="1400" b="1">
                      <a:solidFill>
                        <a:schemeClr val="bg2">
                          <a:lumMod val="25000"/>
                        </a:schemeClr>
                      </a:solidFill>
                    </a:defRPr>
                  </a:pPr>
                  <a:endParaRPr lang="es-AR"/>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2AFC-44F5-A8EB-F996CB1CC356}"/>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ILR_TUMT_NOC_RT!$A$8:$A$107</c:f>
              <c:strCache>
                <c:ptCount val="23"/>
                <c:pt idx="0">
                  <c:v>PER</c:v>
                </c:pt>
                <c:pt idx="1">
                  <c:v>PAR</c:v>
                </c:pt>
                <c:pt idx="2">
                  <c:v>TURK</c:v>
                </c:pt>
                <c:pt idx="3">
                  <c:v>FRA</c:v>
                </c:pt>
                <c:pt idx="4">
                  <c:v>COL </c:v>
                </c:pt>
                <c:pt idx="5">
                  <c:v>KOR</c:v>
                </c:pt>
                <c:pt idx="6">
                  <c:v>USA</c:v>
                </c:pt>
                <c:pt idx="7">
                  <c:v>MEX</c:v>
                </c:pt>
                <c:pt idx="8">
                  <c:v>BRA  </c:v>
                </c:pt>
                <c:pt idx="9">
                  <c:v>CHL </c:v>
                </c:pt>
                <c:pt idx="10">
                  <c:v>SPA</c:v>
                </c:pt>
                <c:pt idx="11">
                  <c:v>JAP</c:v>
                </c:pt>
                <c:pt idx="12">
                  <c:v>GER </c:v>
                </c:pt>
                <c:pt idx="13">
                  <c:v>UK </c:v>
                </c:pt>
                <c:pt idx="14">
                  <c:v>CAN  </c:v>
                </c:pt>
                <c:pt idx="15">
                  <c:v>URU </c:v>
                </c:pt>
                <c:pt idx="16">
                  <c:v>ARG</c:v>
                </c:pt>
                <c:pt idx="17">
                  <c:v>RUS</c:v>
                </c:pt>
                <c:pt idx="18">
                  <c:v>ITA</c:v>
                </c:pt>
                <c:pt idx="19">
                  <c:v>CHN </c:v>
                </c:pt>
                <c:pt idx="20">
                  <c:v>FIN  </c:v>
                </c:pt>
                <c:pt idx="21">
                  <c:v>SWE</c:v>
                </c:pt>
                <c:pt idx="22">
                  <c:v>DEN  </c:v>
                </c:pt>
              </c:strCache>
            </c:strRef>
          </c:cat>
          <c:val>
            <c:numRef>
              <c:f>ILR_TUMT_NOC_RT!$M$8:$M$107</c:f>
              <c:numCache>
                <c:formatCode>General</c:formatCode>
                <c:ptCount val="23"/>
                <c:pt idx="0">
                  <c:v>5.2</c:v>
                </c:pt>
                <c:pt idx="1">
                  <c:v>5.5</c:v>
                </c:pt>
                <c:pt idx="2">
                  <c:v>6.3</c:v>
                </c:pt>
                <c:pt idx="3">
                  <c:v>8.1</c:v>
                </c:pt>
                <c:pt idx="4">
                  <c:v>9.8000000000000007</c:v>
                </c:pt>
                <c:pt idx="5">
                  <c:v>10.200000000000001</c:v>
                </c:pt>
                <c:pt idx="6">
                  <c:v>10.8</c:v>
                </c:pt>
                <c:pt idx="7">
                  <c:v>13.6</c:v>
                </c:pt>
                <c:pt idx="8">
                  <c:v>16.2</c:v>
                </c:pt>
                <c:pt idx="9">
                  <c:v>16.399999999999999</c:v>
                </c:pt>
                <c:pt idx="10">
                  <c:v>16.8</c:v>
                </c:pt>
                <c:pt idx="11">
                  <c:v>17.7</c:v>
                </c:pt>
                <c:pt idx="12">
                  <c:v>18</c:v>
                </c:pt>
                <c:pt idx="13">
                  <c:v>25.6</c:v>
                </c:pt>
                <c:pt idx="14">
                  <c:v>29.2</c:v>
                </c:pt>
                <c:pt idx="15">
                  <c:v>30.1</c:v>
                </c:pt>
                <c:pt idx="16">
                  <c:v>30.4</c:v>
                </c:pt>
                <c:pt idx="17">
                  <c:v>31.9</c:v>
                </c:pt>
                <c:pt idx="18">
                  <c:v>36.800000000000011</c:v>
                </c:pt>
                <c:pt idx="19">
                  <c:v>42.6</c:v>
                </c:pt>
                <c:pt idx="20">
                  <c:v>66.3</c:v>
                </c:pt>
                <c:pt idx="21">
                  <c:v>67.7</c:v>
                </c:pt>
                <c:pt idx="22">
                  <c:v>69.3</c:v>
                </c:pt>
              </c:numCache>
            </c:numRef>
          </c:val>
          <c:extLst>
            <c:ext xmlns:c16="http://schemas.microsoft.com/office/drawing/2014/chart" uri="{C3380CC4-5D6E-409C-BE32-E72D297353CC}">
              <c16:uniqueId val="{00000002-2AFC-44F5-A8EB-F996CB1CC356}"/>
            </c:ext>
          </c:extLst>
        </c:ser>
        <c:dLbls>
          <c:showLegendKey val="0"/>
          <c:showVal val="0"/>
          <c:showCatName val="0"/>
          <c:showSerName val="0"/>
          <c:showPercent val="0"/>
          <c:showBubbleSize val="0"/>
        </c:dLbls>
        <c:gapWidth val="102"/>
        <c:overlap val="5"/>
        <c:axId val="78134272"/>
        <c:axId val="78148352"/>
      </c:barChart>
      <c:catAx>
        <c:axId val="781342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Century Gothic" panose="020B0502020202020204" pitchFamily="34" charset="0"/>
                <a:ea typeface="+mn-ea"/>
                <a:cs typeface="+mn-cs"/>
              </a:defRPr>
            </a:pPr>
            <a:endParaRPr lang="es-AR"/>
          </a:p>
        </c:txPr>
        <c:crossAx val="78148352"/>
        <c:crosses val="autoZero"/>
        <c:auto val="0"/>
        <c:lblAlgn val="l"/>
        <c:lblOffset val="100"/>
        <c:noMultiLvlLbl val="0"/>
      </c:catAx>
      <c:valAx>
        <c:axId val="78148352"/>
        <c:scaling>
          <c:orientation val="minMax"/>
          <c:max val="10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s-AR"/>
          </a:p>
        </c:txPr>
        <c:crossAx val="78134272"/>
        <c:crosses val="autoZero"/>
        <c:crossBetween val="between"/>
      </c:valAx>
      <c:spPr>
        <a:noFill/>
        <a:ln w="25400">
          <a:noFill/>
        </a:ln>
      </c:spPr>
    </c:plotArea>
    <c:plotVisOnly val="1"/>
    <c:dispBlanksAs val="gap"/>
    <c:showDLblsOverMax val="0"/>
  </c:chart>
  <c:spPr>
    <a:noFill/>
    <a:ln w="9525" cap="flat" cmpd="sng" algn="ctr">
      <a:solidFill>
        <a:schemeClr val="tx1">
          <a:lumMod val="15000"/>
          <a:lumOff val="85000"/>
        </a:schemeClr>
      </a:solidFill>
      <a:round/>
    </a:ln>
    <a:effectLst/>
  </c:spPr>
  <c:txPr>
    <a:bodyPr/>
    <a:lstStyle/>
    <a:p>
      <a:pPr>
        <a:defRPr sz="1100">
          <a:latin typeface="Century Gothic" panose="020B0502020202020204" pitchFamily="34" charset="0"/>
        </a:defRPr>
      </a:pPr>
      <a:endParaRPr lang="es-AR"/>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8685F0-456C-4ECF-AF1C-26997F24A1E6}" type="doc">
      <dgm:prSet loTypeId="urn:microsoft.com/office/officeart/2005/8/layout/hList3" loCatId="list" qsTypeId="urn:microsoft.com/office/officeart/2005/8/quickstyle/simple3" qsCatId="simple" csTypeId="urn:microsoft.com/office/officeart/2005/8/colors/accent6_4" csCatId="accent6" phldr="1"/>
      <dgm:spPr/>
      <dgm:t>
        <a:bodyPr/>
        <a:lstStyle/>
        <a:p>
          <a:endParaRPr lang="es-ES"/>
        </a:p>
      </dgm:t>
    </dgm:pt>
    <dgm:pt modelId="{63AF14EE-6491-484A-AB67-D48AE9138A5A}">
      <dgm:prSet phldrT="[Texto]" custT="1"/>
      <dgm:spPr>
        <a:solidFill>
          <a:srgbClr val="820019"/>
        </a:solidFill>
      </dgm:spPr>
      <dgm:t>
        <a:bodyPr/>
        <a:lstStyle/>
        <a:p>
          <a:r>
            <a:rPr lang="es-ES" sz="2400" b="1" dirty="0" smtClean="0">
              <a:solidFill>
                <a:srgbClr val="FFFFFF"/>
              </a:solidFill>
            </a:rPr>
            <a:t>Poder Sindical</a:t>
          </a:r>
          <a:endParaRPr lang="es-ES" sz="2400" b="1" dirty="0">
            <a:solidFill>
              <a:srgbClr val="FFFFFF"/>
            </a:solidFill>
          </a:endParaRPr>
        </a:p>
      </dgm:t>
    </dgm:pt>
    <dgm:pt modelId="{F763B92F-4D1F-4579-845F-7D09CAACB1FF}" type="parTrans" cxnId="{D0BC512C-F57B-4494-A1DD-9B3E79E0F282}">
      <dgm:prSet/>
      <dgm:spPr/>
      <dgm:t>
        <a:bodyPr/>
        <a:lstStyle/>
        <a:p>
          <a:endParaRPr lang="es-ES" sz="1800"/>
        </a:p>
      </dgm:t>
    </dgm:pt>
    <dgm:pt modelId="{DB6FFEA2-0E67-4406-8DDF-D0E9DCF92638}" type="sibTrans" cxnId="{D0BC512C-F57B-4494-A1DD-9B3E79E0F282}">
      <dgm:prSet/>
      <dgm:spPr/>
      <dgm:t>
        <a:bodyPr/>
        <a:lstStyle/>
        <a:p>
          <a:endParaRPr lang="es-ES" sz="1800"/>
        </a:p>
      </dgm:t>
    </dgm:pt>
    <dgm:pt modelId="{2869000B-8938-47B9-9AAD-F4EB247455AD}">
      <dgm:prSet phldrT="[Texto]" custT="1"/>
      <dgm:spPr>
        <a:solidFill>
          <a:schemeClr val="tx2"/>
        </a:solidFill>
      </dgm:spPr>
      <dgm:t>
        <a:bodyPr/>
        <a:lstStyle/>
        <a:p>
          <a:r>
            <a:rPr lang="es-ES" sz="1800" b="1" dirty="0" smtClean="0"/>
            <a:t>Afiliación</a:t>
          </a:r>
          <a:endParaRPr lang="es-ES" sz="1800" b="1" dirty="0"/>
        </a:p>
      </dgm:t>
    </dgm:pt>
    <dgm:pt modelId="{CB8948CC-E934-44E8-83EF-59E94E6C0BED}" type="parTrans" cxnId="{FCF0C02A-FB7D-4A22-B1BF-C3AC92A34028}">
      <dgm:prSet/>
      <dgm:spPr/>
      <dgm:t>
        <a:bodyPr/>
        <a:lstStyle/>
        <a:p>
          <a:endParaRPr lang="es-ES" sz="1800"/>
        </a:p>
      </dgm:t>
    </dgm:pt>
    <dgm:pt modelId="{9DE5092B-F5E0-4EB0-9486-0DC56A7A6941}" type="sibTrans" cxnId="{FCF0C02A-FB7D-4A22-B1BF-C3AC92A34028}">
      <dgm:prSet/>
      <dgm:spPr/>
      <dgm:t>
        <a:bodyPr/>
        <a:lstStyle/>
        <a:p>
          <a:endParaRPr lang="es-ES" sz="1800"/>
        </a:p>
      </dgm:t>
    </dgm:pt>
    <dgm:pt modelId="{F36759C4-544E-4BF6-87CF-1C2C966C56E6}">
      <dgm:prSet phldrT="[Texto]" custT="1"/>
      <dgm:spPr>
        <a:solidFill>
          <a:schemeClr val="tx2"/>
        </a:solidFill>
      </dgm:spPr>
      <dgm:t>
        <a:bodyPr/>
        <a:lstStyle/>
        <a:p>
          <a:r>
            <a:rPr lang="es-ES" sz="1800" b="1" dirty="0" smtClean="0"/>
            <a:t>Negociación colectiva (CCT)</a:t>
          </a:r>
          <a:endParaRPr lang="es-ES" sz="1800" b="1" dirty="0"/>
        </a:p>
      </dgm:t>
    </dgm:pt>
    <dgm:pt modelId="{20E951CC-0722-4246-8C61-3EAE6A3FF51C}" type="parTrans" cxnId="{C7862F97-CC7D-422B-BC03-4B1CB0E3B56C}">
      <dgm:prSet/>
      <dgm:spPr/>
      <dgm:t>
        <a:bodyPr/>
        <a:lstStyle/>
        <a:p>
          <a:endParaRPr lang="es-ES" sz="1800"/>
        </a:p>
      </dgm:t>
    </dgm:pt>
    <dgm:pt modelId="{DDFA7056-287D-42A7-A5C3-C6DA45FA64B3}" type="sibTrans" cxnId="{C7862F97-CC7D-422B-BC03-4B1CB0E3B56C}">
      <dgm:prSet/>
      <dgm:spPr/>
      <dgm:t>
        <a:bodyPr/>
        <a:lstStyle/>
        <a:p>
          <a:endParaRPr lang="es-ES" sz="1800"/>
        </a:p>
      </dgm:t>
    </dgm:pt>
    <dgm:pt modelId="{724ED5AE-C38C-410A-A757-10A72AF7ABC4}">
      <dgm:prSet phldrT="[Texto]" custT="1"/>
      <dgm:spPr>
        <a:solidFill>
          <a:schemeClr val="tx2"/>
        </a:solidFill>
      </dgm:spPr>
      <dgm:t>
        <a:bodyPr/>
        <a:lstStyle/>
        <a:p>
          <a:r>
            <a:rPr lang="es-ES" sz="1800" b="1" dirty="0" smtClean="0"/>
            <a:t>Conflictividad Laboral</a:t>
          </a:r>
          <a:endParaRPr lang="es-ES" sz="1800" b="1" dirty="0"/>
        </a:p>
      </dgm:t>
    </dgm:pt>
    <dgm:pt modelId="{FF4FC1C9-7985-43B0-BA48-BAD843D3DB63}" type="parTrans" cxnId="{E51F8A94-546C-4621-B5AE-67E0213CB9A5}">
      <dgm:prSet/>
      <dgm:spPr/>
      <dgm:t>
        <a:bodyPr/>
        <a:lstStyle/>
        <a:p>
          <a:endParaRPr lang="es-ES" sz="1800"/>
        </a:p>
      </dgm:t>
    </dgm:pt>
    <dgm:pt modelId="{C45BDD79-FB70-46B1-8E2A-1C65DC7E7C98}" type="sibTrans" cxnId="{E51F8A94-546C-4621-B5AE-67E0213CB9A5}">
      <dgm:prSet/>
      <dgm:spPr/>
      <dgm:t>
        <a:bodyPr/>
        <a:lstStyle/>
        <a:p>
          <a:endParaRPr lang="es-ES" sz="1800"/>
        </a:p>
      </dgm:t>
    </dgm:pt>
    <dgm:pt modelId="{93BB9B3C-7EE0-4FF6-B6BC-6E8DC940D7A6}">
      <dgm:prSet phldrT="[Texto]" custT="1"/>
      <dgm:spPr>
        <a:solidFill>
          <a:schemeClr val="tx2"/>
        </a:solidFill>
      </dgm:spPr>
      <dgm:t>
        <a:bodyPr/>
        <a:lstStyle/>
        <a:p>
          <a:r>
            <a:rPr lang="es-ES" sz="1800" dirty="0" smtClean="0"/>
            <a:t>Incide en personería gremial por Ley de Asociaciones Sindicales (1988)</a:t>
          </a:r>
          <a:endParaRPr lang="es-ES" sz="1800" dirty="0"/>
        </a:p>
      </dgm:t>
    </dgm:pt>
    <dgm:pt modelId="{2A1567B2-8974-4601-B1FA-FEE5804FEC60}" type="parTrans" cxnId="{D098B456-A463-4510-96EC-F7B74D1ED4DC}">
      <dgm:prSet/>
      <dgm:spPr/>
      <dgm:t>
        <a:bodyPr/>
        <a:lstStyle/>
        <a:p>
          <a:endParaRPr lang="es-ES" sz="1800"/>
        </a:p>
      </dgm:t>
    </dgm:pt>
    <dgm:pt modelId="{F4DDBF52-4D8F-4348-8B40-A98A29A9F944}" type="sibTrans" cxnId="{D098B456-A463-4510-96EC-F7B74D1ED4DC}">
      <dgm:prSet/>
      <dgm:spPr/>
      <dgm:t>
        <a:bodyPr/>
        <a:lstStyle/>
        <a:p>
          <a:endParaRPr lang="es-ES" sz="1800"/>
        </a:p>
      </dgm:t>
    </dgm:pt>
    <dgm:pt modelId="{53D8C8D6-989D-4E2B-9CA0-28240A75ECE3}">
      <dgm:prSet phldrT="[Texto]" custT="1"/>
      <dgm:spPr>
        <a:solidFill>
          <a:schemeClr val="tx2"/>
        </a:solidFill>
      </dgm:spPr>
      <dgm:t>
        <a:bodyPr/>
        <a:lstStyle/>
        <a:p>
          <a:r>
            <a:rPr lang="es-ES" sz="1800" dirty="0" smtClean="0"/>
            <a:t>principio </a:t>
          </a:r>
          <a:r>
            <a:rPr lang="es-ES" sz="1800" i="1" dirty="0" smtClean="0"/>
            <a:t>erga omnes</a:t>
          </a:r>
          <a:endParaRPr lang="es-ES" sz="1800" dirty="0"/>
        </a:p>
      </dgm:t>
    </dgm:pt>
    <dgm:pt modelId="{24CA50A3-4B1D-4775-99AC-95F0180B07DD}" type="parTrans" cxnId="{07CC4BD3-F832-4CFB-B81C-86ABC4DDD959}">
      <dgm:prSet/>
      <dgm:spPr/>
      <dgm:t>
        <a:bodyPr/>
        <a:lstStyle/>
        <a:p>
          <a:endParaRPr lang="es-ES" sz="1800"/>
        </a:p>
      </dgm:t>
    </dgm:pt>
    <dgm:pt modelId="{70F56ACE-1DD5-4841-85F6-442E6C8D6165}" type="sibTrans" cxnId="{07CC4BD3-F832-4CFB-B81C-86ABC4DDD959}">
      <dgm:prSet/>
      <dgm:spPr/>
      <dgm:t>
        <a:bodyPr/>
        <a:lstStyle/>
        <a:p>
          <a:endParaRPr lang="es-ES" sz="1800"/>
        </a:p>
      </dgm:t>
    </dgm:pt>
    <dgm:pt modelId="{F057C3CC-187D-440D-98A5-27D29E9F7318}">
      <dgm:prSet phldrT="[Texto]" custT="1"/>
      <dgm:spPr>
        <a:solidFill>
          <a:schemeClr val="tx2"/>
        </a:solidFill>
      </dgm:spPr>
      <dgm:t>
        <a:bodyPr/>
        <a:lstStyle/>
        <a:p>
          <a:r>
            <a:rPr lang="es-ES" sz="1800" i="1" dirty="0" err="1" smtClean="0"/>
            <a:t>Ultraactividad</a:t>
          </a:r>
          <a:endParaRPr lang="es-ES" sz="1800" i="1" dirty="0"/>
        </a:p>
      </dgm:t>
    </dgm:pt>
    <dgm:pt modelId="{DAB8EC71-DC96-44EF-B181-8D997ADDEC2A}" type="parTrans" cxnId="{96FFA264-EA33-467B-BAFC-69FC6700DF12}">
      <dgm:prSet/>
      <dgm:spPr/>
      <dgm:t>
        <a:bodyPr/>
        <a:lstStyle/>
        <a:p>
          <a:endParaRPr lang="es-ES" sz="1800"/>
        </a:p>
      </dgm:t>
    </dgm:pt>
    <dgm:pt modelId="{FF43DA1F-58EA-4F5C-8767-0C621E164683}" type="sibTrans" cxnId="{96FFA264-EA33-467B-BAFC-69FC6700DF12}">
      <dgm:prSet/>
      <dgm:spPr/>
      <dgm:t>
        <a:bodyPr/>
        <a:lstStyle/>
        <a:p>
          <a:endParaRPr lang="es-ES" sz="1800"/>
        </a:p>
      </dgm:t>
    </dgm:pt>
    <dgm:pt modelId="{6B11467E-8492-4D66-B986-4887542B7F2F}">
      <dgm:prSet phldrT="[Texto]" custT="1"/>
      <dgm:spPr>
        <a:solidFill>
          <a:schemeClr val="tx2"/>
        </a:solidFill>
      </dgm:spPr>
      <dgm:t>
        <a:bodyPr/>
        <a:lstStyle/>
        <a:p>
          <a:r>
            <a:rPr lang="es-ES" sz="1800" i="0" dirty="0" smtClean="0"/>
            <a:t>Ley de Ordenamiento laboral</a:t>
          </a:r>
          <a:endParaRPr lang="es-ES" sz="1800" i="0" dirty="0"/>
        </a:p>
      </dgm:t>
    </dgm:pt>
    <dgm:pt modelId="{3AF58C88-6CB5-437A-A6BB-99B816EA4840}" type="parTrans" cxnId="{9591031C-9988-4906-8EF2-1EEF1AACA3E2}">
      <dgm:prSet/>
      <dgm:spPr/>
      <dgm:t>
        <a:bodyPr/>
        <a:lstStyle/>
        <a:p>
          <a:endParaRPr lang="es-ES" sz="1800"/>
        </a:p>
      </dgm:t>
    </dgm:pt>
    <dgm:pt modelId="{B48F1E37-C920-4E3B-895D-E44515CD564C}" type="sibTrans" cxnId="{9591031C-9988-4906-8EF2-1EEF1AACA3E2}">
      <dgm:prSet/>
      <dgm:spPr/>
      <dgm:t>
        <a:bodyPr/>
        <a:lstStyle/>
        <a:p>
          <a:endParaRPr lang="es-ES" sz="1800"/>
        </a:p>
      </dgm:t>
    </dgm:pt>
    <dgm:pt modelId="{5F07D09D-9251-4592-BF1F-10513A8C4584}">
      <dgm:prSet phldrT="[Texto]" custT="1"/>
      <dgm:spPr>
        <a:solidFill>
          <a:schemeClr val="tx2"/>
        </a:solidFill>
      </dgm:spPr>
      <dgm:t>
        <a:bodyPr/>
        <a:lstStyle/>
        <a:p>
          <a:r>
            <a:rPr lang="es-ES" sz="1800" dirty="0" smtClean="0"/>
            <a:t>CL con paro* / CL sin paro</a:t>
          </a:r>
          <a:endParaRPr lang="es-ES" sz="1800" dirty="0"/>
        </a:p>
      </dgm:t>
    </dgm:pt>
    <dgm:pt modelId="{CDAAA632-36D5-4EC4-901E-7BEB728B4D95}" type="parTrans" cxnId="{A3CAA683-CAFD-4CE5-819C-D24227F60DE2}">
      <dgm:prSet/>
      <dgm:spPr/>
      <dgm:t>
        <a:bodyPr/>
        <a:lstStyle/>
        <a:p>
          <a:endParaRPr lang="es-ES" sz="1800"/>
        </a:p>
      </dgm:t>
    </dgm:pt>
    <dgm:pt modelId="{8FA04064-CE14-4206-8FEA-6C3377F2818F}" type="sibTrans" cxnId="{A3CAA683-CAFD-4CE5-819C-D24227F60DE2}">
      <dgm:prSet/>
      <dgm:spPr/>
      <dgm:t>
        <a:bodyPr/>
        <a:lstStyle/>
        <a:p>
          <a:endParaRPr lang="es-ES" sz="1800"/>
        </a:p>
      </dgm:t>
    </dgm:pt>
    <dgm:pt modelId="{D7D99E59-AA2B-4F7B-8201-4F0A84011E14}">
      <dgm:prSet phldrT="[Texto]" custT="1"/>
      <dgm:spPr>
        <a:solidFill>
          <a:schemeClr val="tx2"/>
        </a:solidFill>
      </dgm:spPr>
      <dgm:t>
        <a:bodyPr/>
        <a:lstStyle/>
        <a:p>
          <a:r>
            <a:rPr lang="es-ES" sz="1800" dirty="0" smtClean="0"/>
            <a:t> Ámbito estatal/privado</a:t>
          </a:r>
          <a:endParaRPr lang="es-ES" sz="1800" dirty="0"/>
        </a:p>
      </dgm:t>
    </dgm:pt>
    <dgm:pt modelId="{727A6A40-05F1-49CA-8DF0-E5DF4E423240}" type="parTrans" cxnId="{6DCEE789-EF46-4F2A-87C9-4CE6ED560FA8}">
      <dgm:prSet/>
      <dgm:spPr/>
      <dgm:t>
        <a:bodyPr/>
        <a:lstStyle/>
        <a:p>
          <a:endParaRPr lang="es-AR"/>
        </a:p>
      </dgm:t>
    </dgm:pt>
    <dgm:pt modelId="{2528FBB3-8571-44C7-AE9E-182051849DFA}" type="sibTrans" cxnId="{6DCEE789-EF46-4F2A-87C9-4CE6ED560FA8}">
      <dgm:prSet/>
      <dgm:spPr/>
      <dgm:t>
        <a:bodyPr/>
        <a:lstStyle/>
        <a:p>
          <a:endParaRPr lang="es-AR"/>
        </a:p>
      </dgm:t>
    </dgm:pt>
    <dgm:pt modelId="{7CE384C9-19D9-422E-8E7E-3FCBD4963C83}">
      <dgm:prSet phldrT="[Texto]" custT="1"/>
      <dgm:spPr>
        <a:solidFill>
          <a:schemeClr val="tx2"/>
        </a:solidFill>
      </dgm:spPr>
      <dgm:t>
        <a:bodyPr/>
        <a:lstStyle/>
        <a:p>
          <a:r>
            <a:rPr lang="es-ES" sz="1800" dirty="0" smtClean="0"/>
            <a:t> Por nivel de agregación</a:t>
          </a:r>
          <a:endParaRPr lang="es-ES" sz="1800" dirty="0"/>
        </a:p>
      </dgm:t>
    </dgm:pt>
    <dgm:pt modelId="{1223CF2B-7C01-43CF-9B91-7B46A7C49159}" type="parTrans" cxnId="{F7230632-AC2B-4FE9-9696-4EDA211E49C9}">
      <dgm:prSet/>
      <dgm:spPr/>
      <dgm:t>
        <a:bodyPr/>
        <a:lstStyle/>
        <a:p>
          <a:endParaRPr lang="es-AR"/>
        </a:p>
      </dgm:t>
    </dgm:pt>
    <dgm:pt modelId="{9DE4E38B-954B-4046-9121-DED07CF029E4}" type="sibTrans" cxnId="{F7230632-AC2B-4FE9-9696-4EDA211E49C9}">
      <dgm:prSet/>
      <dgm:spPr/>
      <dgm:t>
        <a:bodyPr/>
        <a:lstStyle/>
        <a:p>
          <a:endParaRPr lang="es-AR"/>
        </a:p>
      </dgm:t>
    </dgm:pt>
    <dgm:pt modelId="{A5ED55BC-85B9-4B10-A552-A327F66F0DA5}">
      <dgm:prSet phldrT="[Texto]" custT="1"/>
      <dgm:spPr>
        <a:solidFill>
          <a:schemeClr val="tx2"/>
        </a:solidFill>
      </dgm:spPr>
      <dgm:t>
        <a:bodyPr/>
        <a:lstStyle/>
        <a:p>
          <a:r>
            <a:rPr lang="es-ES" sz="1800" dirty="0" smtClean="0"/>
            <a:t> Por rama/región</a:t>
          </a:r>
          <a:endParaRPr lang="es-ES" sz="1800" dirty="0"/>
        </a:p>
      </dgm:t>
    </dgm:pt>
    <dgm:pt modelId="{9FEEF353-336A-488E-85B0-CDFBA0D2C38E}" type="parTrans" cxnId="{C41CDF53-BBD7-4A8A-8DF9-240C9F2504D7}">
      <dgm:prSet/>
      <dgm:spPr/>
      <dgm:t>
        <a:bodyPr/>
        <a:lstStyle/>
        <a:p>
          <a:endParaRPr lang="es-AR"/>
        </a:p>
      </dgm:t>
    </dgm:pt>
    <dgm:pt modelId="{F85FAD04-7DB1-4611-AE0A-466BB836D6C3}" type="sibTrans" cxnId="{C41CDF53-BBD7-4A8A-8DF9-240C9F2504D7}">
      <dgm:prSet/>
      <dgm:spPr/>
      <dgm:t>
        <a:bodyPr/>
        <a:lstStyle/>
        <a:p>
          <a:endParaRPr lang="es-AR"/>
        </a:p>
      </dgm:t>
    </dgm:pt>
    <dgm:pt modelId="{7FA722EC-9730-4F3A-88A8-CFBECCC008D7}">
      <dgm:prSet phldrT="[Texto]" custT="1"/>
      <dgm:spPr>
        <a:solidFill>
          <a:schemeClr val="tx2"/>
        </a:solidFill>
      </dgm:spPr>
      <dgm:t>
        <a:bodyPr/>
        <a:lstStyle/>
        <a:p>
          <a:r>
            <a:rPr lang="es-ES" sz="1800" dirty="0" smtClean="0"/>
            <a:t> Por reclamo principal</a:t>
          </a:r>
          <a:endParaRPr lang="es-ES" sz="1800" dirty="0"/>
        </a:p>
      </dgm:t>
    </dgm:pt>
    <dgm:pt modelId="{381CE3AA-BB73-4093-AE8A-61F4F8302EE3}" type="parTrans" cxnId="{FAC933B2-57C5-488B-B33B-1CE94CF2F320}">
      <dgm:prSet/>
      <dgm:spPr/>
      <dgm:t>
        <a:bodyPr/>
        <a:lstStyle/>
        <a:p>
          <a:endParaRPr lang="es-AR"/>
        </a:p>
      </dgm:t>
    </dgm:pt>
    <dgm:pt modelId="{DAC1BFAD-BAE6-4ECE-B1B4-E4D5CF5C92E5}" type="sibTrans" cxnId="{FAC933B2-57C5-488B-B33B-1CE94CF2F320}">
      <dgm:prSet/>
      <dgm:spPr/>
      <dgm:t>
        <a:bodyPr/>
        <a:lstStyle/>
        <a:p>
          <a:endParaRPr lang="es-AR"/>
        </a:p>
      </dgm:t>
    </dgm:pt>
    <dgm:pt modelId="{F1FC1A86-4DE8-47B6-91AC-7CB61E4E347D}">
      <dgm:prSet phldrT="[Texto]" custT="1"/>
      <dgm:spPr>
        <a:solidFill>
          <a:schemeClr val="tx2"/>
        </a:solidFill>
      </dgm:spPr>
      <dgm:t>
        <a:bodyPr/>
        <a:lstStyle/>
        <a:p>
          <a:r>
            <a:rPr lang="es-ES" sz="1800" dirty="0" smtClean="0"/>
            <a:t>Jornadas /huelguistas</a:t>
          </a:r>
          <a:endParaRPr lang="es-ES" sz="1800" dirty="0"/>
        </a:p>
      </dgm:t>
    </dgm:pt>
    <dgm:pt modelId="{18153372-AD5C-4472-8714-96124763DBFB}" type="parTrans" cxnId="{A6F35B6E-140D-4EFB-9022-F52CFEA41ACF}">
      <dgm:prSet/>
      <dgm:spPr/>
      <dgm:t>
        <a:bodyPr/>
        <a:lstStyle/>
        <a:p>
          <a:endParaRPr lang="es-AR"/>
        </a:p>
      </dgm:t>
    </dgm:pt>
    <dgm:pt modelId="{2A67F842-80B4-4769-B29D-E8A41F4F1452}" type="sibTrans" cxnId="{A6F35B6E-140D-4EFB-9022-F52CFEA41ACF}">
      <dgm:prSet/>
      <dgm:spPr/>
      <dgm:t>
        <a:bodyPr/>
        <a:lstStyle/>
        <a:p>
          <a:endParaRPr lang="es-AR"/>
        </a:p>
      </dgm:t>
    </dgm:pt>
    <dgm:pt modelId="{F66490D0-9374-498D-9E0F-145AC68AB3AE}">
      <dgm:prSet phldrT="[Texto]" custT="1"/>
      <dgm:spPr>
        <a:solidFill>
          <a:schemeClr val="tx2"/>
        </a:solidFill>
      </dgm:spPr>
      <dgm:t>
        <a:bodyPr/>
        <a:lstStyle/>
        <a:p>
          <a:r>
            <a:rPr lang="es-ES" sz="1800" i="1" dirty="0" smtClean="0"/>
            <a:t>Estrategias pasivas</a:t>
          </a:r>
          <a:endParaRPr lang="es-ES" sz="1800" i="1" dirty="0"/>
        </a:p>
      </dgm:t>
    </dgm:pt>
    <dgm:pt modelId="{029B0487-9077-481D-A44C-CCC502A01BA1}" type="parTrans" cxnId="{9D1FE3B7-FCC4-4755-B4E8-2E41207F86CB}">
      <dgm:prSet/>
      <dgm:spPr/>
      <dgm:t>
        <a:bodyPr/>
        <a:lstStyle/>
        <a:p>
          <a:endParaRPr lang="es-AR"/>
        </a:p>
      </dgm:t>
    </dgm:pt>
    <dgm:pt modelId="{64B88B1F-15CE-450B-B3A6-1166019E4F4D}" type="sibTrans" cxnId="{9D1FE3B7-FCC4-4755-B4E8-2E41207F86CB}">
      <dgm:prSet/>
      <dgm:spPr/>
      <dgm:t>
        <a:bodyPr/>
        <a:lstStyle/>
        <a:p>
          <a:endParaRPr lang="es-AR"/>
        </a:p>
      </dgm:t>
    </dgm:pt>
    <dgm:pt modelId="{93FF9620-F237-4792-8DF9-38C49BCD69D2}" type="pres">
      <dgm:prSet presAssocID="{428685F0-456C-4ECF-AF1C-26997F24A1E6}" presName="composite" presStyleCnt="0">
        <dgm:presLayoutVars>
          <dgm:chMax val="1"/>
          <dgm:dir/>
          <dgm:resizeHandles val="exact"/>
        </dgm:presLayoutVars>
      </dgm:prSet>
      <dgm:spPr/>
      <dgm:t>
        <a:bodyPr/>
        <a:lstStyle/>
        <a:p>
          <a:endParaRPr lang="es-AR"/>
        </a:p>
      </dgm:t>
    </dgm:pt>
    <dgm:pt modelId="{1DE3B4AE-C536-411A-B615-A75909B59F53}" type="pres">
      <dgm:prSet presAssocID="{63AF14EE-6491-484A-AB67-D48AE9138A5A}" presName="roof" presStyleLbl="dkBgShp" presStyleIdx="0" presStyleCnt="2" custScaleY="42745"/>
      <dgm:spPr/>
      <dgm:t>
        <a:bodyPr/>
        <a:lstStyle/>
        <a:p>
          <a:endParaRPr lang="es-AR"/>
        </a:p>
      </dgm:t>
    </dgm:pt>
    <dgm:pt modelId="{3EF6F79F-6C6A-4E76-BBF2-1FC8EE0B7830}" type="pres">
      <dgm:prSet presAssocID="{63AF14EE-6491-484A-AB67-D48AE9138A5A}" presName="pillars" presStyleCnt="0"/>
      <dgm:spPr/>
    </dgm:pt>
    <dgm:pt modelId="{D5A9F067-F247-4D9E-A04A-3E0AECA68758}" type="pres">
      <dgm:prSet presAssocID="{63AF14EE-6491-484A-AB67-D48AE9138A5A}" presName="pillar1" presStyleLbl="node1" presStyleIdx="0" presStyleCnt="3" custScaleY="125932">
        <dgm:presLayoutVars>
          <dgm:bulletEnabled val="1"/>
        </dgm:presLayoutVars>
      </dgm:prSet>
      <dgm:spPr/>
      <dgm:t>
        <a:bodyPr/>
        <a:lstStyle/>
        <a:p>
          <a:endParaRPr lang="es-ES"/>
        </a:p>
      </dgm:t>
    </dgm:pt>
    <dgm:pt modelId="{B63E4B51-44F3-44AF-8FD1-DE15DB9104A3}" type="pres">
      <dgm:prSet presAssocID="{F36759C4-544E-4BF6-87CF-1C2C966C56E6}" presName="pillarX" presStyleLbl="node1" presStyleIdx="1" presStyleCnt="3" custScaleY="125932">
        <dgm:presLayoutVars>
          <dgm:bulletEnabled val="1"/>
        </dgm:presLayoutVars>
      </dgm:prSet>
      <dgm:spPr/>
      <dgm:t>
        <a:bodyPr/>
        <a:lstStyle/>
        <a:p>
          <a:endParaRPr lang="es-ES"/>
        </a:p>
      </dgm:t>
    </dgm:pt>
    <dgm:pt modelId="{CB6A416A-55A9-4CC0-A0E3-D9615EAFD206}" type="pres">
      <dgm:prSet presAssocID="{724ED5AE-C38C-410A-A757-10A72AF7ABC4}" presName="pillarX" presStyleLbl="node1" presStyleIdx="2" presStyleCnt="3" custScaleY="125932">
        <dgm:presLayoutVars>
          <dgm:bulletEnabled val="1"/>
        </dgm:presLayoutVars>
      </dgm:prSet>
      <dgm:spPr/>
      <dgm:t>
        <a:bodyPr/>
        <a:lstStyle/>
        <a:p>
          <a:endParaRPr lang="es-ES"/>
        </a:p>
      </dgm:t>
    </dgm:pt>
    <dgm:pt modelId="{A3EA1BDC-53A9-4F3C-A285-B9FCA5021B55}" type="pres">
      <dgm:prSet presAssocID="{63AF14EE-6491-484A-AB67-D48AE9138A5A}" presName="base" presStyleLbl="dkBgShp" presStyleIdx="1" presStyleCnt="2" custLinFactNeighborY="19056"/>
      <dgm:spPr/>
    </dgm:pt>
  </dgm:ptLst>
  <dgm:cxnLst>
    <dgm:cxn modelId="{F7230632-AC2B-4FE9-9696-4EDA211E49C9}" srcId="{724ED5AE-C38C-410A-A757-10A72AF7ABC4}" destId="{7CE384C9-19D9-422E-8E7E-3FCBD4963C83}" srcOrd="2" destOrd="0" parTransId="{1223CF2B-7C01-43CF-9B91-7B46A7C49159}" sibTransId="{9DE4E38B-954B-4046-9121-DED07CF029E4}"/>
    <dgm:cxn modelId="{3578A55D-E17D-4F43-B01F-4F29D9D8A0FF}" type="presOf" srcId="{93BB9B3C-7EE0-4FF6-B6BC-6E8DC940D7A6}" destId="{D5A9F067-F247-4D9E-A04A-3E0AECA68758}" srcOrd="0" destOrd="1" presId="urn:microsoft.com/office/officeart/2005/8/layout/hList3"/>
    <dgm:cxn modelId="{9591031C-9988-4906-8EF2-1EEF1AACA3E2}" srcId="{F36759C4-544E-4BF6-87CF-1C2C966C56E6}" destId="{6B11467E-8492-4D66-B986-4887542B7F2F}" srcOrd="2" destOrd="0" parTransId="{3AF58C88-6CB5-437A-A6BB-99B816EA4840}" sibTransId="{B48F1E37-C920-4E3B-895D-E44515CD564C}"/>
    <dgm:cxn modelId="{FAC933B2-57C5-488B-B33B-1CE94CF2F320}" srcId="{724ED5AE-C38C-410A-A757-10A72AF7ABC4}" destId="{7FA722EC-9730-4F3A-88A8-CFBECCC008D7}" srcOrd="4" destOrd="0" parTransId="{381CE3AA-BB73-4093-AE8A-61F4F8302EE3}" sibTransId="{DAC1BFAD-BAE6-4ECE-B1B4-E4D5CF5C92E5}"/>
    <dgm:cxn modelId="{7413CFD3-853E-4DCF-9F81-B8138274CA5D}" type="presOf" srcId="{F1FC1A86-4DE8-47B6-91AC-7CB61E4E347D}" destId="{CB6A416A-55A9-4CC0-A0E3-D9615EAFD206}" srcOrd="0" destOrd="6" presId="urn:microsoft.com/office/officeart/2005/8/layout/hList3"/>
    <dgm:cxn modelId="{3A19C18E-B24A-4FEA-A46B-0DBE1F592D9E}" type="presOf" srcId="{7FA722EC-9730-4F3A-88A8-CFBECCC008D7}" destId="{CB6A416A-55A9-4CC0-A0E3-D9615EAFD206}" srcOrd="0" destOrd="5" presId="urn:microsoft.com/office/officeart/2005/8/layout/hList3"/>
    <dgm:cxn modelId="{7F0670D6-CA75-4FEA-8F65-9B911E875BDD}" type="presOf" srcId="{428685F0-456C-4ECF-AF1C-26997F24A1E6}" destId="{93FF9620-F237-4792-8DF9-38C49BCD69D2}" srcOrd="0" destOrd="0" presId="urn:microsoft.com/office/officeart/2005/8/layout/hList3"/>
    <dgm:cxn modelId="{D098B456-A463-4510-96EC-F7B74D1ED4DC}" srcId="{2869000B-8938-47B9-9AAD-F4EB247455AD}" destId="{93BB9B3C-7EE0-4FF6-B6BC-6E8DC940D7A6}" srcOrd="0" destOrd="0" parTransId="{2A1567B2-8974-4601-B1FA-FEE5804FEC60}" sibTransId="{F4DDBF52-4D8F-4348-8B40-A98A29A9F944}"/>
    <dgm:cxn modelId="{D0BC512C-F57B-4494-A1DD-9B3E79E0F282}" srcId="{428685F0-456C-4ECF-AF1C-26997F24A1E6}" destId="{63AF14EE-6491-484A-AB67-D48AE9138A5A}" srcOrd="0" destOrd="0" parTransId="{F763B92F-4D1F-4579-845F-7D09CAACB1FF}" sibTransId="{DB6FFEA2-0E67-4406-8DDF-D0E9DCF92638}"/>
    <dgm:cxn modelId="{E1E8DC38-7DC7-4050-9DFB-BB551083FF90}" type="presOf" srcId="{53D8C8D6-989D-4E2B-9CA0-28240A75ECE3}" destId="{B63E4B51-44F3-44AF-8FD1-DE15DB9104A3}" srcOrd="0" destOrd="1" presId="urn:microsoft.com/office/officeart/2005/8/layout/hList3"/>
    <dgm:cxn modelId="{3442B554-6FB7-4542-BB8E-D7FD21FFB992}" type="presOf" srcId="{F057C3CC-187D-440D-98A5-27D29E9F7318}" destId="{B63E4B51-44F3-44AF-8FD1-DE15DB9104A3}" srcOrd="0" destOrd="2" presId="urn:microsoft.com/office/officeart/2005/8/layout/hList3"/>
    <dgm:cxn modelId="{C7862F97-CC7D-422B-BC03-4B1CB0E3B56C}" srcId="{63AF14EE-6491-484A-AB67-D48AE9138A5A}" destId="{F36759C4-544E-4BF6-87CF-1C2C966C56E6}" srcOrd="1" destOrd="0" parTransId="{20E951CC-0722-4246-8C61-3EAE6A3FF51C}" sibTransId="{DDFA7056-287D-42A7-A5C3-C6DA45FA64B3}"/>
    <dgm:cxn modelId="{86AF502B-7847-46ED-A05B-784C2A62AFB0}" type="presOf" srcId="{724ED5AE-C38C-410A-A757-10A72AF7ABC4}" destId="{CB6A416A-55A9-4CC0-A0E3-D9615EAFD206}" srcOrd="0" destOrd="0" presId="urn:microsoft.com/office/officeart/2005/8/layout/hList3"/>
    <dgm:cxn modelId="{9961AD3E-A773-4F58-9AEB-F352B1E8A30C}" type="presOf" srcId="{6B11467E-8492-4D66-B986-4887542B7F2F}" destId="{B63E4B51-44F3-44AF-8FD1-DE15DB9104A3}" srcOrd="0" destOrd="3" presId="urn:microsoft.com/office/officeart/2005/8/layout/hList3"/>
    <dgm:cxn modelId="{C41CDF53-BBD7-4A8A-8DF9-240C9F2504D7}" srcId="{724ED5AE-C38C-410A-A757-10A72AF7ABC4}" destId="{A5ED55BC-85B9-4B10-A552-A327F66F0DA5}" srcOrd="3" destOrd="0" parTransId="{9FEEF353-336A-488E-85B0-CDFBA0D2C38E}" sibTransId="{F85FAD04-7DB1-4611-AE0A-466BB836D6C3}"/>
    <dgm:cxn modelId="{45763F6B-6152-467C-BFA7-6EDECB03C5B0}" type="presOf" srcId="{2869000B-8938-47B9-9AAD-F4EB247455AD}" destId="{D5A9F067-F247-4D9E-A04A-3E0AECA68758}" srcOrd="0" destOrd="0" presId="urn:microsoft.com/office/officeart/2005/8/layout/hList3"/>
    <dgm:cxn modelId="{EC6F3645-ACA4-481B-AAF7-D1E3DF522B0F}" type="presOf" srcId="{F36759C4-544E-4BF6-87CF-1C2C966C56E6}" destId="{B63E4B51-44F3-44AF-8FD1-DE15DB9104A3}" srcOrd="0" destOrd="0" presId="urn:microsoft.com/office/officeart/2005/8/layout/hList3"/>
    <dgm:cxn modelId="{C99876A5-5544-4AB0-B78B-835D13F80FB2}" type="presOf" srcId="{5F07D09D-9251-4592-BF1F-10513A8C4584}" destId="{CB6A416A-55A9-4CC0-A0E3-D9615EAFD206}" srcOrd="0" destOrd="1" presId="urn:microsoft.com/office/officeart/2005/8/layout/hList3"/>
    <dgm:cxn modelId="{1C65E82F-E07A-4494-A030-5D875DBE6008}" type="presOf" srcId="{7CE384C9-19D9-422E-8E7E-3FCBD4963C83}" destId="{CB6A416A-55A9-4CC0-A0E3-D9615EAFD206}" srcOrd="0" destOrd="3" presId="urn:microsoft.com/office/officeart/2005/8/layout/hList3"/>
    <dgm:cxn modelId="{A6F35B6E-140D-4EFB-9022-F52CFEA41ACF}" srcId="{724ED5AE-C38C-410A-A757-10A72AF7ABC4}" destId="{F1FC1A86-4DE8-47B6-91AC-7CB61E4E347D}" srcOrd="5" destOrd="0" parTransId="{18153372-AD5C-4472-8714-96124763DBFB}" sibTransId="{2A67F842-80B4-4769-B29D-E8A41F4F1452}"/>
    <dgm:cxn modelId="{07CC4BD3-F832-4CFB-B81C-86ABC4DDD959}" srcId="{F36759C4-544E-4BF6-87CF-1C2C966C56E6}" destId="{53D8C8D6-989D-4E2B-9CA0-28240A75ECE3}" srcOrd="0" destOrd="0" parTransId="{24CA50A3-4B1D-4775-99AC-95F0180B07DD}" sibTransId="{70F56ACE-1DD5-4841-85F6-442E6C8D6165}"/>
    <dgm:cxn modelId="{931C681E-C43F-40BA-9DB8-5D927E73F66B}" type="presOf" srcId="{63AF14EE-6491-484A-AB67-D48AE9138A5A}" destId="{1DE3B4AE-C536-411A-B615-A75909B59F53}" srcOrd="0" destOrd="0" presId="urn:microsoft.com/office/officeart/2005/8/layout/hList3"/>
    <dgm:cxn modelId="{664F6750-78A9-4203-91E2-9A9955AC8FE7}" type="presOf" srcId="{F66490D0-9374-498D-9E0F-145AC68AB3AE}" destId="{D5A9F067-F247-4D9E-A04A-3E0AECA68758}" srcOrd="0" destOrd="2" presId="urn:microsoft.com/office/officeart/2005/8/layout/hList3"/>
    <dgm:cxn modelId="{269681DA-AA55-4B2D-8F93-62E02306E4D9}" type="presOf" srcId="{A5ED55BC-85B9-4B10-A552-A327F66F0DA5}" destId="{CB6A416A-55A9-4CC0-A0E3-D9615EAFD206}" srcOrd="0" destOrd="4" presId="urn:microsoft.com/office/officeart/2005/8/layout/hList3"/>
    <dgm:cxn modelId="{FCF0C02A-FB7D-4A22-B1BF-C3AC92A34028}" srcId="{63AF14EE-6491-484A-AB67-D48AE9138A5A}" destId="{2869000B-8938-47B9-9AAD-F4EB247455AD}" srcOrd="0" destOrd="0" parTransId="{CB8948CC-E934-44E8-83EF-59E94E6C0BED}" sibTransId="{9DE5092B-F5E0-4EB0-9486-0DC56A7A6941}"/>
    <dgm:cxn modelId="{9D1FE3B7-FCC4-4755-B4E8-2E41207F86CB}" srcId="{2869000B-8938-47B9-9AAD-F4EB247455AD}" destId="{F66490D0-9374-498D-9E0F-145AC68AB3AE}" srcOrd="1" destOrd="0" parTransId="{029B0487-9077-481D-A44C-CCC502A01BA1}" sibTransId="{64B88B1F-15CE-450B-B3A6-1166019E4F4D}"/>
    <dgm:cxn modelId="{96FFA264-EA33-467B-BAFC-69FC6700DF12}" srcId="{F36759C4-544E-4BF6-87CF-1C2C966C56E6}" destId="{F057C3CC-187D-440D-98A5-27D29E9F7318}" srcOrd="1" destOrd="0" parTransId="{DAB8EC71-DC96-44EF-B181-8D997ADDEC2A}" sibTransId="{FF43DA1F-58EA-4F5C-8767-0C621E164683}"/>
    <dgm:cxn modelId="{E51F8A94-546C-4621-B5AE-67E0213CB9A5}" srcId="{63AF14EE-6491-484A-AB67-D48AE9138A5A}" destId="{724ED5AE-C38C-410A-A757-10A72AF7ABC4}" srcOrd="2" destOrd="0" parTransId="{FF4FC1C9-7985-43B0-BA48-BAD843D3DB63}" sibTransId="{C45BDD79-FB70-46B1-8E2A-1C65DC7E7C98}"/>
    <dgm:cxn modelId="{6DCEE789-EF46-4F2A-87C9-4CE6ED560FA8}" srcId="{724ED5AE-C38C-410A-A757-10A72AF7ABC4}" destId="{D7D99E59-AA2B-4F7B-8201-4F0A84011E14}" srcOrd="1" destOrd="0" parTransId="{727A6A40-05F1-49CA-8DF0-E5DF4E423240}" sibTransId="{2528FBB3-8571-44C7-AE9E-182051849DFA}"/>
    <dgm:cxn modelId="{898C1FF8-EE9B-4EDA-B00E-2C6007A0E560}" type="presOf" srcId="{D7D99E59-AA2B-4F7B-8201-4F0A84011E14}" destId="{CB6A416A-55A9-4CC0-A0E3-D9615EAFD206}" srcOrd="0" destOrd="2" presId="urn:microsoft.com/office/officeart/2005/8/layout/hList3"/>
    <dgm:cxn modelId="{A3CAA683-CAFD-4CE5-819C-D24227F60DE2}" srcId="{724ED5AE-C38C-410A-A757-10A72AF7ABC4}" destId="{5F07D09D-9251-4592-BF1F-10513A8C4584}" srcOrd="0" destOrd="0" parTransId="{CDAAA632-36D5-4EC4-901E-7BEB728B4D95}" sibTransId="{8FA04064-CE14-4206-8FEA-6C3377F2818F}"/>
    <dgm:cxn modelId="{76B5D244-B8FC-4BA8-8371-49FF4057AF7C}" type="presParOf" srcId="{93FF9620-F237-4792-8DF9-38C49BCD69D2}" destId="{1DE3B4AE-C536-411A-B615-A75909B59F53}" srcOrd="0" destOrd="0" presId="urn:microsoft.com/office/officeart/2005/8/layout/hList3"/>
    <dgm:cxn modelId="{10CF8C06-8908-465D-B2DB-F461D506274C}" type="presParOf" srcId="{93FF9620-F237-4792-8DF9-38C49BCD69D2}" destId="{3EF6F79F-6C6A-4E76-BBF2-1FC8EE0B7830}" srcOrd="1" destOrd="0" presId="urn:microsoft.com/office/officeart/2005/8/layout/hList3"/>
    <dgm:cxn modelId="{39EA7D67-7283-4B80-8906-323CBAA33991}" type="presParOf" srcId="{3EF6F79F-6C6A-4E76-BBF2-1FC8EE0B7830}" destId="{D5A9F067-F247-4D9E-A04A-3E0AECA68758}" srcOrd="0" destOrd="0" presId="urn:microsoft.com/office/officeart/2005/8/layout/hList3"/>
    <dgm:cxn modelId="{CC84E008-2C74-4125-85B2-726871E04045}" type="presParOf" srcId="{3EF6F79F-6C6A-4E76-BBF2-1FC8EE0B7830}" destId="{B63E4B51-44F3-44AF-8FD1-DE15DB9104A3}" srcOrd="1" destOrd="0" presId="urn:microsoft.com/office/officeart/2005/8/layout/hList3"/>
    <dgm:cxn modelId="{102CC6DE-F6D6-474D-877A-A04E76FE32B1}" type="presParOf" srcId="{3EF6F79F-6C6A-4E76-BBF2-1FC8EE0B7830}" destId="{CB6A416A-55A9-4CC0-A0E3-D9615EAFD206}" srcOrd="2" destOrd="0" presId="urn:microsoft.com/office/officeart/2005/8/layout/hList3"/>
    <dgm:cxn modelId="{2A4DE637-5CD2-401A-894D-4A70CF764963}" type="presParOf" srcId="{93FF9620-F237-4792-8DF9-38C49BCD69D2}" destId="{A3EA1BDC-53A9-4F3C-A285-B9FCA5021B55}" srcOrd="2" destOrd="0" presId="urn:microsoft.com/office/officeart/2005/8/layout/h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15913FE-46BF-4788-944B-9EA5F1709C55}" type="doc">
      <dgm:prSet loTypeId="urn:microsoft.com/office/officeart/2005/8/layout/default" loCatId="list" qsTypeId="urn:microsoft.com/office/officeart/2005/8/quickstyle/simple4" qsCatId="simple" csTypeId="urn:microsoft.com/office/officeart/2005/8/colors/accent1_3" csCatId="accent1" phldr="1"/>
      <dgm:spPr/>
      <dgm:t>
        <a:bodyPr/>
        <a:lstStyle/>
        <a:p>
          <a:endParaRPr lang="es-AR"/>
        </a:p>
      </dgm:t>
    </dgm:pt>
    <dgm:pt modelId="{8F42B1C6-E879-4A6F-8486-E5FCB1DCC6BA}">
      <dgm:prSet phldrT="[Texto]" custT="1"/>
      <dgm:spPr>
        <a:solidFill>
          <a:schemeClr val="bg1">
            <a:lumMod val="60000"/>
            <a:lumOff val="40000"/>
          </a:schemeClr>
        </a:solidFill>
      </dgm:spPr>
      <dgm:t>
        <a:bodyPr/>
        <a:lstStyle/>
        <a:p>
          <a:r>
            <a:rPr lang="es-ES_tradnl" sz="1800" b="1" dirty="0" smtClean="0">
              <a:solidFill>
                <a:srgbClr val="FFFFFF"/>
              </a:solidFill>
            </a:rPr>
            <a:t>Afiliación</a:t>
          </a:r>
        </a:p>
        <a:p>
          <a:r>
            <a:rPr lang="es-ES_tradnl" sz="1800" dirty="0" smtClean="0">
              <a:solidFill>
                <a:srgbClr val="FFFFFF"/>
              </a:solidFill>
            </a:rPr>
            <a:t>Marshall &amp; </a:t>
          </a:r>
          <a:r>
            <a:rPr lang="es-ES_tradnl" sz="1800" dirty="0" err="1" smtClean="0">
              <a:solidFill>
                <a:srgbClr val="FFFFFF"/>
              </a:solidFill>
            </a:rPr>
            <a:t>Groisman</a:t>
          </a:r>
          <a:r>
            <a:rPr lang="es-ES_tradnl" sz="1800" dirty="0" smtClean="0">
              <a:solidFill>
                <a:srgbClr val="FFFFFF"/>
              </a:solidFill>
            </a:rPr>
            <a:t> (2005); Marshall &amp; </a:t>
          </a:r>
          <a:r>
            <a:rPr lang="es-ES_tradnl" sz="1800" dirty="0" err="1" smtClean="0">
              <a:solidFill>
                <a:srgbClr val="FFFFFF"/>
              </a:solidFill>
            </a:rPr>
            <a:t>Perelman</a:t>
          </a:r>
          <a:r>
            <a:rPr lang="es-ES_tradnl" sz="1800" dirty="0" smtClean="0">
              <a:solidFill>
                <a:srgbClr val="FFFFFF"/>
              </a:solidFill>
            </a:rPr>
            <a:t> (2008); Senén González, </a:t>
          </a:r>
          <a:r>
            <a:rPr lang="es-ES_tradnl" sz="1800" dirty="0" err="1" smtClean="0">
              <a:solidFill>
                <a:srgbClr val="FFFFFF"/>
              </a:solidFill>
            </a:rPr>
            <a:t>Medwid</a:t>
          </a:r>
          <a:r>
            <a:rPr lang="es-ES_tradnl" sz="1800" dirty="0" smtClean="0">
              <a:solidFill>
                <a:srgbClr val="FFFFFF"/>
              </a:solidFill>
            </a:rPr>
            <a:t>  &amp; </a:t>
          </a:r>
          <a:r>
            <a:rPr lang="es-ES_tradnl" sz="1800" dirty="0" err="1" smtClean="0">
              <a:solidFill>
                <a:srgbClr val="FFFFFF"/>
              </a:solidFill>
            </a:rPr>
            <a:t>Trajtemberg</a:t>
          </a:r>
          <a:r>
            <a:rPr lang="es-ES_tradnl" sz="1800" dirty="0" smtClean="0">
              <a:solidFill>
                <a:srgbClr val="FFFFFF"/>
              </a:solidFill>
            </a:rPr>
            <a:t> (2010)</a:t>
          </a:r>
          <a:endParaRPr lang="es-AR" sz="1800" dirty="0">
            <a:solidFill>
              <a:srgbClr val="FFFFFF"/>
            </a:solidFill>
          </a:endParaRPr>
        </a:p>
      </dgm:t>
    </dgm:pt>
    <dgm:pt modelId="{FA63E779-BB40-4A19-8180-E9EC823D4AE0}" type="parTrans" cxnId="{E150BD72-88EE-423F-AC3A-2333F06C41D0}">
      <dgm:prSet/>
      <dgm:spPr/>
      <dgm:t>
        <a:bodyPr/>
        <a:lstStyle/>
        <a:p>
          <a:endParaRPr lang="es-AR" sz="1800"/>
        </a:p>
      </dgm:t>
    </dgm:pt>
    <dgm:pt modelId="{1C341313-7248-423F-BD7B-AC887EEF9C9C}" type="sibTrans" cxnId="{E150BD72-88EE-423F-AC3A-2333F06C41D0}">
      <dgm:prSet/>
      <dgm:spPr/>
      <dgm:t>
        <a:bodyPr/>
        <a:lstStyle/>
        <a:p>
          <a:endParaRPr lang="es-AR" sz="1800"/>
        </a:p>
      </dgm:t>
    </dgm:pt>
    <dgm:pt modelId="{071F4928-65B6-4128-9727-0108CF054030}">
      <dgm:prSet phldrT="[Texto]" custT="1"/>
      <dgm:spPr>
        <a:solidFill>
          <a:schemeClr val="accent1">
            <a:lumMod val="40000"/>
            <a:lumOff val="60000"/>
          </a:schemeClr>
        </a:solidFill>
      </dgm:spPr>
      <dgm:t>
        <a:bodyPr/>
        <a:lstStyle/>
        <a:p>
          <a:r>
            <a:rPr lang="es-ES_tradnl" sz="1800" b="1" dirty="0" smtClean="0">
              <a:solidFill>
                <a:schemeClr val="bg2">
                  <a:lumMod val="25000"/>
                </a:schemeClr>
              </a:solidFill>
            </a:rPr>
            <a:t>Negociación Colectiva</a:t>
          </a:r>
        </a:p>
        <a:p>
          <a:r>
            <a:rPr lang="es-ES_tradnl" sz="1800" dirty="0" smtClean="0">
              <a:solidFill>
                <a:schemeClr val="bg2">
                  <a:lumMod val="25000"/>
                </a:schemeClr>
              </a:solidFill>
            </a:rPr>
            <a:t>Palomino &amp; </a:t>
          </a:r>
          <a:r>
            <a:rPr lang="es-ES_tradnl" sz="1800" dirty="0" err="1" smtClean="0">
              <a:solidFill>
                <a:schemeClr val="bg2">
                  <a:lumMod val="25000"/>
                </a:schemeClr>
              </a:solidFill>
            </a:rPr>
            <a:t>Trajtemberg</a:t>
          </a:r>
          <a:r>
            <a:rPr lang="es-ES_tradnl" sz="1800" dirty="0" smtClean="0">
              <a:solidFill>
                <a:schemeClr val="bg2">
                  <a:lumMod val="25000"/>
                </a:schemeClr>
              </a:solidFill>
            </a:rPr>
            <a:t> (2006); </a:t>
          </a:r>
          <a:r>
            <a:rPr lang="es-ES_tradnl" sz="1800" dirty="0" err="1" smtClean="0">
              <a:solidFill>
                <a:schemeClr val="bg2">
                  <a:lumMod val="25000"/>
                </a:schemeClr>
              </a:solidFill>
            </a:rPr>
            <a:t>Etchemendy</a:t>
          </a:r>
          <a:r>
            <a:rPr lang="es-ES_tradnl" sz="1800" dirty="0" smtClean="0">
              <a:solidFill>
                <a:schemeClr val="bg2">
                  <a:lumMod val="25000"/>
                </a:schemeClr>
              </a:solidFill>
            </a:rPr>
            <a:t> &amp; </a:t>
          </a:r>
          <a:r>
            <a:rPr lang="es-ES_tradnl" sz="1800" dirty="0" err="1" smtClean="0">
              <a:solidFill>
                <a:schemeClr val="bg2">
                  <a:lumMod val="25000"/>
                </a:schemeClr>
              </a:solidFill>
            </a:rPr>
            <a:t>Collier</a:t>
          </a:r>
          <a:r>
            <a:rPr lang="es-ES_tradnl" sz="1800" dirty="0" smtClean="0">
              <a:solidFill>
                <a:schemeClr val="bg2">
                  <a:lumMod val="25000"/>
                </a:schemeClr>
              </a:solidFill>
            </a:rPr>
            <a:t>  (2007); </a:t>
          </a:r>
          <a:r>
            <a:rPr lang="es-ES_tradnl" sz="1800" dirty="0" err="1" smtClean="0">
              <a:solidFill>
                <a:schemeClr val="bg2">
                  <a:lumMod val="25000"/>
                </a:schemeClr>
              </a:solidFill>
            </a:rPr>
            <a:t>Marticorena</a:t>
          </a:r>
          <a:r>
            <a:rPr lang="es-ES_tradnl" sz="1800" dirty="0" smtClean="0">
              <a:solidFill>
                <a:schemeClr val="bg2">
                  <a:lumMod val="25000"/>
                </a:schemeClr>
              </a:solidFill>
            </a:rPr>
            <a:t> (2011); Senén González, </a:t>
          </a:r>
          <a:r>
            <a:rPr lang="es-ES_tradnl" sz="1800" dirty="0" err="1" smtClean="0">
              <a:solidFill>
                <a:schemeClr val="bg2">
                  <a:lumMod val="25000"/>
                </a:schemeClr>
              </a:solidFill>
            </a:rPr>
            <a:t>Medwid</a:t>
          </a:r>
          <a:r>
            <a:rPr lang="es-ES_tradnl" sz="1800" dirty="0" smtClean="0">
              <a:solidFill>
                <a:schemeClr val="bg2">
                  <a:lumMod val="25000"/>
                </a:schemeClr>
              </a:solidFill>
            </a:rPr>
            <a:t> &amp; </a:t>
          </a:r>
          <a:r>
            <a:rPr lang="es-ES_tradnl" sz="1800" dirty="0" err="1" smtClean="0">
              <a:solidFill>
                <a:schemeClr val="bg2">
                  <a:lumMod val="25000"/>
                </a:schemeClr>
              </a:solidFill>
            </a:rPr>
            <a:t>Trajtemberg</a:t>
          </a:r>
          <a:r>
            <a:rPr lang="es-ES_tradnl" sz="1800" dirty="0" smtClean="0">
              <a:solidFill>
                <a:schemeClr val="bg2">
                  <a:lumMod val="25000"/>
                </a:schemeClr>
              </a:solidFill>
            </a:rPr>
            <a:t> (2011); </a:t>
          </a:r>
          <a:r>
            <a:rPr lang="es-ES_tradnl" sz="1800" dirty="0" err="1" smtClean="0">
              <a:solidFill>
                <a:schemeClr val="bg2">
                  <a:lumMod val="25000"/>
                </a:schemeClr>
              </a:solidFill>
            </a:rPr>
            <a:t>Trajtemberg</a:t>
          </a:r>
          <a:r>
            <a:rPr lang="es-ES_tradnl" sz="1800" dirty="0" smtClean="0">
              <a:solidFill>
                <a:schemeClr val="bg2">
                  <a:lumMod val="25000"/>
                </a:schemeClr>
              </a:solidFill>
            </a:rPr>
            <a:t> &amp; </a:t>
          </a:r>
          <a:r>
            <a:rPr lang="es-ES_tradnl" sz="1800" dirty="0" err="1" smtClean="0">
              <a:solidFill>
                <a:schemeClr val="bg2">
                  <a:lumMod val="25000"/>
                </a:schemeClr>
              </a:solidFill>
            </a:rPr>
            <a:t>Pontoni</a:t>
          </a:r>
          <a:r>
            <a:rPr lang="es-ES_tradnl" sz="1800" dirty="0" smtClean="0">
              <a:solidFill>
                <a:schemeClr val="bg2">
                  <a:lumMod val="25000"/>
                </a:schemeClr>
              </a:solidFill>
            </a:rPr>
            <a:t> (2017)</a:t>
          </a:r>
          <a:endParaRPr lang="es-AR" sz="1800" dirty="0">
            <a:solidFill>
              <a:schemeClr val="bg2">
                <a:lumMod val="25000"/>
              </a:schemeClr>
            </a:solidFill>
          </a:endParaRPr>
        </a:p>
      </dgm:t>
    </dgm:pt>
    <dgm:pt modelId="{B5F45637-3202-405A-B2FF-2639166938CF}" type="parTrans" cxnId="{19B5EDCB-7714-4E13-B95D-238144F4738A}">
      <dgm:prSet/>
      <dgm:spPr/>
      <dgm:t>
        <a:bodyPr/>
        <a:lstStyle/>
        <a:p>
          <a:endParaRPr lang="es-AR" sz="1800"/>
        </a:p>
      </dgm:t>
    </dgm:pt>
    <dgm:pt modelId="{C53BEF0B-D13C-4C8C-850C-E194C8FD5622}" type="sibTrans" cxnId="{19B5EDCB-7714-4E13-B95D-238144F4738A}">
      <dgm:prSet/>
      <dgm:spPr/>
      <dgm:t>
        <a:bodyPr/>
        <a:lstStyle/>
        <a:p>
          <a:endParaRPr lang="es-AR" sz="1800"/>
        </a:p>
      </dgm:t>
    </dgm:pt>
    <dgm:pt modelId="{F0A2E90F-592B-4F64-8728-310191351016}">
      <dgm:prSet phldrT="[Texto]" custT="1"/>
      <dgm:spPr>
        <a:solidFill>
          <a:schemeClr val="tx2">
            <a:lumMod val="90000"/>
          </a:schemeClr>
        </a:solidFill>
      </dgm:spPr>
      <dgm:t>
        <a:bodyPr/>
        <a:lstStyle/>
        <a:p>
          <a:r>
            <a:rPr lang="es-ES_tradnl" sz="1800" b="1" dirty="0" smtClean="0">
              <a:solidFill>
                <a:schemeClr val="bg2">
                  <a:lumMod val="25000"/>
                </a:schemeClr>
              </a:solidFill>
            </a:rPr>
            <a:t>Distributivo salarial</a:t>
          </a:r>
        </a:p>
        <a:p>
          <a:r>
            <a:rPr lang="es-ES_tradnl" sz="1800" dirty="0" smtClean="0">
              <a:solidFill>
                <a:schemeClr val="bg2">
                  <a:lumMod val="25000"/>
                </a:schemeClr>
              </a:solidFill>
            </a:rPr>
            <a:t>Marshall (2002); </a:t>
          </a:r>
          <a:r>
            <a:rPr lang="es-ES_tradnl" sz="1800" dirty="0" err="1" smtClean="0">
              <a:solidFill>
                <a:schemeClr val="bg2">
                  <a:lumMod val="25000"/>
                </a:schemeClr>
              </a:solidFill>
            </a:rPr>
            <a:t>Ronconi</a:t>
          </a:r>
          <a:r>
            <a:rPr lang="es-ES_tradnl" sz="1800" dirty="0" smtClean="0">
              <a:solidFill>
                <a:schemeClr val="bg2">
                  <a:lumMod val="25000"/>
                </a:schemeClr>
              </a:solidFill>
            </a:rPr>
            <a:t> (2013); Alejo &amp; Casanova (2016); </a:t>
          </a:r>
          <a:r>
            <a:rPr lang="es-ES_tradnl" sz="1800" dirty="0" err="1" smtClean="0">
              <a:solidFill>
                <a:schemeClr val="bg2">
                  <a:lumMod val="25000"/>
                </a:schemeClr>
              </a:solidFill>
            </a:rPr>
            <a:t>Beccaria</a:t>
          </a:r>
          <a:r>
            <a:rPr lang="es-ES_tradnl" sz="1800" dirty="0" smtClean="0">
              <a:solidFill>
                <a:schemeClr val="bg2">
                  <a:lumMod val="25000"/>
                </a:schemeClr>
              </a:solidFill>
            </a:rPr>
            <a:t>, </a:t>
          </a:r>
          <a:r>
            <a:rPr lang="es-ES_tradnl" sz="1800" dirty="0" err="1" smtClean="0">
              <a:solidFill>
                <a:schemeClr val="bg2">
                  <a:lumMod val="25000"/>
                </a:schemeClr>
              </a:solidFill>
            </a:rPr>
            <a:t>Fernandez</a:t>
          </a:r>
          <a:r>
            <a:rPr lang="es-ES_tradnl" sz="1800" dirty="0" smtClean="0">
              <a:solidFill>
                <a:schemeClr val="bg2">
                  <a:lumMod val="25000"/>
                </a:schemeClr>
              </a:solidFill>
            </a:rPr>
            <a:t> &amp; </a:t>
          </a:r>
          <a:r>
            <a:rPr lang="es-ES_tradnl" sz="1800" dirty="0" err="1" smtClean="0">
              <a:solidFill>
                <a:schemeClr val="bg2">
                  <a:lumMod val="25000"/>
                </a:schemeClr>
              </a:solidFill>
            </a:rPr>
            <a:t>Trajtemberg</a:t>
          </a:r>
          <a:r>
            <a:rPr lang="es-ES_tradnl" sz="1800" dirty="0" smtClean="0">
              <a:solidFill>
                <a:schemeClr val="bg2">
                  <a:lumMod val="25000"/>
                </a:schemeClr>
              </a:solidFill>
            </a:rPr>
            <a:t> (2017); Martínez Correa, Lombardo &amp; </a:t>
          </a:r>
          <a:r>
            <a:rPr lang="es-ES_tradnl" sz="1800" dirty="0" err="1" smtClean="0">
              <a:solidFill>
                <a:schemeClr val="bg2">
                  <a:lumMod val="25000"/>
                </a:schemeClr>
              </a:solidFill>
            </a:rPr>
            <a:t>Bentivegna</a:t>
          </a:r>
          <a:r>
            <a:rPr lang="es-ES_tradnl" sz="1800" dirty="0" smtClean="0">
              <a:solidFill>
                <a:schemeClr val="bg2">
                  <a:lumMod val="25000"/>
                </a:schemeClr>
              </a:solidFill>
            </a:rPr>
            <a:t> (2018).</a:t>
          </a:r>
          <a:endParaRPr lang="es-AR" sz="1800" dirty="0">
            <a:solidFill>
              <a:schemeClr val="bg2">
                <a:lumMod val="25000"/>
              </a:schemeClr>
            </a:solidFill>
          </a:endParaRPr>
        </a:p>
      </dgm:t>
    </dgm:pt>
    <dgm:pt modelId="{7FD02BE9-405F-4B91-A268-0454C55A043C}" type="parTrans" cxnId="{3210B7C6-3F17-4BCF-82D1-05C0B87578C0}">
      <dgm:prSet/>
      <dgm:spPr/>
      <dgm:t>
        <a:bodyPr/>
        <a:lstStyle/>
        <a:p>
          <a:endParaRPr lang="es-AR" sz="1800"/>
        </a:p>
      </dgm:t>
    </dgm:pt>
    <dgm:pt modelId="{CC190486-0A2E-437C-A292-5AFAA4BA73FF}" type="sibTrans" cxnId="{3210B7C6-3F17-4BCF-82D1-05C0B87578C0}">
      <dgm:prSet/>
      <dgm:spPr/>
      <dgm:t>
        <a:bodyPr/>
        <a:lstStyle/>
        <a:p>
          <a:endParaRPr lang="es-AR" sz="1800"/>
        </a:p>
      </dgm:t>
    </dgm:pt>
    <dgm:pt modelId="{FECE5682-B8CA-4FDA-BA94-D957ED496DAC}">
      <dgm:prSet phldrT="[Texto]" custT="1"/>
      <dgm:spPr>
        <a:solidFill>
          <a:schemeClr val="bg1">
            <a:lumMod val="40000"/>
            <a:lumOff val="60000"/>
          </a:schemeClr>
        </a:solidFill>
      </dgm:spPr>
      <dgm:t>
        <a:bodyPr/>
        <a:lstStyle/>
        <a:p>
          <a:r>
            <a:rPr lang="es-ES_tradnl" sz="1800" b="1" dirty="0" smtClean="0">
              <a:solidFill>
                <a:schemeClr val="bg2">
                  <a:lumMod val="25000"/>
                </a:schemeClr>
              </a:solidFill>
            </a:rPr>
            <a:t>Conflictividad Laboral</a:t>
          </a:r>
        </a:p>
        <a:p>
          <a:r>
            <a:rPr lang="es-ES_tradnl" sz="1800" dirty="0" err="1" smtClean="0">
              <a:solidFill>
                <a:schemeClr val="bg2">
                  <a:lumMod val="25000"/>
                </a:schemeClr>
              </a:solidFill>
            </a:rPr>
            <a:t>Ghigliani</a:t>
          </a:r>
          <a:r>
            <a:rPr lang="es-ES_tradnl" sz="1800" dirty="0" smtClean="0">
              <a:solidFill>
                <a:schemeClr val="bg2">
                  <a:lumMod val="25000"/>
                </a:schemeClr>
              </a:solidFill>
            </a:rPr>
            <a:t> (2009);</a:t>
          </a:r>
        </a:p>
        <a:p>
          <a:r>
            <a:rPr lang="es-ES_tradnl" sz="1800" dirty="0" err="1" smtClean="0">
              <a:solidFill>
                <a:schemeClr val="bg2">
                  <a:lumMod val="25000"/>
                </a:schemeClr>
              </a:solidFill>
            </a:rPr>
            <a:t>Spaltenberg</a:t>
          </a:r>
          <a:r>
            <a:rPr lang="es-ES_tradnl" sz="1800" dirty="0" smtClean="0">
              <a:solidFill>
                <a:schemeClr val="bg2">
                  <a:lumMod val="25000"/>
                </a:schemeClr>
              </a:solidFill>
            </a:rPr>
            <a:t> (2013) Barrera </a:t>
          </a:r>
          <a:r>
            <a:rPr lang="es-ES_tradnl" sz="1800" dirty="0" err="1" smtClean="0">
              <a:solidFill>
                <a:schemeClr val="bg2">
                  <a:lumMod val="25000"/>
                </a:schemeClr>
              </a:solidFill>
            </a:rPr>
            <a:t>Insúa</a:t>
          </a:r>
          <a:r>
            <a:rPr lang="es-ES_tradnl" sz="1800" dirty="0" smtClean="0">
              <a:solidFill>
                <a:schemeClr val="bg2">
                  <a:lumMod val="25000"/>
                </a:schemeClr>
              </a:solidFill>
            </a:rPr>
            <a:t> (2014): Payo </a:t>
          </a:r>
          <a:r>
            <a:rPr lang="es-ES_tradnl" sz="1800" dirty="0" err="1" smtClean="0">
              <a:solidFill>
                <a:schemeClr val="bg2">
                  <a:lumMod val="25000"/>
                </a:schemeClr>
              </a:solidFill>
            </a:rPr>
            <a:t>Esper</a:t>
          </a:r>
          <a:r>
            <a:rPr lang="es-ES_tradnl" sz="1800" dirty="0" smtClean="0">
              <a:solidFill>
                <a:schemeClr val="bg2">
                  <a:lumMod val="25000"/>
                </a:schemeClr>
              </a:solidFill>
            </a:rPr>
            <a:t> (2014)</a:t>
          </a:r>
          <a:endParaRPr lang="es-AR" sz="1800" dirty="0">
            <a:solidFill>
              <a:schemeClr val="bg2">
                <a:lumMod val="25000"/>
              </a:schemeClr>
            </a:solidFill>
          </a:endParaRPr>
        </a:p>
      </dgm:t>
    </dgm:pt>
    <dgm:pt modelId="{890797AB-9F83-4E43-A0DA-E065B7B2AEDD}" type="parTrans" cxnId="{1B33752D-8B10-4809-AB4C-092D1C755EC2}">
      <dgm:prSet/>
      <dgm:spPr/>
      <dgm:t>
        <a:bodyPr/>
        <a:lstStyle/>
        <a:p>
          <a:endParaRPr lang="es-AR" sz="1800"/>
        </a:p>
      </dgm:t>
    </dgm:pt>
    <dgm:pt modelId="{B7F1D72E-77EC-4B92-8C71-D5497AC9A68B}" type="sibTrans" cxnId="{1B33752D-8B10-4809-AB4C-092D1C755EC2}">
      <dgm:prSet/>
      <dgm:spPr/>
      <dgm:t>
        <a:bodyPr/>
        <a:lstStyle/>
        <a:p>
          <a:endParaRPr lang="es-AR" sz="1800"/>
        </a:p>
      </dgm:t>
    </dgm:pt>
    <dgm:pt modelId="{A2FFE112-EACB-425E-8656-90C3FC590CB4}" type="pres">
      <dgm:prSet presAssocID="{115913FE-46BF-4788-944B-9EA5F1709C55}" presName="diagram" presStyleCnt="0">
        <dgm:presLayoutVars>
          <dgm:dir/>
          <dgm:resizeHandles val="exact"/>
        </dgm:presLayoutVars>
      </dgm:prSet>
      <dgm:spPr/>
      <dgm:t>
        <a:bodyPr/>
        <a:lstStyle/>
        <a:p>
          <a:endParaRPr lang="es-ES"/>
        </a:p>
      </dgm:t>
    </dgm:pt>
    <dgm:pt modelId="{59A90F19-3358-4661-A36D-2D949EC98159}" type="pres">
      <dgm:prSet presAssocID="{8F42B1C6-E879-4A6F-8486-E5FCB1DCC6BA}" presName="node" presStyleLbl="node1" presStyleIdx="0" presStyleCnt="4" custScaleY="199457">
        <dgm:presLayoutVars>
          <dgm:bulletEnabled val="1"/>
        </dgm:presLayoutVars>
      </dgm:prSet>
      <dgm:spPr/>
      <dgm:t>
        <a:bodyPr/>
        <a:lstStyle/>
        <a:p>
          <a:endParaRPr lang="es-AR"/>
        </a:p>
      </dgm:t>
    </dgm:pt>
    <dgm:pt modelId="{9AF47823-0DC7-40D3-A0BB-EEECC8C854B5}" type="pres">
      <dgm:prSet presAssocID="{1C341313-7248-423F-BD7B-AC887EEF9C9C}" presName="sibTrans" presStyleCnt="0"/>
      <dgm:spPr/>
    </dgm:pt>
    <dgm:pt modelId="{07EDA028-4CBE-4AC9-A7D4-73DC1A916B7F}" type="pres">
      <dgm:prSet presAssocID="{071F4928-65B6-4128-9727-0108CF054030}" presName="node" presStyleLbl="node1" presStyleIdx="1" presStyleCnt="4" custScaleY="199457">
        <dgm:presLayoutVars>
          <dgm:bulletEnabled val="1"/>
        </dgm:presLayoutVars>
      </dgm:prSet>
      <dgm:spPr/>
      <dgm:t>
        <a:bodyPr/>
        <a:lstStyle/>
        <a:p>
          <a:endParaRPr lang="es-AR"/>
        </a:p>
      </dgm:t>
    </dgm:pt>
    <dgm:pt modelId="{79CB8A87-2A04-43C3-9F4C-8FFF3211D525}" type="pres">
      <dgm:prSet presAssocID="{C53BEF0B-D13C-4C8C-850C-E194C8FD5622}" presName="sibTrans" presStyleCnt="0"/>
      <dgm:spPr/>
    </dgm:pt>
    <dgm:pt modelId="{0681831D-018F-47A7-81F5-2305F4FF6C58}" type="pres">
      <dgm:prSet presAssocID="{FECE5682-B8CA-4FDA-BA94-D957ED496DAC}" presName="node" presStyleLbl="node1" presStyleIdx="2" presStyleCnt="4" custScaleY="199457">
        <dgm:presLayoutVars>
          <dgm:bulletEnabled val="1"/>
        </dgm:presLayoutVars>
      </dgm:prSet>
      <dgm:spPr/>
      <dgm:t>
        <a:bodyPr/>
        <a:lstStyle/>
        <a:p>
          <a:endParaRPr lang="es-AR"/>
        </a:p>
      </dgm:t>
    </dgm:pt>
    <dgm:pt modelId="{1333DF8D-1968-47CC-A1D8-6685CDAA2A4F}" type="pres">
      <dgm:prSet presAssocID="{B7F1D72E-77EC-4B92-8C71-D5497AC9A68B}" presName="sibTrans" presStyleCnt="0"/>
      <dgm:spPr/>
    </dgm:pt>
    <dgm:pt modelId="{80684206-1FC3-49F4-9CF3-11797DE9CFA1}" type="pres">
      <dgm:prSet presAssocID="{F0A2E90F-592B-4F64-8728-310191351016}" presName="node" presStyleLbl="node1" presStyleIdx="3" presStyleCnt="4" custScaleY="199457">
        <dgm:presLayoutVars>
          <dgm:bulletEnabled val="1"/>
        </dgm:presLayoutVars>
      </dgm:prSet>
      <dgm:spPr/>
      <dgm:t>
        <a:bodyPr/>
        <a:lstStyle/>
        <a:p>
          <a:endParaRPr lang="es-AR"/>
        </a:p>
      </dgm:t>
    </dgm:pt>
  </dgm:ptLst>
  <dgm:cxnLst>
    <dgm:cxn modelId="{E08811D7-4FD4-4A85-A9EE-6311F000CE2D}" type="presOf" srcId="{071F4928-65B6-4128-9727-0108CF054030}" destId="{07EDA028-4CBE-4AC9-A7D4-73DC1A916B7F}" srcOrd="0" destOrd="0" presId="urn:microsoft.com/office/officeart/2005/8/layout/default"/>
    <dgm:cxn modelId="{9B92E96C-BC78-4410-A85C-DE47687F942F}" type="presOf" srcId="{115913FE-46BF-4788-944B-9EA5F1709C55}" destId="{A2FFE112-EACB-425E-8656-90C3FC590CB4}" srcOrd="0" destOrd="0" presId="urn:microsoft.com/office/officeart/2005/8/layout/default"/>
    <dgm:cxn modelId="{19B5EDCB-7714-4E13-B95D-238144F4738A}" srcId="{115913FE-46BF-4788-944B-9EA5F1709C55}" destId="{071F4928-65B6-4128-9727-0108CF054030}" srcOrd="1" destOrd="0" parTransId="{B5F45637-3202-405A-B2FF-2639166938CF}" sibTransId="{C53BEF0B-D13C-4C8C-850C-E194C8FD5622}"/>
    <dgm:cxn modelId="{E150BD72-88EE-423F-AC3A-2333F06C41D0}" srcId="{115913FE-46BF-4788-944B-9EA5F1709C55}" destId="{8F42B1C6-E879-4A6F-8486-E5FCB1DCC6BA}" srcOrd="0" destOrd="0" parTransId="{FA63E779-BB40-4A19-8180-E9EC823D4AE0}" sibTransId="{1C341313-7248-423F-BD7B-AC887EEF9C9C}"/>
    <dgm:cxn modelId="{37EE3EEB-C8DA-420D-9D47-08638AEA1BA0}" type="presOf" srcId="{8F42B1C6-E879-4A6F-8486-E5FCB1DCC6BA}" destId="{59A90F19-3358-4661-A36D-2D949EC98159}" srcOrd="0" destOrd="0" presId="urn:microsoft.com/office/officeart/2005/8/layout/default"/>
    <dgm:cxn modelId="{3210B7C6-3F17-4BCF-82D1-05C0B87578C0}" srcId="{115913FE-46BF-4788-944B-9EA5F1709C55}" destId="{F0A2E90F-592B-4F64-8728-310191351016}" srcOrd="3" destOrd="0" parTransId="{7FD02BE9-405F-4B91-A268-0454C55A043C}" sibTransId="{CC190486-0A2E-437C-A292-5AFAA4BA73FF}"/>
    <dgm:cxn modelId="{CF0490D7-D236-48DF-A80E-C9F7C974DC41}" type="presOf" srcId="{F0A2E90F-592B-4F64-8728-310191351016}" destId="{80684206-1FC3-49F4-9CF3-11797DE9CFA1}" srcOrd="0" destOrd="0" presId="urn:microsoft.com/office/officeart/2005/8/layout/default"/>
    <dgm:cxn modelId="{1B33752D-8B10-4809-AB4C-092D1C755EC2}" srcId="{115913FE-46BF-4788-944B-9EA5F1709C55}" destId="{FECE5682-B8CA-4FDA-BA94-D957ED496DAC}" srcOrd="2" destOrd="0" parTransId="{890797AB-9F83-4E43-A0DA-E065B7B2AEDD}" sibTransId="{B7F1D72E-77EC-4B92-8C71-D5497AC9A68B}"/>
    <dgm:cxn modelId="{3F5731E7-07EC-4386-A7EB-000CCDD1AFB1}" type="presOf" srcId="{FECE5682-B8CA-4FDA-BA94-D957ED496DAC}" destId="{0681831D-018F-47A7-81F5-2305F4FF6C58}" srcOrd="0" destOrd="0" presId="urn:microsoft.com/office/officeart/2005/8/layout/default"/>
    <dgm:cxn modelId="{E990B5E0-AF4C-4E82-8B16-D073A5F7E3E6}" type="presParOf" srcId="{A2FFE112-EACB-425E-8656-90C3FC590CB4}" destId="{59A90F19-3358-4661-A36D-2D949EC98159}" srcOrd="0" destOrd="0" presId="urn:microsoft.com/office/officeart/2005/8/layout/default"/>
    <dgm:cxn modelId="{BB36EB1F-6BE1-471B-8841-12C6B5F42676}" type="presParOf" srcId="{A2FFE112-EACB-425E-8656-90C3FC590CB4}" destId="{9AF47823-0DC7-40D3-A0BB-EEECC8C854B5}" srcOrd="1" destOrd="0" presId="urn:microsoft.com/office/officeart/2005/8/layout/default"/>
    <dgm:cxn modelId="{507EADFF-B37E-42B1-A8D7-18CE2B7B504A}" type="presParOf" srcId="{A2FFE112-EACB-425E-8656-90C3FC590CB4}" destId="{07EDA028-4CBE-4AC9-A7D4-73DC1A916B7F}" srcOrd="2" destOrd="0" presId="urn:microsoft.com/office/officeart/2005/8/layout/default"/>
    <dgm:cxn modelId="{4BD14CF1-305D-4DDD-9B4E-CBAB63C2FAB2}" type="presParOf" srcId="{A2FFE112-EACB-425E-8656-90C3FC590CB4}" destId="{79CB8A87-2A04-43C3-9F4C-8FFF3211D525}" srcOrd="3" destOrd="0" presId="urn:microsoft.com/office/officeart/2005/8/layout/default"/>
    <dgm:cxn modelId="{CB5030C9-C4DB-4031-BC0B-50ACB55BE842}" type="presParOf" srcId="{A2FFE112-EACB-425E-8656-90C3FC590CB4}" destId="{0681831D-018F-47A7-81F5-2305F4FF6C58}" srcOrd="4" destOrd="0" presId="urn:microsoft.com/office/officeart/2005/8/layout/default"/>
    <dgm:cxn modelId="{8AD7E7DC-D74C-4A98-9B36-9D247E5740A5}" type="presParOf" srcId="{A2FFE112-EACB-425E-8656-90C3FC590CB4}" destId="{1333DF8D-1968-47CC-A1D8-6685CDAA2A4F}" srcOrd="5" destOrd="0" presId="urn:microsoft.com/office/officeart/2005/8/layout/default"/>
    <dgm:cxn modelId="{12CDEF73-6FD8-4AA1-8695-6AA809DD2755}" type="presParOf" srcId="{A2FFE112-EACB-425E-8656-90C3FC590CB4}" destId="{80684206-1FC3-49F4-9CF3-11797DE9CFA1}" srcOrd="6"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ECF68E6-C68C-42CD-9093-9C892400B258}" type="doc">
      <dgm:prSet loTypeId="urn:microsoft.com/office/officeart/2005/8/layout/lProcess1" loCatId="process" qsTypeId="urn:microsoft.com/office/officeart/2005/8/quickstyle/simple1" qsCatId="simple" csTypeId="urn:microsoft.com/office/officeart/2005/8/colors/accent1_2" csCatId="accent1" phldr="1"/>
      <dgm:spPr/>
      <dgm:t>
        <a:bodyPr/>
        <a:lstStyle/>
        <a:p>
          <a:endParaRPr lang="es-AR"/>
        </a:p>
      </dgm:t>
    </dgm:pt>
    <dgm:pt modelId="{9798201B-2884-41BC-85C0-39C5D12475A6}">
      <dgm:prSet phldrT="[Texto]" custT="1"/>
      <dgm:spPr/>
      <dgm:t>
        <a:bodyPr/>
        <a:lstStyle/>
        <a:p>
          <a:r>
            <a:rPr lang="es-ES_tradnl" sz="1800" dirty="0" smtClean="0">
              <a:solidFill>
                <a:srgbClr val="FFFFFF"/>
              </a:solidFill>
            </a:rPr>
            <a:t>ENES - PISAC</a:t>
          </a:r>
          <a:endParaRPr lang="es-AR" sz="1800" dirty="0">
            <a:solidFill>
              <a:srgbClr val="FFFFFF"/>
            </a:solidFill>
          </a:endParaRPr>
        </a:p>
      </dgm:t>
    </dgm:pt>
    <dgm:pt modelId="{F9F79393-92A5-46EF-95DE-C04402BF335F}" type="parTrans" cxnId="{82B88795-D360-461D-BC74-C6DD763BE0D7}">
      <dgm:prSet/>
      <dgm:spPr/>
      <dgm:t>
        <a:bodyPr/>
        <a:lstStyle/>
        <a:p>
          <a:endParaRPr lang="es-AR"/>
        </a:p>
      </dgm:t>
    </dgm:pt>
    <dgm:pt modelId="{5386E9B1-8E91-489C-815D-00024254F1AE}" type="sibTrans" cxnId="{82B88795-D360-461D-BC74-C6DD763BE0D7}">
      <dgm:prSet/>
      <dgm:spPr/>
      <dgm:t>
        <a:bodyPr/>
        <a:lstStyle/>
        <a:p>
          <a:endParaRPr lang="es-AR"/>
        </a:p>
      </dgm:t>
    </dgm:pt>
    <dgm:pt modelId="{096249BF-4F0D-4FCF-B9AD-95F6A0CD2E85}">
      <dgm:prSet phldrT="[Texto]"/>
      <dgm:spPr>
        <a:solidFill>
          <a:schemeClr val="tx1">
            <a:lumMod val="10000"/>
            <a:lumOff val="90000"/>
            <a:alpha val="90000"/>
          </a:schemeClr>
        </a:solidFill>
        <a:ln>
          <a:solidFill>
            <a:schemeClr val="accent4">
              <a:lumMod val="75000"/>
              <a:alpha val="90000"/>
            </a:schemeClr>
          </a:solidFill>
        </a:ln>
      </dgm:spPr>
      <dgm:t>
        <a:bodyPr/>
        <a:lstStyle/>
        <a:p>
          <a:r>
            <a:rPr lang="es-ES_tradnl" dirty="0" smtClean="0"/>
            <a:t>Corte Transversal 2014-2015</a:t>
          </a:r>
          <a:endParaRPr lang="es-AR" dirty="0"/>
        </a:p>
      </dgm:t>
    </dgm:pt>
    <dgm:pt modelId="{88BFFF14-5F5C-4C7F-8AEB-BB882C337E53}" type="parTrans" cxnId="{442175E3-824A-4584-9212-2D44B52A9BF0}">
      <dgm:prSet/>
      <dgm:spPr>
        <a:solidFill>
          <a:schemeClr val="accent4">
            <a:lumMod val="50000"/>
          </a:schemeClr>
        </a:solidFill>
      </dgm:spPr>
      <dgm:t>
        <a:bodyPr/>
        <a:lstStyle/>
        <a:p>
          <a:endParaRPr lang="es-AR"/>
        </a:p>
      </dgm:t>
    </dgm:pt>
    <dgm:pt modelId="{4DC908E1-B166-4475-A1E4-163B72033D1D}" type="sibTrans" cxnId="{442175E3-824A-4584-9212-2D44B52A9BF0}">
      <dgm:prSet/>
      <dgm:spPr>
        <a:solidFill>
          <a:schemeClr val="accent4">
            <a:lumMod val="50000"/>
          </a:schemeClr>
        </a:solidFill>
      </dgm:spPr>
      <dgm:t>
        <a:bodyPr/>
        <a:lstStyle/>
        <a:p>
          <a:endParaRPr lang="es-AR"/>
        </a:p>
      </dgm:t>
    </dgm:pt>
    <dgm:pt modelId="{9EFA818B-1428-4A17-9B68-606AB271378F}">
      <dgm:prSet phldrT="[Texto]"/>
      <dgm:spPr>
        <a:solidFill>
          <a:schemeClr val="tx1">
            <a:lumMod val="10000"/>
            <a:lumOff val="90000"/>
            <a:alpha val="90000"/>
          </a:schemeClr>
        </a:solidFill>
        <a:ln>
          <a:solidFill>
            <a:schemeClr val="accent4">
              <a:lumMod val="75000"/>
              <a:alpha val="90000"/>
            </a:schemeClr>
          </a:solidFill>
        </a:ln>
      </dgm:spPr>
      <dgm:t>
        <a:bodyPr/>
        <a:lstStyle/>
        <a:p>
          <a:r>
            <a:rPr lang="es-ES_tradnl" dirty="0" smtClean="0"/>
            <a:t>Alcance nacional</a:t>
          </a:r>
          <a:endParaRPr lang="es-AR" dirty="0"/>
        </a:p>
      </dgm:t>
    </dgm:pt>
    <dgm:pt modelId="{E8C071D5-B09D-4B03-AD33-250143D8C77B}" type="parTrans" cxnId="{734F0C18-9407-4525-83A0-0E7AACCC76E2}">
      <dgm:prSet/>
      <dgm:spPr/>
      <dgm:t>
        <a:bodyPr/>
        <a:lstStyle/>
        <a:p>
          <a:endParaRPr lang="es-AR"/>
        </a:p>
      </dgm:t>
    </dgm:pt>
    <dgm:pt modelId="{D1958699-BEA4-4435-A9E3-C0ED01A3BA3A}" type="sibTrans" cxnId="{734F0C18-9407-4525-83A0-0E7AACCC76E2}">
      <dgm:prSet/>
      <dgm:spPr>
        <a:solidFill>
          <a:schemeClr val="accent4">
            <a:lumMod val="50000"/>
          </a:schemeClr>
        </a:solidFill>
      </dgm:spPr>
      <dgm:t>
        <a:bodyPr/>
        <a:lstStyle/>
        <a:p>
          <a:endParaRPr lang="es-AR"/>
        </a:p>
      </dgm:t>
    </dgm:pt>
    <dgm:pt modelId="{EE2B2B10-A4D7-4B54-ADEC-B884514A56B2}">
      <dgm:prSet phldrT="[Texto]" custT="1"/>
      <dgm:spPr/>
      <dgm:t>
        <a:bodyPr/>
        <a:lstStyle/>
        <a:p>
          <a:r>
            <a:rPr lang="es-ES_tradnl" sz="1800" dirty="0" err="1" smtClean="0">
              <a:solidFill>
                <a:srgbClr val="FFFFFF"/>
              </a:solidFill>
            </a:rPr>
            <a:t>DEyRT</a:t>
          </a:r>
          <a:r>
            <a:rPr lang="es-ES_tradnl" sz="1800" dirty="0" smtClean="0">
              <a:solidFill>
                <a:srgbClr val="FFFFFF"/>
              </a:solidFill>
            </a:rPr>
            <a:t> - </a:t>
          </a:r>
          <a:r>
            <a:rPr lang="es-ES_tradnl" sz="1800" dirty="0" err="1" smtClean="0">
              <a:solidFill>
                <a:srgbClr val="FFFFFF"/>
              </a:solidFill>
            </a:rPr>
            <a:t>MPyT</a:t>
          </a:r>
          <a:endParaRPr lang="es-AR" sz="1800" dirty="0">
            <a:solidFill>
              <a:srgbClr val="FFFFFF"/>
            </a:solidFill>
          </a:endParaRPr>
        </a:p>
      </dgm:t>
    </dgm:pt>
    <dgm:pt modelId="{8CF02C6F-DDA3-4A50-A9A7-F015DF6D59AD}" type="parTrans" cxnId="{746F4BD5-6811-4631-8F7A-08620E974CF0}">
      <dgm:prSet/>
      <dgm:spPr/>
      <dgm:t>
        <a:bodyPr/>
        <a:lstStyle/>
        <a:p>
          <a:endParaRPr lang="es-AR"/>
        </a:p>
      </dgm:t>
    </dgm:pt>
    <dgm:pt modelId="{66F134A9-950B-48C0-8715-47B765E06B78}" type="sibTrans" cxnId="{746F4BD5-6811-4631-8F7A-08620E974CF0}">
      <dgm:prSet/>
      <dgm:spPr/>
      <dgm:t>
        <a:bodyPr/>
        <a:lstStyle/>
        <a:p>
          <a:endParaRPr lang="es-AR"/>
        </a:p>
      </dgm:t>
    </dgm:pt>
    <dgm:pt modelId="{C278E29D-CD80-4611-AE76-C716BE6DC98D}">
      <dgm:prSet phldrT="[Texto]"/>
      <dgm:spPr>
        <a:solidFill>
          <a:schemeClr val="tx1">
            <a:lumMod val="10000"/>
            <a:lumOff val="90000"/>
            <a:alpha val="90000"/>
          </a:schemeClr>
        </a:solidFill>
        <a:ln>
          <a:solidFill>
            <a:schemeClr val="accent4">
              <a:lumMod val="75000"/>
              <a:alpha val="90000"/>
            </a:schemeClr>
          </a:solidFill>
        </a:ln>
      </dgm:spPr>
      <dgm:t>
        <a:bodyPr/>
        <a:lstStyle/>
        <a:p>
          <a:r>
            <a:rPr lang="es-ES_tradnl" dirty="0" smtClean="0"/>
            <a:t>CL por reclamo salarial en sector privado 2012-2013</a:t>
          </a:r>
          <a:endParaRPr lang="es-AR" dirty="0"/>
        </a:p>
      </dgm:t>
    </dgm:pt>
    <dgm:pt modelId="{E1B736BD-AB2D-4DD8-BCDE-CC4A9253E212}" type="parTrans" cxnId="{5B747B72-7D44-4332-83FC-F322D55FC52A}">
      <dgm:prSet/>
      <dgm:spPr>
        <a:solidFill>
          <a:schemeClr val="accent4">
            <a:lumMod val="50000"/>
          </a:schemeClr>
        </a:solidFill>
      </dgm:spPr>
      <dgm:t>
        <a:bodyPr/>
        <a:lstStyle/>
        <a:p>
          <a:endParaRPr lang="es-AR"/>
        </a:p>
      </dgm:t>
    </dgm:pt>
    <dgm:pt modelId="{4F9BD297-D40F-49E3-A0F9-95E06A71A0D3}" type="sibTrans" cxnId="{5B747B72-7D44-4332-83FC-F322D55FC52A}">
      <dgm:prSet/>
      <dgm:spPr>
        <a:solidFill>
          <a:schemeClr val="accent4">
            <a:lumMod val="50000"/>
          </a:schemeClr>
        </a:solidFill>
      </dgm:spPr>
      <dgm:t>
        <a:bodyPr/>
        <a:lstStyle/>
        <a:p>
          <a:endParaRPr lang="es-AR"/>
        </a:p>
      </dgm:t>
    </dgm:pt>
    <dgm:pt modelId="{A9CC9AE5-ED20-44C2-A534-63A5586DAF38}">
      <dgm:prSet phldrT="[Texto]"/>
      <dgm:spPr>
        <a:solidFill>
          <a:schemeClr val="tx1">
            <a:lumMod val="10000"/>
            <a:lumOff val="90000"/>
            <a:alpha val="90000"/>
          </a:schemeClr>
        </a:solidFill>
        <a:ln>
          <a:solidFill>
            <a:schemeClr val="accent4">
              <a:lumMod val="75000"/>
              <a:alpha val="90000"/>
            </a:schemeClr>
          </a:solidFill>
        </a:ln>
      </dgm:spPr>
      <dgm:t>
        <a:bodyPr/>
        <a:lstStyle/>
        <a:p>
          <a:r>
            <a:rPr lang="es-ES_tradnl" dirty="0" smtClean="0"/>
            <a:t>Por rama de actividad y por región</a:t>
          </a:r>
          <a:endParaRPr lang="es-AR" dirty="0"/>
        </a:p>
      </dgm:t>
    </dgm:pt>
    <dgm:pt modelId="{A9230D41-C9CA-4C96-B6A0-AA46AA397980}" type="parTrans" cxnId="{8C50D672-3D18-4509-AB2F-6904FD37A426}">
      <dgm:prSet/>
      <dgm:spPr/>
      <dgm:t>
        <a:bodyPr/>
        <a:lstStyle/>
        <a:p>
          <a:endParaRPr lang="es-AR"/>
        </a:p>
      </dgm:t>
    </dgm:pt>
    <dgm:pt modelId="{4A15926D-FFDC-4CB6-AA59-36A12A3BA851}" type="sibTrans" cxnId="{8C50D672-3D18-4509-AB2F-6904FD37A426}">
      <dgm:prSet/>
      <dgm:spPr>
        <a:solidFill>
          <a:schemeClr val="accent4">
            <a:lumMod val="50000"/>
          </a:schemeClr>
        </a:solidFill>
      </dgm:spPr>
      <dgm:t>
        <a:bodyPr/>
        <a:lstStyle/>
        <a:p>
          <a:endParaRPr lang="es-AR"/>
        </a:p>
      </dgm:t>
    </dgm:pt>
    <dgm:pt modelId="{94ED9EB7-3ABD-4E1D-8115-F9F0D4A7CF97}">
      <dgm:prSet phldrT="[Texto]"/>
      <dgm:spPr>
        <a:solidFill>
          <a:schemeClr val="tx1">
            <a:lumMod val="10000"/>
            <a:lumOff val="90000"/>
            <a:alpha val="90000"/>
          </a:schemeClr>
        </a:solidFill>
        <a:ln>
          <a:solidFill>
            <a:schemeClr val="accent4">
              <a:lumMod val="75000"/>
              <a:alpha val="90000"/>
            </a:schemeClr>
          </a:solidFill>
        </a:ln>
      </dgm:spPr>
      <dgm:t>
        <a:bodyPr/>
        <a:lstStyle/>
        <a:p>
          <a:r>
            <a:rPr lang="es-ES_tradnl" dirty="0" smtClean="0"/>
            <a:t>Muestra:  2730 trabajadores 18-25 años registrados</a:t>
          </a:r>
          <a:endParaRPr lang="es-AR" dirty="0"/>
        </a:p>
      </dgm:t>
    </dgm:pt>
    <dgm:pt modelId="{2C44D2CF-D9CC-4858-9D3C-56F84C064455}" type="parTrans" cxnId="{DD4E0C74-7CF2-4890-8B6C-76D20B36759A}">
      <dgm:prSet/>
      <dgm:spPr/>
      <dgm:t>
        <a:bodyPr/>
        <a:lstStyle/>
        <a:p>
          <a:endParaRPr lang="es-AR"/>
        </a:p>
      </dgm:t>
    </dgm:pt>
    <dgm:pt modelId="{E4DB2CC2-8E83-4BDC-AF68-7EC6EA3BF220}" type="sibTrans" cxnId="{DD4E0C74-7CF2-4890-8B6C-76D20B36759A}">
      <dgm:prSet/>
      <dgm:spPr/>
      <dgm:t>
        <a:bodyPr/>
        <a:lstStyle/>
        <a:p>
          <a:endParaRPr lang="es-AR"/>
        </a:p>
      </dgm:t>
    </dgm:pt>
    <dgm:pt modelId="{FCBADE0C-2E90-43A5-9FE7-EFA99A8B38DA}">
      <dgm:prSet phldrT="[Texto]"/>
      <dgm:spPr>
        <a:solidFill>
          <a:schemeClr val="tx1">
            <a:lumMod val="10000"/>
            <a:lumOff val="90000"/>
            <a:alpha val="90000"/>
          </a:schemeClr>
        </a:solidFill>
        <a:ln>
          <a:solidFill>
            <a:schemeClr val="accent4">
              <a:lumMod val="75000"/>
              <a:alpha val="90000"/>
            </a:schemeClr>
          </a:solidFill>
        </a:ln>
      </dgm:spPr>
      <dgm:t>
        <a:bodyPr/>
        <a:lstStyle/>
        <a:p>
          <a:r>
            <a:rPr lang="es-ES_tradnl" dirty="0" smtClean="0"/>
            <a:t>54 observaciones                   (9 ramas x 6 regiones)</a:t>
          </a:r>
          <a:endParaRPr lang="es-AR" dirty="0"/>
        </a:p>
      </dgm:t>
    </dgm:pt>
    <dgm:pt modelId="{AA2359FB-CEA1-4B89-A3F7-8880F2977361}" type="parTrans" cxnId="{6E62AD1A-483E-4209-A644-E9B503BCCFD4}">
      <dgm:prSet/>
      <dgm:spPr/>
      <dgm:t>
        <a:bodyPr/>
        <a:lstStyle/>
        <a:p>
          <a:endParaRPr lang="es-AR"/>
        </a:p>
      </dgm:t>
    </dgm:pt>
    <dgm:pt modelId="{5AB269E2-6A7A-4384-B816-D0A3762D9870}" type="sibTrans" cxnId="{6E62AD1A-483E-4209-A644-E9B503BCCFD4}">
      <dgm:prSet/>
      <dgm:spPr/>
      <dgm:t>
        <a:bodyPr/>
        <a:lstStyle/>
        <a:p>
          <a:endParaRPr lang="es-AR"/>
        </a:p>
      </dgm:t>
    </dgm:pt>
    <dgm:pt modelId="{84D75146-ABBA-4A1F-93F6-CC2BB6161093}" type="pres">
      <dgm:prSet presAssocID="{DECF68E6-C68C-42CD-9093-9C892400B258}" presName="Name0" presStyleCnt="0">
        <dgm:presLayoutVars>
          <dgm:dir/>
          <dgm:animLvl val="lvl"/>
          <dgm:resizeHandles val="exact"/>
        </dgm:presLayoutVars>
      </dgm:prSet>
      <dgm:spPr/>
      <dgm:t>
        <a:bodyPr/>
        <a:lstStyle/>
        <a:p>
          <a:endParaRPr lang="es-ES"/>
        </a:p>
      </dgm:t>
    </dgm:pt>
    <dgm:pt modelId="{5047DD8A-441D-43B0-B806-5FA7F955921A}" type="pres">
      <dgm:prSet presAssocID="{9798201B-2884-41BC-85C0-39C5D12475A6}" presName="vertFlow" presStyleCnt="0"/>
      <dgm:spPr/>
    </dgm:pt>
    <dgm:pt modelId="{EC1787F2-7756-49BA-A441-840AFC18AEEC}" type="pres">
      <dgm:prSet presAssocID="{9798201B-2884-41BC-85C0-39C5D12475A6}" presName="header" presStyleLbl="node1" presStyleIdx="0" presStyleCnt="2"/>
      <dgm:spPr/>
      <dgm:t>
        <a:bodyPr/>
        <a:lstStyle/>
        <a:p>
          <a:endParaRPr lang="es-ES"/>
        </a:p>
      </dgm:t>
    </dgm:pt>
    <dgm:pt modelId="{B9956484-BC23-49AB-A611-738F85E31ACD}" type="pres">
      <dgm:prSet presAssocID="{88BFFF14-5F5C-4C7F-8AEB-BB882C337E53}" presName="parTrans" presStyleLbl="sibTrans2D1" presStyleIdx="0" presStyleCnt="6" custScaleX="125711" custScaleY="195113"/>
      <dgm:spPr/>
      <dgm:t>
        <a:bodyPr/>
        <a:lstStyle/>
        <a:p>
          <a:endParaRPr lang="es-ES"/>
        </a:p>
      </dgm:t>
    </dgm:pt>
    <dgm:pt modelId="{0E6D32F3-9A48-4B66-88A2-217AEB3B422F}" type="pres">
      <dgm:prSet presAssocID="{096249BF-4F0D-4FCF-B9AD-95F6A0CD2E85}" presName="child" presStyleLbl="alignAccFollowNode1" presStyleIdx="0" presStyleCnt="6">
        <dgm:presLayoutVars>
          <dgm:chMax val="0"/>
          <dgm:bulletEnabled val="1"/>
        </dgm:presLayoutVars>
      </dgm:prSet>
      <dgm:spPr/>
      <dgm:t>
        <a:bodyPr/>
        <a:lstStyle/>
        <a:p>
          <a:endParaRPr lang="es-AR"/>
        </a:p>
      </dgm:t>
    </dgm:pt>
    <dgm:pt modelId="{40FE015E-229A-4632-9E09-037CC17B4F3D}" type="pres">
      <dgm:prSet presAssocID="{4DC908E1-B166-4475-A1E4-163B72033D1D}" presName="sibTrans" presStyleLbl="sibTrans2D1" presStyleIdx="1" presStyleCnt="6" custScaleX="125711" custScaleY="195113"/>
      <dgm:spPr/>
      <dgm:t>
        <a:bodyPr/>
        <a:lstStyle/>
        <a:p>
          <a:endParaRPr lang="es-ES"/>
        </a:p>
      </dgm:t>
    </dgm:pt>
    <dgm:pt modelId="{F5033742-967C-4672-B0C5-24AE0F9DE10B}" type="pres">
      <dgm:prSet presAssocID="{9EFA818B-1428-4A17-9B68-606AB271378F}" presName="child" presStyleLbl="alignAccFollowNode1" presStyleIdx="1" presStyleCnt="6">
        <dgm:presLayoutVars>
          <dgm:chMax val="0"/>
          <dgm:bulletEnabled val="1"/>
        </dgm:presLayoutVars>
      </dgm:prSet>
      <dgm:spPr/>
      <dgm:t>
        <a:bodyPr/>
        <a:lstStyle/>
        <a:p>
          <a:endParaRPr lang="es-ES"/>
        </a:p>
      </dgm:t>
    </dgm:pt>
    <dgm:pt modelId="{F020D6D2-42C8-4F01-B1EF-44A92E43DF18}" type="pres">
      <dgm:prSet presAssocID="{D1958699-BEA4-4435-A9E3-C0ED01A3BA3A}" presName="sibTrans" presStyleLbl="sibTrans2D1" presStyleIdx="2" presStyleCnt="6" custScaleX="125711" custScaleY="195113"/>
      <dgm:spPr/>
      <dgm:t>
        <a:bodyPr/>
        <a:lstStyle/>
        <a:p>
          <a:endParaRPr lang="es-ES"/>
        </a:p>
      </dgm:t>
    </dgm:pt>
    <dgm:pt modelId="{843BCC00-2DB4-4AE9-9407-0FA64F6DD6E1}" type="pres">
      <dgm:prSet presAssocID="{94ED9EB7-3ABD-4E1D-8115-F9F0D4A7CF97}" presName="child" presStyleLbl="alignAccFollowNode1" presStyleIdx="2" presStyleCnt="6">
        <dgm:presLayoutVars>
          <dgm:chMax val="0"/>
          <dgm:bulletEnabled val="1"/>
        </dgm:presLayoutVars>
      </dgm:prSet>
      <dgm:spPr/>
      <dgm:t>
        <a:bodyPr/>
        <a:lstStyle/>
        <a:p>
          <a:endParaRPr lang="es-AR"/>
        </a:p>
      </dgm:t>
    </dgm:pt>
    <dgm:pt modelId="{907186B2-911B-4758-BDB6-9D2834E281D5}" type="pres">
      <dgm:prSet presAssocID="{9798201B-2884-41BC-85C0-39C5D12475A6}" presName="hSp" presStyleCnt="0"/>
      <dgm:spPr/>
    </dgm:pt>
    <dgm:pt modelId="{A7B48454-05A6-472B-A7E8-CC45A5449B2E}" type="pres">
      <dgm:prSet presAssocID="{EE2B2B10-A4D7-4B54-ADEC-B884514A56B2}" presName="vertFlow" presStyleCnt="0"/>
      <dgm:spPr/>
    </dgm:pt>
    <dgm:pt modelId="{D4591B85-4C49-4956-9D96-ECA33D2AF001}" type="pres">
      <dgm:prSet presAssocID="{EE2B2B10-A4D7-4B54-ADEC-B884514A56B2}" presName="header" presStyleLbl="node1" presStyleIdx="1" presStyleCnt="2"/>
      <dgm:spPr/>
      <dgm:t>
        <a:bodyPr/>
        <a:lstStyle/>
        <a:p>
          <a:endParaRPr lang="es-AR"/>
        </a:p>
      </dgm:t>
    </dgm:pt>
    <dgm:pt modelId="{B6611263-62E0-4777-8009-F726AAC7AEAC}" type="pres">
      <dgm:prSet presAssocID="{E1B736BD-AB2D-4DD8-BCDE-CC4A9253E212}" presName="parTrans" presStyleLbl="sibTrans2D1" presStyleIdx="3" presStyleCnt="6" custScaleX="125711" custScaleY="195113"/>
      <dgm:spPr/>
      <dgm:t>
        <a:bodyPr/>
        <a:lstStyle/>
        <a:p>
          <a:endParaRPr lang="es-ES"/>
        </a:p>
      </dgm:t>
    </dgm:pt>
    <dgm:pt modelId="{073FED3C-F0AC-4160-8B41-443E0855C229}" type="pres">
      <dgm:prSet presAssocID="{C278E29D-CD80-4611-AE76-C716BE6DC98D}" presName="child" presStyleLbl="alignAccFollowNode1" presStyleIdx="3" presStyleCnt="6">
        <dgm:presLayoutVars>
          <dgm:chMax val="0"/>
          <dgm:bulletEnabled val="1"/>
        </dgm:presLayoutVars>
      </dgm:prSet>
      <dgm:spPr/>
      <dgm:t>
        <a:bodyPr/>
        <a:lstStyle/>
        <a:p>
          <a:endParaRPr lang="es-AR"/>
        </a:p>
      </dgm:t>
    </dgm:pt>
    <dgm:pt modelId="{34159BEE-8679-47A4-8E8E-BF153EC6C84F}" type="pres">
      <dgm:prSet presAssocID="{4F9BD297-D40F-49E3-A0F9-95E06A71A0D3}" presName="sibTrans" presStyleLbl="sibTrans2D1" presStyleIdx="4" presStyleCnt="6" custScaleX="125711" custScaleY="195113"/>
      <dgm:spPr/>
      <dgm:t>
        <a:bodyPr/>
        <a:lstStyle/>
        <a:p>
          <a:endParaRPr lang="es-ES"/>
        </a:p>
      </dgm:t>
    </dgm:pt>
    <dgm:pt modelId="{56D4B4E2-C097-416F-85C8-B21DA1E0B075}" type="pres">
      <dgm:prSet presAssocID="{A9CC9AE5-ED20-44C2-A534-63A5586DAF38}" presName="child" presStyleLbl="alignAccFollowNode1" presStyleIdx="4" presStyleCnt="6">
        <dgm:presLayoutVars>
          <dgm:chMax val="0"/>
          <dgm:bulletEnabled val="1"/>
        </dgm:presLayoutVars>
      </dgm:prSet>
      <dgm:spPr/>
      <dgm:t>
        <a:bodyPr/>
        <a:lstStyle/>
        <a:p>
          <a:endParaRPr lang="es-ES"/>
        </a:p>
      </dgm:t>
    </dgm:pt>
    <dgm:pt modelId="{B2CE3A93-0B5C-4769-B266-9299C7B3AA8E}" type="pres">
      <dgm:prSet presAssocID="{4A15926D-FFDC-4CB6-AA59-36A12A3BA851}" presName="sibTrans" presStyleLbl="sibTrans2D1" presStyleIdx="5" presStyleCnt="6" custScaleX="125711" custScaleY="195113"/>
      <dgm:spPr/>
      <dgm:t>
        <a:bodyPr/>
        <a:lstStyle/>
        <a:p>
          <a:endParaRPr lang="es-ES"/>
        </a:p>
      </dgm:t>
    </dgm:pt>
    <dgm:pt modelId="{4D39D0BF-7711-4746-971B-D9A22A76DDB6}" type="pres">
      <dgm:prSet presAssocID="{FCBADE0C-2E90-43A5-9FE7-EFA99A8B38DA}" presName="child" presStyleLbl="alignAccFollowNode1" presStyleIdx="5" presStyleCnt="6">
        <dgm:presLayoutVars>
          <dgm:chMax val="0"/>
          <dgm:bulletEnabled val="1"/>
        </dgm:presLayoutVars>
      </dgm:prSet>
      <dgm:spPr/>
      <dgm:t>
        <a:bodyPr/>
        <a:lstStyle/>
        <a:p>
          <a:endParaRPr lang="es-AR"/>
        </a:p>
      </dgm:t>
    </dgm:pt>
  </dgm:ptLst>
  <dgm:cxnLst>
    <dgm:cxn modelId="{D62C45D5-7EBA-4C1F-820D-6A0D3A137C37}" type="presOf" srcId="{4A15926D-FFDC-4CB6-AA59-36A12A3BA851}" destId="{B2CE3A93-0B5C-4769-B266-9299C7B3AA8E}" srcOrd="0" destOrd="0" presId="urn:microsoft.com/office/officeart/2005/8/layout/lProcess1"/>
    <dgm:cxn modelId="{8C50D672-3D18-4509-AB2F-6904FD37A426}" srcId="{EE2B2B10-A4D7-4B54-ADEC-B884514A56B2}" destId="{A9CC9AE5-ED20-44C2-A534-63A5586DAF38}" srcOrd="1" destOrd="0" parTransId="{A9230D41-C9CA-4C96-B6A0-AA46AA397980}" sibTransId="{4A15926D-FFDC-4CB6-AA59-36A12A3BA851}"/>
    <dgm:cxn modelId="{82B88795-D360-461D-BC74-C6DD763BE0D7}" srcId="{DECF68E6-C68C-42CD-9093-9C892400B258}" destId="{9798201B-2884-41BC-85C0-39C5D12475A6}" srcOrd="0" destOrd="0" parTransId="{F9F79393-92A5-46EF-95DE-C04402BF335F}" sibTransId="{5386E9B1-8E91-489C-815D-00024254F1AE}"/>
    <dgm:cxn modelId="{98E57F56-2675-4737-A406-1F920D7B0AE5}" type="presOf" srcId="{9EFA818B-1428-4A17-9B68-606AB271378F}" destId="{F5033742-967C-4672-B0C5-24AE0F9DE10B}" srcOrd="0" destOrd="0" presId="urn:microsoft.com/office/officeart/2005/8/layout/lProcess1"/>
    <dgm:cxn modelId="{B3236ADF-9038-4352-98DA-81C895C5EA7E}" type="presOf" srcId="{4DC908E1-B166-4475-A1E4-163B72033D1D}" destId="{40FE015E-229A-4632-9E09-037CC17B4F3D}" srcOrd="0" destOrd="0" presId="urn:microsoft.com/office/officeart/2005/8/layout/lProcess1"/>
    <dgm:cxn modelId="{6E62AD1A-483E-4209-A644-E9B503BCCFD4}" srcId="{EE2B2B10-A4D7-4B54-ADEC-B884514A56B2}" destId="{FCBADE0C-2E90-43A5-9FE7-EFA99A8B38DA}" srcOrd="2" destOrd="0" parTransId="{AA2359FB-CEA1-4B89-A3F7-8880F2977361}" sibTransId="{5AB269E2-6A7A-4384-B816-D0A3762D9870}"/>
    <dgm:cxn modelId="{746F4BD5-6811-4631-8F7A-08620E974CF0}" srcId="{DECF68E6-C68C-42CD-9093-9C892400B258}" destId="{EE2B2B10-A4D7-4B54-ADEC-B884514A56B2}" srcOrd="1" destOrd="0" parTransId="{8CF02C6F-DDA3-4A50-A9A7-F015DF6D59AD}" sibTransId="{66F134A9-950B-48C0-8715-47B765E06B78}"/>
    <dgm:cxn modelId="{1244B5C9-78B6-4383-9827-24C8D2CB6EDE}" type="presOf" srcId="{94ED9EB7-3ABD-4E1D-8115-F9F0D4A7CF97}" destId="{843BCC00-2DB4-4AE9-9407-0FA64F6DD6E1}" srcOrd="0" destOrd="0" presId="urn:microsoft.com/office/officeart/2005/8/layout/lProcess1"/>
    <dgm:cxn modelId="{442175E3-824A-4584-9212-2D44B52A9BF0}" srcId="{9798201B-2884-41BC-85C0-39C5D12475A6}" destId="{096249BF-4F0D-4FCF-B9AD-95F6A0CD2E85}" srcOrd="0" destOrd="0" parTransId="{88BFFF14-5F5C-4C7F-8AEB-BB882C337E53}" sibTransId="{4DC908E1-B166-4475-A1E4-163B72033D1D}"/>
    <dgm:cxn modelId="{DD4E0C74-7CF2-4890-8B6C-76D20B36759A}" srcId="{9798201B-2884-41BC-85C0-39C5D12475A6}" destId="{94ED9EB7-3ABD-4E1D-8115-F9F0D4A7CF97}" srcOrd="2" destOrd="0" parTransId="{2C44D2CF-D9CC-4858-9D3C-56F84C064455}" sibTransId="{E4DB2CC2-8E83-4BDC-AF68-7EC6EA3BF220}"/>
    <dgm:cxn modelId="{C0A5931A-9E7A-4D5F-91C2-1E8156475D10}" type="presOf" srcId="{A9CC9AE5-ED20-44C2-A534-63A5586DAF38}" destId="{56D4B4E2-C097-416F-85C8-B21DA1E0B075}" srcOrd="0" destOrd="0" presId="urn:microsoft.com/office/officeart/2005/8/layout/lProcess1"/>
    <dgm:cxn modelId="{DB039E67-322B-455F-BF5C-C0D4E39E5D2A}" type="presOf" srcId="{9798201B-2884-41BC-85C0-39C5D12475A6}" destId="{EC1787F2-7756-49BA-A441-840AFC18AEEC}" srcOrd="0" destOrd="0" presId="urn:microsoft.com/office/officeart/2005/8/layout/lProcess1"/>
    <dgm:cxn modelId="{01359ADA-E00F-4991-AFE3-35C1AA37713A}" type="presOf" srcId="{D1958699-BEA4-4435-A9E3-C0ED01A3BA3A}" destId="{F020D6D2-42C8-4F01-B1EF-44A92E43DF18}" srcOrd="0" destOrd="0" presId="urn:microsoft.com/office/officeart/2005/8/layout/lProcess1"/>
    <dgm:cxn modelId="{26BD010A-9A4E-4597-97BF-437B01253E07}" type="presOf" srcId="{DECF68E6-C68C-42CD-9093-9C892400B258}" destId="{84D75146-ABBA-4A1F-93F6-CC2BB6161093}" srcOrd="0" destOrd="0" presId="urn:microsoft.com/office/officeart/2005/8/layout/lProcess1"/>
    <dgm:cxn modelId="{C85F32BE-30E5-46A3-9948-F20C259F4FE7}" type="presOf" srcId="{E1B736BD-AB2D-4DD8-BCDE-CC4A9253E212}" destId="{B6611263-62E0-4777-8009-F726AAC7AEAC}" srcOrd="0" destOrd="0" presId="urn:microsoft.com/office/officeart/2005/8/layout/lProcess1"/>
    <dgm:cxn modelId="{5B747B72-7D44-4332-83FC-F322D55FC52A}" srcId="{EE2B2B10-A4D7-4B54-ADEC-B884514A56B2}" destId="{C278E29D-CD80-4611-AE76-C716BE6DC98D}" srcOrd="0" destOrd="0" parTransId="{E1B736BD-AB2D-4DD8-BCDE-CC4A9253E212}" sibTransId="{4F9BD297-D40F-49E3-A0F9-95E06A71A0D3}"/>
    <dgm:cxn modelId="{28F07F23-0F23-443B-B36E-106826C1C193}" type="presOf" srcId="{FCBADE0C-2E90-43A5-9FE7-EFA99A8B38DA}" destId="{4D39D0BF-7711-4746-971B-D9A22A76DDB6}" srcOrd="0" destOrd="0" presId="urn:microsoft.com/office/officeart/2005/8/layout/lProcess1"/>
    <dgm:cxn modelId="{2E21334B-17A9-4D2C-ACE3-F47F37D5C7EC}" type="presOf" srcId="{C278E29D-CD80-4611-AE76-C716BE6DC98D}" destId="{073FED3C-F0AC-4160-8B41-443E0855C229}" srcOrd="0" destOrd="0" presId="urn:microsoft.com/office/officeart/2005/8/layout/lProcess1"/>
    <dgm:cxn modelId="{387EC8A8-95B2-4F76-AB63-BA831DDDE516}" type="presOf" srcId="{096249BF-4F0D-4FCF-B9AD-95F6A0CD2E85}" destId="{0E6D32F3-9A48-4B66-88A2-217AEB3B422F}" srcOrd="0" destOrd="0" presId="urn:microsoft.com/office/officeart/2005/8/layout/lProcess1"/>
    <dgm:cxn modelId="{734F0C18-9407-4525-83A0-0E7AACCC76E2}" srcId="{9798201B-2884-41BC-85C0-39C5D12475A6}" destId="{9EFA818B-1428-4A17-9B68-606AB271378F}" srcOrd="1" destOrd="0" parTransId="{E8C071D5-B09D-4B03-AD33-250143D8C77B}" sibTransId="{D1958699-BEA4-4435-A9E3-C0ED01A3BA3A}"/>
    <dgm:cxn modelId="{C72E4E8F-783B-49AF-A3D0-4980EEF4F049}" type="presOf" srcId="{EE2B2B10-A4D7-4B54-ADEC-B884514A56B2}" destId="{D4591B85-4C49-4956-9D96-ECA33D2AF001}" srcOrd="0" destOrd="0" presId="urn:microsoft.com/office/officeart/2005/8/layout/lProcess1"/>
    <dgm:cxn modelId="{7E5D121A-A136-424D-B445-A95D9C0E0E7C}" type="presOf" srcId="{4F9BD297-D40F-49E3-A0F9-95E06A71A0D3}" destId="{34159BEE-8679-47A4-8E8E-BF153EC6C84F}" srcOrd="0" destOrd="0" presId="urn:microsoft.com/office/officeart/2005/8/layout/lProcess1"/>
    <dgm:cxn modelId="{B0167E98-CBF8-478A-B260-33A823FAC1B4}" type="presOf" srcId="{88BFFF14-5F5C-4C7F-8AEB-BB882C337E53}" destId="{B9956484-BC23-49AB-A611-738F85E31ACD}" srcOrd="0" destOrd="0" presId="urn:microsoft.com/office/officeart/2005/8/layout/lProcess1"/>
    <dgm:cxn modelId="{52EC35B6-3433-4A7E-A316-B3936DD277AD}" type="presParOf" srcId="{84D75146-ABBA-4A1F-93F6-CC2BB6161093}" destId="{5047DD8A-441D-43B0-B806-5FA7F955921A}" srcOrd="0" destOrd="0" presId="urn:microsoft.com/office/officeart/2005/8/layout/lProcess1"/>
    <dgm:cxn modelId="{C6CDB802-D279-4DEE-868D-87E50CF30063}" type="presParOf" srcId="{5047DD8A-441D-43B0-B806-5FA7F955921A}" destId="{EC1787F2-7756-49BA-A441-840AFC18AEEC}" srcOrd="0" destOrd="0" presId="urn:microsoft.com/office/officeart/2005/8/layout/lProcess1"/>
    <dgm:cxn modelId="{F4FC17D2-AC11-459B-9481-212CF2EC6D1A}" type="presParOf" srcId="{5047DD8A-441D-43B0-B806-5FA7F955921A}" destId="{B9956484-BC23-49AB-A611-738F85E31ACD}" srcOrd="1" destOrd="0" presId="urn:microsoft.com/office/officeart/2005/8/layout/lProcess1"/>
    <dgm:cxn modelId="{63F622BA-7B30-40A2-8B60-803605A3CCEF}" type="presParOf" srcId="{5047DD8A-441D-43B0-B806-5FA7F955921A}" destId="{0E6D32F3-9A48-4B66-88A2-217AEB3B422F}" srcOrd="2" destOrd="0" presId="urn:microsoft.com/office/officeart/2005/8/layout/lProcess1"/>
    <dgm:cxn modelId="{27B09D95-8C13-45DB-A1E4-14CC859B66B2}" type="presParOf" srcId="{5047DD8A-441D-43B0-B806-5FA7F955921A}" destId="{40FE015E-229A-4632-9E09-037CC17B4F3D}" srcOrd="3" destOrd="0" presId="urn:microsoft.com/office/officeart/2005/8/layout/lProcess1"/>
    <dgm:cxn modelId="{863A7743-151B-442F-A356-FA822E98058B}" type="presParOf" srcId="{5047DD8A-441D-43B0-B806-5FA7F955921A}" destId="{F5033742-967C-4672-B0C5-24AE0F9DE10B}" srcOrd="4" destOrd="0" presId="urn:microsoft.com/office/officeart/2005/8/layout/lProcess1"/>
    <dgm:cxn modelId="{850DF4B6-06D5-4EDD-AD1B-F51736B47712}" type="presParOf" srcId="{5047DD8A-441D-43B0-B806-5FA7F955921A}" destId="{F020D6D2-42C8-4F01-B1EF-44A92E43DF18}" srcOrd="5" destOrd="0" presId="urn:microsoft.com/office/officeart/2005/8/layout/lProcess1"/>
    <dgm:cxn modelId="{5A476EC4-D5B5-48BE-B1BF-A07B5743945F}" type="presParOf" srcId="{5047DD8A-441D-43B0-B806-5FA7F955921A}" destId="{843BCC00-2DB4-4AE9-9407-0FA64F6DD6E1}" srcOrd="6" destOrd="0" presId="urn:microsoft.com/office/officeart/2005/8/layout/lProcess1"/>
    <dgm:cxn modelId="{7113841C-455A-4D36-B9AC-F724FACD6859}" type="presParOf" srcId="{84D75146-ABBA-4A1F-93F6-CC2BB6161093}" destId="{907186B2-911B-4758-BDB6-9D2834E281D5}" srcOrd="1" destOrd="0" presId="urn:microsoft.com/office/officeart/2005/8/layout/lProcess1"/>
    <dgm:cxn modelId="{37140BD1-4210-4957-BABE-B2A20FE9465A}" type="presParOf" srcId="{84D75146-ABBA-4A1F-93F6-CC2BB6161093}" destId="{A7B48454-05A6-472B-A7E8-CC45A5449B2E}" srcOrd="2" destOrd="0" presId="urn:microsoft.com/office/officeart/2005/8/layout/lProcess1"/>
    <dgm:cxn modelId="{D0BEFA42-385A-4BF1-B5E9-B7F13FC339C4}" type="presParOf" srcId="{A7B48454-05A6-472B-A7E8-CC45A5449B2E}" destId="{D4591B85-4C49-4956-9D96-ECA33D2AF001}" srcOrd="0" destOrd="0" presId="urn:microsoft.com/office/officeart/2005/8/layout/lProcess1"/>
    <dgm:cxn modelId="{E29098CA-B1B7-48A2-92FD-5670E9E4A5FB}" type="presParOf" srcId="{A7B48454-05A6-472B-A7E8-CC45A5449B2E}" destId="{B6611263-62E0-4777-8009-F726AAC7AEAC}" srcOrd="1" destOrd="0" presId="urn:microsoft.com/office/officeart/2005/8/layout/lProcess1"/>
    <dgm:cxn modelId="{E2DC6C02-A6A4-493E-8B1C-D3E6AF44E0CF}" type="presParOf" srcId="{A7B48454-05A6-472B-A7E8-CC45A5449B2E}" destId="{073FED3C-F0AC-4160-8B41-443E0855C229}" srcOrd="2" destOrd="0" presId="urn:microsoft.com/office/officeart/2005/8/layout/lProcess1"/>
    <dgm:cxn modelId="{4AA046C0-3386-4520-800D-5410417A0956}" type="presParOf" srcId="{A7B48454-05A6-472B-A7E8-CC45A5449B2E}" destId="{34159BEE-8679-47A4-8E8E-BF153EC6C84F}" srcOrd="3" destOrd="0" presId="urn:microsoft.com/office/officeart/2005/8/layout/lProcess1"/>
    <dgm:cxn modelId="{B9A2A557-1FEE-4E6F-AF80-CC6A4B1A1744}" type="presParOf" srcId="{A7B48454-05A6-472B-A7E8-CC45A5449B2E}" destId="{56D4B4E2-C097-416F-85C8-B21DA1E0B075}" srcOrd="4" destOrd="0" presId="urn:microsoft.com/office/officeart/2005/8/layout/lProcess1"/>
    <dgm:cxn modelId="{F0E2A12D-A789-4939-8789-B0C7DF1F81D1}" type="presParOf" srcId="{A7B48454-05A6-472B-A7E8-CC45A5449B2E}" destId="{B2CE3A93-0B5C-4769-B266-9299C7B3AA8E}" srcOrd="5" destOrd="0" presId="urn:microsoft.com/office/officeart/2005/8/layout/lProcess1"/>
    <dgm:cxn modelId="{06F22E77-5288-4E99-8661-000E0B425632}" type="presParOf" srcId="{A7B48454-05A6-472B-A7E8-CC45A5449B2E}" destId="{4D39D0BF-7711-4746-971B-D9A22A76DDB6}" srcOrd="6" destOrd="0" presId="urn:microsoft.com/office/officeart/2005/8/layout/l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E3B4AE-C536-411A-B615-A75909B59F53}">
      <dsp:nvSpPr>
        <dsp:cNvPr id="0" name=""/>
        <dsp:cNvSpPr/>
      </dsp:nvSpPr>
      <dsp:spPr>
        <a:xfrm>
          <a:off x="0" y="125074"/>
          <a:ext cx="11234763" cy="432336"/>
        </a:xfrm>
        <a:prstGeom prst="rect">
          <a:avLst/>
        </a:prstGeom>
        <a:solidFill>
          <a:srgbClr val="820019"/>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b="1" kern="1200" dirty="0" smtClean="0">
              <a:solidFill>
                <a:srgbClr val="FFFFFF"/>
              </a:solidFill>
            </a:rPr>
            <a:t>Poder Sindical</a:t>
          </a:r>
          <a:endParaRPr lang="es-ES" sz="2400" b="1" kern="1200" dirty="0">
            <a:solidFill>
              <a:srgbClr val="FFFFFF"/>
            </a:solidFill>
          </a:endParaRPr>
        </a:p>
      </dsp:txBody>
      <dsp:txXfrm>
        <a:off x="0" y="125074"/>
        <a:ext cx="11234763" cy="432336"/>
      </dsp:txXfrm>
    </dsp:sp>
    <dsp:sp modelId="{D5A9F067-F247-4D9E-A04A-3E0AECA68758}">
      <dsp:nvSpPr>
        <dsp:cNvPr id="0" name=""/>
        <dsp:cNvSpPr/>
      </dsp:nvSpPr>
      <dsp:spPr>
        <a:xfrm>
          <a:off x="5485" y="571560"/>
          <a:ext cx="3741264" cy="2674807"/>
        </a:xfrm>
        <a:prstGeom prst="rect">
          <a:avLst/>
        </a:prstGeom>
        <a:solidFill>
          <a:schemeClr val="tx2"/>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s-ES" sz="1800" b="1" kern="1200" dirty="0" smtClean="0"/>
            <a:t>Afiliación</a:t>
          </a:r>
          <a:endParaRPr lang="es-ES" sz="1800" b="1" kern="1200" dirty="0"/>
        </a:p>
        <a:p>
          <a:pPr marL="171450" lvl="1" indent="-171450" algn="l" defTabSz="800100">
            <a:lnSpc>
              <a:spcPct val="90000"/>
            </a:lnSpc>
            <a:spcBef>
              <a:spcPct val="0"/>
            </a:spcBef>
            <a:spcAft>
              <a:spcPct val="15000"/>
            </a:spcAft>
            <a:buChar char="••"/>
          </a:pPr>
          <a:r>
            <a:rPr lang="es-ES" sz="1800" kern="1200" dirty="0" smtClean="0"/>
            <a:t>Incide en personería gremial por Ley de Asociaciones Sindicales (1988)</a:t>
          </a:r>
          <a:endParaRPr lang="es-ES" sz="1800" kern="1200" dirty="0"/>
        </a:p>
        <a:p>
          <a:pPr marL="171450" lvl="1" indent="-171450" algn="l" defTabSz="800100">
            <a:lnSpc>
              <a:spcPct val="90000"/>
            </a:lnSpc>
            <a:spcBef>
              <a:spcPct val="0"/>
            </a:spcBef>
            <a:spcAft>
              <a:spcPct val="15000"/>
            </a:spcAft>
            <a:buChar char="••"/>
          </a:pPr>
          <a:r>
            <a:rPr lang="es-ES" sz="1800" i="1" kern="1200" dirty="0" smtClean="0"/>
            <a:t>Estrategias pasivas</a:t>
          </a:r>
          <a:endParaRPr lang="es-ES" sz="1800" i="1" kern="1200" dirty="0"/>
        </a:p>
      </dsp:txBody>
      <dsp:txXfrm>
        <a:off x="5485" y="571560"/>
        <a:ext cx="3741264" cy="2674807"/>
      </dsp:txXfrm>
    </dsp:sp>
    <dsp:sp modelId="{B63E4B51-44F3-44AF-8FD1-DE15DB9104A3}">
      <dsp:nvSpPr>
        <dsp:cNvPr id="0" name=""/>
        <dsp:cNvSpPr/>
      </dsp:nvSpPr>
      <dsp:spPr>
        <a:xfrm>
          <a:off x="3746749" y="571560"/>
          <a:ext cx="3741264" cy="2674807"/>
        </a:xfrm>
        <a:prstGeom prst="rect">
          <a:avLst/>
        </a:prstGeom>
        <a:solidFill>
          <a:schemeClr val="tx2"/>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s-ES" sz="1800" b="1" kern="1200" dirty="0" smtClean="0"/>
            <a:t>Negociación colectiva (CCT)</a:t>
          </a:r>
          <a:endParaRPr lang="es-ES" sz="1800" b="1" kern="1200" dirty="0"/>
        </a:p>
        <a:p>
          <a:pPr marL="171450" lvl="1" indent="-171450" algn="l" defTabSz="800100">
            <a:lnSpc>
              <a:spcPct val="90000"/>
            </a:lnSpc>
            <a:spcBef>
              <a:spcPct val="0"/>
            </a:spcBef>
            <a:spcAft>
              <a:spcPct val="15000"/>
            </a:spcAft>
            <a:buChar char="••"/>
          </a:pPr>
          <a:r>
            <a:rPr lang="es-ES" sz="1800" kern="1200" dirty="0" smtClean="0"/>
            <a:t>principio </a:t>
          </a:r>
          <a:r>
            <a:rPr lang="es-ES" sz="1800" i="1" kern="1200" dirty="0" smtClean="0"/>
            <a:t>erga omnes</a:t>
          </a:r>
          <a:endParaRPr lang="es-ES" sz="1800" kern="1200" dirty="0"/>
        </a:p>
        <a:p>
          <a:pPr marL="171450" lvl="1" indent="-171450" algn="l" defTabSz="800100">
            <a:lnSpc>
              <a:spcPct val="90000"/>
            </a:lnSpc>
            <a:spcBef>
              <a:spcPct val="0"/>
            </a:spcBef>
            <a:spcAft>
              <a:spcPct val="15000"/>
            </a:spcAft>
            <a:buChar char="••"/>
          </a:pPr>
          <a:r>
            <a:rPr lang="es-ES" sz="1800" i="1" kern="1200" dirty="0" err="1" smtClean="0"/>
            <a:t>Ultraactividad</a:t>
          </a:r>
          <a:endParaRPr lang="es-ES" sz="1800" i="1" kern="1200" dirty="0"/>
        </a:p>
        <a:p>
          <a:pPr marL="171450" lvl="1" indent="-171450" algn="l" defTabSz="800100">
            <a:lnSpc>
              <a:spcPct val="90000"/>
            </a:lnSpc>
            <a:spcBef>
              <a:spcPct val="0"/>
            </a:spcBef>
            <a:spcAft>
              <a:spcPct val="15000"/>
            </a:spcAft>
            <a:buChar char="••"/>
          </a:pPr>
          <a:r>
            <a:rPr lang="es-ES" sz="1800" i="0" kern="1200" dirty="0" smtClean="0"/>
            <a:t>Ley de Ordenamiento laboral</a:t>
          </a:r>
          <a:endParaRPr lang="es-ES" sz="1800" i="0" kern="1200" dirty="0"/>
        </a:p>
      </dsp:txBody>
      <dsp:txXfrm>
        <a:off x="3746749" y="571560"/>
        <a:ext cx="3741264" cy="2674807"/>
      </dsp:txXfrm>
    </dsp:sp>
    <dsp:sp modelId="{CB6A416A-55A9-4CC0-A0E3-D9615EAFD206}">
      <dsp:nvSpPr>
        <dsp:cNvPr id="0" name=""/>
        <dsp:cNvSpPr/>
      </dsp:nvSpPr>
      <dsp:spPr>
        <a:xfrm>
          <a:off x="7488014" y="571560"/>
          <a:ext cx="3741264" cy="2674807"/>
        </a:xfrm>
        <a:prstGeom prst="rect">
          <a:avLst/>
        </a:prstGeom>
        <a:solidFill>
          <a:schemeClr val="tx2"/>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s-ES" sz="1800" b="1" kern="1200" dirty="0" smtClean="0"/>
            <a:t>Conflictividad Laboral</a:t>
          </a:r>
          <a:endParaRPr lang="es-ES" sz="1800" b="1" kern="1200" dirty="0"/>
        </a:p>
        <a:p>
          <a:pPr marL="171450" lvl="1" indent="-171450" algn="l" defTabSz="800100">
            <a:lnSpc>
              <a:spcPct val="90000"/>
            </a:lnSpc>
            <a:spcBef>
              <a:spcPct val="0"/>
            </a:spcBef>
            <a:spcAft>
              <a:spcPct val="15000"/>
            </a:spcAft>
            <a:buChar char="••"/>
          </a:pPr>
          <a:r>
            <a:rPr lang="es-ES" sz="1800" kern="1200" dirty="0" smtClean="0"/>
            <a:t>CL con paro* / CL sin paro</a:t>
          </a:r>
          <a:endParaRPr lang="es-ES" sz="1800" kern="1200" dirty="0"/>
        </a:p>
        <a:p>
          <a:pPr marL="171450" lvl="1" indent="-171450" algn="l" defTabSz="800100">
            <a:lnSpc>
              <a:spcPct val="90000"/>
            </a:lnSpc>
            <a:spcBef>
              <a:spcPct val="0"/>
            </a:spcBef>
            <a:spcAft>
              <a:spcPct val="15000"/>
            </a:spcAft>
            <a:buChar char="••"/>
          </a:pPr>
          <a:r>
            <a:rPr lang="es-ES" sz="1800" kern="1200" dirty="0" smtClean="0"/>
            <a:t> Ámbito estatal/privado</a:t>
          </a:r>
          <a:endParaRPr lang="es-ES" sz="1800" kern="1200" dirty="0"/>
        </a:p>
        <a:p>
          <a:pPr marL="171450" lvl="1" indent="-171450" algn="l" defTabSz="800100">
            <a:lnSpc>
              <a:spcPct val="90000"/>
            </a:lnSpc>
            <a:spcBef>
              <a:spcPct val="0"/>
            </a:spcBef>
            <a:spcAft>
              <a:spcPct val="15000"/>
            </a:spcAft>
            <a:buChar char="••"/>
          </a:pPr>
          <a:r>
            <a:rPr lang="es-ES" sz="1800" kern="1200" dirty="0" smtClean="0"/>
            <a:t> Por nivel de agregación</a:t>
          </a:r>
          <a:endParaRPr lang="es-ES" sz="1800" kern="1200" dirty="0"/>
        </a:p>
        <a:p>
          <a:pPr marL="171450" lvl="1" indent="-171450" algn="l" defTabSz="800100">
            <a:lnSpc>
              <a:spcPct val="90000"/>
            </a:lnSpc>
            <a:spcBef>
              <a:spcPct val="0"/>
            </a:spcBef>
            <a:spcAft>
              <a:spcPct val="15000"/>
            </a:spcAft>
            <a:buChar char="••"/>
          </a:pPr>
          <a:r>
            <a:rPr lang="es-ES" sz="1800" kern="1200" dirty="0" smtClean="0"/>
            <a:t> Por rama/región</a:t>
          </a:r>
          <a:endParaRPr lang="es-ES" sz="1800" kern="1200" dirty="0"/>
        </a:p>
        <a:p>
          <a:pPr marL="171450" lvl="1" indent="-171450" algn="l" defTabSz="800100">
            <a:lnSpc>
              <a:spcPct val="90000"/>
            </a:lnSpc>
            <a:spcBef>
              <a:spcPct val="0"/>
            </a:spcBef>
            <a:spcAft>
              <a:spcPct val="15000"/>
            </a:spcAft>
            <a:buChar char="••"/>
          </a:pPr>
          <a:r>
            <a:rPr lang="es-ES" sz="1800" kern="1200" dirty="0" smtClean="0"/>
            <a:t> Por reclamo principal</a:t>
          </a:r>
          <a:endParaRPr lang="es-ES" sz="1800" kern="1200" dirty="0"/>
        </a:p>
        <a:p>
          <a:pPr marL="171450" lvl="1" indent="-171450" algn="l" defTabSz="800100">
            <a:lnSpc>
              <a:spcPct val="90000"/>
            </a:lnSpc>
            <a:spcBef>
              <a:spcPct val="0"/>
            </a:spcBef>
            <a:spcAft>
              <a:spcPct val="15000"/>
            </a:spcAft>
            <a:buChar char="••"/>
          </a:pPr>
          <a:r>
            <a:rPr lang="es-ES" sz="1800" kern="1200" dirty="0" smtClean="0"/>
            <a:t>Jornadas /huelguistas</a:t>
          </a:r>
          <a:endParaRPr lang="es-ES" sz="1800" kern="1200" dirty="0"/>
        </a:p>
      </dsp:txBody>
      <dsp:txXfrm>
        <a:off x="7488014" y="571560"/>
        <a:ext cx="3741264" cy="2674807"/>
      </dsp:txXfrm>
    </dsp:sp>
    <dsp:sp modelId="{A3EA1BDC-53A9-4F3C-A285-B9FCA5021B55}">
      <dsp:nvSpPr>
        <dsp:cNvPr id="0" name=""/>
        <dsp:cNvSpPr/>
      </dsp:nvSpPr>
      <dsp:spPr>
        <a:xfrm>
          <a:off x="0" y="3015941"/>
          <a:ext cx="11234763" cy="236001"/>
        </a:xfrm>
        <a:prstGeom prst="rect">
          <a:avLst/>
        </a:prstGeom>
        <a:solidFill>
          <a:schemeClr val="accent6">
            <a:shade val="9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A90F19-3358-4661-A36D-2D949EC98159}">
      <dsp:nvSpPr>
        <dsp:cNvPr id="0" name=""/>
        <dsp:cNvSpPr/>
      </dsp:nvSpPr>
      <dsp:spPr>
        <a:xfrm>
          <a:off x="3394" y="149763"/>
          <a:ext cx="2693164" cy="3223023"/>
        </a:xfrm>
        <a:prstGeom prst="rect">
          <a:avLst/>
        </a:prstGeom>
        <a:solidFill>
          <a:schemeClr val="bg1">
            <a:lumMod val="60000"/>
            <a:lumOff val="40000"/>
          </a:schemeClr>
        </a:soli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_tradnl" sz="1800" b="1" kern="1200" dirty="0" smtClean="0">
              <a:solidFill>
                <a:srgbClr val="FFFFFF"/>
              </a:solidFill>
            </a:rPr>
            <a:t>Afiliación</a:t>
          </a:r>
        </a:p>
        <a:p>
          <a:pPr lvl="0" algn="ctr" defTabSz="800100">
            <a:lnSpc>
              <a:spcPct val="90000"/>
            </a:lnSpc>
            <a:spcBef>
              <a:spcPct val="0"/>
            </a:spcBef>
            <a:spcAft>
              <a:spcPct val="35000"/>
            </a:spcAft>
          </a:pPr>
          <a:r>
            <a:rPr lang="es-ES_tradnl" sz="1800" kern="1200" dirty="0" smtClean="0">
              <a:solidFill>
                <a:srgbClr val="FFFFFF"/>
              </a:solidFill>
            </a:rPr>
            <a:t>Marshall &amp; </a:t>
          </a:r>
          <a:r>
            <a:rPr lang="es-ES_tradnl" sz="1800" kern="1200" dirty="0" err="1" smtClean="0">
              <a:solidFill>
                <a:srgbClr val="FFFFFF"/>
              </a:solidFill>
            </a:rPr>
            <a:t>Groisman</a:t>
          </a:r>
          <a:r>
            <a:rPr lang="es-ES_tradnl" sz="1800" kern="1200" dirty="0" smtClean="0">
              <a:solidFill>
                <a:srgbClr val="FFFFFF"/>
              </a:solidFill>
            </a:rPr>
            <a:t> (2005); Marshall &amp; </a:t>
          </a:r>
          <a:r>
            <a:rPr lang="es-ES_tradnl" sz="1800" kern="1200" dirty="0" err="1" smtClean="0">
              <a:solidFill>
                <a:srgbClr val="FFFFFF"/>
              </a:solidFill>
            </a:rPr>
            <a:t>Perelman</a:t>
          </a:r>
          <a:r>
            <a:rPr lang="es-ES_tradnl" sz="1800" kern="1200" dirty="0" smtClean="0">
              <a:solidFill>
                <a:srgbClr val="FFFFFF"/>
              </a:solidFill>
            </a:rPr>
            <a:t> (2008); Senén González, </a:t>
          </a:r>
          <a:r>
            <a:rPr lang="es-ES_tradnl" sz="1800" kern="1200" dirty="0" err="1" smtClean="0">
              <a:solidFill>
                <a:srgbClr val="FFFFFF"/>
              </a:solidFill>
            </a:rPr>
            <a:t>Medwid</a:t>
          </a:r>
          <a:r>
            <a:rPr lang="es-ES_tradnl" sz="1800" kern="1200" dirty="0" smtClean="0">
              <a:solidFill>
                <a:srgbClr val="FFFFFF"/>
              </a:solidFill>
            </a:rPr>
            <a:t>  &amp; </a:t>
          </a:r>
          <a:r>
            <a:rPr lang="es-ES_tradnl" sz="1800" kern="1200" dirty="0" err="1" smtClean="0">
              <a:solidFill>
                <a:srgbClr val="FFFFFF"/>
              </a:solidFill>
            </a:rPr>
            <a:t>Trajtemberg</a:t>
          </a:r>
          <a:r>
            <a:rPr lang="es-ES_tradnl" sz="1800" kern="1200" dirty="0" smtClean="0">
              <a:solidFill>
                <a:srgbClr val="FFFFFF"/>
              </a:solidFill>
            </a:rPr>
            <a:t> (2010)</a:t>
          </a:r>
          <a:endParaRPr lang="es-AR" sz="1800" kern="1200" dirty="0">
            <a:solidFill>
              <a:srgbClr val="FFFFFF"/>
            </a:solidFill>
          </a:endParaRPr>
        </a:p>
      </dsp:txBody>
      <dsp:txXfrm>
        <a:off x="3394" y="149763"/>
        <a:ext cx="2693164" cy="3223023"/>
      </dsp:txXfrm>
    </dsp:sp>
    <dsp:sp modelId="{07EDA028-4CBE-4AC9-A7D4-73DC1A916B7F}">
      <dsp:nvSpPr>
        <dsp:cNvPr id="0" name=""/>
        <dsp:cNvSpPr/>
      </dsp:nvSpPr>
      <dsp:spPr>
        <a:xfrm>
          <a:off x="2965875" y="149763"/>
          <a:ext cx="2693164" cy="3223023"/>
        </a:xfrm>
        <a:prstGeom prst="rect">
          <a:avLst/>
        </a:prstGeom>
        <a:solidFill>
          <a:schemeClr val="accent1">
            <a:lumMod val="40000"/>
            <a:lumOff val="60000"/>
          </a:schemeClr>
        </a:soli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_tradnl" sz="1800" b="1" kern="1200" dirty="0" smtClean="0">
              <a:solidFill>
                <a:schemeClr val="bg2">
                  <a:lumMod val="25000"/>
                </a:schemeClr>
              </a:solidFill>
            </a:rPr>
            <a:t>Negociación Colectiva</a:t>
          </a:r>
        </a:p>
        <a:p>
          <a:pPr lvl="0" algn="ctr" defTabSz="800100">
            <a:lnSpc>
              <a:spcPct val="90000"/>
            </a:lnSpc>
            <a:spcBef>
              <a:spcPct val="0"/>
            </a:spcBef>
            <a:spcAft>
              <a:spcPct val="35000"/>
            </a:spcAft>
          </a:pPr>
          <a:r>
            <a:rPr lang="es-ES_tradnl" sz="1800" kern="1200" dirty="0" smtClean="0">
              <a:solidFill>
                <a:schemeClr val="bg2">
                  <a:lumMod val="25000"/>
                </a:schemeClr>
              </a:solidFill>
            </a:rPr>
            <a:t>Palomino &amp; </a:t>
          </a:r>
          <a:r>
            <a:rPr lang="es-ES_tradnl" sz="1800" kern="1200" dirty="0" err="1" smtClean="0">
              <a:solidFill>
                <a:schemeClr val="bg2">
                  <a:lumMod val="25000"/>
                </a:schemeClr>
              </a:solidFill>
            </a:rPr>
            <a:t>Trajtemberg</a:t>
          </a:r>
          <a:r>
            <a:rPr lang="es-ES_tradnl" sz="1800" kern="1200" dirty="0" smtClean="0">
              <a:solidFill>
                <a:schemeClr val="bg2">
                  <a:lumMod val="25000"/>
                </a:schemeClr>
              </a:solidFill>
            </a:rPr>
            <a:t> (2006); </a:t>
          </a:r>
          <a:r>
            <a:rPr lang="es-ES_tradnl" sz="1800" kern="1200" dirty="0" err="1" smtClean="0">
              <a:solidFill>
                <a:schemeClr val="bg2">
                  <a:lumMod val="25000"/>
                </a:schemeClr>
              </a:solidFill>
            </a:rPr>
            <a:t>Etchemendy</a:t>
          </a:r>
          <a:r>
            <a:rPr lang="es-ES_tradnl" sz="1800" kern="1200" dirty="0" smtClean="0">
              <a:solidFill>
                <a:schemeClr val="bg2">
                  <a:lumMod val="25000"/>
                </a:schemeClr>
              </a:solidFill>
            </a:rPr>
            <a:t> &amp; </a:t>
          </a:r>
          <a:r>
            <a:rPr lang="es-ES_tradnl" sz="1800" kern="1200" dirty="0" err="1" smtClean="0">
              <a:solidFill>
                <a:schemeClr val="bg2">
                  <a:lumMod val="25000"/>
                </a:schemeClr>
              </a:solidFill>
            </a:rPr>
            <a:t>Collier</a:t>
          </a:r>
          <a:r>
            <a:rPr lang="es-ES_tradnl" sz="1800" kern="1200" dirty="0" smtClean="0">
              <a:solidFill>
                <a:schemeClr val="bg2">
                  <a:lumMod val="25000"/>
                </a:schemeClr>
              </a:solidFill>
            </a:rPr>
            <a:t>  (2007); </a:t>
          </a:r>
          <a:r>
            <a:rPr lang="es-ES_tradnl" sz="1800" kern="1200" dirty="0" err="1" smtClean="0">
              <a:solidFill>
                <a:schemeClr val="bg2">
                  <a:lumMod val="25000"/>
                </a:schemeClr>
              </a:solidFill>
            </a:rPr>
            <a:t>Marticorena</a:t>
          </a:r>
          <a:r>
            <a:rPr lang="es-ES_tradnl" sz="1800" kern="1200" dirty="0" smtClean="0">
              <a:solidFill>
                <a:schemeClr val="bg2">
                  <a:lumMod val="25000"/>
                </a:schemeClr>
              </a:solidFill>
            </a:rPr>
            <a:t> (2011); Senén González, </a:t>
          </a:r>
          <a:r>
            <a:rPr lang="es-ES_tradnl" sz="1800" kern="1200" dirty="0" err="1" smtClean="0">
              <a:solidFill>
                <a:schemeClr val="bg2">
                  <a:lumMod val="25000"/>
                </a:schemeClr>
              </a:solidFill>
            </a:rPr>
            <a:t>Medwid</a:t>
          </a:r>
          <a:r>
            <a:rPr lang="es-ES_tradnl" sz="1800" kern="1200" dirty="0" smtClean="0">
              <a:solidFill>
                <a:schemeClr val="bg2">
                  <a:lumMod val="25000"/>
                </a:schemeClr>
              </a:solidFill>
            </a:rPr>
            <a:t> &amp; </a:t>
          </a:r>
          <a:r>
            <a:rPr lang="es-ES_tradnl" sz="1800" kern="1200" dirty="0" err="1" smtClean="0">
              <a:solidFill>
                <a:schemeClr val="bg2">
                  <a:lumMod val="25000"/>
                </a:schemeClr>
              </a:solidFill>
            </a:rPr>
            <a:t>Trajtemberg</a:t>
          </a:r>
          <a:r>
            <a:rPr lang="es-ES_tradnl" sz="1800" kern="1200" dirty="0" smtClean="0">
              <a:solidFill>
                <a:schemeClr val="bg2">
                  <a:lumMod val="25000"/>
                </a:schemeClr>
              </a:solidFill>
            </a:rPr>
            <a:t> (2011); </a:t>
          </a:r>
          <a:r>
            <a:rPr lang="es-ES_tradnl" sz="1800" kern="1200" dirty="0" err="1" smtClean="0">
              <a:solidFill>
                <a:schemeClr val="bg2">
                  <a:lumMod val="25000"/>
                </a:schemeClr>
              </a:solidFill>
            </a:rPr>
            <a:t>Trajtemberg</a:t>
          </a:r>
          <a:r>
            <a:rPr lang="es-ES_tradnl" sz="1800" kern="1200" dirty="0" smtClean="0">
              <a:solidFill>
                <a:schemeClr val="bg2">
                  <a:lumMod val="25000"/>
                </a:schemeClr>
              </a:solidFill>
            </a:rPr>
            <a:t> &amp; </a:t>
          </a:r>
          <a:r>
            <a:rPr lang="es-ES_tradnl" sz="1800" kern="1200" dirty="0" err="1" smtClean="0">
              <a:solidFill>
                <a:schemeClr val="bg2">
                  <a:lumMod val="25000"/>
                </a:schemeClr>
              </a:solidFill>
            </a:rPr>
            <a:t>Pontoni</a:t>
          </a:r>
          <a:r>
            <a:rPr lang="es-ES_tradnl" sz="1800" kern="1200" dirty="0" smtClean="0">
              <a:solidFill>
                <a:schemeClr val="bg2">
                  <a:lumMod val="25000"/>
                </a:schemeClr>
              </a:solidFill>
            </a:rPr>
            <a:t> (2017)</a:t>
          </a:r>
          <a:endParaRPr lang="es-AR" sz="1800" kern="1200" dirty="0">
            <a:solidFill>
              <a:schemeClr val="bg2">
                <a:lumMod val="25000"/>
              </a:schemeClr>
            </a:solidFill>
          </a:endParaRPr>
        </a:p>
      </dsp:txBody>
      <dsp:txXfrm>
        <a:off x="2965875" y="149763"/>
        <a:ext cx="2693164" cy="3223023"/>
      </dsp:txXfrm>
    </dsp:sp>
    <dsp:sp modelId="{0681831D-018F-47A7-81F5-2305F4FF6C58}">
      <dsp:nvSpPr>
        <dsp:cNvPr id="0" name=""/>
        <dsp:cNvSpPr/>
      </dsp:nvSpPr>
      <dsp:spPr>
        <a:xfrm>
          <a:off x="5928356" y="149763"/>
          <a:ext cx="2693164" cy="3223023"/>
        </a:xfrm>
        <a:prstGeom prst="rect">
          <a:avLst/>
        </a:prstGeom>
        <a:solidFill>
          <a:schemeClr val="bg1">
            <a:lumMod val="40000"/>
            <a:lumOff val="60000"/>
          </a:schemeClr>
        </a:soli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_tradnl" sz="1800" b="1" kern="1200" dirty="0" smtClean="0">
              <a:solidFill>
                <a:schemeClr val="bg2">
                  <a:lumMod val="25000"/>
                </a:schemeClr>
              </a:solidFill>
            </a:rPr>
            <a:t>Conflictividad Laboral</a:t>
          </a:r>
        </a:p>
        <a:p>
          <a:pPr lvl="0" algn="ctr" defTabSz="800100">
            <a:lnSpc>
              <a:spcPct val="90000"/>
            </a:lnSpc>
            <a:spcBef>
              <a:spcPct val="0"/>
            </a:spcBef>
            <a:spcAft>
              <a:spcPct val="35000"/>
            </a:spcAft>
          </a:pPr>
          <a:r>
            <a:rPr lang="es-ES_tradnl" sz="1800" kern="1200" dirty="0" err="1" smtClean="0">
              <a:solidFill>
                <a:schemeClr val="bg2">
                  <a:lumMod val="25000"/>
                </a:schemeClr>
              </a:solidFill>
            </a:rPr>
            <a:t>Ghigliani</a:t>
          </a:r>
          <a:r>
            <a:rPr lang="es-ES_tradnl" sz="1800" kern="1200" dirty="0" smtClean="0">
              <a:solidFill>
                <a:schemeClr val="bg2">
                  <a:lumMod val="25000"/>
                </a:schemeClr>
              </a:solidFill>
            </a:rPr>
            <a:t> (2009);</a:t>
          </a:r>
        </a:p>
        <a:p>
          <a:pPr lvl="0" algn="ctr" defTabSz="800100">
            <a:lnSpc>
              <a:spcPct val="90000"/>
            </a:lnSpc>
            <a:spcBef>
              <a:spcPct val="0"/>
            </a:spcBef>
            <a:spcAft>
              <a:spcPct val="35000"/>
            </a:spcAft>
          </a:pPr>
          <a:r>
            <a:rPr lang="es-ES_tradnl" sz="1800" kern="1200" dirty="0" err="1" smtClean="0">
              <a:solidFill>
                <a:schemeClr val="bg2">
                  <a:lumMod val="25000"/>
                </a:schemeClr>
              </a:solidFill>
            </a:rPr>
            <a:t>Spaltenberg</a:t>
          </a:r>
          <a:r>
            <a:rPr lang="es-ES_tradnl" sz="1800" kern="1200" dirty="0" smtClean="0">
              <a:solidFill>
                <a:schemeClr val="bg2">
                  <a:lumMod val="25000"/>
                </a:schemeClr>
              </a:solidFill>
            </a:rPr>
            <a:t> (2013) Barrera </a:t>
          </a:r>
          <a:r>
            <a:rPr lang="es-ES_tradnl" sz="1800" kern="1200" dirty="0" err="1" smtClean="0">
              <a:solidFill>
                <a:schemeClr val="bg2">
                  <a:lumMod val="25000"/>
                </a:schemeClr>
              </a:solidFill>
            </a:rPr>
            <a:t>Insúa</a:t>
          </a:r>
          <a:r>
            <a:rPr lang="es-ES_tradnl" sz="1800" kern="1200" dirty="0" smtClean="0">
              <a:solidFill>
                <a:schemeClr val="bg2">
                  <a:lumMod val="25000"/>
                </a:schemeClr>
              </a:solidFill>
            </a:rPr>
            <a:t> (2014): Payo </a:t>
          </a:r>
          <a:r>
            <a:rPr lang="es-ES_tradnl" sz="1800" kern="1200" dirty="0" err="1" smtClean="0">
              <a:solidFill>
                <a:schemeClr val="bg2">
                  <a:lumMod val="25000"/>
                </a:schemeClr>
              </a:solidFill>
            </a:rPr>
            <a:t>Esper</a:t>
          </a:r>
          <a:r>
            <a:rPr lang="es-ES_tradnl" sz="1800" kern="1200" dirty="0" smtClean="0">
              <a:solidFill>
                <a:schemeClr val="bg2">
                  <a:lumMod val="25000"/>
                </a:schemeClr>
              </a:solidFill>
            </a:rPr>
            <a:t> (2014)</a:t>
          </a:r>
          <a:endParaRPr lang="es-AR" sz="1800" kern="1200" dirty="0">
            <a:solidFill>
              <a:schemeClr val="bg2">
                <a:lumMod val="25000"/>
              </a:schemeClr>
            </a:solidFill>
          </a:endParaRPr>
        </a:p>
      </dsp:txBody>
      <dsp:txXfrm>
        <a:off x="5928356" y="149763"/>
        <a:ext cx="2693164" cy="3223023"/>
      </dsp:txXfrm>
    </dsp:sp>
    <dsp:sp modelId="{80684206-1FC3-49F4-9CF3-11797DE9CFA1}">
      <dsp:nvSpPr>
        <dsp:cNvPr id="0" name=""/>
        <dsp:cNvSpPr/>
      </dsp:nvSpPr>
      <dsp:spPr>
        <a:xfrm>
          <a:off x="8890837" y="149763"/>
          <a:ext cx="2693164" cy="3223023"/>
        </a:xfrm>
        <a:prstGeom prst="rect">
          <a:avLst/>
        </a:prstGeom>
        <a:solidFill>
          <a:schemeClr val="tx2">
            <a:lumMod val="90000"/>
          </a:schemeClr>
        </a:soli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_tradnl" sz="1800" b="1" kern="1200" dirty="0" smtClean="0">
              <a:solidFill>
                <a:schemeClr val="bg2">
                  <a:lumMod val="25000"/>
                </a:schemeClr>
              </a:solidFill>
            </a:rPr>
            <a:t>Distributivo salarial</a:t>
          </a:r>
        </a:p>
        <a:p>
          <a:pPr lvl="0" algn="ctr" defTabSz="800100">
            <a:lnSpc>
              <a:spcPct val="90000"/>
            </a:lnSpc>
            <a:spcBef>
              <a:spcPct val="0"/>
            </a:spcBef>
            <a:spcAft>
              <a:spcPct val="35000"/>
            </a:spcAft>
          </a:pPr>
          <a:r>
            <a:rPr lang="es-ES_tradnl" sz="1800" kern="1200" dirty="0" smtClean="0">
              <a:solidFill>
                <a:schemeClr val="bg2">
                  <a:lumMod val="25000"/>
                </a:schemeClr>
              </a:solidFill>
            </a:rPr>
            <a:t>Marshall (2002); </a:t>
          </a:r>
          <a:r>
            <a:rPr lang="es-ES_tradnl" sz="1800" kern="1200" dirty="0" err="1" smtClean="0">
              <a:solidFill>
                <a:schemeClr val="bg2">
                  <a:lumMod val="25000"/>
                </a:schemeClr>
              </a:solidFill>
            </a:rPr>
            <a:t>Ronconi</a:t>
          </a:r>
          <a:r>
            <a:rPr lang="es-ES_tradnl" sz="1800" kern="1200" dirty="0" smtClean="0">
              <a:solidFill>
                <a:schemeClr val="bg2">
                  <a:lumMod val="25000"/>
                </a:schemeClr>
              </a:solidFill>
            </a:rPr>
            <a:t> (2013); Alejo &amp; Casanova (2016); </a:t>
          </a:r>
          <a:r>
            <a:rPr lang="es-ES_tradnl" sz="1800" kern="1200" dirty="0" err="1" smtClean="0">
              <a:solidFill>
                <a:schemeClr val="bg2">
                  <a:lumMod val="25000"/>
                </a:schemeClr>
              </a:solidFill>
            </a:rPr>
            <a:t>Beccaria</a:t>
          </a:r>
          <a:r>
            <a:rPr lang="es-ES_tradnl" sz="1800" kern="1200" dirty="0" smtClean="0">
              <a:solidFill>
                <a:schemeClr val="bg2">
                  <a:lumMod val="25000"/>
                </a:schemeClr>
              </a:solidFill>
            </a:rPr>
            <a:t>, </a:t>
          </a:r>
          <a:r>
            <a:rPr lang="es-ES_tradnl" sz="1800" kern="1200" dirty="0" err="1" smtClean="0">
              <a:solidFill>
                <a:schemeClr val="bg2">
                  <a:lumMod val="25000"/>
                </a:schemeClr>
              </a:solidFill>
            </a:rPr>
            <a:t>Fernandez</a:t>
          </a:r>
          <a:r>
            <a:rPr lang="es-ES_tradnl" sz="1800" kern="1200" dirty="0" smtClean="0">
              <a:solidFill>
                <a:schemeClr val="bg2">
                  <a:lumMod val="25000"/>
                </a:schemeClr>
              </a:solidFill>
            </a:rPr>
            <a:t> &amp; </a:t>
          </a:r>
          <a:r>
            <a:rPr lang="es-ES_tradnl" sz="1800" kern="1200" dirty="0" err="1" smtClean="0">
              <a:solidFill>
                <a:schemeClr val="bg2">
                  <a:lumMod val="25000"/>
                </a:schemeClr>
              </a:solidFill>
            </a:rPr>
            <a:t>Trajtemberg</a:t>
          </a:r>
          <a:r>
            <a:rPr lang="es-ES_tradnl" sz="1800" kern="1200" dirty="0" smtClean="0">
              <a:solidFill>
                <a:schemeClr val="bg2">
                  <a:lumMod val="25000"/>
                </a:schemeClr>
              </a:solidFill>
            </a:rPr>
            <a:t> (2017); Martínez Correa, Lombardo &amp; </a:t>
          </a:r>
          <a:r>
            <a:rPr lang="es-ES_tradnl" sz="1800" kern="1200" dirty="0" err="1" smtClean="0">
              <a:solidFill>
                <a:schemeClr val="bg2">
                  <a:lumMod val="25000"/>
                </a:schemeClr>
              </a:solidFill>
            </a:rPr>
            <a:t>Bentivegna</a:t>
          </a:r>
          <a:r>
            <a:rPr lang="es-ES_tradnl" sz="1800" kern="1200" dirty="0" smtClean="0">
              <a:solidFill>
                <a:schemeClr val="bg2">
                  <a:lumMod val="25000"/>
                </a:schemeClr>
              </a:solidFill>
            </a:rPr>
            <a:t> (2018).</a:t>
          </a:r>
          <a:endParaRPr lang="es-AR" sz="1800" kern="1200" dirty="0">
            <a:solidFill>
              <a:schemeClr val="bg2">
                <a:lumMod val="25000"/>
              </a:schemeClr>
            </a:solidFill>
          </a:endParaRPr>
        </a:p>
      </dsp:txBody>
      <dsp:txXfrm>
        <a:off x="8890837" y="149763"/>
        <a:ext cx="2693164" cy="322302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1787F2-7756-49BA-A441-840AFC18AEEC}">
      <dsp:nvSpPr>
        <dsp:cNvPr id="0" name=""/>
        <dsp:cNvSpPr/>
      </dsp:nvSpPr>
      <dsp:spPr>
        <a:xfrm>
          <a:off x="4158" y="539767"/>
          <a:ext cx="3039287" cy="759821"/>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ES_tradnl" sz="1800" kern="1200" dirty="0" smtClean="0">
              <a:solidFill>
                <a:srgbClr val="FFFFFF"/>
              </a:solidFill>
            </a:rPr>
            <a:t>ENES - PISAC</a:t>
          </a:r>
          <a:endParaRPr lang="es-AR" sz="1800" kern="1200" dirty="0">
            <a:solidFill>
              <a:srgbClr val="FFFFFF"/>
            </a:solidFill>
          </a:endParaRPr>
        </a:p>
      </dsp:txBody>
      <dsp:txXfrm>
        <a:off x="26412" y="562021"/>
        <a:ext cx="2994779" cy="715313"/>
      </dsp:txXfrm>
    </dsp:sp>
    <dsp:sp modelId="{B9956484-BC23-49AB-A611-738F85E31ACD}">
      <dsp:nvSpPr>
        <dsp:cNvPr id="0" name=""/>
        <dsp:cNvSpPr/>
      </dsp:nvSpPr>
      <dsp:spPr>
        <a:xfrm rot="5400000">
          <a:off x="1440224" y="1302838"/>
          <a:ext cx="167156" cy="259439"/>
        </a:xfrm>
        <a:prstGeom prst="rightArrow">
          <a:avLst>
            <a:gd name="adj1" fmla="val 66700"/>
            <a:gd name="adj2" fmla="val 50000"/>
          </a:avLst>
        </a:prstGeom>
        <a:solidFill>
          <a:schemeClr val="accent4">
            <a:lumMod val="50000"/>
          </a:schemeClr>
        </a:solidFill>
        <a:ln>
          <a:noFill/>
        </a:ln>
        <a:effectLst/>
      </dsp:spPr>
      <dsp:style>
        <a:lnRef idx="0">
          <a:scrgbClr r="0" g="0" b="0"/>
        </a:lnRef>
        <a:fillRef idx="1">
          <a:scrgbClr r="0" g="0" b="0"/>
        </a:fillRef>
        <a:effectRef idx="0">
          <a:scrgbClr r="0" g="0" b="0"/>
        </a:effectRef>
        <a:fontRef idx="minor">
          <a:schemeClr val="lt1"/>
        </a:fontRef>
      </dsp:style>
    </dsp:sp>
    <dsp:sp modelId="{0E6D32F3-9A48-4B66-88A2-217AEB3B422F}">
      <dsp:nvSpPr>
        <dsp:cNvPr id="0" name=""/>
        <dsp:cNvSpPr/>
      </dsp:nvSpPr>
      <dsp:spPr>
        <a:xfrm>
          <a:off x="4158" y="1565527"/>
          <a:ext cx="3039287" cy="759821"/>
        </a:xfrm>
        <a:prstGeom prst="roundRect">
          <a:avLst>
            <a:gd name="adj" fmla="val 10000"/>
          </a:avLst>
        </a:prstGeom>
        <a:solidFill>
          <a:schemeClr val="tx1">
            <a:lumMod val="10000"/>
            <a:lumOff val="90000"/>
            <a:alpha val="90000"/>
          </a:schemeClr>
        </a:solidFill>
        <a:ln w="19050" cap="rnd" cmpd="sng" algn="ctr">
          <a:solidFill>
            <a:schemeClr val="accent4">
              <a:lumMod val="75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s-ES_tradnl" sz="1700" kern="1200" dirty="0" smtClean="0"/>
            <a:t>Corte Transversal 2014-2015</a:t>
          </a:r>
          <a:endParaRPr lang="es-AR" sz="1700" kern="1200" dirty="0"/>
        </a:p>
      </dsp:txBody>
      <dsp:txXfrm>
        <a:off x="26412" y="1587781"/>
        <a:ext cx="2994779" cy="715313"/>
      </dsp:txXfrm>
    </dsp:sp>
    <dsp:sp modelId="{40FE015E-229A-4632-9E09-037CC17B4F3D}">
      <dsp:nvSpPr>
        <dsp:cNvPr id="0" name=""/>
        <dsp:cNvSpPr/>
      </dsp:nvSpPr>
      <dsp:spPr>
        <a:xfrm rot="5400000">
          <a:off x="1440224" y="2328598"/>
          <a:ext cx="167156" cy="259439"/>
        </a:xfrm>
        <a:prstGeom prst="rightArrow">
          <a:avLst>
            <a:gd name="adj1" fmla="val 66700"/>
            <a:gd name="adj2" fmla="val 50000"/>
          </a:avLst>
        </a:prstGeom>
        <a:solidFill>
          <a:schemeClr val="accent4">
            <a:lumMod val="50000"/>
          </a:schemeClr>
        </a:solidFill>
        <a:ln>
          <a:noFill/>
        </a:ln>
        <a:effectLst/>
      </dsp:spPr>
      <dsp:style>
        <a:lnRef idx="0">
          <a:scrgbClr r="0" g="0" b="0"/>
        </a:lnRef>
        <a:fillRef idx="1">
          <a:scrgbClr r="0" g="0" b="0"/>
        </a:fillRef>
        <a:effectRef idx="0">
          <a:scrgbClr r="0" g="0" b="0"/>
        </a:effectRef>
        <a:fontRef idx="minor">
          <a:schemeClr val="lt1"/>
        </a:fontRef>
      </dsp:style>
    </dsp:sp>
    <dsp:sp modelId="{F5033742-967C-4672-B0C5-24AE0F9DE10B}">
      <dsp:nvSpPr>
        <dsp:cNvPr id="0" name=""/>
        <dsp:cNvSpPr/>
      </dsp:nvSpPr>
      <dsp:spPr>
        <a:xfrm>
          <a:off x="4158" y="2591286"/>
          <a:ext cx="3039287" cy="759821"/>
        </a:xfrm>
        <a:prstGeom prst="roundRect">
          <a:avLst>
            <a:gd name="adj" fmla="val 10000"/>
          </a:avLst>
        </a:prstGeom>
        <a:solidFill>
          <a:schemeClr val="tx1">
            <a:lumMod val="10000"/>
            <a:lumOff val="90000"/>
            <a:alpha val="90000"/>
          </a:schemeClr>
        </a:solidFill>
        <a:ln w="19050" cap="rnd" cmpd="sng" algn="ctr">
          <a:solidFill>
            <a:schemeClr val="accent4">
              <a:lumMod val="75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s-ES_tradnl" sz="1700" kern="1200" dirty="0" smtClean="0"/>
            <a:t>Alcance nacional</a:t>
          </a:r>
          <a:endParaRPr lang="es-AR" sz="1700" kern="1200" dirty="0"/>
        </a:p>
      </dsp:txBody>
      <dsp:txXfrm>
        <a:off x="26412" y="2613540"/>
        <a:ext cx="2994779" cy="715313"/>
      </dsp:txXfrm>
    </dsp:sp>
    <dsp:sp modelId="{F020D6D2-42C8-4F01-B1EF-44A92E43DF18}">
      <dsp:nvSpPr>
        <dsp:cNvPr id="0" name=""/>
        <dsp:cNvSpPr/>
      </dsp:nvSpPr>
      <dsp:spPr>
        <a:xfrm rot="5400000">
          <a:off x="1440224" y="3354357"/>
          <a:ext cx="167156" cy="259439"/>
        </a:xfrm>
        <a:prstGeom prst="rightArrow">
          <a:avLst>
            <a:gd name="adj1" fmla="val 66700"/>
            <a:gd name="adj2" fmla="val 50000"/>
          </a:avLst>
        </a:prstGeom>
        <a:solidFill>
          <a:schemeClr val="accent4">
            <a:lumMod val="50000"/>
          </a:schemeClr>
        </a:solidFill>
        <a:ln>
          <a:noFill/>
        </a:ln>
        <a:effectLst/>
      </dsp:spPr>
      <dsp:style>
        <a:lnRef idx="0">
          <a:scrgbClr r="0" g="0" b="0"/>
        </a:lnRef>
        <a:fillRef idx="1">
          <a:scrgbClr r="0" g="0" b="0"/>
        </a:fillRef>
        <a:effectRef idx="0">
          <a:scrgbClr r="0" g="0" b="0"/>
        </a:effectRef>
        <a:fontRef idx="minor">
          <a:schemeClr val="lt1"/>
        </a:fontRef>
      </dsp:style>
    </dsp:sp>
    <dsp:sp modelId="{843BCC00-2DB4-4AE9-9407-0FA64F6DD6E1}">
      <dsp:nvSpPr>
        <dsp:cNvPr id="0" name=""/>
        <dsp:cNvSpPr/>
      </dsp:nvSpPr>
      <dsp:spPr>
        <a:xfrm>
          <a:off x="4158" y="3617046"/>
          <a:ext cx="3039287" cy="759821"/>
        </a:xfrm>
        <a:prstGeom prst="roundRect">
          <a:avLst>
            <a:gd name="adj" fmla="val 10000"/>
          </a:avLst>
        </a:prstGeom>
        <a:solidFill>
          <a:schemeClr val="tx1">
            <a:lumMod val="10000"/>
            <a:lumOff val="90000"/>
            <a:alpha val="90000"/>
          </a:schemeClr>
        </a:solidFill>
        <a:ln w="19050" cap="rnd" cmpd="sng" algn="ctr">
          <a:solidFill>
            <a:schemeClr val="accent4">
              <a:lumMod val="75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s-ES_tradnl" sz="1700" kern="1200" dirty="0" smtClean="0"/>
            <a:t>Muestra:  2730 trabajadores 18-25 años registrados</a:t>
          </a:r>
          <a:endParaRPr lang="es-AR" sz="1700" kern="1200" dirty="0"/>
        </a:p>
      </dsp:txBody>
      <dsp:txXfrm>
        <a:off x="26412" y="3639300"/>
        <a:ext cx="2994779" cy="715313"/>
      </dsp:txXfrm>
    </dsp:sp>
    <dsp:sp modelId="{D4591B85-4C49-4956-9D96-ECA33D2AF001}">
      <dsp:nvSpPr>
        <dsp:cNvPr id="0" name=""/>
        <dsp:cNvSpPr/>
      </dsp:nvSpPr>
      <dsp:spPr>
        <a:xfrm>
          <a:off x="3468946" y="539767"/>
          <a:ext cx="3039287" cy="759821"/>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ES_tradnl" sz="1800" kern="1200" dirty="0" err="1" smtClean="0">
              <a:solidFill>
                <a:srgbClr val="FFFFFF"/>
              </a:solidFill>
            </a:rPr>
            <a:t>DEyRT</a:t>
          </a:r>
          <a:r>
            <a:rPr lang="es-ES_tradnl" sz="1800" kern="1200" dirty="0" smtClean="0">
              <a:solidFill>
                <a:srgbClr val="FFFFFF"/>
              </a:solidFill>
            </a:rPr>
            <a:t> - </a:t>
          </a:r>
          <a:r>
            <a:rPr lang="es-ES_tradnl" sz="1800" kern="1200" dirty="0" err="1" smtClean="0">
              <a:solidFill>
                <a:srgbClr val="FFFFFF"/>
              </a:solidFill>
            </a:rPr>
            <a:t>MPyT</a:t>
          </a:r>
          <a:endParaRPr lang="es-AR" sz="1800" kern="1200" dirty="0">
            <a:solidFill>
              <a:srgbClr val="FFFFFF"/>
            </a:solidFill>
          </a:endParaRPr>
        </a:p>
      </dsp:txBody>
      <dsp:txXfrm>
        <a:off x="3491200" y="562021"/>
        <a:ext cx="2994779" cy="715313"/>
      </dsp:txXfrm>
    </dsp:sp>
    <dsp:sp modelId="{B6611263-62E0-4777-8009-F726AAC7AEAC}">
      <dsp:nvSpPr>
        <dsp:cNvPr id="0" name=""/>
        <dsp:cNvSpPr/>
      </dsp:nvSpPr>
      <dsp:spPr>
        <a:xfrm rot="5400000">
          <a:off x="4905012" y="1302838"/>
          <a:ext cx="167156" cy="259439"/>
        </a:xfrm>
        <a:prstGeom prst="rightArrow">
          <a:avLst>
            <a:gd name="adj1" fmla="val 66700"/>
            <a:gd name="adj2" fmla="val 50000"/>
          </a:avLst>
        </a:prstGeom>
        <a:solidFill>
          <a:schemeClr val="accent4">
            <a:lumMod val="50000"/>
          </a:schemeClr>
        </a:solidFill>
        <a:ln>
          <a:noFill/>
        </a:ln>
        <a:effectLst/>
      </dsp:spPr>
      <dsp:style>
        <a:lnRef idx="0">
          <a:scrgbClr r="0" g="0" b="0"/>
        </a:lnRef>
        <a:fillRef idx="1">
          <a:scrgbClr r="0" g="0" b="0"/>
        </a:fillRef>
        <a:effectRef idx="0">
          <a:scrgbClr r="0" g="0" b="0"/>
        </a:effectRef>
        <a:fontRef idx="minor">
          <a:schemeClr val="lt1"/>
        </a:fontRef>
      </dsp:style>
    </dsp:sp>
    <dsp:sp modelId="{073FED3C-F0AC-4160-8B41-443E0855C229}">
      <dsp:nvSpPr>
        <dsp:cNvPr id="0" name=""/>
        <dsp:cNvSpPr/>
      </dsp:nvSpPr>
      <dsp:spPr>
        <a:xfrm>
          <a:off x="3468946" y="1565527"/>
          <a:ext cx="3039287" cy="759821"/>
        </a:xfrm>
        <a:prstGeom prst="roundRect">
          <a:avLst>
            <a:gd name="adj" fmla="val 10000"/>
          </a:avLst>
        </a:prstGeom>
        <a:solidFill>
          <a:schemeClr val="tx1">
            <a:lumMod val="10000"/>
            <a:lumOff val="90000"/>
            <a:alpha val="90000"/>
          </a:schemeClr>
        </a:solidFill>
        <a:ln w="19050" cap="rnd" cmpd="sng" algn="ctr">
          <a:solidFill>
            <a:schemeClr val="accent4">
              <a:lumMod val="75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s-ES_tradnl" sz="1700" kern="1200" dirty="0" smtClean="0"/>
            <a:t>CL por reclamo salarial en sector privado 2012-2013</a:t>
          </a:r>
          <a:endParaRPr lang="es-AR" sz="1700" kern="1200" dirty="0"/>
        </a:p>
      </dsp:txBody>
      <dsp:txXfrm>
        <a:off x="3491200" y="1587781"/>
        <a:ext cx="2994779" cy="715313"/>
      </dsp:txXfrm>
    </dsp:sp>
    <dsp:sp modelId="{34159BEE-8679-47A4-8E8E-BF153EC6C84F}">
      <dsp:nvSpPr>
        <dsp:cNvPr id="0" name=""/>
        <dsp:cNvSpPr/>
      </dsp:nvSpPr>
      <dsp:spPr>
        <a:xfrm rot="5400000">
          <a:off x="4905012" y="2328598"/>
          <a:ext cx="167156" cy="259439"/>
        </a:xfrm>
        <a:prstGeom prst="rightArrow">
          <a:avLst>
            <a:gd name="adj1" fmla="val 66700"/>
            <a:gd name="adj2" fmla="val 50000"/>
          </a:avLst>
        </a:prstGeom>
        <a:solidFill>
          <a:schemeClr val="accent4">
            <a:lumMod val="50000"/>
          </a:schemeClr>
        </a:solidFill>
        <a:ln>
          <a:noFill/>
        </a:ln>
        <a:effectLst/>
      </dsp:spPr>
      <dsp:style>
        <a:lnRef idx="0">
          <a:scrgbClr r="0" g="0" b="0"/>
        </a:lnRef>
        <a:fillRef idx="1">
          <a:scrgbClr r="0" g="0" b="0"/>
        </a:fillRef>
        <a:effectRef idx="0">
          <a:scrgbClr r="0" g="0" b="0"/>
        </a:effectRef>
        <a:fontRef idx="minor">
          <a:schemeClr val="lt1"/>
        </a:fontRef>
      </dsp:style>
    </dsp:sp>
    <dsp:sp modelId="{56D4B4E2-C097-416F-85C8-B21DA1E0B075}">
      <dsp:nvSpPr>
        <dsp:cNvPr id="0" name=""/>
        <dsp:cNvSpPr/>
      </dsp:nvSpPr>
      <dsp:spPr>
        <a:xfrm>
          <a:off x="3468946" y="2591286"/>
          <a:ext cx="3039287" cy="759821"/>
        </a:xfrm>
        <a:prstGeom prst="roundRect">
          <a:avLst>
            <a:gd name="adj" fmla="val 10000"/>
          </a:avLst>
        </a:prstGeom>
        <a:solidFill>
          <a:schemeClr val="tx1">
            <a:lumMod val="10000"/>
            <a:lumOff val="90000"/>
            <a:alpha val="90000"/>
          </a:schemeClr>
        </a:solidFill>
        <a:ln w="19050" cap="rnd" cmpd="sng" algn="ctr">
          <a:solidFill>
            <a:schemeClr val="accent4">
              <a:lumMod val="75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s-ES_tradnl" sz="1700" kern="1200" dirty="0" smtClean="0"/>
            <a:t>Por rama de actividad y por región</a:t>
          </a:r>
          <a:endParaRPr lang="es-AR" sz="1700" kern="1200" dirty="0"/>
        </a:p>
      </dsp:txBody>
      <dsp:txXfrm>
        <a:off x="3491200" y="2613540"/>
        <a:ext cx="2994779" cy="715313"/>
      </dsp:txXfrm>
    </dsp:sp>
    <dsp:sp modelId="{B2CE3A93-0B5C-4769-B266-9299C7B3AA8E}">
      <dsp:nvSpPr>
        <dsp:cNvPr id="0" name=""/>
        <dsp:cNvSpPr/>
      </dsp:nvSpPr>
      <dsp:spPr>
        <a:xfrm rot="5400000">
          <a:off x="4905012" y="3354357"/>
          <a:ext cx="167156" cy="259439"/>
        </a:xfrm>
        <a:prstGeom prst="rightArrow">
          <a:avLst>
            <a:gd name="adj1" fmla="val 66700"/>
            <a:gd name="adj2" fmla="val 50000"/>
          </a:avLst>
        </a:prstGeom>
        <a:solidFill>
          <a:schemeClr val="accent4">
            <a:lumMod val="50000"/>
          </a:schemeClr>
        </a:solidFill>
        <a:ln>
          <a:noFill/>
        </a:ln>
        <a:effectLst/>
      </dsp:spPr>
      <dsp:style>
        <a:lnRef idx="0">
          <a:scrgbClr r="0" g="0" b="0"/>
        </a:lnRef>
        <a:fillRef idx="1">
          <a:scrgbClr r="0" g="0" b="0"/>
        </a:fillRef>
        <a:effectRef idx="0">
          <a:scrgbClr r="0" g="0" b="0"/>
        </a:effectRef>
        <a:fontRef idx="minor">
          <a:schemeClr val="lt1"/>
        </a:fontRef>
      </dsp:style>
    </dsp:sp>
    <dsp:sp modelId="{4D39D0BF-7711-4746-971B-D9A22A76DDB6}">
      <dsp:nvSpPr>
        <dsp:cNvPr id="0" name=""/>
        <dsp:cNvSpPr/>
      </dsp:nvSpPr>
      <dsp:spPr>
        <a:xfrm>
          <a:off x="3468946" y="3617046"/>
          <a:ext cx="3039287" cy="759821"/>
        </a:xfrm>
        <a:prstGeom prst="roundRect">
          <a:avLst>
            <a:gd name="adj" fmla="val 10000"/>
          </a:avLst>
        </a:prstGeom>
        <a:solidFill>
          <a:schemeClr val="tx1">
            <a:lumMod val="10000"/>
            <a:lumOff val="90000"/>
            <a:alpha val="90000"/>
          </a:schemeClr>
        </a:solidFill>
        <a:ln w="19050" cap="rnd" cmpd="sng" algn="ctr">
          <a:solidFill>
            <a:schemeClr val="accent4">
              <a:lumMod val="75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s-ES_tradnl" sz="1700" kern="1200" dirty="0" smtClean="0"/>
            <a:t>54 observaciones                   (9 ramas x 6 regiones)</a:t>
          </a:r>
          <a:endParaRPr lang="es-AR" sz="1700" kern="1200" dirty="0"/>
        </a:p>
      </dsp:txBody>
      <dsp:txXfrm>
        <a:off x="3491200" y="3639300"/>
        <a:ext cx="2994779" cy="715313"/>
      </dsp:txXfrm>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6725"/>
          </a:xfrm>
          <a:prstGeom prst="rect">
            <a:avLst/>
          </a:prstGeom>
        </p:spPr>
        <p:txBody>
          <a:bodyPr vert="horz" lIns="91440" tIns="45720" rIns="91440" bIns="45720" rtlCol="0"/>
          <a:lstStyle>
            <a:lvl1pPr algn="r">
              <a:defRPr sz="1200"/>
            </a:lvl1pPr>
          </a:lstStyle>
          <a:p>
            <a:fld id="{E574AC39-44E6-425E-AF49-CF7D189F346F}" type="datetimeFigureOut">
              <a:rPr lang="en-US" smtClean="0"/>
              <a:pPr/>
              <a:t>5/8/2019</a:t>
            </a:fld>
            <a:endParaRPr lang="en-US"/>
          </a:p>
        </p:txBody>
      </p:sp>
      <p:sp>
        <p:nvSpPr>
          <p:cNvPr id="4" name="Footer Placeholder 3"/>
          <p:cNvSpPr>
            <a:spLocks noGrp="1"/>
          </p:cNvSpPr>
          <p:nvPr>
            <p:ph type="ftr" sz="quarter" idx="2"/>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a:defRPr sz="1200"/>
            </a:lvl1pPr>
          </a:lstStyle>
          <a:p>
            <a:fld id="{6320F472-929B-459B-8D82-2FABCC5B32A0}" type="slidenum">
              <a:rPr lang="en-US" smtClean="0"/>
              <a:pPr/>
              <a:t>‹Nº›</a:t>
            </a:fld>
            <a:endParaRPr lang="en-US"/>
          </a:p>
        </p:txBody>
      </p:sp>
    </p:spTree>
    <p:extLst>
      <p:ext uri="{BB962C8B-B14F-4D97-AF65-F5344CB8AC3E}">
        <p14:creationId xmlns:p14="http://schemas.microsoft.com/office/powerpoint/2010/main" val="32022641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DF2775BC-6312-42C7-B7C5-EA6783C2D9CA}" type="datetimeFigureOut">
              <a:rPr lang="en-US" smtClean="0"/>
              <a:pPr/>
              <a:t>5/8/2019</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67F715A1-4ADC-44E0-9587-804FF39D6B22}" type="slidenum">
              <a:rPr lang="en-US" smtClean="0"/>
              <a:pPr/>
              <a:t>‹Nº›</a:t>
            </a:fld>
            <a:endParaRPr lang="en-US"/>
          </a:p>
        </p:txBody>
      </p:sp>
    </p:spTree>
    <p:extLst>
      <p:ext uri="{BB962C8B-B14F-4D97-AF65-F5344CB8AC3E}">
        <p14:creationId xmlns:p14="http://schemas.microsoft.com/office/powerpoint/2010/main" val="172984200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AR"/>
          </a:p>
        </p:txBody>
      </p:sp>
      <p:sp>
        <p:nvSpPr>
          <p:cNvPr id="4" name="3 Marcador de número de diapositiva"/>
          <p:cNvSpPr>
            <a:spLocks noGrp="1"/>
          </p:cNvSpPr>
          <p:nvPr>
            <p:ph type="sldNum" sz="quarter" idx="10"/>
          </p:nvPr>
        </p:nvSpPr>
        <p:spPr/>
        <p:txBody>
          <a:bodyPr/>
          <a:lstStyle/>
          <a:p>
            <a:fld id="{67F715A1-4ADC-44E0-9587-804FF39D6B22}"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325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Otra característica señalada comúnmente cuando se debate el modelo sindical es el principio conocido como erga omnes que invierte la representación haciendo que el resultado de las negociaciones colectivas homologadas por el Ministerio de Trabajo recaiga sobre todos los trabajadores del universo en cuestión, sin importar si poseen o no afiliación al sindicato (entre otros, </a:t>
            </a:r>
            <a:r>
              <a:rPr lang="es-AR" dirty="0" err="1" smtClean="0"/>
              <a:t>Abós</a:t>
            </a:r>
            <a:r>
              <a:rPr lang="es-AR" dirty="0" smtClean="0"/>
              <a:t>, 1989; Vázquez </a:t>
            </a:r>
            <a:r>
              <a:rPr lang="es-AR" dirty="0" err="1" smtClean="0"/>
              <a:t>Vialard</a:t>
            </a:r>
            <a:r>
              <a:rPr lang="es-AR" dirty="0" smtClean="0"/>
              <a:t>, 1995; </a:t>
            </a:r>
            <a:r>
              <a:rPr lang="es-AR" dirty="0" err="1" smtClean="0"/>
              <a:t>Drolas</a:t>
            </a:r>
            <a:r>
              <a:rPr lang="es-AR" dirty="0" smtClean="0"/>
              <a:t>, 2004; </a:t>
            </a:r>
            <a:r>
              <a:rPr lang="es-AR" dirty="0" err="1" smtClean="0"/>
              <a:t>Etala</a:t>
            </a:r>
            <a:r>
              <a:rPr lang="es-AR" dirty="0" smtClean="0"/>
              <a:t>, 2010; </a:t>
            </a:r>
            <a:r>
              <a:rPr lang="es-AR" dirty="0" err="1" smtClean="0"/>
              <a:t>Etchemendy</a:t>
            </a:r>
            <a:r>
              <a:rPr lang="es-AR" dirty="0" smtClean="0"/>
              <a:t> et al., 2011). Siguiendo los señalamientos de </a:t>
            </a:r>
            <a:r>
              <a:rPr lang="es-AR" dirty="0" err="1" smtClean="0"/>
              <a:t>Battistini</a:t>
            </a:r>
            <a:r>
              <a:rPr lang="es-AR" dirty="0" smtClean="0"/>
              <a:t> y </a:t>
            </a:r>
            <a:r>
              <a:rPr lang="es-AR" dirty="0" err="1" smtClean="0"/>
              <a:t>Trajtemberg</a:t>
            </a:r>
            <a:r>
              <a:rPr lang="es-AR" dirty="0" smtClean="0"/>
              <a:t>, este principio de la legislación genera que: [...] el sindicato es relevado de la necesidad de validar permanentemente su representatividad frente a los trabajadores, ya que al contar con la personería gremial es el único que puede negociar, lo cual le traslada inmediatamente la representación del conjunto de trabajadores por los cuales negoció. De este modo, la representación de los trabajadores se ejerce de arriba hacia abajo (</a:t>
            </a:r>
            <a:r>
              <a:rPr lang="es-AR" dirty="0" err="1" smtClean="0"/>
              <a:t>Battistini</a:t>
            </a:r>
            <a:r>
              <a:rPr lang="es-AR" dirty="0" smtClean="0"/>
              <a:t> y </a:t>
            </a:r>
            <a:r>
              <a:rPr lang="es-AR" dirty="0" err="1" smtClean="0"/>
              <a:t>Trajtemberg</a:t>
            </a:r>
            <a:r>
              <a:rPr lang="es-AR" dirty="0" smtClean="0"/>
              <a:t>, 2014: 7).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sz="1200" b="0" i="1" kern="1200" dirty="0" smtClean="0">
                <a:solidFill>
                  <a:schemeClr val="tx1"/>
                </a:solidFill>
                <a:effectLst/>
                <a:latin typeface="+mn-lt"/>
                <a:ea typeface="+mn-ea"/>
                <a:cs typeface="+mn-cs"/>
              </a:rPr>
              <a:t>Este principio establece que las disposiciones instituidas en los Convenios se mantienen vigentes aun</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después de vencer el período por el cual se celebró el acuerdo. Esta </a:t>
            </a:r>
            <a:r>
              <a:rPr lang="es-AR" sz="1200" b="0" i="1" kern="1200" dirty="0" err="1" smtClean="0">
                <a:solidFill>
                  <a:schemeClr val="tx1"/>
                </a:solidFill>
                <a:effectLst/>
                <a:latin typeface="+mn-lt"/>
                <a:ea typeface="+mn-ea"/>
                <a:cs typeface="+mn-cs"/>
              </a:rPr>
              <a:t>fgura</a:t>
            </a:r>
            <a:r>
              <a:rPr lang="es-AR" sz="1200" b="0" i="1" kern="1200" dirty="0" smtClean="0">
                <a:solidFill>
                  <a:schemeClr val="tx1"/>
                </a:solidFill>
                <a:effectLst/>
                <a:latin typeface="+mn-lt"/>
                <a:ea typeface="+mn-ea"/>
                <a:cs typeface="+mn-cs"/>
              </a:rPr>
              <a:t> fue abolida en la Reforma laboral</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de 2000 pero luego reinstaurada en la nueva Ley de 2004.</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8. A principios de los noventa, las políticas laborales promovieron la negociación de aumentos salariales</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solo podían basarse en aumentos de productividad. Asimismo, se fomentó la descentralización de la</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negociación colectiva salarios. Para un mayor detalle de la perspectiva histórica y las </a:t>
            </a:r>
            <a:r>
              <a:rPr lang="es-AR" sz="1200" b="0" i="1" kern="1200" dirty="0" err="1" smtClean="0">
                <a:solidFill>
                  <a:schemeClr val="tx1"/>
                </a:solidFill>
                <a:effectLst/>
                <a:latin typeface="+mn-lt"/>
                <a:ea typeface="+mn-ea"/>
                <a:cs typeface="+mn-cs"/>
              </a:rPr>
              <a:t>modifcaciones</a:t>
            </a:r>
            <a:r>
              <a:rPr lang="es-AR" sz="1200" b="0" i="1" kern="1200" dirty="0" smtClean="0">
                <a:solidFill>
                  <a:schemeClr val="tx1"/>
                </a:solidFill>
                <a:effectLst/>
                <a:latin typeface="+mn-lt"/>
                <a:ea typeface="+mn-ea"/>
                <a:cs typeface="+mn-cs"/>
              </a:rPr>
              <a:t> en</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la legislación relativa a la negociación colectiva se puede consultar </a:t>
            </a:r>
            <a:r>
              <a:rPr lang="es-AR" sz="1200" b="0" i="1" kern="1200" dirty="0" err="1" smtClean="0">
                <a:solidFill>
                  <a:schemeClr val="tx1"/>
                </a:solidFill>
                <a:effectLst/>
                <a:latin typeface="+mn-lt"/>
                <a:ea typeface="+mn-ea"/>
                <a:cs typeface="+mn-cs"/>
              </a:rPr>
              <a:t>Beccaria</a:t>
            </a:r>
            <a:r>
              <a:rPr lang="es-AR" sz="1200" b="0" i="1" kern="1200" dirty="0" smtClean="0">
                <a:solidFill>
                  <a:schemeClr val="tx1"/>
                </a:solidFill>
                <a:effectLst/>
                <a:latin typeface="+mn-lt"/>
                <a:ea typeface="+mn-ea"/>
                <a:cs typeface="+mn-cs"/>
              </a:rPr>
              <a:t> y </a:t>
            </a:r>
            <a:r>
              <a:rPr lang="es-AR" sz="1200" b="0" i="1" kern="1200" dirty="0" err="1" smtClean="0">
                <a:solidFill>
                  <a:schemeClr val="tx1"/>
                </a:solidFill>
                <a:effectLst/>
                <a:latin typeface="+mn-lt"/>
                <a:ea typeface="+mn-ea"/>
                <a:cs typeface="+mn-cs"/>
              </a:rPr>
              <a:t>Galin</a:t>
            </a:r>
            <a:r>
              <a:rPr lang="es-AR" sz="1200" b="0" i="1" kern="1200" dirty="0" smtClean="0">
                <a:solidFill>
                  <a:schemeClr val="tx1"/>
                </a:solidFill>
                <a:effectLst/>
                <a:latin typeface="+mn-lt"/>
                <a:ea typeface="+mn-ea"/>
                <a:cs typeface="+mn-cs"/>
              </a:rPr>
              <a:t> (2002) y Marshall</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y </a:t>
            </a:r>
            <a:r>
              <a:rPr lang="es-AR" sz="1200" b="0" i="1" kern="1200" dirty="0" err="1" smtClean="0">
                <a:solidFill>
                  <a:schemeClr val="tx1"/>
                </a:solidFill>
                <a:effectLst/>
                <a:latin typeface="+mn-lt"/>
                <a:ea typeface="+mn-ea"/>
                <a:cs typeface="+mn-cs"/>
              </a:rPr>
              <a:t>Perelman</a:t>
            </a:r>
            <a:r>
              <a:rPr lang="es-AR" sz="1200" b="0" i="1" kern="1200" dirty="0" smtClean="0">
                <a:solidFill>
                  <a:schemeClr val="tx1"/>
                </a:solidFill>
                <a:effectLst/>
                <a:latin typeface="+mn-lt"/>
                <a:ea typeface="+mn-ea"/>
                <a:cs typeface="+mn-cs"/>
              </a:rPr>
              <a:t> (2004).</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9. Durante la década de 1990 la negociación salarial dejó de ser el eje de las negociaciones, y en los</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contenidos de las negociaciones pasaron a prevalecer cláusulas de </a:t>
            </a:r>
            <a:r>
              <a:rPr lang="es-AR" sz="1200" b="0" i="1" kern="1200" dirty="0" err="1" smtClean="0">
                <a:solidFill>
                  <a:schemeClr val="tx1"/>
                </a:solidFill>
                <a:effectLst/>
                <a:latin typeface="+mn-lt"/>
                <a:ea typeface="+mn-ea"/>
                <a:cs typeface="+mn-cs"/>
              </a:rPr>
              <a:t>ﬂexibilidad</a:t>
            </a:r>
            <a:r>
              <a:rPr lang="es-AR" sz="1200" b="0" i="1" kern="1200" dirty="0" smtClean="0">
                <a:solidFill>
                  <a:schemeClr val="tx1"/>
                </a:solidFill>
                <a:effectLst/>
                <a:latin typeface="+mn-lt"/>
                <a:ea typeface="+mn-ea"/>
                <a:cs typeface="+mn-cs"/>
              </a:rPr>
              <a:t> (</a:t>
            </a:r>
            <a:r>
              <a:rPr lang="es-AR" sz="1200" b="0" i="1" kern="1200" dirty="0" err="1" smtClean="0">
                <a:solidFill>
                  <a:schemeClr val="tx1"/>
                </a:solidFill>
                <a:effectLst/>
                <a:latin typeface="+mn-lt"/>
                <a:ea typeface="+mn-ea"/>
                <a:cs typeface="+mn-cs"/>
              </a:rPr>
              <a:t>Trajtemberg</a:t>
            </a:r>
            <a:r>
              <a:rPr lang="es-AR" sz="1200" b="0" i="1" kern="1200" dirty="0" smtClean="0">
                <a:solidFill>
                  <a:schemeClr val="tx1"/>
                </a:solidFill>
                <a:effectLst/>
                <a:latin typeface="+mn-lt"/>
                <a:ea typeface="+mn-ea"/>
                <a:cs typeface="+mn-cs"/>
              </a:rPr>
              <a:t> et al., 2009).</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10. Producto del mecanismo de erga et omnes de los convenios, el contenido de la negociación se aplica</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tanto a los trabajadores sindicalizados como a los no sindicalizados. La tasa de </a:t>
            </a:r>
            <a:r>
              <a:rPr lang="es-AR" sz="1200" b="0" i="1" kern="1200" dirty="0" err="1" smtClean="0">
                <a:solidFill>
                  <a:schemeClr val="tx1"/>
                </a:solidFill>
                <a:effectLst/>
                <a:latin typeface="+mn-lt"/>
                <a:ea typeface="+mn-ea"/>
                <a:cs typeface="+mn-cs"/>
              </a:rPr>
              <a:t>afliación</a:t>
            </a:r>
            <a:r>
              <a:rPr lang="es-AR" sz="1200" b="0" i="1" kern="1200" dirty="0" smtClean="0">
                <a:solidFill>
                  <a:schemeClr val="tx1"/>
                </a:solidFill>
                <a:effectLst/>
                <a:latin typeface="+mn-lt"/>
                <a:ea typeface="+mn-ea"/>
                <a:cs typeface="+mn-cs"/>
              </a:rPr>
              <a:t> sindical en Argentina se ubica en 37,6% del total de asalariados, siendo la más elevada en América (</a:t>
            </a:r>
            <a:r>
              <a:rPr lang="es-AR" sz="1200" b="0" i="1" kern="1200" dirty="0" err="1" smtClean="0">
                <a:solidFill>
                  <a:schemeClr val="tx1"/>
                </a:solidFill>
                <a:effectLst/>
                <a:latin typeface="+mn-lt"/>
                <a:ea typeface="+mn-ea"/>
                <a:cs typeface="+mn-cs"/>
              </a:rPr>
              <a:t>Hayter</a:t>
            </a:r>
            <a:r>
              <a:rPr lang="es-AR" sz="1200" b="0" i="1" kern="1200" dirty="0" smtClean="0">
                <a:solidFill>
                  <a:schemeClr val="tx1"/>
                </a:solidFill>
                <a:effectLst/>
                <a:latin typeface="+mn-lt"/>
                <a:ea typeface="+mn-ea"/>
                <a:cs typeface="+mn-cs"/>
              </a:rPr>
              <a:t> y </a:t>
            </a:r>
            <a:r>
              <a:rPr lang="es-AR" sz="1200" b="0" i="1" kern="1200" dirty="0" err="1" smtClean="0">
                <a:solidFill>
                  <a:schemeClr val="tx1"/>
                </a:solidFill>
                <a:effectLst/>
                <a:latin typeface="+mn-lt"/>
                <a:ea typeface="+mn-ea"/>
                <a:cs typeface="+mn-cs"/>
              </a:rPr>
              <a:t>Stoevska</a:t>
            </a:r>
            <a:r>
              <a:rPr lang="es-AR" sz="1200" b="0" i="1" kern="1200" dirty="0" smtClean="0">
                <a:solidFill>
                  <a:schemeClr val="tx1"/>
                </a:solidFill>
                <a:effectLst/>
                <a:latin typeface="+mn-lt"/>
                <a:ea typeface="+mn-ea"/>
                <a:cs typeface="+mn-cs"/>
              </a:rPr>
              <a:t>,</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2011).</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sz="1200" b="1" i="0" kern="1200" dirty="0" smtClean="0">
                <a:solidFill>
                  <a:schemeClr val="tx1"/>
                </a:solidFill>
                <a:effectLst/>
                <a:latin typeface="+mn-lt"/>
                <a:ea typeface="+mn-ea"/>
                <a:cs typeface="+mn-cs"/>
              </a:rPr>
              <a:t>Unidad de análisis e indicadores de la conflictividad laboral</a:t>
            </a:r>
            <a:br>
              <a:rPr lang="es-AR" sz="1200" b="1"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La unidad de análisis adoptada es el </a:t>
            </a:r>
            <a:r>
              <a:rPr lang="es-AR" sz="1200" b="0" i="1" kern="1200" dirty="0" smtClean="0">
                <a:solidFill>
                  <a:schemeClr val="tx1"/>
                </a:solidFill>
                <a:effectLst/>
                <a:latin typeface="+mn-lt"/>
                <a:ea typeface="+mn-ea"/>
                <a:cs typeface="+mn-cs"/>
              </a:rPr>
              <a:t>conflicto colectivo de trabajo</a:t>
            </a:r>
            <a:r>
              <a:rPr lang="es-AR" sz="1200" b="0" i="0" kern="1200" dirty="0" smtClean="0">
                <a:solidFill>
                  <a:schemeClr val="tx1"/>
                </a:solidFill>
                <a:effectLst/>
                <a:latin typeface="+mn-lt"/>
                <a:ea typeface="+mn-ea"/>
                <a:cs typeface="+mn-cs"/>
              </a:rPr>
              <a:t>, entendiendo por tal la serie de</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eventos desencadenados a partir de la realización de una </a:t>
            </a:r>
            <a:r>
              <a:rPr lang="es-AR" sz="1200" b="0" i="1" kern="1200" dirty="0" smtClean="0">
                <a:solidFill>
                  <a:schemeClr val="tx1"/>
                </a:solidFill>
                <a:effectLst/>
                <a:latin typeface="+mn-lt"/>
                <a:ea typeface="+mn-ea"/>
                <a:cs typeface="+mn-cs"/>
              </a:rPr>
              <a:t>acción conflictiva </a:t>
            </a:r>
            <a:r>
              <a:rPr lang="es-AR" sz="1200" b="0" i="0" kern="1200" dirty="0" smtClean="0">
                <a:solidFill>
                  <a:schemeClr val="tx1"/>
                </a:solidFill>
                <a:effectLst/>
                <a:latin typeface="+mn-lt"/>
                <a:ea typeface="+mn-ea"/>
                <a:cs typeface="+mn-cs"/>
              </a:rPr>
              <a:t>por parte de un</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grupo de trabajadores o empleadores con el objeto de alcanzar sus reivindicaciones laborales.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Entre otras cosas, esto implica que en un mismo conflicto pueden llevarse a cabo varias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acciones conflictivas. Esta definición de la unidad de análisis, que se desprende de las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recomendaciones de la OIT referidas al “surgimiento de nuevas formas de acciones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reivindicativas y la necesidad de que sean abarcadas por las normas estadísticas nacionales e</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internacionales”, está en línea con la propia práctica administrativa del </a:t>
            </a:r>
            <a:r>
              <a:rPr lang="es-AR" sz="1200" b="0" i="0" kern="1200" dirty="0" err="1" smtClean="0">
                <a:solidFill>
                  <a:schemeClr val="tx1"/>
                </a:solidFill>
                <a:effectLst/>
                <a:latin typeface="+mn-lt"/>
                <a:ea typeface="+mn-ea"/>
                <a:cs typeface="+mn-cs"/>
              </a:rPr>
              <a:t>MTEySS</a:t>
            </a:r>
            <a:r>
              <a:rPr lang="es-AR" sz="1200" b="0" i="0" kern="1200" dirty="0" smtClean="0">
                <a:solidFill>
                  <a:schemeClr val="tx1"/>
                </a:solidFill>
                <a:effectLst/>
                <a:latin typeface="+mn-lt"/>
                <a:ea typeface="+mn-ea"/>
                <a:cs typeface="+mn-cs"/>
              </a:rPr>
              <a:t>, que atiende a la</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resolución de un conflicto con independencia de la cantidad de acciones conflictivas suscitadas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por aquel.</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r>
              <a:rPr lang="es-AR" dirty="0" err="1" smtClean="0"/>
              <a:t>Biblio</a:t>
            </a:r>
            <a:r>
              <a:rPr lang="es-AR" dirty="0" smtClean="0"/>
              <a:t> </a:t>
            </a:r>
            <a:r>
              <a:rPr lang="es-AR" dirty="0" err="1" smtClean="0"/>
              <a:t>Unions</a:t>
            </a:r>
            <a:r>
              <a:rPr lang="es-AR" dirty="0" smtClean="0"/>
              <a:t>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*Distributivo*****************************</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 </a:t>
            </a:r>
            <a:r>
              <a:rPr lang="es-AR" dirty="0" err="1" smtClean="0"/>
              <a:t>MArshall</a:t>
            </a:r>
            <a:r>
              <a:rPr lang="es-AR" dirty="0" smtClean="0"/>
              <a:t> 2002</a:t>
            </a:r>
            <a:r>
              <a:rPr lang="es-ES_tradnl" dirty="0" smtClean="0"/>
              <a:t> </a:t>
            </a:r>
            <a:r>
              <a:rPr lang="es-AR" dirty="0" smtClean="0"/>
              <a:t>Transformaciones en el empleo y la intervención sindical en la industria - Efectos sobre la </a:t>
            </a:r>
            <a:r>
              <a:rPr lang="es-AR" dirty="0" err="1" smtClean="0"/>
              <a:t>desig</a:t>
            </a:r>
            <a:r>
              <a:rPr lang="es-AR" dirty="0" smtClean="0"/>
              <a:t> W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J Pedro </a:t>
            </a:r>
            <a:r>
              <a:rPr lang="es-AR" dirty="0" err="1" smtClean="0"/>
              <a:t>Ronconi</a:t>
            </a:r>
            <a:r>
              <a:rPr lang="es-AR" dirty="0" smtClean="0"/>
              <a:t> 2013* </a:t>
            </a:r>
            <a:r>
              <a:rPr lang="es-AR" dirty="0" err="1" smtClean="0"/>
              <a:t>Union</a:t>
            </a:r>
            <a:r>
              <a:rPr lang="es-AR" dirty="0" smtClean="0"/>
              <a:t> </a:t>
            </a:r>
            <a:r>
              <a:rPr lang="es-AR" dirty="0" err="1" smtClean="0"/>
              <a:t>negotiation</a:t>
            </a:r>
            <a:r>
              <a:rPr lang="es-AR" dirty="0" smtClean="0"/>
              <a:t> and </a:t>
            </a:r>
            <a:r>
              <a:rPr lang="es-AR" dirty="0" err="1" smtClean="0"/>
              <a:t>wage</a:t>
            </a:r>
            <a:r>
              <a:rPr lang="es-AR" dirty="0" smtClean="0"/>
              <a:t> </a:t>
            </a:r>
            <a:r>
              <a:rPr lang="es-AR" dirty="0" err="1" smtClean="0"/>
              <a:t>inequality</a:t>
            </a:r>
            <a:r>
              <a:rPr lang="es-AR" dirty="0" smtClean="0"/>
              <a:t> in </a:t>
            </a:r>
            <a:r>
              <a:rPr lang="es-AR" dirty="0" err="1" smtClean="0"/>
              <a:t>Arg</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*J Alejo L Casanova 2016*NEGOCIACIÓN COLECTIVA Y CAMBIOS DISTRIBUTIVOS EN LOS INGRESOS LABORALES EN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L </a:t>
            </a:r>
            <a:r>
              <a:rPr lang="es-AR" dirty="0" err="1" smtClean="0"/>
              <a:t>Beccaria</a:t>
            </a:r>
            <a:r>
              <a:rPr lang="es-AR" dirty="0" smtClean="0"/>
              <a:t> A </a:t>
            </a:r>
            <a:r>
              <a:rPr lang="es-AR" dirty="0" err="1" smtClean="0"/>
              <a:t>Fernandez</a:t>
            </a:r>
            <a:r>
              <a:rPr lang="es-AR" dirty="0" smtClean="0"/>
              <a:t> D </a:t>
            </a:r>
            <a:r>
              <a:rPr lang="es-AR" dirty="0" err="1" smtClean="0"/>
              <a:t>Trajtamberg</a:t>
            </a:r>
            <a:r>
              <a:rPr lang="es-AR" dirty="0" smtClean="0"/>
              <a:t> 2017*Reducción de la desigualdad de las remuneraciones e instituciones laborales: Argentina 2003-2015</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J </a:t>
            </a:r>
            <a:r>
              <a:rPr lang="es-AR" dirty="0" err="1" smtClean="0"/>
              <a:t>MArtinez</a:t>
            </a:r>
            <a:r>
              <a:rPr lang="es-AR" dirty="0" smtClean="0"/>
              <a:t> Correa C Lombardo B </a:t>
            </a:r>
            <a:r>
              <a:rPr lang="es-AR" dirty="0" err="1" smtClean="0"/>
              <a:t>Bentivegna</a:t>
            </a:r>
            <a:r>
              <a:rPr lang="es-AR" dirty="0" smtClean="0"/>
              <a:t> 2018*</a:t>
            </a:r>
            <a:r>
              <a:rPr lang="es-AR" baseline="0" dirty="0" smtClean="0"/>
              <a:t> </a:t>
            </a:r>
            <a:r>
              <a:rPr lang="es-AR" dirty="0" smtClean="0"/>
              <a:t>Convenio Colectivo, Sindicatos y Dispersión Salarial: Evidencia de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Afiliación*************************************</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 C Senén </a:t>
            </a:r>
            <a:r>
              <a:rPr lang="es-AR" dirty="0" err="1" smtClean="0"/>
              <a:t>Gonzalez</a:t>
            </a:r>
            <a:r>
              <a:rPr lang="es-AR" dirty="0" smtClean="0"/>
              <a:t> D </a:t>
            </a:r>
            <a:r>
              <a:rPr lang="es-AR" dirty="0" err="1" smtClean="0"/>
              <a:t>Trajtemberg</a:t>
            </a:r>
            <a:r>
              <a:rPr lang="es-AR" dirty="0" smtClean="0"/>
              <a:t> B </a:t>
            </a:r>
            <a:r>
              <a:rPr lang="es-AR" dirty="0" err="1" smtClean="0"/>
              <a:t>Medwid</a:t>
            </a:r>
            <a:r>
              <a:rPr lang="es-AR" dirty="0" smtClean="0"/>
              <a:t> 2010*	Tendencias actuales de la afiliación sindical en Argentina: evidencias de una encuesta a empresas - ETE“</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Marshall &amp; </a:t>
            </a:r>
            <a:r>
              <a:rPr lang="es-AR" dirty="0" err="1" smtClean="0"/>
              <a:t>Perelman</a:t>
            </a:r>
            <a:r>
              <a:rPr lang="es-AR" dirty="0" smtClean="0"/>
              <a:t> 2008 - Estrategias sindicales de afiliación en Argentina - A Marshall L </a:t>
            </a:r>
            <a:r>
              <a:rPr lang="es-AR" dirty="0" err="1" smtClean="0"/>
              <a:t>Perelman</a:t>
            </a:r>
            <a:r>
              <a:rPr lang="es-AR" dirty="0" smtClean="0"/>
              <a:t> 2008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r>
              <a:rPr lang="es-AR" dirty="0" err="1" smtClean="0"/>
              <a:t>NColectiva</a:t>
            </a: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 </a:t>
            </a:r>
            <a:r>
              <a:rPr lang="es-AR" dirty="0" err="1" smtClean="0"/>
              <a:t>MArticorena</a:t>
            </a:r>
            <a:r>
              <a:rPr lang="es-AR" dirty="0" smtClean="0"/>
              <a:t> 2011*</a:t>
            </a:r>
            <a:r>
              <a:rPr lang="es-AR" baseline="0" dirty="0" smtClean="0"/>
              <a:t> </a:t>
            </a:r>
            <a:r>
              <a:rPr lang="es-AR" dirty="0" smtClean="0"/>
              <a:t>Contrapuntos de la negociación colectiva en la industria manufacturera durante el período </a:t>
            </a:r>
            <a:r>
              <a:rPr lang="es-AR" dirty="0" err="1" smtClean="0"/>
              <a:t>postconvertibilidad</a:t>
            </a: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H Palomino D </a:t>
            </a:r>
            <a:r>
              <a:rPr lang="es-AR" dirty="0" err="1" smtClean="0"/>
              <a:t>Trajtemberg</a:t>
            </a:r>
            <a:r>
              <a:rPr lang="es-AR" dirty="0" smtClean="0"/>
              <a:t> 2006*	Una nueva dinámica de las relaciones laborales y la negociación colectiva en la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D </a:t>
            </a:r>
            <a:r>
              <a:rPr lang="es-AR" dirty="0" err="1" smtClean="0"/>
              <a:t>Trajtemberg</a:t>
            </a:r>
            <a:r>
              <a:rPr lang="es-AR" dirty="0" smtClean="0"/>
              <a:t> A </a:t>
            </a:r>
            <a:r>
              <a:rPr lang="es-AR" dirty="0" err="1" smtClean="0"/>
              <a:t>Pontoni</a:t>
            </a:r>
            <a:r>
              <a:rPr lang="es-AR" dirty="0" smtClean="0"/>
              <a:t>	 - Estructura, dinámica y vigencia del los CCT sectoriales en el ámbito privado 1975-2014</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 Senén </a:t>
            </a:r>
            <a:r>
              <a:rPr lang="es-AR" dirty="0" err="1" smtClean="0"/>
              <a:t>Gonzalez</a:t>
            </a:r>
            <a:r>
              <a:rPr lang="es-AR" dirty="0" smtClean="0"/>
              <a:t> B </a:t>
            </a:r>
            <a:r>
              <a:rPr lang="es-AR" dirty="0" err="1" smtClean="0"/>
              <a:t>Medwid</a:t>
            </a:r>
            <a:r>
              <a:rPr lang="es-AR" dirty="0" smtClean="0"/>
              <a:t> D </a:t>
            </a:r>
            <a:r>
              <a:rPr lang="es-AR" dirty="0" err="1" smtClean="0"/>
              <a:t>Trajtemberg</a:t>
            </a:r>
            <a:r>
              <a:rPr lang="es-AR" dirty="0" smtClean="0"/>
              <a:t> 2011* La negociación colectiva y sus determinantes en la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Conflicto laboral*****************************</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P </a:t>
            </a:r>
            <a:r>
              <a:rPr lang="es-AR" dirty="0" err="1" smtClean="0"/>
              <a:t>Ghigliani</a:t>
            </a:r>
            <a:r>
              <a:rPr lang="es-AR" dirty="0" smtClean="0"/>
              <a:t> 2009* Acerca de los estudios cuantitativos sobre conflictos laborales en Argentina (1973-2009)</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reflexiones sobre sus premisas teórico-metodológicas</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F Barrera </a:t>
            </a:r>
            <a:r>
              <a:rPr lang="es-AR" dirty="0" err="1" smtClean="0"/>
              <a:t>Insúa</a:t>
            </a:r>
            <a:r>
              <a:rPr lang="es-AR" dirty="0" smtClean="0"/>
              <a:t> 2014* La acción sindical en el </a:t>
            </a:r>
            <a:r>
              <a:rPr lang="es-AR" dirty="0" err="1" smtClean="0"/>
              <a:t>conﬂicto</a:t>
            </a:r>
            <a:r>
              <a:rPr lang="es-AR" dirty="0" smtClean="0"/>
              <a:t> salarial de la Argentina post-convertibilidad (2006-2010)</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M Payo </a:t>
            </a:r>
            <a:r>
              <a:rPr lang="es-AR" dirty="0" err="1" smtClean="0"/>
              <a:t>Esper</a:t>
            </a:r>
            <a:r>
              <a:rPr lang="es-AR" dirty="0" smtClean="0"/>
              <a:t> 2014* De los conflictos laborales a las huelgas generales. Algunos apuntes para pensar su dinámica 2002-2012 en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Político**************************************</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S </a:t>
            </a:r>
            <a:r>
              <a:rPr lang="es-AR" dirty="0" err="1" smtClean="0"/>
              <a:t>Etchemendy</a:t>
            </a:r>
            <a:r>
              <a:rPr lang="es-AR" dirty="0" smtClean="0"/>
              <a:t> R </a:t>
            </a:r>
            <a:r>
              <a:rPr lang="es-AR" dirty="0" err="1" smtClean="0"/>
              <a:t>Colliers</a:t>
            </a:r>
            <a:r>
              <a:rPr lang="es-AR" dirty="0" smtClean="0"/>
              <a:t> 2007* </a:t>
            </a:r>
            <a:r>
              <a:rPr lang="es-AR" dirty="0" err="1" smtClean="0"/>
              <a:t>Union</a:t>
            </a:r>
            <a:r>
              <a:rPr lang="es-AR" dirty="0" smtClean="0"/>
              <a:t> </a:t>
            </a:r>
            <a:r>
              <a:rPr lang="es-AR" dirty="0" err="1" smtClean="0"/>
              <a:t>Resurgence</a:t>
            </a:r>
            <a:r>
              <a:rPr lang="es-AR" dirty="0" smtClean="0"/>
              <a:t> and </a:t>
            </a:r>
            <a:r>
              <a:rPr lang="es-AR" dirty="0" err="1" smtClean="0"/>
              <a:t>Segmented</a:t>
            </a:r>
            <a:r>
              <a:rPr lang="es-AR" dirty="0" smtClean="0"/>
              <a:t> </a:t>
            </a:r>
            <a:r>
              <a:rPr lang="es-AR" dirty="0" err="1" smtClean="0"/>
              <a:t>Neocorporatism</a:t>
            </a:r>
            <a:r>
              <a:rPr lang="es-AR" dirty="0" smtClean="0"/>
              <a:t> in Argentina (2003–2007)</a:t>
            </a:r>
            <a:br>
              <a:rPr lang="es-AR" dirty="0" smtClean="0"/>
            </a:br>
            <a:r>
              <a:rPr lang="es-AR" dirty="0" smtClean="0"/>
              <a:t/>
            </a:r>
            <a:br>
              <a:rPr lang="es-AR" dirty="0" smtClean="0"/>
            </a:br>
            <a:endParaRPr lang="es-AR" dirty="0"/>
          </a:p>
        </p:txBody>
      </p:sp>
      <p:sp>
        <p:nvSpPr>
          <p:cNvPr id="4" name="3 Marcador de número de diapositiva"/>
          <p:cNvSpPr>
            <a:spLocks noGrp="1"/>
          </p:cNvSpPr>
          <p:nvPr>
            <p:ph type="sldNum" sz="quarter" idx="10"/>
          </p:nvPr>
        </p:nvSpPr>
        <p:spPr/>
        <p:txBody>
          <a:bodyPr/>
          <a:lstStyle/>
          <a:p>
            <a:fld id="{67F715A1-4ADC-44E0-9587-804FF39D6B22}" type="slidenum">
              <a:rPr lang="en-US" smtClean="0"/>
              <a:pPr/>
              <a:t>11</a:t>
            </a:fld>
            <a:endParaRPr lang="en-US"/>
          </a:p>
        </p:txBody>
      </p:sp>
    </p:spTree>
    <p:extLst>
      <p:ext uri="{BB962C8B-B14F-4D97-AF65-F5344CB8AC3E}">
        <p14:creationId xmlns:p14="http://schemas.microsoft.com/office/powerpoint/2010/main" val="35817790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325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Otra característica señalada comúnmente cuando se debate el modelo sindical es el principio conocido como erga omnes que invierte la representación haciendo que el resultado de las negociaciones colectivas homologadas por el Ministerio de Trabajo recaiga sobre todos los trabajadores del universo en cuestión, sin importar si poseen o no afiliación al sindicato (entre otros, </a:t>
            </a:r>
            <a:r>
              <a:rPr lang="es-AR" dirty="0" err="1" smtClean="0"/>
              <a:t>Abós</a:t>
            </a:r>
            <a:r>
              <a:rPr lang="es-AR" dirty="0" smtClean="0"/>
              <a:t>, 1989; Vázquez </a:t>
            </a:r>
            <a:r>
              <a:rPr lang="es-AR" dirty="0" err="1" smtClean="0"/>
              <a:t>Vialard</a:t>
            </a:r>
            <a:r>
              <a:rPr lang="es-AR" dirty="0" smtClean="0"/>
              <a:t>, 1995; </a:t>
            </a:r>
            <a:r>
              <a:rPr lang="es-AR" dirty="0" err="1" smtClean="0"/>
              <a:t>Drolas</a:t>
            </a:r>
            <a:r>
              <a:rPr lang="es-AR" dirty="0" smtClean="0"/>
              <a:t>, 2004; </a:t>
            </a:r>
            <a:r>
              <a:rPr lang="es-AR" dirty="0" err="1" smtClean="0"/>
              <a:t>Etala</a:t>
            </a:r>
            <a:r>
              <a:rPr lang="es-AR" dirty="0" smtClean="0"/>
              <a:t>, 2010; </a:t>
            </a:r>
            <a:r>
              <a:rPr lang="es-AR" dirty="0" err="1" smtClean="0"/>
              <a:t>Etchemendy</a:t>
            </a:r>
            <a:r>
              <a:rPr lang="es-AR" dirty="0" smtClean="0"/>
              <a:t> et al., 2011). Siguiendo los señalamientos de </a:t>
            </a:r>
            <a:r>
              <a:rPr lang="es-AR" dirty="0" err="1" smtClean="0"/>
              <a:t>Battistini</a:t>
            </a:r>
            <a:r>
              <a:rPr lang="es-AR" dirty="0" smtClean="0"/>
              <a:t> y </a:t>
            </a:r>
            <a:r>
              <a:rPr lang="es-AR" dirty="0" err="1" smtClean="0"/>
              <a:t>Trajtemberg</a:t>
            </a:r>
            <a:r>
              <a:rPr lang="es-AR" dirty="0" smtClean="0"/>
              <a:t>, este principio de la legislación genera que: [...] el sindicato es relevado de la necesidad de validar permanentemente su representatividad frente a los trabajadores, ya que al contar con la personería gremial es el único que puede negociar, lo cual le traslada inmediatamente la representación del conjunto de trabajadores por los cuales negoció. De este modo, la representación de los trabajadores se ejerce de arriba hacia abajo (</a:t>
            </a:r>
            <a:r>
              <a:rPr lang="es-AR" dirty="0" err="1" smtClean="0"/>
              <a:t>Battistini</a:t>
            </a:r>
            <a:r>
              <a:rPr lang="es-AR" dirty="0" smtClean="0"/>
              <a:t> y </a:t>
            </a:r>
            <a:r>
              <a:rPr lang="es-AR" dirty="0" err="1" smtClean="0"/>
              <a:t>Trajtemberg</a:t>
            </a:r>
            <a:r>
              <a:rPr lang="es-AR" dirty="0" smtClean="0"/>
              <a:t>, 2014: 7).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sz="1200" b="0" i="1" kern="1200" dirty="0" smtClean="0">
                <a:solidFill>
                  <a:schemeClr val="tx1"/>
                </a:solidFill>
                <a:effectLst/>
                <a:latin typeface="+mn-lt"/>
                <a:ea typeface="+mn-ea"/>
                <a:cs typeface="+mn-cs"/>
              </a:rPr>
              <a:t>Este principio establece que las disposiciones instituidas en los Convenios se mantienen vigentes aun</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después de vencer el período por el cual se celebró el acuerdo. Esta </a:t>
            </a:r>
            <a:r>
              <a:rPr lang="es-AR" sz="1200" b="0" i="1" kern="1200" dirty="0" err="1" smtClean="0">
                <a:solidFill>
                  <a:schemeClr val="tx1"/>
                </a:solidFill>
                <a:effectLst/>
                <a:latin typeface="+mn-lt"/>
                <a:ea typeface="+mn-ea"/>
                <a:cs typeface="+mn-cs"/>
              </a:rPr>
              <a:t>fgura</a:t>
            </a:r>
            <a:r>
              <a:rPr lang="es-AR" sz="1200" b="0" i="1" kern="1200" dirty="0" smtClean="0">
                <a:solidFill>
                  <a:schemeClr val="tx1"/>
                </a:solidFill>
                <a:effectLst/>
                <a:latin typeface="+mn-lt"/>
                <a:ea typeface="+mn-ea"/>
                <a:cs typeface="+mn-cs"/>
              </a:rPr>
              <a:t> fue abolida en la Reforma laboral</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de 2000 pero luego reinstaurada en la nueva Ley de 2004.</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8. A principios de los noventa, las políticas laborales promovieron la negociación de aumentos salariales</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solo podían basarse en aumentos de productividad. Asimismo, se fomentó la descentralización de la</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negociación colectiva salarios. Para un mayor detalle de la perspectiva histórica y las </a:t>
            </a:r>
            <a:r>
              <a:rPr lang="es-AR" sz="1200" b="0" i="1" kern="1200" dirty="0" err="1" smtClean="0">
                <a:solidFill>
                  <a:schemeClr val="tx1"/>
                </a:solidFill>
                <a:effectLst/>
                <a:latin typeface="+mn-lt"/>
                <a:ea typeface="+mn-ea"/>
                <a:cs typeface="+mn-cs"/>
              </a:rPr>
              <a:t>modifcaciones</a:t>
            </a:r>
            <a:r>
              <a:rPr lang="es-AR" sz="1200" b="0" i="1" kern="1200" dirty="0" smtClean="0">
                <a:solidFill>
                  <a:schemeClr val="tx1"/>
                </a:solidFill>
                <a:effectLst/>
                <a:latin typeface="+mn-lt"/>
                <a:ea typeface="+mn-ea"/>
                <a:cs typeface="+mn-cs"/>
              </a:rPr>
              <a:t> en</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la legislación relativa a la negociación colectiva se puede consultar </a:t>
            </a:r>
            <a:r>
              <a:rPr lang="es-AR" sz="1200" b="0" i="1" kern="1200" dirty="0" err="1" smtClean="0">
                <a:solidFill>
                  <a:schemeClr val="tx1"/>
                </a:solidFill>
                <a:effectLst/>
                <a:latin typeface="+mn-lt"/>
                <a:ea typeface="+mn-ea"/>
                <a:cs typeface="+mn-cs"/>
              </a:rPr>
              <a:t>Beccaria</a:t>
            </a:r>
            <a:r>
              <a:rPr lang="es-AR" sz="1200" b="0" i="1" kern="1200" dirty="0" smtClean="0">
                <a:solidFill>
                  <a:schemeClr val="tx1"/>
                </a:solidFill>
                <a:effectLst/>
                <a:latin typeface="+mn-lt"/>
                <a:ea typeface="+mn-ea"/>
                <a:cs typeface="+mn-cs"/>
              </a:rPr>
              <a:t> y </a:t>
            </a:r>
            <a:r>
              <a:rPr lang="es-AR" sz="1200" b="0" i="1" kern="1200" dirty="0" err="1" smtClean="0">
                <a:solidFill>
                  <a:schemeClr val="tx1"/>
                </a:solidFill>
                <a:effectLst/>
                <a:latin typeface="+mn-lt"/>
                <a:ea typeface="+mn-ea"/>
                <a:cs typeface="+mn-cs"/>
              </a:rPr>
              <a:t>Galin</a:t>
            </a:r>
            <a:r>
              <a:rPr lang="es-AR" sz="1200" b="0" i="1" kern="1200" dirty="0" smtClean="0">
                <a:solidFill>
                  <a:schemeClr val="tx1"/>
                </a:solidFill>
                <a:effectLst/>
                <a:latin typeface="+mn-lt"/>
                <a:ea typeface="+mn-ea"/>
                <a:cs typeface="+mn-cs"/>
              </a:rPr>
              <a:t> (2002) y Marshall</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y </a:t>
            </a:r>
            <a:r>
              <a:rPr lang="es-AR" sz="1200" b="0" i="1" kern="1200" dirty="0" err="1" smtClean="0">
                <a:solidFill>
                  <a:schemeClr val="tx1"/>
                </a:solidFill>
                <a:effectLst/>
                <a:latin typeface="+mn-lt"/>
                <a:ea typeface="+mn-ea"/>
                <a:cs typeface="+mn-cs"/>
              </a:rPr>
              <a:t>Perelman</a:t>
            </a:r>
            <a:r>
              <a:rPr lang="es-AR" sz="1200" b="0" i="1" kern="1200" dirty="0" smtClean="0">
                <a:solidFill>
                  <a:schemeClr val="tx1"/>
                </a:solidFill>
                <a:effectLst/>
                <a:latin typeface="+mn-lt"/>
                <a:ea typeface="+mn-ea"/>
                <a:cs typeface="+mn-cs"/>
              </a:rPr>
              <a:t> (2004).</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9. Durante la década de 1990 la negociación salarial dejó de ser el eje de las negociaciones, y en los</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contenidos de las negociaciones pasaron a prevalecer cláusulas de </a:t>
            </a:r>
            <a:r>
              <a:rPr lang="es-AR" sz="1200" b="0" i="1" kern="1200" dirty="0" err="1" smtClean="0">
                <a:solidFill>
                  <a:schemeClr val="tx1"/>
                </a:solidFill>
                <a:effectLst/>
                <a:latin typeface="+mn-lt"/>
                <a:ea typeface="+mn-ea"/>
                <a:cs typeface="+mn-cs"/>
              </a:rPr>
              <a:t>ﬂexibilidad</a:t>
            </a:r>
            <a:r>
              <a:rPr lang="es-AR" sz="1200" b="0" i="1" kern="1200" dirty="0" smtClean="0">
                <a:solidFill>
                  <a:schemeClr val="tx1"/>
                </a:solidFill>
                <a:effectLst/>
                <a:latin typeface="+mn-lt"/>
                <a:ea typeface="+mn-ea"/>
                <a:cs typeface="+mn-cs"/>
              </a:rPr>
              <a:t> (</a:t>
            </a:r>
            <a:r>
              <a:rPr lang="es-AR" sz="1200" b="0" i="1" kern="1200" dirty="0" err="1" smtClean="0">
                <a:solidFill>
                  <a:schemeClr val="tx1"/>
                </a:solidFill>
                <a:effectLst/>
                <a:latin typeface="+mn-lt"/>
                <a:ea typeface="+mn-ea"/>
                <a:cs typeface="+mn-cs"/>
              </a:rPr>
              <a:t>Trajtemberg</a:t>
            </a:r>
            <a:r>
              <a:rPr lang="es-AR" sz="1200" b="0" i="1" kern="1200" dirty="0" smtClean="0">
                <a:solidFill>
                  <a:schemeClr val="tx1"/>
                </a:solidFill>
                <a:effectLst/>
                <a:latin typeface="+mn-lt"/>
                <a:ea typeface="+mn-ea"/>
                <a:cs typeface="+mn-cs"/>
              </a:rPr>
              <a:t> et al., 2009).</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10. Producto del mecanismo de erga et omnes de los convenios, el contenido de la negociación se aplica</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tanto a los trabajadores sindicalizados como a los no sindicalizados. La tasa de </a:t>
            </a:r>
            <a:r>
              <a:rPr lang="es-AR" sz="1200" b="0" i="1" kern="1200" dirty="0" err="1" smtClean="0">
                <a:solidFill>
                  <a:schemeClr val="tx1"/>
                </a:solidFill>
                <a:effectLst/>
                <a:latin typeface="+mn-lt"/>
                <a:ea typeface="+mn-ea"/>
                <a:cs typeface="+mn-cs"/>
              </a:rPr>
              <a:t>afliación</a:t>
            </a:r>
            <a:r>
              <a:rPr lang="es-AR" sz="1200" b="0" i="1" kern="1200" dirty="0" smtClean="0">
                <a:solidFill>
                  <a:schemeClr val="tx1"/>
                </a:solidFill>
                <a:effectLst/>
                <a:latin typeface="+mn-lt"/>
                <a:ea typeface="+mn-ea"/>
                <a:cs typeface="+mn-cs"/>
              </a:rPr>
              <a:t> sindical en Argentina se ubica en 37,6% del total de asalariados, siendo la más elevada en América (</a:t>
            </a:r>
            <a:r>
              <a:rPr lang="es-AR" sz="1200" b="0" i="1" kern="1200" dirty="0" err="1" smtClean="0">
                <a:solidFill>
                  <a:schemeClr val="tx1"/>
                </a:solidFill>
                <a:effectLst/>
                <a:latin typeface="+mn-lt"/>
                <a:ea typeface="+mn-ea"/>
                <a:cs typeface="+mn-cs"/>
              </a:rPr>
              <a:t>Hayter</a:t>
            </a:r>
            <a:r>
              <a:rPr lang="es-AR" sz="1200" b="0" i="1" kern="1200" dirty="0" smtClean="0">
                <a:solidFill>
                  <a:schemeClr val="tx1"/>
                </a:solidFill>
                <a:effectLst/>
                <a:latin typeface="+mn-lt"/>
                <a:ea typeface="+mn-ea"/>
                <a:cs typeface="+mn-cs"/>
              </a:rPr>
              <a:t> y </a:t>
            </a:r>
            <a:r>
              <a:rPr lang="es-AR" sz="1200" b="0" i="1" kern="1200" dirty="0" err="1" smtClean="0">
                <a:solidFill>
                  <a:schemeClr val="tx1"/>
                </a:solidFill>
                <a:effectLst/>
                <a:latin typeface="+mn-lt"/>
                <a:ea typeface="+mn-ea"/>
                <a:cs typeface="+mn-cs"/>
              </a:rPr>
              <a:t>Stoevska</a:t>
            </a:r>
            <a:r>
              <a:rPr lang="es-AR" sz="1200" b="0" i="1" kern="1200" dirty="0" smtClean="0">
                <a:solidFill>
                  <a:schemeClr val="tx1"/>
                </a:solidFill>
                <a:effectLst/>
                <a:latin typeface="+mn-lt"/>
                <a:ea typeface="+mn-ea"/>
                <a:cs typeface="+mn-cs"/>
              </a:rPr>
              <a:t>,</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2011).</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sz="1200" b="1" i="0" kern="1200" dirty="0" smtClean="0">
                <a:solidFill>
                  <a:schemeClr val="tx1"/>
                </a:solidFill>
                <a:effectLst/>
                <a:latin typeface="+mn-lt"/>
                <a:ea typeface="+mn-ea"/>
                <a:cs typeface="+mn-cs"/>
              </a:rPr>
              <a:t>Unidad de análisis e indicadores de la conflictividad laboral</a:t>
            </a:r>
            <a:br>
              <a:rPr lang="es-AR" sz="1200" b="1"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La unidad de análisis adoptada es el </a:t>
            </a:r>
            <a:r>
              <a:rPr lang="es-AR" sz="1200" b="0" i="1" kern="1200" dirty="0" smtClean="0">
                <a:solidFill>
                  <a:schemeClr val="tx1"/>
                </a:solidFill>
                <a:effectLst/>
                <a:latin typeface="+mn-lt"/>
                <a:ea typeface="+mn-ea"/>
                <a:cs typeface="+mn-cs"/>
              </a:rPr>
              <a:t>conflicto colectivo de trabajo</a:t>
            </a:r>
            <a:r>
              <a:rPr lang="es-AR" sz="1200" b="0" i="0" kern="1200" dirty="0" smtClean="0">
                <a:solidFill>
                  <a:schemeClr val="tx1"/>
                </a:solidFill>
                <a:effectLst/>
                <a:latin typeface="+mn-lt"/>
                <a:ea typeface="+mn-ea"/>
                <a:cs typeface="+mn-cs"/>
              </a:rPr>
              <a:t>, entendiendo por tal la serie de</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eventos desencadenados a partir de la realización de una </a:t>
            </a:r>
            <a:r>
              <a:rPr lang="es-AR" sz="1200" b="0" i="1" kern="1200" dirty="0" smtClean="0">
                <a:solidFill>
                  <a:schemeClr val="tx1"/>
                </a:solidFill>
                <a:effectLst/>
                <a:latin typeface="+mn-lt"/>
                <a:ea typeface="+mn-ea"/>
                <a:cs typeface="+mn-cs"/>
              </a:rPr>
              <a:t>acción conflictiva </a:t>
            </a:r>
            <a:r>
              <a:rPr lang="es-AR" sz="1200" b="0" i="0" kern="1200" dirty="0" smtClean="0">
                <a:solidFill>
                  <a:schemeClr val="tx1"/>
                </a:solidFill>
                <a:effectLst/>
                <a:latin typeface="+mn-lt"/>
                <a:ea typeface="+mn-ea"/>
                <a:cs typeface="+mn-cs"/>
              </a:rPr>
              <a:t>por parte de un</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grupo de trabajadores o empleadores con el objeto de alcanzar sus reivindicaciones laborales.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Entre otras cosas, esto implica que en un mismo conflicto pueden llevarse a cabo varias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acciones conflictivas. Esta definición de la unidad de análisis, que se desprende de las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recomendaciones de la OIT referidas al “surgimiento de nuevas formas de acciones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reivindicativas y la necesidad de que sean abarcadas por las normas estadísticas nacionales e</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internacionales”, está en línea con la propia práctica administrativa del </a:t>
            </a:r>
            <a:r>
              <a:rPr lang="es-AR" sz="1200" b="0" i="0" kern="1200" dirty="0" err="1" smtClean="0">
                <a:solidFill>
                  <a:schemeClr val="tx1"/>
                </a:solidFill>
                <a:effectLst/>
                <a:latin typeface="+mn-lt"/>
                <a:ea typeface="+mn-ea"/>
                <a:cs typeface="+mn-cs"/>
              </a:rPr>
              <a:t>MTEySS</a:t>
            </a:r>
            <a:r>
              <a:rPr lang="es-AR" sz="1200" b="0" i="0" kern="1200" dirty="0" smtClean="0">
                <a:solidFill>
                  <a:schemeClr val="tx1"/>
                </a:solidFill>
                <a:effectLst/>
                <a:latin typeface="+mn-lt"/>
                <a:ea typeface="+mn-ea"/>
                <a:cs typeface="+mn-cs"/>
              </a:rPr>
              <a:t>, que atiende a la</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resolución de un conflicto con independencia de la cantidad de acciones conflictivas suscitadas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por aquel.</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r>
              <a:rPr lang="es-AR" dirty="0" err="1" smtClean="0"/>
              <a:t>Biblio</a:t>
            </a:r>
            <a:r>
              <a:rPr lang="es-AR" dirty="0" smtClean="0"/>
              <a:t> </a:t>
            </a:r>
            <a:r>
              <a:rPr lang="es-AR" dirty="0" err="1" smtClean="0"/>
              <a:t>Unions</a:t>
            </a:r>
            <a:r>
              <a:rPr lang="es-AR" dirty="0" smtClean="0"/>
              <a:t>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*Distributivo*****************************</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 </a:t>
            </a:r>
            <a:r>
              <a:rPr lang="es-AR" dirty="0" err="1" smtClean="0"/>
              <a:t>MArshall</a:t>
            </a:r>
            <a:r>
              <a:rPr lang="es-AR" dirty="0" smtClean="0"/>
              <a:t> 2002</a:t>
            </a:r>
            <a:r>
              <a:rPr lang="es-ES_tradnl" dirty="0" smtClean="0"/>
              <a:t> </a:t>
            </a:r>
            <a:r>
              <a:rPr lang="es-AR" dirty="0" smtClean="0"/>
              <a:t>Transformaciones en el empleo y la intervención sindical en la industria - Efectos sobre la </a:t>
            </a:r>
            <a:r>
              <a:rPr lang="es-AR" dirty="0" err="1" smtClean="0"/>
              <a:t>desig</a:t>
            </a:r>
            <a:r>
              <a:rPr lang="es-AR" dirty="0" smtClean="0"/>
              <a:t> W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J Pedro </a:t>
            </a:r>
            <a:r>
              <a:rPr lang="es-AR" dirty="0" err="1" smtClean="0"/>
              <a:t>Ronconi</a:t>
            </a:r>
            <a:r>
              <a:rPr lang="es-AR" dirty="0" smtClean="0"/>
              <a:t> 2013* </a:t>
            </a:r>
            <a:r>
              <a:rPr lang="es-AR" dirty="0" err="1" smtClean="0"/>
              <a:t>Union</a:t>
            </a:r>
            <a:r>
              <a:rPr lang="es-AR" dirty="0" smtClean="0"/>
              <a:t> </a:t>
            </a:r>
            <a:r>
              <a:rPr lang="es-AR" dirty="0" err="1" smtClean="0"/>
              <a:t>negotiation</a:t>
            </a:r>
            <a:r>
              <a:rPr lang="es-AR" dirty="0" smtClean="0"/>
              <a:t> and </a:t>
            </a:r>
            <a:r>
              <a:rPr lang="es-AR" dirty="0" err="1" smtClean="0"/>
              <a:t>wage</a:t>
            </a:r>
            <a:r>
              <a:rPr lang="es-AR" dirty="0" smtClean="0"/>
              <a:t> </a:t>
            </a:r>
            <a:r>
              <a:rPr lang="es-AR" dirty="0" err="1" smtClean="0"/>
              <a:t>inequality</a:t>
            </a:r>
            <a:r>
              <a:rPr lang="es-AR" dirty="0" smtClean="0"/>
              <a:t> in </a:t>
            </a:r>
            <a:r>
              <a:rPr lang="es-AR" dirty="0" err="1" smtClean="0"/>
              <a:t>Arg</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*J Alejo L Casanova 2016*NEGOCIACIÓN COLECTIVA Y CAMBIOS DISTRIBUTIVOS EN LOS INGRESOS LABORALES EN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L </a:t>
            </a:r>
            <a:r>
              <a:rPr lang="es-AR" dirty="0" err="1" smtClean="0"/>
              <a:t>Beccaria</a:t>
            </a:r>
            <a:r>
              <a:rPr lang="es-AR" dirty="0" smtClean="0"/>
              <a:t> A </a:t>
            </a:r>
            <a:r>
              <a:rPr lang="es-AR" dirty="0" err="1" smtClean="0"/>
              <a:t>Fernandez</a:t>
            </a:r>
            <a:r>
              <a:rPr lang="es-AR" dirty="0" smtClean="0"/>
              <a:t> D </a:t>
            </a:r>
            <a:r>
              <a:rPr lang="es-AR" dirty="0" err="1" smtClean="0"/>
              <a:t>Trajtamberg</a:t>
            </a:r>
            <a:r>
              <a:rPr lang="es-AR" dirty="0" smtClean="0"/>
              <a:t> 2017*Reducción de la desigualdad de las remuneraciones e instituciones laborales: Argentina 2003-2015</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J </a:t>
            </a:r>
            <a:r>
              <a:rPr lang="es-AR" dirty="0" err="1" smtClean="0"/>
              <a:t>MArtinez</a:t>
            </a:r>
            <a:r>
              <a:rPr lang="es-AR" dirty="0" smtClean="0"/>
              <a:t> Correa C Lombardo B </a:t>
            </a:r>
            <a:r>
              <a:rPr lang="es-AR" dirty="0" err="1" smtClean="0"/>
              <a:t>Bentivegna</a:t>
            </a:r>
            <a:r>
              <a:rPr lang="es-AR" dirty="0" smtClean="0"/>
              <a:t> 2018*</a:t>
            </a:r>
            <a:r>
              <a:rPr lang="es-AR" baseline="0" dirty="0" smtClean="0"/>
              <a:t> </a:t>
            </a:r>
            <a:r>
              <a:rPr lang="es-AR" dirty="0" smtClean="0"/>
              <a:t>Convenio Colectivo, Sindicatos y Dispersión Salarial: Evidencia de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Afiliación*************************************</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 C Senén </a:t>
            </a:r>
            <a:r>
              <a:rPr lang="es-AR" dirty="0" err="1" smtClean="0"/>
              <a:t>Gonzalez</a:t>
            </a:r>
            <a:r>
              <a:rPr lang="es-AR" dirty="0" smtClean="0"/>
              <a:t> D </a:t>
            </a:r>
            <a:r>
              <a:rPr lang="es-AR" dirty="0" err="1" smtClean="0"/>
              <a:t>Trajtemberg</a:t>
            </a:r>
            <a:r>
              <a:rPr lang="es-AR" dirty="0" smtClean="0"/>
              <a:t> B </a:t>
            </a:r>
            <a:r>
              <a:rPr lang="es-AR" dirty="0" err="1" smtClean="0"/>
              <a:t>Medwid</a:t>
            </a:r>
            <a:r>
              <a:rPr lang="es-AR" dirty="0" smtClean="0"/>
              <a:t> 2010*	Tendencias actuales de la afiliación sindical en Argentina: evidencias de una encuesta a empresas - ETE“</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Marshall &amp; </a:t>
            </a:r>
            <a:r>
              <a:rPr lang="es-AR" dirty="0" err="1" smtClean="0"/>
              <a:t>Perelman</a:t>
            </a:r>
            <a:r>
              <a:rPr lang="es-AR" dirty="0" smtClean="0"/>
              <a:t> 2008 - Estrategias sindicales de afiliación en Argentina - A Marshall L </a:t>
            </a:r>
            <a:r>
              <a:rPr lang="es-AR" dirty="0" err="1" smtClean="0"/>
              <a:t>Perelman</a:t>
            </a:r>
            <a:r>
              <a:rPr lang="es-AR" dirty="0" smtClean="0"/>
              <a:t> 2008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r>
              <a:rPr lang="es-AR" dirty="0" err="1" smtClean="0"/>
              <a:t>NColectiva</a:t>
            </a: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 </a:t>
            </a:r>
            <a:r>
              <a:rPr lang="es-AR" dirty="0" err="1" smtClean="0"/>
              <a:t>MArticorena</a:t>
            </a:r>
            <a:r>
              <a:rPr lang="es-AR" dirty="0" smtClean="0"/>
              <a:t> 2011*</a:t>
            </a:r>
            <a:r>
              <a:rPr lang="es-AR" baseline="0" dirty="0" smtClean="0"/>
              <a:t> </a:t>
            </a:r>
            <a:r>
              <a:rPr lang="es-AR" dirty="0" smtClean="0"/>
              <a:t>Contrapuntos de la negociación colectiva en la industria manufacturera durante el período </a:t>
            </a:r>
            <a:r>
              <a:rPr lang="es-AR" dirty="0" err="1" smtClean="0"/>
              <a:t>postconvertibilidad</a:t>
            </a: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H Palomino D </a:t>
            </a:r>
            <a:r>
              <a:rPr lang="es-AR" dirty="0" err="1" smtClean="0"/>
              <a:t>Trajtemberg</a:t>
            </a:r>
            <a:r>
              <a:rPr lang="es-AR" dirty="0" smtClean="0"/>
              <a:t> 2006*	Una nueva dinámica de las relaciones laborales y la negociación colectiva en la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D </a:t>
            </a:r>
            <a:r>
              <a:rPr lang="es-AR" dirty="0" err="1" smtClean="0"/>
              <a:t>Trajtemberg</a:t>
            </a:r>
            <a:r>
              <a:rPr lang="es-AR" dirty="0" smtClean="0"/>
              <a:t> A </a:t>
            </a:r>
            <a:r>
              <a:rPr lang="es-AR" dirty="0" err="1" smtClean="0"/>
              <a:t>Pontoni</a:t>
            </a:r>
            <a:r>
              <a:rPr lang="es-AR" dirty="0" smtClean="0"/>
              <a:t>	 - Estructura, dinámica y vigencia del los CCT sectoriales en el ámbito privado 1975-2014</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 Senén </a:t>
            </a:r>
            <a:r>
              <a:rPr lang="es-AR" dirty="0" err="1" smtClean="0"/>
              <a:t>Gonzalez</a:t>
            </a:r>
            <a:r>
              <a:rPr lang="es-AR" dirty="0" smtClean="0"/>
              <a:t> B </a:t>
            </a:r>
            <a:r>
              <a:rPr lang="es-AR" dirty="0" err="1" smtClean="0"/>
              <a:t>Medwid</a:t>
            </a:r>
            <a:r>
              <a:rPr lang="es-AR" dirty="0" smtClean="0"/>
              <a:t> D </a:t>
            </a:r>
            <a:r>
              <a:rPr lang="es-AR" dirty="0" err="1" smtClean="0"/>
              <a:t>Trajtemberg</a:t>
            </a:r>
            <a:r>
              <a:rPr lang="es-AR" dirty="0" smtClean="0"/>
              <a:t> 2011* La negociación colectiva y sus determinantes en la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Conflicto laboral*****************************</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P </a:t>
            </a:r>
            <a:r>
              <a:rPr lang="es-AR" dirty="0" err="1" smtClean="0"/>
              <a:t>Ghigliani</a:t>
            </a:r>
            <a:r>
              <a:rPr lang="es-AR" dirty="0" smtClean="0"/>
              <a:t> 2009* Acerca de los estudios cuantitativos sobre conflictos laborales en Argentina (1973-2009)</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reflexiones sobre sus premisas teórico-metodológicas</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F Barrera </a:t>
            </a:r>
            <a:r>
              <a:rPr lang="es-AR" dirty="0" err="1" smtClean="0"/>
              <a:t>Insúa</a:t>
            </a:r>
            <a:r>
              <a:rPr lang="es-AR" dirty="0" smtClean="0"/>
              <a:t> 2014* La acción sindical en el </a:t>
            </a:r>
            <a:r>
              <a:rPr lang="es-AR" dirty="0" err="1" smtClean="0"/>
              <a:t>conﬂicto</a:t>
            </a:r>
            <a:r>
              <a:rPr lang="es-AR" dirty="0" smtClean="0"/>
              <a:t> salarial de la Argentina post-convertibilidad (2006-2010)</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M Payo </a:t>
            </a:r>
            <a:r>
              <a:rPr lang="es-AR" dirty="0" err="1" smtClean="0"/>
              <a:t>Esper</a:t>
            </a:r>
            <a:r>
              <a:rPr lang="es-AR" dirty="0" smtClean="0"/>
              <a:t> 2014* De los conflictos laborales a las huelgas generales. Algunos apuntes para pensar su dinámica 2002-2012 en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Político**************************************</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S </a:t>
            </a:r>
            <a:r>
              <a:rPr lang="es-AR" dirty="0" err="1" smtClean="0"/>
              <a:t>Etchemendy</a:t>
            </a:r>
            <a:r>
              <a:rPr lang="es-AR" dirty="0" smtClean="0"/>
              <a:t> R </a:t>
            </a:r>
            <a:r>
              <a:rPr lang="es-AR" dirty="0" err="1" smtClean="0"/>
              <a:t>Colliers</a:t>
            </a:r>
            <a:r>
              <a:rPr lang="es-AR" dirty="0" smtClean="0"/>
              <a:t> 2007* </a:t>
            </a:r>
            <a:r>
              <a:rPr lang="es-AR" dirty="0" err="1" smtClean="0"/>
              <a:t>Union</a:t>
            </a:r>
            <a:r>
              <a:rPr lang="es-AR" dirty="0" smtClean="0"/>
              <a:t> </a:t>
            </a:r>
            <a:r>
              <a:rPr lang="es-AR" dirty="0" err="1" smtClean="0"/>
              <a:t>Resurgence</a:t>
            </a:r>
            <a:r>
              <a:rPr lang="es-AR" dirty="0" smtClean="0"/>
              <a:t> and </a:t>
            </a:r>
            <a:r>
              <a:rPr lang="es-AR" dirty="0" err="1" smtClean="0"/>
              <a:t>Segmented</a:t>
            </a:r>
            <a:r>
              <a:rPr lang="es-AR" dirty="0" smtClean="0"/>
              <a:t> </a:t>
            </a:r>
            <a:r>
              <a:rPr lang="es-AR" dirty="0" err="1" smtClean="0"/>
              <a:t>Neocorporatism</a:t>
            </a:r>
            <a:r>
              <a:rPr lang="es-AR" dirty="0" smtClean="0"/>
              <a:t> in Argentina (2003–2007)</a:t>
            </a:r>
            <a:br>
              <a:rPr lang="es-AR" dirty="0" smtClean="0"/>
            </a:br>
            <a:r>
              <a:rPr lang="es-AR" dirty="0" smtClean="0"/>
              <a:t/>
            </a:r>
            <a:br>
              <a:rPr lang="es-AR" dirty="0" smtClean="0"/>
            </a:br>
            <a:endParaRPr lang="es-AR" dirty="0"/>
          </a:p>
        </p:txBody>
      </p:sp>
      <p:sp>
        <p:nvSpPr>
          <p:cNvPr id="4" name="3 Marcador de número de diapositiva"/>
          <p:cNvSpPr>
            <a:spLocks noGrp="1"/>
          </p:cNvSpPr>
          <p:nvPr>
            <p:ph type="sldNum" sz="quarter" idx="10"/>
          </p:nvPr>
        </p:nvSpPr>
        <p:spPr/>
        <p:txBody>
          <a:bodyPr/>
          <a:lstStyle/>
          <a:p>
            <a:fld id="{67F715A1-4ADC-44E0-9587-804FF39D6B22}" type="slidenum">
              <a:rPr lang="en-US" smtClean="0"/>
              <a:pPr/>
              <a:t>12</a:t>
            </a:fld>
            <a:endParaRPr lang="en-US"/>
          </a:p>
        </p:txBody>
      </p:sp>
    </p:spTree>
    <p:extLst>
      <p:ext uri="{BB962C8B-B14F-4D97-AF65-F5344CB8AC3E}">
        <p14:creationId xmlns:p14="http://schemas.microsoft.com/office/powerpoint/2010/main" val="35817790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325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Otra característica señalada comúnmente cuando se debate el modelo sindical es el principio conocido como erga omnes que invierte la representación haciendo que el resultado de las negociaciones colectivas homologadas por el Ministerio de Trabajo recaiga sobre todos los trabajadores del universo en cuestión, sin importar si poseen o no afiliación al sindicato (entre otros, </a:t>
            </a:r>
            <a:r>
              <a:rPr lang="es-AR" dirty="0" err="1" smtClean="0"/>
              <a:t>Abós</a:t>
            </a:r>
            <a:r>
              <a:rPr lang="es-AR" dirty="0" smtClean="0"/>
              <a:t>, 1989; Vázquez </a:t>
            </a:r>
            <a:r>
              <a:rPr lang="es-AR" dirty="0" err="1" smtClean="0"/>
              <a:t>Vialard</a:t>
            </a:r>
            <a:r>
              <a:rPr lang="es-AR" dirty="0" smtClean="0"/>
              <a:t>, 1995; </a:t>
            </a:r>
            <a:r>
              <a:rPr lang="es-AR" dirty="0" err="1" smtClean="0"/>
              <a:t>Drolas</a:t>
            </a:r>
            <a:r>
              <a:rPr lang="es-AR" dirty="0" smtClean="0"/>
              <a:t>, 2004; </a:t>
            </a:r>
            <a:r>
              <a:rPr lang="es-AR" dirty="0" err="1" smtClean="0"/>
              <a:t>Etala</a:t>
            </a:r>
            <a:r>
              <a:rPr lang="es-AR" dirty="0" smtClean="0"/>
              <a:t>, 2010; </a:t>
            </a:r>
            <a:r>
              <a:rPr lang="es-AR" dirty="0" err="1" smtClean="0"/>
              <a:t>Etchemendy</a:t>
            </a:r>
            <a:r>
              <a:rPr lang="es-AR" dirty="0" smtClean="0"/>
              <a:t> et al., 2011). Siguiendo los señalamientos de </a:t>
            </a:r>
            <a:r>
              <a:rPr lang="es-AR" dirty="0" err="1" smtClean="0"/>
              <a:t>Battistini</a:t>
            </a:r>
            <a:r>
              <a:rPr lang="es-AR" dirty="0" smtClean="0"/>
              <a:t> y </a:t>
            </a:r>
            <a:r>
              <a:rPr lang="es-AR" dirty="0" err="1" smtClean="0"/>
              <a:t>Trajtemberg</a:t>
            </a:r>
            <a:r>
              <a:rPr lang="es-AR" dirty="0" smtClean="0"/>
              <a:t>, este principio de la legislación genera que: [...] el sindicato es relevado de la necesidad de validar permanentemente su representatividad frente a los trabajadores, ya que al contar con la personería gremial es el único que puede negociar, lo cual le traslada inmediatamente la representación del conjunto de trabajadores por los cuales negoció. De este modo, la representación de los trabajadores se ejerce de arriba hacia abajo (</a:t>
            </a:r>
            <a:r>
              <a:rPr lang="es-AR" dirty="0" err="1" smtClean="0"/>
              <a:t>Battistini</a:t>
            </a:r>
            <a:r>
              <a:rPr lang="es-AR" dirty="0" smtClean="0"/>
              <a:t> y </a:t>
            </a:r>
            <a:r>
              <a:rPr lang="es-AR" dirty="0" err="1" smtClean="0"/>
              <a:t>Trajtemberg</a:t>
            </a:r>
            <a:r>
              <a:rPr lang="es-AR" dirty="0" smtClean="0"/>
              <a:t>, 2014: 7).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sz="1200" b="0" i="1" kern="1200" dirty="0" smtClean="0">
                <a:solidFill>
                  <a:schemeClr val="tx1"/>
                </a:solidFill>
                <a:effectLst/>
                <a:latin typeface="+mn-lt"/>
                <a:ea typeface="+mn-ea"/>
                <a:cs typeface="+mn-cs"/>
              </a:rPr>
              <a:t>Este principio establece que las disposiciones instituidas en los Convenios se mantienen vigentes aun</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después de vencer el período por el cual se celebró el acuerdo. Esta </a:t>
            </a:r>
            <a:r>
              <a:rPr lang="es-AR" sz="1200" b="0" i="1" kern="1200" dirty="0" err="1" smtClean="0">
                <a:solidFill>
                  <a:schemeClr val="tx1"/>
                </a:solidFill>
                <a:effectLst/>
                <a:latin typeface="+mn-lt"/>
                <a:ea typeface="+mn-ea"/>
                <a:cs typeface="+mn-cs"/>
              </a:rPr>
              <a:t>fgura</a:t>
            </a:r>
            <a:r>
              <a:rPr lang="es-AR" sz="1200" b="0" i="1" kern="1200" dirty="0" smtClean="0">
                <a:solidFill>
                  <a:schemeClr val="tx1"/>
                </a:solidFill>
                <a:effectLst/>
                <a:latin typeface="+mn-lt"/>
                <a:ea typeface="+mn-ea"/>
                <a:cs typeface="+mn-cs"/>
              </a:rPr>
              <a:t> fue abolida en la Reforma laboral</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de 2000 pero luego reinstaurada en la nueva Ley de 2004.</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8. A principios de los noventa, las políticas laborales promovieron la negociación de aumentos salariales</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solo podían basarse en aumentos de productividad. Asimismo, se fomentó la descentralización de la</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negociación colectiva salarios. Para un mayor detalle de la perspectiva histórica y las </a:t>
            </a:r>
            <a:r>
              <a:rPr lang="es-AR" sz="1200" b="0" i="1" kern="1200" dirty="0" err="1" smtClean="0">
                <a:solidFill>
                  <a:schemeClr val="tx1"/>
                </a:solidFill>
                <a:effectLst/>
                <a:latin typeface="+mn-lt"/>
                <a:ea typeface="+mn-ea"/>
                <a:cs typeface="+mn-cs"/>
              </a:rPr>
              <a:t>modifcaciones</a:t>
            </a:r>
            <a:r>
              <a:rPr lang="es-AR" sz="1200" b="0" i="1" kern="1200" dirty="0" smtClean="0">
                <a:solidFill>
                  <a:schemeClr val="tx1"/>
                </a:solidFill>
                <a:effectLst/>
                <a:latin typeface="+mn-lt"/>
                <a:ea typeface="+mn-ea"/>
                <a:cs typeface="+mn-cs"/>
              </a:rPr>
              <a:t> en</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la legislación relativa a la negociación colectiva se puede consultar </a:t>
            </a:r>
            <a:r>
              <a:rPr lang="es-AR" sz="1200" b="0" i="1" kern="1200" dirty="0" err="1" smtClean="0">
                <a:solidFill>
                  <a:schemeClr val="tx1"/>
                </a:solidFill>
                <a:effectLst/>
                <a:latin typeface="+mn-lt"/>
                <a:ea typeface="+mn-ea"/>
                <a:cs typeface="+mn-cs"/>
              </a:rPr>
              <a:t>Beccaria</a:t>
            </a:r>
            <a:r>
              <a:rPr lang="es-AR" sz="1200" b="0" i="1" kern="1200" dirty="0" smtClean="0">
                <a:solidFill>
                  <a:schemeClr val="tx1"/>
                </a:solidFill>
                <a:effectLst/>
                <a:latin typeface="+mn-lt"/>
                <a:ea typeface="+mn-ea"/>
                <a:cs typeface="+mn-cs"/>
              </a:rPr>
              <a:t> y </a:t>
            </a:r>
            <a:r>
              <a:rPr lang="es-AR" sz="1200" b="0" i="1" kern="1200" dirty="0" err="1" smtClean="0">
                <a:solidFill>
                  <a:schemeClr val="tx1"/>
                </a:solidFill>
                <a:effectLst/>
                <a:latin typeface="+mn-lt"/>
                <a:ea typeface="+mn-ea"/>
                <a:cs typeface="+mn-cs"/>
              </a:rPr>
              <a:t>Galin</a:t>
            </a:r>
            <a:r>
              <a:rPr lang="es-AR" sz="1200" b="0" i="1" kern="1200" dirty="0" smtClean="0">
                <a:solidFill>
                  <a:schemeClr val="tx1"/>
                </a:solidFill>
                <a:effectLst/>
                <a:latin typeface="+mn-lt"/>
                <a:ea typeface="+mn-ea"/>
                <a:cs typeface="+mn-cs"/>
              </a:rPr>
              <a:t> (2002) y Marshall</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y </a:t>
            </a:r>
            <a:r>
              <a:rPr lang="es-AR" sz="1200" b="0" i="1" kern="1200" dirty="0" err="1" smtClean="0">
                <a:solidFill>
                  <a:schemeClr val="tx1"/>
                </a:solidFill>
                <a:effectLst/>
                <a:latin typeface="+mn-lt"/>
                <a:ea typeface="+mn-ea"/>
                <a:cs typeface="+mn-cs"/>
              </a:rPr>
              <a:t>Perelman</a:t>
            </a:r>
            <a:r>
              <a:rPr lang="es-AR" sz="1200" b="0" i="1" kern="1200" dirty="0" smtClean="0">
                <a:solidFill>
                  <a:schemeClr val="tx1"/>
                </a:solidFill>
                <a:effectLst/>
                <a:latin typeface="+mn-lt"/>
                <a:ea typeface="+mn-ea"/>
                <a:cs typeface="+mn-cs"/>
              </a:rPr>
              <a:t> (2004).</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9. Durante la década de 1990 la negociación salarial dejó de ser el eje de las negociaciones, y en los</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contenidos de las negociaciones pasaron a prevalecer cláusulas de </a:t>
            </a:r>
            <a:r>
              <a:rPr lang="es-AR" sz="1200" b="0" i="1" kern="1200" dirty="0" err="1" smtClean="0">
                <a:solidFill>
                  <a:schemeClr val="tx1"/>
                </a:solidFill>
                <a:effectLst/>
                <a:latin typeface="+mn-lt"/>
                <a:ea typeface="+mn-ea"/>
                <a:cs typeface="+mn-cs"/>
              </a:rPr>
              <a:t>ﬂexibilidad</a:t>
            </a:r>
            <a:r>
              <a:rPr lang="es-AR" sz="1200" b="0" i="1" kern="1200" dirty="0" smtClean="0">
                <a:solidFill>
                  <a:schemeClr val="tx1"/>
                </a:solidFill>
                <a:effectLst/>
                <a:latin typeface="+mn-lt"/>
                <a:ea typeface="+mn-ea"/>
                <a:cs typeface="+mn-cs"/>
              </a:rPr>
              <a:t> (</a:t>
            </a:r>
            <a:r>
              <a:rPr lang="es-AR" sz="1200" b="0" i="1" kern="1200" dirty="0" err="1" smtClean="0">
                <a:solidFill>
                  <a:schemeClr val="tx1"/>
                </a:solidFill>
                <a:effectLst/>
                <a:latin typeface="+mn-lt"/>
                <a:ea typeface="+mn-ea"/>
                <a:cs typeface="+mn-cs"/>
              </a:rPr>
              <a:t>Trajtemberg</a:t>
            </a:r>
            <a:r>
              <a:rPr lang="es-AR" sz="1200" b="0" i="1" kern="1200" dirty="0" smtClean="0">
                <a:solidFill>
                  <a:schemeClr val="tx1"/>
                </a:solidFill>
                <a:effectLst/>
                <a:latin typeface="+mn-lt"/>
                <a:ea typeface="+mn-ea"/>
                <a:cs typeface="+mn-cs"/>
              </a:rPr>
              <a:t> et al., 2009).</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10. Producto del mecanismo de erga et omnes de los convenios, el contenido de la negociación se aplica</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tanto a los trabajadores sindicalizados como a los no sindicalizados. La tasa de </a:t>
            </a:r>
            <a:r>
              <a:rPr lang="es-AR" sz="1200" b="0" i="1" kern="1200" dirty="0" err="1" smtClean="0">
                <a:solidFill>
                  <a:schemeClr val="tx1"/>
                </a:solidFill>
                <a:effectLst/>
                <a:latin typeface="+mn-lt"/>
                <a:ea typeface="+mn-ea"/>
                <a:cs typeface="+mn-cs"/>
              </a:rPr>
              <a:t>afliación</a:t>
            </a:r>
            <a:r>
              <a:rPr lang="es-AR" sz="1200" b="0" i="1" kern="1200" dirty="0" smtClean="0">
                <a:solidFill>
                  <a:schemeClr val="tx1"/>
                </a:solidFill>
                <a:effectLst/>
                <a:latin typeface="+mn-lt"/>
                <a:ea typeface="+mn-ea"/>
                <a:cs typeface="+mn-cs"/>
              </a:rPr>
              <a:t> sindical en Argentina se ubica en 37,6% del total de asalariados, siendo la más elevada en América (</a:t>
            </a:r>
            <a:r>
              <a:rPr lang="es-AR" sz="1200" b="0" i="1" kern="1200" dirty="0" err="1" smtClean="0">
                <a:solidFill>
                  <a:schemeClr val="tx1"/>
                </a:solidFill>
                <a:effectLst/>
                <a:latin typeface="+mn-lt"/>
                <a:ea typeface="+mn-ea"/>
                <a:cs typeface="+mn-cs"/>
              </a:rPr>
              <a:t>Hayter</a:t>
            </a:r>
            <a:r>
              <a:rPr lang="es-AR" sz="1200" b="0" i="1" kern="1200" dirty="0" smtClean="0">
                <a:solidFill>
                  <a:schemeClr val="tx1"/>
                </a:solidFill>
                <a:effectLst/>
                <a:latin typeface="+mn-lt"/>
                <a:ea typeface="+mn-ea"/>
                <a:cs typeface="+mn-cs"/>
              </a:rPr>
              <a:t> y </a:t>
            </a:r>
            <a:r>
              <a:rPr lang="es-AR" sz="1200" b="0" i="1" kern="1200" dirty="0" err="1" smtClean="0">
                <a:solidFill>
                  <a:schemeClr val="tx1"/>
                </a:solidFill>
                <a:effectLst/>
                <a:latin typeface="+mn-lt"/>
                <a:ea typeface="+mn-ea"/>
                <a:cs typeface="+mn-cs"/>
              </a:rPr>
              <a:t>Stoevska</a:t>
            </a:r>
            <a:r>
              <a:rPr lang="es-AR" sz="1200" b="0" i="1" kern="1200" dirty="0" smtClean="0">
                <a:solidFill>
                  <a:schemeClr val="tx1"/>
                </a:solidFill>
                <a:effectLst/>
                <a:latin typeface="+mn-lt"/>
                <a:ea typeface="+mn-ea"/>
                <a:cs typeface="+mn-cs"/>
              </a:rPr>
              <a:t>,</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2011).</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sz="1200" b="1" i="0" kern="1200" dirty="0" smtClean="0">
                <a:solidFill>
                  <a:schemeClr val="tx1"/>
                </a:solidFill>
                <a:effectLst/>
                <a:latin typeface="+mn-lt"/>
                <a:ea typeface="+mn-ea"/>
                <a:cs typeface="+mn-cs"/>
              </a:rPr>
              <a:t>Unidad de análisis e indicadores de la conflictividad laboral</a:t>
            </a:r>
            <a:br>
              <a:rPr lang="es-AR" sz="1200" b="1"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La unidad de análisis adoptada es el </a:t>
            </a:r>
            <a:r>
              <a:rPr lang="es-AR" sz="1200" b="0" i="1" kern="1200" dirty="0" smtClean="0">
                <a:solidFill>
                  <a:schemeClr val="tx1"/>
                </a:solidFill>
                <a:effectLst/>
                <a:latin typeface="+mn-lt"/>
                <a:ea typeface="+mn-ea"/>
                <a:cs typeface="+mn-cs"/>
              </a:rPr>
              <a:t>conflicto colectivo de trabajo</a:t>
            </a:r>
            <a:r>
              <a:rPr lang="es-AR" sz="1200" b="0" i="0" kern="1200" dirty="0" smtClean="0">
                <a:solidFill>
                  <a:schemeClr val="tx1"/>
                </a:solidFill>
                <a:effectLst/>
                <a:latin typeface="+mn-lt"/>
                <a:ea typeface="+mn-ea"/>
                <a:cs typeface="+mn-cs"/>
              </a:rPr>
              <a:t>, entendiendo por tal la serie de</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eventos desencadenados a partir de la realización de una </a:t>
            </a:r>
            <a:r>
              <a:rPr lang="es-AR" sz="1200" b="0" i="1" kern="1200" dirty="0" smtClean="0">
                <a:solidFill>
                  <a:schemeClr val="tx1"/>
                </a:solidFill>
                <a:effectLst/>
                <a:latin typeface="+mn-lt"/>
                <a:ea typeface="+mn-ea"/>
                <a:cs typeface="+mn-cs"/>
              </a:rPr>
              <a:t>acción conflictiva </a:t>
            </a:r>
            <a:r>
              <a:rPr lang="es-AR" sz="1200" b="0" i="0" kern="1200" dirty="0" smtClean="0">
                <a:solidFill>
                  <a:schemeClr val="tx1"/>
                </a:solidFill>
                <a:effectLst/>
                <a:latin typeface="+mn-lt"/>
                <a:ea typeface="+mn-ea"/>
                <a:cs typeface="+mn-cs"/>
              </a:rPr>
              <a:t>por parte de un</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grupo de trabajadores o empleadores con el objeto de alcanzar sus reivindicaciones laborales.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Entre otras cosas, esto implica que en un mismo conflicto pueden llevarse a cabo varias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acciones conflictivas. Esta definición de la unidad de análisis, que se desprende de las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recomendaciones de la OIT referidas al “surgimiento de nuevas formas de acciones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reivindicativas y la necesidad de que sean abarcadas por las normas estadísticas nacionales e</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internacionales”, está en línea con la propia práctica administrativa del </a:t>
            </a:r>
            <a:r>
              <a:rPr lang="es-AR" sz="1200" b="0" i="0" kern="1200" dirty="0" err="1" smtClean="0">
                <a:solidFill>
                  <a:schemeClr val="tx1"/>
                </a:solidFill>
                <a:effectLst/>
                <a:latin typeface="+mn-lt"/>
                <a:ea typeface="+mn-ea"/>
                <a:cs typeface="+mn-cs"/>
              </a:rPr>
              <a:t>MTEySS</a:t>
            </a:r>
            <a:r>
              <a:rPr lang="es-AR" sz="1200" b="0" i="0" kern="1200" dirty="0" smtClean="0">
                <a:solidFill>
                  <a:schemeClr val="tx1"/>
                </a:solidFill>
                <a:effectLst/>
                <a:latin typeface="+mn-lt"/>
                <a:ea typeface="+mn-ea"/>
                <a:cs typeface="+mn-cs"/>
              </a:rPr>
              <a:t>, que atiende a la</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resolución de un conflicto con independencia de la cantidad de acciones conflictivas suscitadas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por aquel.</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r>
              <a:rPr lang="es-AR" dirty="0" err="1" smtClean="0"/>
              <a:t>Biblio</a:t>
            </a:r>
            <a:r>
              <a:rPr lang="es-AR" dirty="0" smtClean="0"/>
              <a:t> </a:t>
            </a:r>
            <a:r>
              <a:rPr lang="es-AR" dirty="0" err="1" smtClean="0"/>
              <a:t>Unions</a:t>
            </a:r>
            <a:r>
              <a:rPr lang="es-AR" dirty="0" smtClean="0"/>
              <a:t>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*Distributivo*****************************</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 </a:t>
            </a:r>
            <a:r>
              <a:rPr lang="es-AR" dirty="0" err="1" smtClean="0"/>
              <a:t>MArshall</a:t>
            </a:r>
            <a:r>
              <a:rPr lang="es-AR" dirty="0" smtClean="0"/>
              <a:t> 2002</a:t>
            </a:r>
            <a:r>
              <a:rPr lang="es-ES_tradnl" dirty="0" smtClean="0"/>
              <a:t> </a:t>
            </a:r>
            <a:r>
              <a:rPr lang="es-AR" dirty="0" smtClean="0"/>
              <a:t>Transformaciones en el empleo y la intervención sindical en la industria - Efectos sobre la </a:t>
            </a:r>
            <a:r>
              <a:rPr lang="es-AR" dirty="0" err="1" smtClean="0"/>
              <a:t>desig</a:t>
            </a:r>
            <a:r>
              <a:rPr lang="es-AR" dirty="0" smtClean="0"/>
              <a:t> W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J Pedro </a:t>
            </a:r>
            <a:r>
              <a:rPr lang="es-AR" dirty="0" err="1" smtClean="0"/>
              <a:t>Ronconi</a:t>
            </a:r>
            <a:r>
              <a:rPr lang="es-AR" dirty="0" smtClean="0"/>
              <a:t> 2013* </a:t>
            </a:r>
            <a:r>
              <a:rPr lang="es-AR" dirty="0" err="1" smtClean="0"/>
              <a:t>Union</a:t>
            </a:r>
            <a:r>
              <a:rPr lang="es-AR" dirty="0" smtClean="0"/>
              <a:t> </a:t>
            </a:r>
            <a:r>
              <a:rPr lang="es-AR" dirty="0" err="1" smtClean="0"/>
              <a:t>negotiation</a:t>
            </a:r>
            <a:r>
              <a:rPr lang="es-AR" dirty="0" smtClean="0"/>
              <a:t> and </a:t>
            </a:r>
            <a:r>
              <a:rPr lang="es-AR" dirty="0" err="1" smtClean="0"/>
              <a:t>wage</a:t>
            </a:r>
            <a:r>
              <a:rPr lang="es-AR" dirty="0" smtClean="0"/>
              <a:t> </a:t>
            </a:r>
            <a:r>
              <a:rPr lang="es-AR" dirty="0" err="1" smtClean="0"/>
              <a:t>inequality</a:t>
            </a:r>
            <a:r>
              <a:rPr lang="es-AR" dirty="0" smtClean="0"/>
              <a:t> in </a:t>
            </a:r>
            <a:r>
              <a:rPr lang="es-AR" dirty="0" err="1" smtClean="0"/>
              <a:t>Arg</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*J Alejo L Casanova 2016*NEGOCIACIÓN COLECTIVA Y CAMBIOS DISTRIBUTIVOS EN LOS INGRESOS LABORALES EN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L </a:t>
            </a:r>
            <a:r>
              <a:rPr lang="es-AR" dirty="0" err="1" smtClean="0"/>
              <a:t>Beccaria</a:t>
            </a:r>
            <a:r>
              <a:rPr lang="es-AR" dirty="0" smtClean="0"/>
              <a:t> A </a:t>
            </a:r>
            <a:r>
              <a:rPr lang="es-AR" dirty="0" err="1" smtClean="0"/>
              <a:t>Fernandez</a:t>
            </a:r>
            <a:r>
              <a:rPr lang="es-AR" dirty="0" smtClean="0"/>
              <a:t> D </a:t>
            </a:r>
            <a:r>
              <a:rPr lang="es-AR" dirty="0" err="1" smtClean="0"/>
              <a:t>Trajtamberg</a:t>
            </a:r>
            <a:r>
              <a:rPr lang="es-AR" dirty="0" smtClean="0"/>
              <a:t> 2017*Reducción de la desigualdad de las remuneraciones e instituciones laborales: Argentina 2003-2015</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J </a:t>
            </a:r>
            <a:r>
              <a:rPr lang="es-AR" dirty="0" err="1" smtClean="0"/>
              <a:t>MArtinez</a:t>
            </a:r>
            <a:r>
              <a:rPr lang="es-AR" dirty="0" smtClean="0"/>
              <a:t> Correa C Lombardo B </a:t>
            </a:r>
            <a:r>
              <a:rPr lang="es-AR" dirty="0" err="1" smtClean="0"/>
              <a:t>Bentivegna</a:t>
            </a:r>
            <a:r>
              <a:rPr lang="es-AR" dirty="0" smtClean="0"/>
              <a:t> 2018*</a:t>
            </a:r>
            <a:r>
              <a:rPr lang="es-AR" baseline="0" dirty="0" smtClean="0"/>
              <a:t> </a:t>
            </a:r>
            <a:r>
              <a:rPr lang="es-AR" dirty="0" smtClean="0"/>
              <a:t>Convenio Colectivo, Sindicatos y Dispersión Salarial: Evidencia de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Afiliación*************************************</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 C Senén </a:t>
            </a:r>
            <a:r>
              <a:rPr lang="es-AR" dirty="0" err="1" smtClean="0"/>
              <a:t>Gonzalez</a:t>
            </a:r>
            <a:r>
              <a:rPr lang="es-AR" dirty="0" smtClean="0"/>
              <a:t> D </a:t>
            </a:r>
            <a:r>
              <a:rPr lang="es-AR" dirty="0" err="1" smtClean="0"/>
              <a:t>Trajtemberg</a:t>
            </a:r>
            <a:r>
              <a:rPr lang="es-AR" dirty="0" smtClean="0"/>
              <a:t> B </a:t>
            </a:r>
            <a:r>
              <a:rPr lang="es-AR" dirty="0" err="1" smtClean="0"/>
              <a:t>Medwid</a:t>
            </a:r>
            <a:r>
              <a:rPr lang="es-AR" dirty="0" smtClean="0"/>
              <a:t> 2010*	Tendencias actuales de la afiliación sindical en Argentina: evidencias de una encuesta a empresas - ETE“</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Marshall &amp; </a:t>
            </a:r>
            <a:r>
              <a:rPr lang="es-AR" dirty="0" err="1" smtClean="0"/>
              <a:t>Perelman</a:t>
            </a:r>
            <a:r>
              <a:rPr lang="es-AR" dirty="0" smtClean="0"/>
              <a:t> 2008 - Estrategias sindicales de afiliación en Argentina - A Marshall L </a:t>
            </a:r>
            <a:r>
              <a:rPr lang="es-AR" dirty="0" err="1" smtClean="0"/>
              <a:t>Perelman</a:t>
            </a:r>
            <a:r>
              <a:rPr lang="es-AR" dirty="0" smtClean="0"/>
              <a:t> 2008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r>
              <a:rPr lang="es-AR" dirty="0" err="1" smtClean="0"/>
              <a:t>NColectiva</a:t>
            </a: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 </a:t>
            </a:r>
            <a:r>
              <a:rPr lang="es-AR" dirty="0" err="1" smtClean="0"/>
              <a:t>MArticorena</a:t>
            </a:r>
            <a:r>
              <a:rPr lang="es-AR" dirty="0" smtClean="0"/>
              <a:t> 2011*</a:t>
            </a:r>
            <a:r>
              <a:rPr lang="es-AR" baseline="0" dirty="0" smtClean="0"/>
              <a:t> </a:t>
            </a:r>
            <a:r>
              <a:rPr lang="es-AR" dirty="0" smtClean="0"/>
              <a:t>Contrapuntos de la negociación colectiva en la industria manufacturera durante el período </a:t>
            </a:r>
            <a:r>
              <a:rPr lang="es-AR" dirty="0" err="1" smtClean="0"/>
              <a:t>postconvertibilidad</a:t>
            </a: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H Palomino D </a:t>
            </a:r>
            <a:r>
              <a:rPr lang="es-AR" dirty="0" err="1" smtClean="0"/>
              <a:t>Trajtemberg</a:t>
            </a:r>
            <a:r>
              <a:rPr lang="es-AR" dirty="0" smtClean="0"/>
              <a:t> 2006*	Una nueva dinámica de las relaciones laborales y la negociación colectiva en la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D </a:t>
            </a:r>
            <a:r>
              <a:rPr lang="es-AR" dirty="0" err="1" smtClean="0"/>
              <a:t>Trajtemberg</a:t>
            </a:r>
            <a:r>
              <a:rPr lang="es-AR" dirty="0" smtClean="0"/>
              <a:t> A </a:t>
            </a:r>
            <a:r>
              <a:rPr lang="es-AR" dirty="0" err="1" smtClean="0"/>
              <a:t>Pontoni</a:t>
            </a:r>
            <a:r>
              <a:rPr lang="es-AR" dirty="0" smtClean="0"/>
              <a:t>	 - Estructura, dinámica y vigencia del los CCT sectoriales en el ámbito privado 1975-2014</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 Senén </a:t>
            </a:r>
            <a:r>
              <a:rPr lang="es-AR" dirty="0" err="1" smtClean="0"/>
              <a:t>Gonzalez</a:t>
            </a:r>
            <a:r>
              <a:rPr lang="es-AR" dirty="0" smtClean="0"/>
              <a:t> B </a:t>
            </a:r>
            <a:r>
              <a:rPr lang="es-AR" dirty="0" err="1" smtClean="0"/>
              <a:t>Medwid</a:t>
            </a:r>
            <a:r>
              <a:rPr lang="es-AR" dirty="0" smtClean="0"/>
              <a:t> D </a:t>
            </a:r>
            <a:r>
              <a:rPr lang="es-AR" dirty="0" err="1" smtClean="0"/>
              <a:t>Trajtemberg</a:t>
            </a:r>
            <a:r>
              <a:rPr lang="es-AR" dirty="0" smtClean="0"/>
              <a:t> 2011* La negociación colectiva y sus determinantes en la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Conflicto laboral*****************************</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P </a:t>
            </a:r>
            <a:r>
              <a:rPr lang="es-AR" dirty="0" err="1" smtClean="0"/>
              <a:t>Ghigliani</a:t>
            </a:r>
            <a:r>
              <a:rPr lang="es-AR" dirty="0" smtClean="0"/>
              <a:t> 2009* Acerca de los estudios cuantitativos sobre conflictos laborales en Argentina (1973-2009)</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reflexiones sobre sus premisas teórico-metodológicas</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F Barrera </a:t>
            </a:r>
            <a:r>
              <a:rPr lang="es-AR" dirty="0" err="1" smtClean="0"/>
              <a:t>Insúa</a:t>
            </a:r>
            <a:r>
              <a:rPr lang="es-AR" dirty="0" smtClean="0"/>
              <a:t> 2014* La acción sindical en el </a:t>
            </a:r>
            <a:r>
              <a:rPr lang="es-AR" dirty="0" err="1" smtClean="0"/>
              <a:t>conﬂicto</a:t>
            </a:r>
            <a:r>
              <a:rPr lang="es-AR" dirty="0" smtClean="0"/>
              <a:t> salarial de la Argentina post-convertibilidad (2006-2010)</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M Payo </a:t>
            </a:r>
            <a:r>
              <a:rPr lang="es-AR" dirty="0" err="1" smtClean="0"/>
              <a:t>Esper</a:t>
            </a:r>
            <a:r>
              <a:rPr lang="es-AR" dirty="0" smtClean="0"/>
              <a:t> 2014* De los conflictos laborales a las huelgas generales. Algunos apuntes para pensar su dinámica 2002-2012 en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Político**************************************</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S </a:t>
            </a:r>
            <a:r>
              <a:rPr lang="es-AR" dirty="0" err="1" smtClean="0"/>
              <a:t>Etchemendy</a:t>
            </a:r>
            <a:r>
              <a:rPr lang="es-AR" dirty="0" smtClean="0"/>
              <a:t> R </a:t>
            </a:r>
            <a:r>
              <a:rPr lang="es-AR" dirty="0" err="1" smtClean="0"/>
              <a:t>Colliers</a:t>
            </a:r>
            <a:r>
              <a:rPr lang="es-AR" dirty="0" smtClean="0"/>
              <a:t> 2007* </a:t>
            </a:r>
            <a:r>
              <a:rPr lang="es-AR" dirty="0" err="1" smtClean="0"/>
              <a:t>Union</a:t>
            </a:r>
            <a:r>
              <a:rPr lang="es-AR" dirty="0" smtClean="0"/>
              <a:t> </a:t>
            </a:r>
            <a:r>
              <a:rPr lang="es-AR" dirty="0" err="1" smtClean="0"/>
              <a:t>Resurgence</a:t>
            </a:r>
            <a:r>
              <a:rPr lang="es-AR" dirty="0" smtClean="0"/>
              <a:t> and </a:t>
            </a:r>
            <a:r>
              <a:rPr lang="es-AR" dirty="0" err="1" smtClean="0"/>
              <a:t>Segmented</a:t>
            </a:r>
            <a:r>
              <a:rPr lang="es-AR" dirty="0" smtClean="0"/>
              <a:t> </a:t>
            </a:r>
            <a:r>
              <a:rPr lang="es-AR" dirty="0" err="1" smtClean="0"/>
              <a:t>Neocorporatism</a:t>
            </a:r>
            <a:r>
              <a:rPr lang="es-AR" dirty="0" smtClean="0"/>
              <a:t> in Argentina (2003–2007)</a:t>
            </a:r>
            <a:br>
              <a:rPr lang="es-AR" dirty="0" smtClean="0"/>
            </a:br>
            <a:r>
              <a:rPr lang="es-AR" dirty="0" smtClean="0"/>
              <a:t/>
            </a:r>
            <a:br>
              <a:rPr lang="es-AR" dirty="0" smtClean="0"/>
            </a:br>
            <a:endParaRPr lang="es-AR" dirty="0"/>
          </a:p>
        </p:txBody>
      </p:sp>
      <p:sp>
        <p:nvSpPr>
          <p:cNvPr id="4" name="3 Marcador de número de diapositiva"/>
          <p:cNvSpPr>
            <a:spLocks noGrp="1"/>
          </p:cNvSpPr>
          <p:nvPr>
            <p:ph type="sldNum" sz="quarter" idx="10"/>
          </p:nvPr>
        </p:nvSpPr>
        <p:spPr/>
        <p:txBody>
          <a:bodyPr/>
          <a:lstStyle/>
          <a:p>
            <a:fld id="{67F715A1-4ADC-44E0-9587-804FF39D6B22}" type="slidenum">
              <a:rPr lang="en-US" smtClean="0"/>
              <a:pPr/>
              <a:t>13</a:t>
            </a:fld>
            <a:endParaRPr lang="en-US"/>
          </a:p>
        </p:txBody>
      </p:sp>
    </p:spTree>
    <p:extLst>
      <p:ext uri="{BB962C8B-B14F-4D97-AF65-F5344CB8AC3E}">
        <p14:creationId xmlns:p14="http://schemas.microsoft.com/office/powerpoint/2010/main" val="35817790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325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Otra característica señalada comúnmente cuando se debate el modelo sindical es el principio conocido como erga omnes que invierte la representación haciendo que el resultado de las negociaciones colectivas homologadas por el Ministerio de Trabajo recaiga sobre todos los trabajadores del universo en cuestión, sin importar si poseen o no afiliación al sindicato (entre otros, </a:t>
            </a:r>
            <a:r>
              <a:rPr lang="es-AR" dirty="0" err="1" smtClean="0"/>
              <a:t>Abós</a:t>
            </a:r>
            <a:r>
              <a:rPr lang="es-AR" dirty="0" smtClean="0"/>
              <a:t>, 1989; Vázquez </a:t>
            </a:r>
            <a:r>
              <a:rPr lang="es-AR" dirty="0" err="1" smtClean="0"/>
              <a:t>Vialard</a:t>
            </a:r>
            <a:r>
              <a:rPr lang="es-AR" dirty="0" smtClean="0"/>
              <a:t>, 1995; </a:t>
            </a:r>
            <a:r>
              <a:rPr lang="es-AR" dirty="0" err="1" smtClean="0"/>
              <a:t>Drolas</a:t>
            </a:r>
            <a:r>
              <a:rPr lang="es-AR" dirty="0" smtClean="0"/>
              <a:t>, 2004; </a:t>
            </a:r>
            <a:r>
              <a:rPr lang="es-AR" dirty="0" err="1" smtClean="0"/>
              <a:t>Etala</a:t>
            </a:r>
            <a:r>
              <a:rPr lang="es-AR" dirty="0" smtClean="0"/>
              <a:t>, 2010; </a:t>
            </a:r>
            <a:r>
              <a:rPr lang="es-AR" dirty="0" err="1" smtClean="0"/>
              <a:t>Etchemendy</a:t>
            </a:r>
            <a:r>
              <a:rPr lang="es-AR" dirty="0" smtClean="0"/>
              <a:t> et al., 2011). Siguiendo los señalamientos de </a:t>
            </a:r>
            <a:r>
              <a:rPr lang="es-AR" dirty="0" err="1" smtClean="0"/>
              <a:t>Battistini</a:t>
            </a:r>
            <a:r>
              <a:rPr lang="es-AR" dirty="0" smtClean="0"/>
              <a:t> y </a:t>
            </a:r>
            <a:r>
              <a:rPr lang="es-AR" dirty="0" err="1" smtClean="0"/>
              <a:t>Trajtemberg</a:t>
            </a:r>
            <a:r>
              <a:rPr lang="es-AR" dirty="0" smtClean="0"/>
              <a:t>, este principio de la legislación genera que: [...] el sindicato es relevado de la necesidad de validar permanentemente su representatividad frente a los trabajadores, ya que al contar con la personería gremial es el único que puede negociar, lo cual le traslada inmediatamente la representación del conjunto de trabajadores por los cuales negoció. De este modo, la representación de los trabajadores se ejerce de arriba hacia abajo (</a:t>
            </a:r>
            <a:r>
              <a:rPr lang="es-AR" dirty="0" err="1" smtClean="0"/>
              <a:t>Battistini</a:t>
            </a:r>
            <a:r>
              <a:rPr lang="es-AR" dirty="0" smtClean="0"/>
              <a:t> y </a:t>
            </a:r>
            <a:r>
              <a:rPr lang="es-AR" dirty="0" err="1" smtClean="0"/>
              <a:t>Trajtemberg</a:t>
            </a:r>
            <a:r>
              <a:rPr lang="es-AR" dirty="0" smtClean="0"/>
              <a:t>, 2014: 7).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sz="1200" b="0" i="1" kern="1200" dirty="0" smtClean="0">
                <a:solidFill>
                  <a:schemeClr val="tx1"/>
                </a:solidFill>
                <a:effectLst/>
                <a:latin typeface="+mn-lt"/>
                <a:ea typeface="+mn-ea"/>
                <a:cs typeface="+mn-cs"/>
              </a:rPr>
              <a:t>Este principio establece que las disposiciones instituidas en los Convenios se mantienen vigentes aun</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después de vencer el período por el cual se celebró el acuerdo. Esta </a:t>
            </a:r>
            <a:r>
              <a:rPr lang="es-AR" sz="1200" b="0" i="1" kern="1200" dirty="0" err="1" smtClean="0">
                <a:solidFill>
                  <a:schemeClr val="tx1"/>
                </a:solidFill>
                <a:effectLst/>
                <a:latin typeface="+mn-lt"/>
                <a:ea typeface="+mn-ea"/>
                <a:cs typeface="+mn-cs"/>
              </a:rPr>
              <a:t>fgura</a:t>
            </a:r>
            <a:r>
              <a:rPr lang="es-AR" sz="1200" b="0" i="1" kern="1200" dirty="0" smtClean="0">
                <a:solidFill>
                  <a:schemeClr val="tx1"/>
                </a:solidFill>
                <a:effectLst/>
                <a:latin typeface="+mn-lt"/>
                <a:ea typeface="+mn-ea"/>
                <a:cs typeface="+mn-cs"/>
              </a:rPr>
              <a:t> fue abolida en la Reforma laboral</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de 2000 pero luego reinstaurada en la nueva Ley de 2004.</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8. A principios de los noventa, las políticas laborales promovieron la negociación de aumentos salariales</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solo podían basarse en aumentos de productividad. Asimismo, se fomentó la descentralización de la</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negociación colectiva salarios. Para un mayor detalle de la perspectiva histórica y las </a:t>
            </a:r>
            <a:r>
              <a:rPr lang="es-AR" sz="1200" b="0" i="1" kern="1200" dirty="0" err="1" smtClean="0">
                <a:solidFill>
                  <a:schemeClr val="tx1"/>
                </a:solidFill>
                <a:effectLst/>
                <a:latin typeface="+mn-lt"/>
                <a:ea typeface="+mn-ea"/>
                <a:cs typeface="+mn-cs"/>
              </a:rPr>
              <a:t>modifcaciones</a:t>
            </a:r>
            <a:r>
              <a:rPr lang="es-AR" sz="1200" b="0" i="1" kern="1200" dirty="0" smtClean="0">
                <a:solidFill>
                  <a:schemeClr val="tx1"/>
                </a:solidFill>
                <a:effectLst/>
                <a:latin typeface="+mn-lt"/>
                <a:ea typeface="+mn-ea"/>
                <a:cs typeface="+mn-cs"/>
              </a:rPr>
              <a:t> en</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la legislación relativa a la negociación colectiva se puede consultar </a:t>
            </a:r>
            <a:r>
              <a:rPr lang="es-AR" sz="1200" b="0" i="1" kern="1200" dirty="0" err="1" smtClean="0">
                <a:solidFill>
                  <a:schemeClr val="tx1"/>
                </a:solidFill>
                <a:effectLst/>
                <a:latin typeface="+mn-lt"/>
                <a:ea typeface="+mn-ea"/>
                <a:cs typeface="+mn-cs"/>
              </a:rPr>
              <a:t>Beccaria</a:t>
            </a:r>
            <a:r>
              <a:rPr lang="es-AR" sz="1200" b="0" i="1" kern="1200" dirty="0" smtClean="0">
                <a:solidFill>
                  <a:schemeClr val="tx1"/>
                </a:solidFill>
                <a:effectLst/>
                <a:latin typeface="+mn-lt"/>
                <a:ea typeface="+mn-ea"/>
                <a:cs typeface="+mn-cs"/>
              </a:rPr>
              <a:t> y </a:t>
            </a:r>
            <a:r>
              <a:rPr lang="es-AR" sz="1200" b="0" i="1" kern="1200" dirty="0" err="1" smtClean="0">
                <a:solidFill>
                  <a:schemeClr val="tx1"/>
                </a:solidFill>
                <a:effectLst/>
                <a:latin typeface="+mn-lt"/>
                <a:ea typeface="+mn-ea"/>
                <a:cs typeface="+mn-cs"/>
              </a:rPr>
              <a:t>Galin</a:t>
            </a:r>
            <a:r>
              <a:rPr lang="es-AR" sz="1200" b="0" i="1" kern="1200" dirty="0" smtClean="0">
                <a:solidFill>
                  <a:schemeClr val="tx1"/>
                </a:solidFill>
                <a:effectLst/>
                <a:latin typeface="+mn-lt"/>
                <a:ea typeface="+mn-ea"/>
                <a:cs typeface="+mn-cs"/>
              </a:rPr>
              <a:t> (2002) y Marshall</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y </a:t>
            </a:r>
            <a:r>
              <a:rPr lang="es-AR" sz="1200" b="0" i="1" kern="1200" dirty="0" err="1" smtClean="0">
                <a:solidFill>
                  <a:schemeClr val="tx1"/>
                </a:solidFill>
                <a:effectLst/>
                <a:latin typeface="+mn-lt"/>
                <a:ea typeface="+mn-ea"/>
                <a:cs typeface="+mn-cs"/>
              </a:rPr>
              <a:t>Perelman</a:t>
            </a:r>
            <a:r>
              <a:rPr lang="es-AR" sz="1200" b="0" i="1" kern="1200" dirty="0" smtClean="0">
                <a:solidFill>
                  <a:schemeClr val="tx1"/>
                </a:solidFill>
                <a:effectLst/>
                <a:latin typeface="+mn-lt"/>
                <a:ea typeface="+mn-ea"/>
                <a:cs typeface="+mn-cs"/>
              </a:rPr>
              <a:t> (2004).</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9. Durante la década de 1990 la negociación salarial dejó de ser el eje de las negociaciones, y en los</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contenidos de las negociaciones pasaron a prevalecer cláusulas de </a:t>
            </a:r>
            <a:r>
              <a:rPr lang="es-AR" sz="1200" b="0" i="1" kern="1200" dirty="0" err="1" smtClean="0">
                <a:solidFill>
                  <a:schemeClr val="tx1"/>
                </a:solidFill>
                <a:effectLst/>
                <a:latin typeface="+mn-lt"/>
                <a:ea typeface="+mn-ea"/>
                <a:cs typeface="+mn-cs"/>
              </a:rPr>
              <a:t>ﬂexibilidad</a:t>
            </a:r>
            <a:r>
              <a:rPr lang="es-AR" sz="1200" b="0" i="1" kern="1200" dirty="0" smtClean="0">
                <a:solidFill>
                  <a:schemeClr val="tx1"/>
                </a:solidFill>
                <a:effectLst/>
                <a:latin typeface="+mn-lt"/>
                <a:ea typeface="+mn-ea"/>
                <a:cs typeface="+mn-cs"/>
              </a:rPr>
              <a:t> (</a:t>
            </a:r>
            <a:r>
              <a:rPr lang="es-AR" sz="1200" b="0" i="1" kern="1200" dirty="0" err="1" smtClean="0">
                <a:solidFill>
                  <a:schemeClr val="tx1"/>
                </a:solidFill>
                <a:effectLst/>
                <a:latin typeface="+mn-lt"/>
                <a:ea typeface="+mn-ea"/>
                <a:cs typeface="+mn-cs"/>
              </a:rPr>
              <a:t>Trajtemberg</a:t>
            </a:r>
            <a:r>
              <a:rPr lang="es-AR" sz="1200" b="0" i="1" kern="1200" dirty="0" smtClean="0">
                <a:solidFill>
                  <a:schemeClr val="tx1"/>
                </a:solidFill>
                <a:effectLst/>
                <a:latin typeface="+mn-lt"/>
                <a:ea typeface="+mn-ea"/>
                <a:cs typeface="+mn-cs"/>
              </a:rPr>
              <a:t> et al., 2009).</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10. Producto del mecanismo de erga et omnes de los convenios, el contenido de la negociación se aplica</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tanto a los trabajadores sindicalizados como a los no sindicalizados. La tasa de </a:t>
            </a:r>
            <a:r>
              <a:rPr lang="es-AR" sz="1200" b="0" i="1" kern="1200" dirty="0" err="1" smtClean="0">
                <a:solidFill>
                  <a:schemeClr val="tx1"/>
                </a:solidFill>
                <a:effectLst/>
                <a:latin typeface="+mn-lt"/>
                <a:ea typeface="+mn-ea"/>
                <a:cs typeface="+mn-cs"/>
              </a:rPr>
              <a:t>afliación</a:t>
            </a:r>
            <a:r>
              <a:rPr lang="es-AR" sz="1200" b="0" i="1" kern="1200" dirty="0" smtClean="0">
                <a:solidFill>
                  <a:schemeClr val="tx1"/>
                </a:solidFill>
                <a:effectLst/>
                <a:latin typeface="+mn-lt"/>
                <a:ea typeface="+mn-ea"/>
                <a:cs typeface="+mn-cs"/>
              </a:rPr>
              <a:t> sindical en Argentina se ubica en 37,6% del total de asalariados, siendo la más elevada en América (</a:t>
            </a:r>
            <a:r>
              <a:rPr lang="es-AR" sz="1200" b="0" i="1" kern="1200" dirty="0" err="1" smtClean="0">
                <a:solidFill>
                  <a:schemeClr val="tx1"/>
                </a:solidFill>
                <a:effectLst/>
                <a:latin typeface="+mn-lt"/>
                <a:ea typeface="+mn-ea"/>
                <a:cs typeface="+mn-cs"/>
              </a:rPr>
              <a:t>Hayter</a:t>
            </a:r>
            <a:r>
              <a:rPr lang="es-AR" sz="1200" b="0" i="1" kern="1200" dirty="0" smtClean="0">
                <a:solidFill>
                  <a:schemeClr val="tx1"/>
                </a:solidFill>
                <a:effectLst/>
                <a:latin typeface="+mn-lt"/>
                <a:ea typeface="+mn-ea"/>
                <a:cs typeface="+mn-cs"/>
              </a:rPr>
              <a:t> y </a:t>
            </a:r>
            <a:r>
              <a:rPr lang="es-AR" sz="1200" b="0" i="1" kern="1200" dirty="0" err="1" smtClean="0">
                <a:solidFill>
                  <a:schemeClr val="tx1"/>
                </a:solidFill>
                <a:effectLst/>
                <a:latin typeface="+mn-lt"/>
                <a:ea typeface="+mn-ea"/>
                <a:cs typeface="+mn-cs"/>
              </a:rPr>
              <a:t>Stoevska</a:t>
            </a:r>
            <a:r>
              <a:rPr lang="es-AR" sz="1200" b="0" i="1" kern="1200" dirty="0" smtClean="0">
                <a:solidFill>
                  <a:schemeClr val="tx1"/>
                </a:solidFill>
                <a:effectLst/>
                <a:latin typeface="+mn-lt"/>
                <a:ea typeface="+mn-ea"/>
                <a:cs typeface="+mn-cs"/>
              </a:rPr>
              <a:t>,</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2011).</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sz="1200" b="1" i="0" kern="1200" dirty="0" smtClean="0">
                <a:solidFill>
                  <a:schemeClr val="tx1"/>
                </a:solidFill>
                <a:effectLst/>
                <a:latin typeface="+mn-lt"/>
                <a:ea typeface="+mn-ea"/>
                <a:cs typeface="+mn-cs"/>
              </a:rPr>
              <a:t>Unidad de análisis e indicadores de la conflictividad laboral</a:t>
            </a:r>
            <a:br>
              <a:rPr lang="es-AR" sz="1200" b="1"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La unidad de análisis adoptada es el </a:t>
            </a:r>
            <a:r>
              <a:rPr lang="es-AR" sz="1200" b="0" i="1" kern="1200" dirty="0" smtClean="0">
                <a:solidFill>
                  <a:schemeClr val="tx1"/>
                </a:solidFill>
                <a:effectLst/>
                <a:latin typeface="+mn-lt"/>
                <a:ea typeface="+mn-ea"/>
                <a:cs typeface="+mn-cs"/>
              </a:rPr>
              <a:t>conflicto colectivo de trabajo</a:t>
            </a:r>
            <a:r>
              <a:rPr lang="es-AR" sz="1200" b="0" i="0" kern="1200" dirty="0" smtClean="0">
                <a:solidFill>
                  <a:schemeClr val="tx1"/>
                </a:solidFill>
                <a:effectLst/>
                <a:latin typeface="+mn-lt"/>
                <a:ea typeface="+mn-ea"/>
                <a:cs typeface="+mn-cs"/>
              </a:rPr>
              <a:t>, entendiendo por tal la serie de</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eventos desencadenados a partir de la realización de una </a:t>
            </a:r>
            <a:r>
              <a:rPr lang="es-AR" sz="1200" b="0" i="1" kern="1200" dirty="0" smtClean="0">
                <a:solidFill>
                  <a:schemeClr val="tx1"/>
                </a:solidFill>
                <a:effectLst/>
                <a:latin typeface="+mn-lt"/>
                <a:ea typeface="+mn-ea"/>
                <a:cs typeface="+mn-cs"/>
              </a:rPr>
              <a:t>acción conflictiva </a:t>
            </a:r>
            <a:r>
              <a:rPr lang="es-AR" sz="1200" b="0" i="0" kern="1200" dirty="0" smtClean="0">
                <a:solidFill>
                  <a:schemeClr val="tx1"/>
                </a:solidFill>
                <a:effectLst/>
                <a:latin typeface="+mn-lt"/>
                <a:ea typeface="+mn-ea"/>
                <a:cs typeface="+mn-cs"/>
              </a:rPr>
              <a:t>por parte de un</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grupo de trabajadores o empleadores con el objeto de alcanzar sus reivindicaciones laborales.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Entre otras cosas, esto implica que en un mismo conflicto pueden llevarse a cabo varias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acciones conflictivas. Esta definición de la unidad de análisis, que se desprende de las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recomendaciones de la OIT referidas al “surgimiento de nuevas formas de acciones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reivindicativas y la necesidad de que sean abarcadas por las normas estadísticas nacionales e</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internacionales”, está en línea con la propia práctica administrativa del </a:t>
            </a:r>
            <a:r>
              <a:rPr lang="es-AR" sz="1200" b="0" i="0" kern="1200" dirty="0" err="1" smtClean="0">
                <a:solidFill>
                  <a:schemeClr val="tx1"/>
                </a:solidFill>
                <a:effectLst/>
                <a:latin typeface="+mn-lt"/>
                <a:ea typeface="+mn-ea"/>
                <a:cs typeface="+mn-cs"/>
              </a:rPr>
              <a:t>MTEySS</a:t>
            </a:r>
            <a:r>
              <a:rPr lang="es-AR" sz="1200" b="0" i="0" kern="1200" dirty="0" smtClean="0">
                <a:solidFill>
                  <a:schemeClr val="tx1"/>
                </a:solidFill>
                <a:effectLst/>
                <a:latin typeface="+mn-lt"/>
                <a:ea typeface="+mn-ea"/>
                <a:cs typeface="+mn-cs"/>
              </a:rPr>
              <a:t>, que atiende a la</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resolución de un conflicto con independencia de la cantidad de acciones conflictivas suscitadas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por aquel.</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r>
              <a:rPr lang="es-AR" dirty="0" err="1" smtClean="0"/>
              <a:t>Biblio</a:t>
            </a:r>
            <a:r>
              <a:rPr lang="es-AR" dirty="0" smtClean="0"/>
              <a:t> </a:t>
            </a:r>
            <a:r>
              <a:rPr lang="es-AR" dirty="0" err="1" smtClean="0"/>
              <a:t>Unions</a:t>
            </a:r>
            <a:r>
              <a:rPr lang="es-AR" dirty="0" smtClean="0"/>
              <a:t>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*Distributivo*****************************</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 </a:t>
            </a:r>
            <a:r>
              <a:rPr lang="es-AR" dirty="0" err="1" smtClean="0"/>
              <a:t>MArshall</a:t>
            </a:r>
            <a:r>
              <a:rPr lang="es-AR" dirty="0" smtClean="0"/>
              <a:t> 2002</a:t>
            </a:r>
            <a:r>
              <a:rPr lang="es-ES_tradnl" dirty="0" smtClean="0"/>
              <a:t> </a:t>
            </a:r>
            <a:r>
              <a:rPr lang="es-AR" dirty="0" smtClean="0"/>
              <a:t>Transformaciones en el empleo y la intervención sindical en la industria - Efectos sobre la </a:t>
            </a:r>
            <a:r>
              <a:rPr lang="es-AR" dirty="0" err="1" smtClean="0"/>
              <a:t>desig</a:t>
            </a:r>
            <a:r>
              <a:rPr lang="es-AR" dirty="0" smtClean="0"/>
              <a:t> W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J Pedro </a:t>
            </a:r>
            <a:r>
              <a:rPr lang="es-AR" dirty="0" err="1" smtClean="0"/>
              <a:t>Ronconi</a:t>
            </a:r>
            <a:r>
              <a:rPr lang="es-AR" dirty="0" smtClean="0"/>
              <a:t> 2013* </a:t>
            </a:r>
            <a:r>
              <a:rPr lang="es-AR" dirty="0" err="1" smtClean="0"/>
              <a:t>Union</a:t>
            </a:r>
            <a:r>
              <a:rPr lang="es-AR" dirty="0" smtClean="0"/>
              <a:t> </a:t>
            </a:r>
            <a:r>
              <a:rPr lang="es-AR" dirty="0" err="1" smtClean="0"/>
              <a:t>negotiation</a:t>
            </a:r>
            <a:r>
              <a:rPr lang="es-AR" dirty="0" smtClean="0"/>
              <a:t> and </a:t>
            </a:r>
            <a:r>
              <a:rPr lang="es-AR" dirty="0" err="1" smtClean="0"/>
              <a:t>wage</a:t>
            </a:r>
            <a:r>
              <a:rPr lang="es-AR" dirty="0" smtClean="0"/>
              <a:t> </a:t>
            </a:r>
            <a:r>
              <a:rPr lang="es-AR" dirty="0" err="1" smtClean="0"/>
              <a:t>inequality</a:t>
            </a:r>
            <a:r>
              <a:rPr lang="es-AR" dirty="0" smtClean="0"/>
              <a:t> in </a:t>
            </a:r>
            <a:r>
              <a:rPr lang="es-AR" dirty="0" err="1" smtClean="0"/>
              <a:t>Arg</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*J Alejo L Casanova 2016*NEGOCIACIÓN COLECTIVA Y CAMBIOS DISTRIBUTIVOS EN LOS INGRESOS LABORALES EN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L </a:t>
            </a:r>
            <a:r>
              <a:rPr lang="es-AR" dirty="0" err="1" smtClean="0"/>
              <a:t>Beccaria</a:t>
            </a:r>
            <a:r>
              <a:rPr lang="es-AR" dirty="0" smtClean="0"/>
              <a:t> A </a:t>
            </a:r>
            <a:r>
              <a:rPr lang="es-AR" dirty="0" err="1" smtClean="0"/>
              <a:t>Fernandez</a:t>
            </a:r>
            <a:r>
              <a:rPr lang="es-AR" dirty="0" smtClean="0"/>
              <a:t> D </a:t>
            </a:r>
            <a:r>
              <a:rPr lang="es-AR" dirty="0" err="1" smtClean="0"/>
              <a:t>Trajtamberg</a:t>
            </a:r>
            <a:r>
              <a:rPr lang="es-AR" dirty="0" smtClean="0"/>
              <a:t> 2017*Reducción de la desigualdad de las remuneraciones e instituciones laborales: Argentina 2003-2015</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J </a:t>
            </a:r>
            <a:r>
              <a:rPr lang="es-AR" dirty="0" err="1" smtClean="0"/>
              <a:t>MArtinez</a:t>
            </a:r>
            <a:r>
              <a:rPr lang="es-AR" dirty="0" smtClean="0"/>
              <a:t> Correa C Lombardo B </a:t>
            </a:r>
            <a:r>
              <a:rPr lang="es-AR" dirty="0" err="1" smtClean="0"/>
              <a:t>Bentivegna</a:t>
            </a:r>
            <a:r>
              <a:rPr lang="es-AR" dirty="0" smtClean="0"/>
              <a:t> 2018*</a:t>
            </a:r>
            <a:r>
              <a:rPr lang="es-AR" baseline="0" dirty="0" smtClean="0"/>
              <a:t> </a:t>
            </a:r>
            <a:r>
              <a:rPr lang="es-AR" dirty="0" smtClean="0"/>
              <a:t>Convenio Colectivo, Sindicatos y Dispersión Salarial: Evidencia de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Afiliación*************************************</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 C Senén </a:t>
            </a:r>
            <a:r>
              <a:rPr lang="es-AR" dirty="0" err="1" smtClean="0"/>
              <a:t>Gonzalez</a:t>
            </a:r>
            <a:r>
              <a:rPr lang="es-AR" dirty="0" smtClean="0"/>
              <a:t> D </a:t>
            </a:r>
            <a:r>
              <a:rPr lang="es-AR" dirty="0" err="1" smtClean="0"/>
              <a:t>Trajtemberg</a:t>
            </a:r>
            <a:r>
              <a:rPr lang="es-AR" dirty="0" smtClean="0"/>
              <a:t> B </a:t>
            </a:r>
            <a:r>
              <a:rPr lang="es-AR" dirty="0" err="1" smtClean="0"/>
              <a:t>Medwid</a:t>
            </a:r>
            <a:r>
              <a:rPr lang="es-AR" dirty="0" smtClean="0"/>
              <a:t> 2010*	Tendencias actuales de la afiliación sindical en Argentina: evidencias de una encuesta a empresas - ETE“</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Marshall &amp; </a:t>
            </a:r>
            <a:r>
              <a:rPr lang="es-AR" dirty="0" err="1" smtClean="0"/>
              <a:t>Perelman</a:t>
            </a:r>
            <a:r>
              <a:rPr lang="es-AR" dirty="0" smtClean="0"/>
              <a:t> 2008 - Estrategias sindicales de afiliación en Argentina - A Marshall L </a:t>
            </a:r>
            <a:r>
              <a:rPr lang="es-AR" dirty="0" err="1" smtClean="0"/>
              <a:t>Perelman</a:t>
            </a:r>
            <a:r>
              <a:rPr lang="es-AR" dirty="0" smtClean="0"/>
              <a:t> 2008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r>
              <a:rPr lang="es-AR" dirty="0" err="1" smtClean="0"/>
              <a:t>NColectiva</a:t>
            </a: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 </a:t>
            </a:r>
            <a:r>
              <a:rPr lang="es-AR" dirty="0" err="1" smtClean="0"/>
              <a:t>MArticorena</a:t>
            </a:r>
            <a:r>
              <a:rPr lang="es-AR" dirty="0" smtClean="0"/>
              <a:t> 2011*</a:t>
            </a:r>
            <a:r>
              <a:rPr lang="es-AR" baseline="0" dirty="0" smtClean="0"/>
              <a:t> </a:t>
            </a:r>
            <a:r>
              <a:rPr lang="es-AR" dirty="0" smtClean="0"/>
              <a:t>Contrapuntos de la negociación colectiva en la industria manufacturera durante el período </a:t>
            </a:r>
            <a:r>
              <a:rPr lang="es-AR" dirty="0" err="1" smtClean="0"/>
              <a:t>postconvertibilidad</a:t>
            </a: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H Palomino D </a:t>
            </a:r>
            <a:r>
              <a:rPr lang="es-AR" dirty="0" err="1" smtClean="0"/>
              <a:t>Trajtemberg</a:t>
            </a:r>
            <a:r>
              <a:rPr lang="es-AR" dirty="0" smtClean="0"/>
              <a:t> 2006*	Una nueva dinámica de las relaciones laborales y la negociación colectiva en la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D </a:t>
            </a:r>
            <a:r>
              <a:rPr lang="es-AR" dirty="0" err="1" smtClean="0"/>
              <a:t>Trajtemberg</a:t>
            </a:r>
            <a:r>
              <a:rPr lang="es-AR" dirty="0" smtClean="0"/>
              <a:t> A </a:t>
            </a:r>
            <a:r>
              <a:rPr lang="es-AR" dirty="0" err="1" smtClean="0"/>
              <a:t>Pontoni</a:t>
            </a:r>
            <a:r>
              <a:rPr lang="es-AR" dirty="0" smtClean="0"/>
              <a:t>	 - Estructura, dinámica y vigencia del los CCT sectoriales en el ámbito privado 1975-2014</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 Senén </a:t>
            </a:r>
            <a:r>
              <a:rPr lang="es-AR" dirty="0" err="1" smtClean="0"/>
              <a:t>Gonzalez</a:t>
            </a:r>
            <a:r>
              <a:rPr lang="es-AR" dirty="0" smtClean="0"/>
              <a:t> B </a:t>
            </a:r>
            <a:r>
              <a:rPr lang="es-AR" dirty="0" err="1" smtClean="0"/>
              <a:t>Medwid</a:t>
            </a:r>
            <a:r>
              <a:rPr lang="es-AR" dirty="0" smtClean="0"/>
              <a:t> D </a:t>
            </a:r>
            <a:r>
              <a:rPr lang="es-AR" dirty="0" err="1" smtClean="0"/>
              <a:t>Trajtemberg</a:t>
            </a:r>
            <a:r>
              <a:rPr lang="es-AR" dirty="0" smtClean="0"/>
              <a:t> 2011* La negociación colectiva y sus determinantes en la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Conflicto laboral*****************************</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P </a:t>
            </a:r>
            <a:r>
              <a:rPr lang="es-AR" dirty="0" err="1" smtClean="0"/>
              <a:t>Ghigliani</a:t>
            </a:r>
            <a:r>
              <a:rPr lang="es-AR" dirty="0" smtClean="0"/>
              <a:t> 2009* Acerca de los estudios cuantitativos sobre conflictos laborales en Argentina (1973-2009)</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reflexiones sobre sus premisas teórico-metodológicas</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F Barrera </a:t>
            </a:r>
            <a:r>
              <a:rPr lang="es-AR" dirty="0" err="1" smtClean="0"/>
              <a:t>Insúa</a:t>
            </a:r>
            <a:r>
              <a:rPr lang="es-AR" dirty="0" smtClean="0"/>
              <a:t> 2014* La acción sindical en el </a:t>
            </a:r>
            <a:r>
              <a:rPr lang="es-AR" dirty="0" err="1" smtClean="0"/>
              <a:t>conﬂicto</a:t>
            </a:r>
            <a:r>
              <a:rPr lang="es-AR" dirty="0" smtClean="0"/>
              <a:t> salarial de la Argentina post-convertibilidad (2006-2010)</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M Payo </a:t>
            </a:r>
            <a:r>
              <a:rPr lang="es-AR" dirty="0" err="1" smtClean="0"/>
              <a:t>Esper</a:t>
            </a:r>
            <a:r>
              <a:rPr lang="es-AR" dirty="0" smtClean="0"/>
              <a:t> 2014* De los conflictos laborales a las huelgas generales. Algunos apuntes para pensar su dinámica 2002-2012 en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Político**************************************</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S </a:t>
            </a:r>
            <a:r>
              <a:rPr lang="es-AR" dirty="0" err="1" smtClean="0"/>
              <a:t>Etchemendy</a:t>
            </a:r>
            <a:r>
              <a:rPr lang="es-AR" dirty="0" smtClean="0"/>
              <a:t> R </a:t>
            </a:r>
            <a:r>
              <a:rPr lang="es-AR" dirty="0" err="1" smtClean="0"/>
              <a:t>Colliers</a:t>
            </a:r>
            <a:r>
              <a:rPr lang="es-AR" dirty="0" smtClean="0"/>
              <a:t> 2007* </a:t>
            </a:r>
            <a:r>
              <a:rPr lang="es-AR" dirty="0" err="1" smtClean="0"/>
              <a:t>Union</a:t>
            </a:r>
            <a:r>
              <a:rPr lang="es-AR" dirty="0" smtClean="0"/>
              <a:t> </a:t>
            </a:r>
            <a:r>
              <a:rPr lang="es-AR" dirty="0" err="1" smtClean="0"/>
              <a:t>Resurgence</a:t>
            </a:r>
            <a:r>
              <a:rPr lang="es-AR" dirty="0" smtClean="0"/>
              <a:t> and </a:t>
            </a:r>
            <a:r>
              <a:rPr lang="es-AR" dirty="0" err="1" smtClean="0"/>
              <a:t>Segmented</a:t>
            </a:r>
            <a:r>
              <a:rPr lang="es-AR" dirty="0" smtClean="0"/>
              <a:t> </a:t>
            </a:r>
            <a:r>
              <a:rPr lang="es-AR" dirty="0" err="1" smtClean="0"/>
              <a:t>Neocorporatism</a:t>
            </a:r>
            <a:r>
              <a:rPr lang="es-AR" dirty="0" smtClean="0"/>
              <a:t> in Argentina (2003–2007)</a:t>
            </a:r>
            <a:br>
              <a:rPr lang="es-AR" dirty="0" smtClean="0"/>
            </a:br>
            <a:r>
              <a:rPr lang="es-AR" dirty="0" smtClean="0"/>
              <a:t/>
            </a:r>
            <a:br>
              <a:rPr lang="es-AR" dirty="0" smtClean="0"/>
            </a:br>
            <a:endParaRPr lang="es-AR" dirty="0"/>
          </a:p>
        </p:txBody>
      </p:sp>
      <p:sp>
        <p:nvSpPr>
          <p:cNvPr id="4" name="3 Marcador de número de diapositiva"/>
          <p:cNvSpPr>
            <a:spLocks noGrp="1"/>
          </p:cNvSpPr>
          <p:nvPr>
            <p:ph type="sldNum" sz="quarter" idx="10"/>
          </p:nvPr>
        </p:nvSpPr>
        <p:spPr/>
        <p:txBody>
          <a:bodyPr/>
          <a:lstStyle/>
          <a:p>
            <a:fld id="{67F715A1-4ADC-44E0-9587-804FF39D6B22}" type="slidenum">
              <a:rPr lang="en-US" smtClean="0"/>
              <a:pPr/>
              <a:t>14</a:t>
            </a:fld>
            <a:endParaRPr lang="en-US"/>
          </a:p>
        </p:txBody>
      </p:sp>
    </p:spTree>
    <p:extLst>
      <p:ext uri="{BB962C8B-B14F-4D97-AF65-F5344CB8AC3E}">
        <p14:creationId xmlns:p14="http://schemas.microsoft.com/office/powerpoint/2010/main" val="35817790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325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Otra característica señalada comúnmente cuando se debate el modelo sindical es el principio conocido como erga omnes que invierte la representación haciendo que el resultado de las negociaciones colectivas homologadas por el Ministerio de Trabajo recaiga sobre todos los trabajadores del universo en cuestión, sin importar si poseen o no afiliación al sindicato (entre otros, </a:t>
            </a:r>
            <a:r>
              <a:rPr lang="es-AR" dirty="0" err="1" smtClean="0"/>
              <a:t>Abós</a:t>
            </a:r>
            <a:r>
              <a:rPr lang="es-AR" dirty="0" smtClean="0"/>
              <a:t>, 1989; Vázquez </a:t>
            </a:r>
            <a:r>
              <a:rPr lang="es-AR" dirty="0" err="1" smtClean="0"/>
              <a:t>Vialard</a:t>
            </a:r>
            <a:r>
              <a:rPr lang="es-AR" dirty="0" smtClean="0"/>
              <a:t>, 1995; </a:t>
            </a:r>
            <a:r>
              <a:rPr lang="es-AR" dirty="0" err="1" smtClean="0"/>
              <a:t>Drolas</a:t>
            </a:r>
            <a:r>
              <a:rPr lang="es-AR" dirty="0" smtClean="0"/>
              <a:t>, 2004; </a:t>
            </a:r>
            <a:r>
              <a:rPr lang="es-AR" dirty="0" err="1" smtClean="0"/>
              <a:t>Etala</a:t>
            </a:r>
            <a:r>
              <a:rPr lang="es-AR" dirty="0" smtClean="0"/>
              <a:t>, 2010; </a:t>
            </a:r>
            <a:r>
              <a:rPr lang="es-AR" dirty="0" err="1" smtClean="0"/>
              <a:t>Etchemendy</a:t>
            </a:r>
            <a:r>
              <a:rPr lang="es-AR" dirty="0" smtClean="0"/>
              <a:t> et al., 2011). Siguiendo los señalamientos de </a:t>
            </a:r>
            <a:r>
              <a:rPr lang="es-AR" dirty="0" err="1" smtClean="0"/>
              <a:t>Battistini</a:t>
            </a:r>
            <a:r>
              <a:rPr lang="es-AR" dirty="0" smtClean="0"/>
              <a:t> y </a:t>
            </a:r>
            <a:r>
              <a:rPr lang="es-AR" dirty="0" err="1" smtClean="0"/>
              <a:t>Trajtemberg</a:t>
            </a:r>
            <a:r>
              <a:rPr lang="es-AR" dirty="0" smtClean="0"/>
              <a:t>, este principio de la legislación genera que: [...] el sindicato es relevado de la necesidad de validar permanentemente su representatividad frente a los trabajadores, ya que al contar con la personería gremial es el único que puede negociar, lo cual le traslada inmediatamente la representación del conjunto de trabajadores por los cuales negoció. De este modo, la representación de los trabajadores se ejerce de arriba hacia abajo (</a:t>
            </a:r>
            <a:r>
              <a:rPr lang="es-AR" dirty="0" err="1" smtClean="0"/>
              <a:t>Battistini</a:t>
            </a:r>
            <a:r>
              <a:rPr lang="es-AR" dirty="0" smtClean="0"/>
              <a:t> y </a:t>
            </a:r>
            <a:r>
              <a:rPr lang="es-AR" dirty="0" err="1" smtClean="0"/>
              <a:t>Trajtemberg</a:t>
            </a:r>
            <a:r>
              <a:rPr lang="es-AR" dirty="0" smtClean="0"/>
              <a:t>, 2014: 7).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sz="1200" b="0" i="1" kern="1200" dirty="0" smtClean="0">
                <a:solidFill>
                  <a:schemeClr val="tx1"/>
                </a:solidFill>
                <a:effectLst/>
                <a:latin typeface="+mn-lt"/>
                <a:ea typeface="+mn-ea"/>
                <a:cs typeface="+mn-cs"/>
              </a:rPr>
              <a:t>Este principio establece que las disposiciones instituidas en los Convenios se mantienen vigentes aun</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después de vencer el período por el cual se celebró el acuerdo. Esta </a:t>
            </a:r>
            <a:r>
              <a:rPr lang="es-AR" sz="1200" b="0" i="1" kern="1200" dirty="0" err="1" smtClean="0">
                <a:solidFill>
                  <a:schemeClr val="tx1"/>
                </a:solidFill>
                <a:effectLst/>
                <a:latin typeface="+mn-lt"/>
                <a:ea typeface="+mn-ea"/>
                <a:cs typeface="+mn-cs"/>
              </a:rPr>
              <a:t>fgura</a:t>
            </a:r>
            <a:r>
              <a:rPr lang="es-AR" sz="1200" b="0" i="1" kern="1200" dirty="0" smtClean="0">
                <a:solidFill>
                  <a:schemeClr val="tx1"/>
                </a:solidFill>
                <a:effectLst/>
                <a:latin typeface="+mn-lt"/>
                <a:ea typeface="+mn-ea"/>
                <a:cs typeface="+mn-cs"/>
              </a:rPr>
              <a:t> fue abolida en la Reforma laboral</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de 2000 pero luego reinstaurada en la nueva Ley de 2004.</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8. A principios de los noventa, las políticas laborales promovieron la negociación de aumentos salariales</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solo podían basarse en aumentos de productividad. Asimismo, se fomentó la descentralización de la</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negociación colectiva salarios. Para un mayor detalle de la perspectiva histórica y las </a:t>
            </a:r>
            <a:r>
              <a:rPr lang="es-AR" sz="1200" b="0" i="1" kern="1200" dirty="0" err="1" smtClean="0">
                <a:solidFill>
                  <a:schemeClr val="tx1"/>
                </a:solidFill>
                <a:effectLst/>
                <a:latin typeface="+mn-lt"/>
                <a:ea typeface="+mn-ea"/>
                <a:cs typeface="+mn-cs"/>
              </a:rPr>
              <a:t>modifcaciones</a:t>
            </a:r>
            <a:r>
              <a:rPr lang="es-AR" sz="1200" b="0" i="1" kern="1200" dirty="0" smtClean="0">
                <a:solidFill>
                  <a:schemeClr val="tx1"/>
                </a:solidFill>
                <a:effectLst/>
                <a:latin typeface="+mn-lt"/>
                <a:ea typeface="+mn-ea"/>
                <a:cs typeface="+mn-cs"/>
              </a:rPr>
              <a:t> en</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la legislación relativa a la negociación colectiva se puede consultar </a:t>
            </a:r>
            <a:r>
              <a:rPr lang="es-AR" sz="1200" b="0" i="1" kern="1200" dirty="0" err="1" smtClean="0">
                <a:solidFill>
                  <a:schemeClr val="tx1"/>
                </a:solidFill>
                <a:effectLst/>
                <a:latin typeface="+mn-lt"/>
                <a:ea typeface="+mn-ea"/>
                <a:cs typeface="+mn-cs"/>
              </a:rPr>
              <a:t>Beccaria</a:t>
            </a:r>
            <a:r>
              <a:rPr lang="es-AR" sz="1200" b="0" i="1" kern="1200" dirty="0" smtClean="0">
                <a:solidFill>
                  <a:schemeClr val="tx1"/>
                </a:solidFill>
                <a:effectLst/>
                <a:latin typeface="+mn-lt"/>
                <a:ea typeface="+mn-ea"/>
                <a:cs typeface="+mn-cs"/>
              </a:rPr>
              <a:t> y </a:t>
            </a:r>
            <a:r>
              <a:rPr lang="es-AR" sz="1200" b="0" i="1" kern="1200" dirty="0" err="1" smtClean="0">
                <a:solidFill>
                  <a:schemeClr val="tx1"/>
                </a:solidFill>
                <a:effectLst/>
                <a:latin typeface="+mn-lt"/>
                <a:ea typeface="+mn-ea"/>
                <a:cs typeface="+mn-cs"/>
              </a:rPr>
              <a:t>Galin</a:t>
            </a:r>
            <a:r>
              <a:rPr lang="es-AR" sz="1200" b="0" i="1" kern="1200" dirty="0" smtClean="0">
                <a:solidFill>
                  <a:schemeClr val="tx1"/>
                </a:solidFill>
                <a:effectLst/>
                <a:latin typeface="+mn-lt"/>
                <a:ea typeface="+mn-ea"/>
                <a:cs typeface="+mn-cs"/>
              </a:rPr>
              <a:t> (2002) y Marshall</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y </a:t>
            </a:r>
            <a:r>
              <a:rPr lang="es-AR" sz="1200" b="0" i="1" kern="1200" dirty="0" err="1" smtClean="0">
                <a:solidFill>
                  <a:schemeClr val="tx1"/>
                </a:solidFill>
                <a:effectLst/>
                <a:latin typeface="+mn-lt"/>
                <a:ea typeface="+mn-ea"/>
                <a:cs typeface="+mn-cs"/>
              </a:rPr>
              <a:t>Perelman</a:t>
            </a:r>
            <a:r>
              <a:rPr lang="es-AR" sz="1200" b="0" i="1" kern="1200" dirty="0" smtClean="0">
                <a:solidFill>
                  <a:schemeClr val="tx1"/>
                </a:solidFill>
                <a:effectLst/>
                <a:latin typeface="+mn-lt"/>
                <a:ea typeface="+mn-ea"/>
                <a:cs typeface="+mn-cs"/>
              </a:rPr>
              <a:t> (2004).</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9. Durante la década de 1990 la negociación salarial dejó de ser el eje de las negociaciones, y en los</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contenidos de las negociaciones pasaron a prevalecer cláusulas de </a:t>
            </a:r>
            <a:r>
              <a:rPr lang="es-AR" sz="1200" b="0" i="1" kern="1200" dirty="0" err="1" smtClean="0">
                <a:solidFill>
                  <a:schemeClr val="tx1"/>
                </a:solidFill>
                <a:effectLst/>
                <a:latin typeface="+mn-lt"/>
                <a:ea typeface="+mn-ea"/>
                <a:cs typeface="+mn-cs"/>
              </a:rPr>
              <a:t>ﬂexibilidad</a:t>
            </a:r>
            <a:r>
              <a:rPr lang="es-AR" sz="1200" b="0" i="1" kern="1200" dirty="0" smtClean="0">
                <a:solidFill>
                  <a:schemeClr val="tx1"/>
                </a:solidFill>
                <a:effectLst/>
                <a:latin typeface="+mn-lt"/>
                <a:ea typeface="+mn-ea"/>
                <a:cs typeface="+mn-cs"/>
              </a:rPr>
              <a:t> (</a:t>
            </a:r>
            <a:r>
              <a:rPr lang="es-AR" sz="1200" b="0" i="1" kern="1200" dirty="0" err="1" smtClean="0">
                <a:solidFill>
                  <a:schemeClr val="tx1"/>
                </a:solidFill>
                <a:effectLst/>
                <a:latin typeface="+mn-lt"/>
                <a:ea typeface="+mn-ea"/>
                <a:cs typeface="+mn-cs"/>
              </a:rPr>
              <a:t>Trajtemberg</a:t>
            </a:r>
            <a:r>
              <a:rPr lang="es-AR" sz="1200" b="0" i="1" kern="1200" dirty="0" smtClean="0">
                <a:solidFill>
                  <a:schemeClr val="tx1"/>
                </a:solidFill>
                <a:effectLst/>
                <a:latin typeface="+mn-lt"/>
                <a:ea typeface="+mn-ea"/>
                <a:cs typeface="+mn-cs"/>
              </a:rPr>
              <a:t> et al., 2009).</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10. Producto del mecanismo de erga et omnes de los convenios, el contenido de la negociación se aplica</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tanto a los trabajadores sindicalizados como a los no sindicalizados. La tasa de </a:t>
            </a:r>
            <a:r>
              <a:rPr lang="es-AR" sz="1200" b="0" i="1" kern="1200" dirty="0" err="1" smtClean="0">
                <a:solidFill>
                  <a:schemeClr val="tx1"/>
                </a:solidFill>
                <a:effectLst/>
                <a:latin typeface="+mn-lt"/>
                <a:ea typeface="+mn-ea"/>
                <a:cs typeface="+mn-cs"/>
              </a:rPr>
              <a:t>afliación</a:t>
            </a:r>
            <a:r>
              <a:rPr lang="es-AR" sz="1200" b="0" i="1" kern="1200" dirty="0" smtClean="0">
                <a:solidFill>
                  <a:schemeClr val="tx1"/>
                </a:solidFill>
                <a:effectLst/>
                <a:latin typeface="+mn-lt"/>
                <a:ea typeface="+mn-ea"/>
                <a:cs typeface="+mn-cs"/>
              </a:rPr>
              <a:t> sindical en Argentina se ubica en 37,6% del total de asalariados, siendo la más elevada en América (</a:t>
            </a:r>
            <a:r>
              <a:rPr lang="es-AR" sz="1200" b="0" i="1" kern="1200" dirty="0" err="1" smtClean="0">
                <a:solidFill>
                  <a:schemeClr val="tx1"/>
                </a:solidFill>
                <a:effectLst/>
                <a:latin typeface="+mn-lt"/>
                <a:ea typeface="+mn-ea"/>
                <a:cs typeface="+mn-cs"/>
              </a:rPr>
              <a:t>Hayter</a:t>
            </a:r>
            <a:r>
              <a:rPr lang="es-AR" sz="1200" b="0" i="1" kern="1200" dirty="0" smtClean="0">
                <a:solidFill>
                  <a:schemeClr val="tx1"/>
                </a:solidFill>
                <a:effectLst/>
                <a:latin typeface="+mn-lt"/>
                <a:ea typeface="+mn-ea"/>
                <a:cs typeface="+mn-cs"/>
              </a:rPr>
              <a:t> y </a:t>
            </a:r>
            <a:r>
              <a:rPr lang="es-AR" sz="1200" b="0" i="1" kern="1200" dirty="0" err="1" smtClean="0">
                <a:solidFill>
                  <a:schemeClr val="tx1"/>
                </a:solidFill>
                <a:effectLst/>
                <a:latin typeface="+mn-lt"/>
                <a:ea typeface="+mn-ea"/>
                <a:cs typeface="+mn-cs"/>
              </a:rPr>
              <a:t>Stoevska</a:t>
            </a:r>
            <a:r>
              <a:rPr lang="es-AR" sz="1200" b="0" i="1" kern="1200" dirty="0" smtClean="0">
                <a:solidFill>
                  <a:schemeClr val="tx1"/>
                </a:solidFill>
                <a:effectLst/>
                <a:latin typeface="+mn-lt"/>
                <a:ea typeface="+mn-ea"/>
                <a:cs typeface="+mn-cs"/>
              </a:rPr>
              <a:t>,</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2011).</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sz="1200" b="1" i="0" kern="1200" dirty="0" smtClean="0">
                <a:solidFill>
                  <a:schemeClr val="tx1"/>
                </a:solidFill>
                <a:effectLst/>
                <a:latin typeface="+mn-lt"/>
                <a:ea typeface="+mn-ea"/>
                <a:cs typeface="+mn-cs"/>
              </a:rPr>
              <a:t>Unidad de análisis e indicadores de la conflictividad laboral</a:t>
            </a:r>
            <a:br>
              <a:rPr lang="es-AR" sz="1200" b="1"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La unidad de análisis adoptada es el </a:t>
            </a:r>
            <a:r>
              <a:rPr lang="es-AR" sz="1200" b="0" i="1" kern="1200" dirty="0" smtClean="0">
                <a:solidFill>
                  <a:schemeClr val="tx1"/>
                </a:solidFill>
                <a:effectLst/>
                <a:latin typeface="+mn-lt"/>
                <a:ea typeface="+mn-ea"/>
                <a:cs typeface="+mn-cs"/>
              </a:rPr>
              <a:t>conflicto colectivo de trabajo</a:t>
            </a:r>
            <a:r>
              <a:rPr lang="es-AR" sz="1200" b="0" i="0" kern="1200" dirty="0" smtClean="0">
                <a:solidFill>
                  <a:schemeClr val="tx1"/>
                </a:solidFill>
                <a:effectLst/>
                <a:latin typeface="+mn-lt"/>
                <a:ea typeface="+mn-ea"/>
                <a:cs typeface="+mn-cs"/>
              </a:rPr>
              <a:t>, entendiendo por tal la serie de</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eventos desencadenados a partir de la realización de una </a:t>
            </a:r>
            <a:r>
              <a:rPr lang="es-AR" sz="1200" b="0" i="1" kern="1200" dirty="0" smtClean="0">
                <a:solidFill>
                  <a:schemeClr val="tx1"/>
                </a:solidFill>
                <a:effectLst/>
                <a:latin typeface="+mn-lt"/>
                <a:ea typeface="+mn-ea"/>
                <a:cs typeface="+mn-cs"/>
              </a:rPr>
              <a:t>acción conflictiva </a:t>
            </a:r>
            <a:r>
              <a:rPr lang="es-AR" sz="1200" b="0" i="0" kern="1200" dirty="0" smtClean="0">
                <a:solidFill>
                  <a:schemeClr val="tx1"/>
                </a:solidFill>
                <a:effectLst/>
                <a:latin typeface="+mn-lt"/>
                <a:ea typeface="+mn-ea"/>
                <a:cs typeface="+mn-cs"/>
              </a:rPr>
              <a:t>por parte de un</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grupo de trabajadores o empleadores con el objeto de alcanzar sus reivindicaciones laborales.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Entre otras cosas, esto implica que en un mismo conflicto pueden llevarse a cabo varias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acciones conflictivas. Esta definición de la unidad de análisis, que se desprende de las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recomendaciones de la OIT referidas al “surgimiento de nuevas formas de acciones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reivindicativas y la necesidad de que sean abarcadas por las normas estadísticas nacionales e</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internacionales”, está en línea con la propia práctica administrativa del </a:t>
            </a:r>
            <a:r>
              <a:rPr lang="es-AR" sz="1200" b="0" i="0" kern="1200" dirty="0" err="1" smtClean="0">
                <a:solidFill>
                  <a:schemeClr val="tx1"/>
                </a:solidFill>
                <a:effectLst/>
                <a:latin typeface="+mn-lt"/>
                <a:ea typeface="+mn-ea"/>
                <a:cs typeface="+mn-cs"/>
              </a:rPr>
              <a:t>MTEySS</a:t>
            </a:r>
            <a:r>
              <a:rPr lang="es-AR" sz="1200" b="0" i="0" kern="1200" dirty="0" smtClean="0">
                <a:solidFill>
                  <a:schemeClr val="tx1"/>
                </a:solidFill>
                <a:effectLst/>
                <a:latin typeface="+mn-lt"/>
                <a:ea typeface="+mn-ea"/>
                <a:cs typeface="+mn-cs"/>
              </a:rPr>
              <a:t>, que atiende a la</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resolución de un conflicto con independencia de la cantidad de acciones conflictivas suscitadas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por aquel.</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r>
              <a:rPr lang="es-AR" dirty="0" err="1" smtClean="0"/>
              <a:t>Biblio</a:t>
            </a:r>
            <a:r>
              <a:rPr lang="es-AR" dirty="0" smtClean="0"/>
              <a:t> </a:t>
            </a:r>
            <a:r>
              <a:rPr lang="es-AR" dirty="0" err="1" smtClean="0"/>
              <a:t>Unions</a:t>
            </a:r>
            <a:r>
              <a:rPr lang="es-AR" dirty="0" smtClean="0"/>
              <a:t>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*Distributivo*****************************</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 </a:t>
            </a:r>
            <a:r>
              <a:rPr lang="es-AR" dirty="0" err="1" smtClean="0"/>
              <a:t>MArshall</a:t>
            </a:r>
            <a:r>
              <a:rPr lang="es-AR" dirty="0" smtClean="0"/>
              <a:t> 2002</a:t>
            </a:r>
            <a:r>
              <a:rPr lang="es-ES_tradnl" dirty="0" smtClean="0"/>
              <a:t> </a:t>
            </a:r>
            <a:r>
              <a:rPr lang="es-AR" dirty="0" smtClean="0"/>
              <a:t>Transformaciones en el empleo y la intervención sindical en la industria - Efectos sobre la </a:t>
            </a:r>
            <a:r>
              <a:rPr lang="es-AR" dirty="0" err="1" smtClean="0"/>
              <a:t>desig</a:t>
            </a:r>
            <a:r>
              <a:rPr lang="es-AR" dirty="0" smtClean="0"/>
              <a:t> W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J Pedro </a:t>
            </a:r>
            <a:r>
              <a:rPr lang="es-AR" dirty="0" err="1" smtClean="0"/>
              <a:t>Ronconi</a:t>
            </a:r>
            <a:r>
              <a:rPr lang="es-AR" dirty="0" smtClean="0"/>
              <a:t> 2013* </a:t>
            </a:r>
            <a:r>
              <a:rPr lang="es-AR" dirty="0" err="1" smtClean="0"/>
              <a:t>Union</a:t>
            </a:r>
            <a:r>
              <a:rPr lang="es-AR" dirty="0" smtClean="0"/>
              <a:t> </a:t>
            </a:r>
            <a:r>
              <a:rPr lang="es-AR" dirty="0" err="1" smtClean="0"/>
              <a:t>negotiation</a:t>
            </a:r>
            <a:r>
              <a:rPr lang="es-AR" dirty="0" smtClean="0"/>
              <a:t> and </a:t>
            </a:r>
            <a:r>
              <a:rPr lang="es-AR" dirty="0" err="1" smtClean="0"/>
              <a:t>wage</a:t>
            </a:r>
            <a:r>
              <a:rPr lang="es-AR" dirty="0" smtClean="0"/>
              <a:t> </a:t>
            </a:r>
            <a:r>
              <a:rPr lang="es-AR" dirty="0" err="1" smtClean="0"/>
              <a:t>inequality</a:t>
            </a:r>
            <a:r>
              <a:rPr lang="es-AR" dirty="0" smtClean="0"/>
              <a:t> in </a:t>
            </a:r>
            <a:r>
              <a:rPr lang="es-AR" dirty="0" err="1" smtClean="0"/>
              <a:t>Arg</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*J Alejo L Casanova 2016*NEGOCIACIÓN COLECTIVA Y CAMBIOS DISTRIBUTIVOS EN LOS INGRESOS LABORALES EN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L </a:t>
            </a:r>
            <a:r>
              <a:rPr lang="es-AR" dirty="0" err="1" smtClean="0"/>
              <a:t>Beccaria</a:t>
            </a:r>
            <a:r>
              <a:rPr lang="es-AR" dirty="0" smtClean="0"/>
              <a:t> A </a:t>
            </a:r>
            <a:r>
              <a:rPr lang="es-AR" dirty="0" err="1" smtClean="0"/>
              <a:t>Fernandez</a:t>
            </a:r>
            <a:r>
              <a:rPr lang="es-AR" dirty="0" smtClean="0"/>
              <a:t> D </a:t>
            </a:r>
            <a:r>
              <a:rPr lang="es-AR" dirty="0" err="1" smtClean="0"/>
              <a:t>Trajtamberg</a:t>
            </a:r>
            <a:r>
              <a:rPr lang="es-AR" dirty="0" smtClean="0"/>
              <a:t> 2017*Reducción de la desigualdad de las remuneraciones e instituciones laborales: Argentina 2003-2015</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J </a:t>
            </a:r>
            <a:r>
              <a:rPr lang="es-AR" dirty="0" err="1" smtClean="0"/>
              <a:t>MArtinez</a:t>
            </a:r>
            <a:r>
              <a:rPr lang="es-AR" dirty="0" smtClean="0"/>
              <a:t> Correa C Lombardo B </a:t>
            </a:r>
            <a:r>
              <a:rPr lang="es-AR" dirty="0" err="1" smtClean="0"/>
              <a:t>Bentivegna</a:t>
            </a:r>
            <a:r>
              <a:rPr lang="es-AR" dirty="0" smtClean="0"/>
              <a:t> 2018*</a:t>
            </a:r>
            <a:r>
              <a:rPr lang="es-AR" baseline="0" dirty="0" smtClean="0"/>
              <a:t> </a:t>
            </a:r>
            <a:r>
              <a:rPr lang="es-AR" dirty="0" smtClean="0"/>
              <a:t>Convenio Colectivo, Sindicatos y Dispersión Salarial: Evidencia de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Afiliación*************************************</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 C Senén </a:t>
            </a:r>
            <a:r>
              <a:rPr lang="es-AR" dirty="0" err="1" smtClean="0"/>
              <a:t>Gonzalez</a:t>
            </a:r>
            <a:r>
              <a:rPr lang="es-AR" dirty="0" smtClean="0"/>
              <a:t> D </a:t>
            </a:r>
            <a:r>
              <a:rPr lang="es-AR" dirty="0" err="1" smtClean="0"/>
              <a:t>Trajtemberg</a:t>
            </a:r>
            <a:r>
              <a:rPr lang="es-AR" dirty="0" smtClean="0"/>
              <a:t> B </a:t>
            </a:r>
            <a:r>
              <a:rPr lang="es-AR" dirty="0" err="1" smtClean="0"/>
              <a:t>Medwid</a:t>
            </a:r>
            <a:r>
              <a:rPr lang="es-AR" dirty="0" smtClean="0"/>
              <a:t> 2010*	Tendencias actuales de la afiliación sindical en Argentina: evidencias de una encuesta a empresas - ETE“</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Marshall &amp; </a:t>
            </a:r>
            <a:r>
              <a:rPr lang="es-AR" dirty="0" err="1" smtClean="0"/>
              <a:t>Perelman</a:t>
            </a:r>
            <a:r>
              <a:rPr lang="es-AR" dirty="0" smtClean="0"/>
              <a:t> 2008 - Estrategias sindicales de afiliación en Argentina - A Marshall L </a:t>
            </a:r>
            <a:r>
              <a:rPr lang="es-AR" dirty="0" err="1" smtClean="0"/>
              <a:t>Perelman</a:t>
            </a:r>
            <a:r>
              <a:rPr lang="es-AR" dirty="0" smtClean="0"/>
              <a:t> 2008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r>
              <a:rPr lang="es-AR" dirty="0" err="1" smtClean="0"/>
              <a:t>NColectiva</a:t>
            </a: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 </a:t>
            </a:r>
            <a:r>
              <a:rPr lang="es-AR" dirty="0" err="1" smtClean="0"/>
              <a:t>MArticorena</a:t>
            </a:r>
            <a:r>
              <a:rPr lang="es-AR" dirty="0" smtClean="0"/>
              <a:t> 2011*</a:t>
            </a:r>
            <a:r>
              <a:rPr lang="es-AR" baseline="0" dirty="0" smtClean="0"/>
              <a:t> </a:t>
            </a:r>
            <a:r>
              <a:rPr lang="es-AR" dirty="0" smtClean="0"/>
              <a:t>Contrapuntos de la negociación colectiva en la industria manufacturera durante el período </a:t>
            </a:r>
            <a:r>
              <a:rPr lang="es-AR" dirty="0" err="1" smtClean="0"/>
              <a:t>postconvertibilidad</a:t>
            </a: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H Palomino D </a:t>
            </a:r>
            <a:r>
              <a:rPr lang="es-AR" dirty="0" err="1" smtClean="0"/>
              <a:t>Trajtemberg</a:t>
            </a:r>
            <a:r>
              <a:rPr lang="es-AR" dirty="0" smtClean="0"/>
              <a:t> 2006*	Una nueva dinámica de las relaciones laborales y la negociación colectiva en la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D </a:t>
            </a:r>
            <a:r>
              <a:rPr lang="es-AR" dirty="0" err="1" smtClean="0"/>
              <a:t>Trajtemberg</a:t>
            </a:r>
            <a:r>
              <a:rPr lang="es-AR" dirty="0" smtClean="0"/>
              <a:t> A </a:t>
            </a:r>
            <a:r>
              <a:rPr lang="es-AR" dirty="0" err="1" smtClean="0"/>
              <a:t>Pontoni</a:t>
            </a:r>
            <a:r>
              <a:rPr lang="es-AR" dirty="0" smtClean="0"/>
              <a:t>	 - Estructura, dinámica y vigencia del los CCT sectoriales en el ámbito privado 1975-2014</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 Senén </a:t>
            </a:r>
            <a:r>
              <a:rPr lang="es-AR" dirty="0" err="1" smtClean="0"/>
              <a:t>Gonzalez</a:t>
            </a:r>
            <a:r>
              <a:rPr lang="es-AR" dirty="0" smtClean="0"/>
              <a:t> B </a:t>
            </a:r>
            <a:r>
              <a:rPr lang="es-AR" dirty="0" err="1" smtClean="0"/>
              <a:t>Medwid</a:t>
            </a:r>
            <a:r>
              <a:rPr lang="es-AR" dirty="0" smtClean="0"/>
              <a:t> D </a:t>
            </a:r>
            <a:r>
              <a:rPr lang="es-AR" dirty="0" err="1" smtClean="0"/>
              <a:t>Trajtemberg</a:t>
            </a:r>
            <a:r>
              <a:rPr lang="es-AR" dirty="0" smtClean="0"/>
              <a:t> 2011* La negociación colectiva y sus determinantes en la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Conflicto laboral*****************************</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P </a:t>
            </a:r>
            <a:r>
              <a:rPr lang="es-AR" dirty="0" err="1" smtClean="0"/>
              <a:t>Ghigliani</a:t>
            </a:r>
            <a:r>
              <a:rPr lang="es-AR" dirty="0" smtClean="0"/>
              <a:t> 2009* Acerca de los estudios cuantitativos sobre conflictos laborales en Argentina (1973-2009)</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reflexiones sobre sus premisas teórico-metodológicas</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F Barrera </a:t>
            </a:r>
            <a:r>
              <a:rPr lang="es-AR" dirty="0" err="1" smtClean="0"/>
              <a:t>Insúa</a:t>
            </a:r>
            <a:r>
              <a:rPr lang="es-AR" dirty="0" smtClean="0"/>
              <a:t> 2014* La acción sindical en el </a:t>
            </a:r>
            <a:r>
              <a:rPr lang="es-AR" dirty="0" err="1" smtClean="0"/>
              <a:t>conﬂicto</a:t>
            </a:r>
            <a:r>
              <a:rPr lang="es-AR" dirty="0" smtClean="0"/>
              <a:t> salarial de la Argentina post-convertibilidad (2006-2010)</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M Payo </a:t>
            </a:r>
            <a:r>
              <a:rPr lang="es-AR" dirty="0" err="1" smtClean="0"/>
              <a:t>Esper</a:t>
            </a:r>
            <a:r>
              <a:rPr lang="es-AR" dirty="0" smtClean="0"/>
              <a:t> 2014* De los conflictos laborales a las huelgas generales. Algunos apuntes para pensar su dinámica 2002-2012 en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Político**************************************</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S </a:t>
            </a:r>
            <a:r>
              <a:rPr lang="es-AR" dirty="0" err="1" smtClean="0"/>
              <a:t>Etchemendy</a:t>
            </a:r>
            <a:r>
              <a:rPr lang="es-AR" dirty="0" smtClean="0"/>
              <a:t> R </a:t>
            </a:r>
            <a:r>
              <a:rPr lang="es-AR" dirty="0" err="1" smtClean="0"/>
              <a:t>Colliers</a:t>
            </a:r>
            <a:r>
              <a:rPr lang="es-AR" dirty="0" smtClean="0"/>
              <a:t> 2007* </a:t>
            </a:r>
            <a:r>
              <a:rPr lang="es-AR" dirty="0" err="1" smtClean="0"/>
              <a:t>Union</a:t>
            </a:r>
            <a:r>
              <a:rPr lang="es-AR" dirty="0" smtClean="0"/>
              <a:t> </a:t>
            </a:r>
            <a:r>
              <a:rPr lang="es-AR" dirty="0" err="1" smtClean="0"/>
              <a:t>Resurgence</a:t>
            </a:r>
            <a:r>
              <a:rPr lang="es-AR" dirty="0" smtClean="0"/>
              <a:t> and </a:t>
            </a:r>
            <a:r>
              <a:rPr lang="es-AR" dirty="0" err="1" smtClean="0"/>
              <a:t>Segmented</a:t>
            </a:r>
            <a:r>
              <a:rPr lang="es-AR" dirty="0" smtClean="0"/>
              <a:t> </a:t>
            </a:r>
            <a:r>
              <a:rPr lang="es-AR" dirty="0" err="1" smtClean="0"/>
              <a:t>Neocorporatism</a:t>
            </a:r>
            <a:r>
              <a:rPr lang="es-AR" dirty="0" smtClean="0"/>
              <a:t> in Argentina (2003–2007)</a:t>
            </a:r>
            <a:br>
              <a:rPr lang="es-AR" dirty="0" smtClean="0"/>
            </a:br>
            <a:r>
              <a:rPr lang="es-AR" dirty="0" smtClean="0"/>
              <a:t/>
            </a:r>
            <a:br>
              <a:rPr lang="es-AR" dirty="0" smtClean="0"/>
            </a:br>
            <a:endParaRPr lang="es-AR" dirty="0"/>
          </a:p>
        </p:txBody>
      </p:sp>
      <p:sp>
        <p:nvSpPr>
          <p:cNvPr id="4" name="3 Marcador de número de diapositiva"/>
          <p:cNvSpPr>
            <a:spLocks noGrp="1"/>
          </p:cNvSpPr>
          <p:nvPr>
            <p:ph type="sldNum" sz="quarter" idx="10"/>
          </p:nvPr>
        </p:nvSpPr>
        <p:spPr/>
        <p:txBody>
          <a:bodyPr/>
          <a:lstStyle/>
          <a:p>
            <a:fld id="{67F715A1-4ADC-44E0-9587-804FF39D6B22}" type="slidenum">
              <a:rPr lang="en-US" smtClean="0"/>
              <a:pPr/>
              <a:t>15</a:t>
            </a:fld>
            <a:endParaRPr lang="en-US"/>
          </a:p>
        </p:txBody>
      </p:sp>
    </p:spTree>
    <p:extLst>
      <p:ext uri="{BB962C8B-B14F-4D97-AF65-F5344CB8AC3E}">
        <p14:creationId xmlns:p14="http://schemas.microsoft.com/office/powerpoint/2010/main" val="35817790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325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Otra característica señalada comúnmente cuando se debate el modelo sindical es el principio conocido como erga omnes que invierte la representación haciendo que el resultado de las negociaciones colectivas homologadas por el Ministerio de Trabajo recaiga sobre todos los trabajadores del universo en cuestión, sin importar si poseen o no afiliación al sindicato (entre otros, </a:t>
            </a:r>
            <a:r>
              <a:rPr lang="es-AR" dirty="0" err="1" smtClean="0"/>
              <a:t>Abós</a:t>
            </a:r>
            <a:r>
              <a:rPr lang="es-AR" dirty="0" smtClean="0"/>
              <a:t>, 1989; Vázquez </a:t>
            </a:r>
            <a:r>
              <a:rPr lang="es-AR" dirty="0" err="1" smtClean="0"/>
              <a:t>Vialard</a:t>
            </a:r>
            <a:r>
              <a:rPr lang="es-AR" dirty="0" smtClean="0"/>
              <a:t>, 1995; </a:t>
            </a:r>
            <a:r>
              <a:rPr lang="es-AR" dirty="0" err="1" smtClean="0"/>
              <a:t>Drolas</a:t>
            </a:r>
            <a:r>
              <a:rPr lang="es-AR" dirty="0" smtClean="0"/>
              <a:t>, 2004; </a:t>
            </a:r>
            <a:r>
              <a:rPr lang="es-AR" dirty="0" err="1" smtClean="0"/>
              <a:t>Etala</a:t>
            </a:r>
            <a:r>
              <a:rPr lang="es-AR" dirty="0" smtClean="0"/>
              <a:t>, 2010; </a:t>
            </a:r>
            <a:r>
              <a:rPr lang="es-AR" dirty="0" err="1" smtClean="0"/>
              <a:t>Etchemendy</a:t>
            </a:r>
            <a:r>
              <a:rPr lang="es-AR" dirty="0" smtClean="0"/>
              <a:t> et al., 2011). Siguiendo los señalamientos de </a:t>
            </a:r>
            <a:r>
              <a:rPr lang="es-AR" dirty="0" err="1" smtClean="0"/>
              <a:t>Battistini</a:t>
            </a:r>
            <a:r>
              <a:rPr lang="es-AR" dirty="0" smtClean="0"/>
              <a:t> y </a:t>
            </a:r>
            <a:r>
              <a:rPr lang="es-AR" dirty="0" err="1" smtClean="0"/>
              <a:t>Trajtemberg</a:t>
            </a:r>
            <a:r>
              <a:rPr lang="es-AR" dirty="0" smtClean="0"/>
              <a:t>, este principio de la legislación genera que: [...] el sindicato es relevado de la necesidad de validar permanentemente su representatividad frente a los trabajadores, ya que al contar con la personería gremial es el único que puede negociar, lo cual le traslada inmediatamente la representación del conjunto de trabajadores por los cuales negoció. De este modo, la representación de los trabajadores se ejerce de arriba hacia abajo (</a:t>
            </a:r>
            <a:r>
              <a:rPr lang="es-AR" dirty="0" err="1" smtClean="0"/>
              <a:t>Battistini</a:t>
            </a:r>
            <a:r>
              <a:rPr lang="es-AR" dirty="0" smtClean="0"/>
              <a:t> y </a:t>
            </a:r>
            <a:r>
              <a:rPr lang="es-AR" dirty="0" err="1" smtClean="0"/>
              <a:t>Trajtemberg</a:t>
            </a:r>
            <a:r>
              <a:rPr lang="es-AR" dirty="0" smtClean="0"/>
              <a:t>, 2014: 7).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sz="1200" b="0" i="1" kern="1200" dirty="0" smtClean="0">
                <a:solidFill>
                  <a:schemeClr val="tx1"/>
                </a:solidFill>
                <a:effectLst/>
                <a:latin typeface="+mn-lt"/>
                <a:ea typeface="+mn-ea"/>
                <a:cs typeface="+mn-cs"/>
              </a:rPr>
              <a:t>Este principio establece que las disposiciones instituidas en los Convenios se mantienen vigentes aun</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después de vencer el período por el cual se celebró el acuerdo. Esta </a:t>
            </a:r>
            <a:r>
              <a:rPr lang="es-AR" sz="1200" b="0" i="1" kern="1200" dirty="0" err="1" smtClean="0">
                <a:solidFill>
                  <a:schemeClr val="tx1"/>
                </a:solidFill>
                <a:effectLst/>
                <a:latin typeface="+mn-lt"/>
                <a:ea typeface="+mn-ea"/>
                <a:cs typeface="+mn-cs"/>
              </a:rPr>
              <a:t>fgura</a:t>
            </a:r>
            <a:r>
              <a:rPr lang="es-AR" sz="1200" b="0" i="1" kern="1200" dirty="0" smtClean="0">
                <a:solidFill>
                  <a:schemeClr val="tx1"/>
                </a:solidFill>
                <a:effectLst/>
                <a:latin typeface="+mn-lt"/>
                <a:ea typeface="+mn-ea"/>
                <a:cs typeface="+mn-cs"/>
              </a:rPr>
              <a:t> fue abolida en la Reforma laboral</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de 2000 pero luego reinstaurada en la nueva Ley de 2004.</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8. A principios de los noventa, las políticas laborales promovieron la negociación de aumentos salariales</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solo podían basarse en aumentos de productividad. Asimismo, se fomentó la descentralización de la</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negociación colectiva salarios. Para un mayor detalle de la perspectiva histórica y las </a:t>
            </a:r>
            <a:r>
              <a:rPr lang="es-AR" sz="1200" b="0" i="1" kern="1200" dirty="0" err="1" smtClean="0">
                <a:solidFill>
                  <a:schemeClr val="tx1"/>
                </a:solidFill>
                <a:effectLst/>
                <a:latin typeface="+mn-lt"/>
                <a:ea typeface="+mn-ea"/>
                <a:cs typeface="+mn-cs"/>
              </a:rPr>
              <a:t>modifcaciones</a:t>
            </a:r>
            <a:r>
              <a:rPr lang="es-AR" sz="1200" b="0" i="1" kern="1200" dirty="0" smtClean="0">
                <a:solidFill>
                  <a:schemeClr val="tx1"/>
                </a:solidFill>
                <a:effectLst/>
                <a:latin typeface="+mn-lt"/>
                <a:ea typeface="+mn-ea"/>
                <a:cs typeface="+mn-cs"/>
              </a:rPr>
              <a:t> en</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la legislación relativa a la negociación colectiva se puede consultar </a:t>
            </a:r>
            <a:r>
              <a:rPr lang="es-AR" sz="1200" b="0" i="1" kern="1200" dirty="0" err="1" smtClean="0">
                <a:solidFill>
                  <a:schemeClr val="tx1"/>
                </a:solidFill>
                <a:effectLst/>
                <a:latin typeface="+mn-lt"/>
                <a:ea typeface="+mn-ea"/>
                <a:cs typeface="+mn-cs"/>
              </a:rPr>
              <a:t>Beccaria</a:t>
            </a:r>
            <a:r>
              <a:rPr lang="es-AR" sz="1200" b="0" i="1" kern="1200" dirty="0" smtClean="0">
                <a:solidFill>
                  <a:schemeClr val="tx1"/>
                </a:solidFill>
                <a:effectLst/>
                <a:latin typeface="+mn-lt"/>
                <a:ea typeface="+mn-ea"/>
                <a:cs typeface="+mn-cs"/>
              </a:rPr>
              <a:t> y </a:t>
            </a:r>
            <a:r>
              <a:rPr lang="es-AR" sz="1200" b="0" i="1" kern="1200" dirty="0" err="1" smtClean="0">
                <a:solidFill>
                  <a:schemeClr val="tx1"/>
                </a:solidFill>
                <a:effectLst/>
                <a:latin typeface="+mn-lt"/>
                <a:ea typeface="+mn-ea"/>
                <a:cs typeface="+mn-cs"/>
              </a:rPr>
              <a:t>Galin</a:t>
            </a:r>
            <a:r>
              <a:rPr lang="es-AR" sz="1200" b="0" i="1" kern="1200" dirty="0" smtClean="0">
                <a:solidFill>
                  <a:schemeClr val="tx1"/>
                </a:solidFill>
                <a:effectLst/>
                <a:latin typeface="+mn-lt"/>
                <a:ea typeface="+mn-ea"/>
                <a:cs typeface="+mn-cs"/>
              </a:rPr>
              <a:t> (2002) y Marshall</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y </a:t>
            </a:r>
            <a:r>
              <a:rPr lang="es-AR" sz="1200" b="0" i="1" kern="1200" dirty="0" err="1" smtClean="0">
                <a:solidFill>
                  <a:schemeClr val="tx1"/>
                </a:solidFill>
                <a:effectLst/>
                <a:latin typeface="+mn-lt"/>
                <a:ea typeface="+mn-ea"/>
                <a:cs typeface="+mn-cs"/>
              </a:rPr>
              <a:t>Perelman</a:t>
            </a:r>
            <a:r>
              <a:rPr lang="es-AR" sz="1200" b="0" i="1" kern="1200" dirty="0" smtClean="0">
                <a:solidFill>
                  <a:schemeClr val="tx1"/>
                </a:solidFill>
                <a:effectLst/>
                <a:latin typeface="+mn-lt"/>
                <a:ea typeface="+mn-ea"/>
                <a:cs typeface="+mn-cs"/>
              </a:rPr>
              <a:t> (2004).</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9. Durante la década de 1990 la negociación salarial dejó de ser el eje de las negociaciones, y en los</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contenidos de las negociaciones pasaron a prevalecer cláusulas de </a:t>
            </a:r>
            <a:r>
              <a:rPr lang="es-AR" sz="1200" b="0" i="1" kern="1200" dirty="0" err="1" smtClean="0">
                <a:solidFill>
                  <a:schemeClr val="tx1"/>
                </a:solidFill>
                <a:effectLst/>
                <a:latin typeface="+mn-lt"/>
                <a:ea typeface="+mn-ea"/>
                <a:cs typeface="+mn-cs"/>
              </a:rPr>
              <a:t>ﬂexibilidad</a:t>
            </a:r>
            <a:r>
              <a:rPr lang="es-AR" sz="1200" b="0" i="1" kern="1200" dirty="0" smtClean="0">
                <a:solidFill>
                  <a:schemeClr val="tx1"/>
                </a:solidFill>
                <a:effectLst/>
                <a:latin typeface="+mn-lt"/>
                <a:ea typeface="+mn-ea"/>
                <a:cs typeface="+mn-cs"/>
              </a:rPr>
              <a:t> (</a:t>
            </a:r>
            <a:r>
              <a:rPr lang="es-AR" sz="1200" b="0" i="1" kern="1200" dirty="0" err="1" smtClean="0">
                <a:solidFill>
                  <a:schemeClr val="tx1"/>
                </a:solidFill>
                <a:effectLst/>
                <a:latin typeface="+mn-lt"/>
                <a:ea typeface="+mn-ea"/>
                <a:cs typeface="+mn-cs"/>
              </a:rPr>
              <a:t>Trajtemberg</a:t>
            </a:r>
            <a:r>
              <a:rPr lang="es-AR" sz="1200" b="0" i="1" kern="1200" dirty="0" smtClean="0">
                <a:solidFill>
                  <a:schemeClr val="tx1"/>
                </a:solidFill>
                <a:effectLst/>
                <a:latin typeface="+mn-lt"/>
                <a:ea typeface="+mn-ea"/>
                <a:cs typeface="+mn-cs"/>
              </a:rPr>
              <a:t> et al., 2009).</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10. Producto del mecanismo de erga et omnes de los convenios, el contenido de la negociación se aplica</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tanto a los trabajadores sindicalizados como a los no sindicalizados. La tasa de </a:t>
            </a:r>
            <a:r>
              <a:rPr lang="es-AR" sz="1200" b="0" i="1" kern="1200" dirty="0" err="1" smtClean="0">
                <a:solidFill>
                  <a:schemeClr val="tx1"/>
                </a:solidFill>
                <a:effectLst/>
                <a:latin typeface="+mn-lt"/>
                <a:ea typeface="+mn-ea"/>
                <a:cs typeface="+mn-cs"/>
              </a:rPr>
              <a:t>afliación</a:t>
            </a:r>
            <a:r>
              <a:rPr lang="es-AR" sz="1200" b="0" i="1" kern="1200" dirty="0" smtClean="0">
                <a:solidFill>
                  <a:schemeClr val="tx1"/>
                </a:solidFill>
                <a:effectLst/>
                <a:latin typeface="+mn-lt"/>
                <a:ea typeface="+mn-ea"/>
                <a:cs typeface="+mn-cs"/>
              </a:rPr>
              <a:t> sindical en Argentina se ubica en 37,6% del total de asalariados, siendo la más elevada en América (</a:t>
            </a:r>
            <a:r>
              <a:rPr lang="es-AR" sz="1200" b="0" i="1" kern="1200" dirty="0" err="1" smtClean="0">
                <a:solidFill>
                  <a:schemeClr val="tx1"/>
                </a:solidFill>
                <a:effectLst/>
                <a:latin typeface="+mn-lt"/>
                <a:ea typeface="+mn-ea"/>
                <a:cs typeface="+mn-cs"/>
              </a:rPr>
              <a:t>Hayter</a:t>
            </a:r>
            <a:r>
              <a:rPr lang="es-AR" sz="1200" b="0" i="1" kern="1200" dirty="0" smtClean="0">
                <a:solidFill>
                  <a:schemeClr val="tx1"/>
                </a:solidFill>
                <a:effectLst/>
                <a:latin typeface="+mn-lt"/>
                <a:ea typeface="+mn-ea"/>
                <a:cs typeface="+mn-cs"/>
              </a:rPr>
              <a:t> y </a:t>
            </a:r>
            <a:r>
              <a:rPr lang="es-AR" sz="1200" b="0" i="1" kern="1200" dirty="0" err="1" smtClean="0">
                <a:solidFill>
                  <a:schemeClr val="tx1"/>
                </a:solidFill>
                <a:effectLst/>
                <a:latin typeface="+mn-lt"/>
                <a:ea typeface="+mn-ea"/>
                <a:cs typeface="+mn-cs"/>
              </a:rPr>
              <a:t>Stoevska</a:t>
            </a:r>
            <a:r>
              <a:rPr lang="es-AR" sz="1200" b="0" i="1" kern="1200" dirty="0" smtClean="0">
                <a:solidFill>
                  <a:schemeClr val="tx1"/>
                </a:solidFill>
                <a:effectLst/>
                <a:latin typeface="+mn-lt"/>
                <a:ea typeface="+mn-ea"/>
                <a:cs typeface="+mn-cs"/>
              </a:rPr>
              <a:t>,</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2011).</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sz="1200" b="1" i="0" kern="1200" dirty="0" smtClean="0">
                <a:solidFill>
                  <a:schemeClr val="tx1"/>
                </a:solidFill>
                <a:effectLst/>
                <a:latin typeface="+mn-lt"/>
                <a:ea typeface="+mn-ea"/>
                <a:cs typeface="+mn-cs"/>
              </a:rPr>
              <a:t>Unidad de análisis e indicadores de la conflictividad laboral</a:t>
            </a:r>
            <a:br>
              <a:rPr lang="es-AR" sz="1200" b="1"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La unidad de análisis adoptada es el </a:t>
            </a:r>
            <a:r>
              <a:rPr lang="es-AR" sz="1200" b="0" i="1" kern="1200" dirty="0" smtClean="0">
                <a:solidFill>
                  <a:schemeClr val="tx1"/>
                </a:solidFill>
                <a:effectLst/>
                <a:latin typeface="+mn-lt"/>
                <a:ea typeface="+mn-ea"/>
                <a:cs typeface="+mn-cs"/>
              </a:rPr>
              <a:t>conflicto colectivo de trabajo</a:t>
            </a:r>
            <a:r>
              <a:rPr lang="es-AR" sz="1200" b="0" i="0" kern="1200" dirty="0" smtClean="0">
                <a:solidFill>
                  <a:schemeClr val="tx1"/>
                </a:solidFill>
                <a:effectLst/>
                <a:latin typeface="+mn-lt"/>
                <a:ea typeface="+mn-ea"/>
                <a:cs typeface="+mn-cs"/>
              </a:rPr>
              <a:t>, entendiendo por tal la serie de</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eventos desencadenados a partir de la realización de una </a:t>
            </a:r>
            <a:r>
              <a:rPr lang="es-AR" sz="1200" b="0" i="1" kern="1200" dirty="0" smtClean="0">
                <a:solidFill>
                  <a:schemeClr val="tx1"/>
                </a:solidFill>
                <a:effectLst/>
                <a:latin typeface="+mn-lt"/>
                <a:ea typeface="+mn-ea"/>
                <a:cs typeface="+mn-cs"/>
              </a:rPr>
              <a:t>acción conflictiva </a:t>
            </a:r>
            <a:r>
              <a:rPr lang="es-AR" sz="1200" b="0" i="0" kern="1200" dirty="0" smtClean="0">
                <a:solidFill>
                  <a:schemeClr val="tx1"/>
                </a:solidFill>
                <a:effectLst/>
                <a:latin typeface="+mn-lt"/>
                <a:ea typeface="+mn-ea"/>
                <a:cs typeface="+mn-cs"/>
              </a:rPr>
              <a:t>por parte de un</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grupo de trabajadores o empleadores con el objeto de alcanzar sus reivindicaciones laborales.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Entre otras cosas, esto implica que en un mismo conflicto pueden llevarse a cabo varias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acciones conflictivas. Esta definición de la unidad de análisis, que se desprende de las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recomendaciones de la OIT referidas al “surgimiento de nuevas formas de acciones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reivindicativas y la necesidad de que sean abarcadas por las normas estadísticas nacionales e</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internacionales”, está en línea con la propia práctica administrativa del </a:t>
            </a:r>
            <a:r>
              <a:rPr lang="es-AR" sz="1200" b="0" i="0" kern="1200" dirty="0" err="1" smtClean="0">
                <a:solidFill>
                  <a:schemeClr val="tx1"/>
                </a:solidFill>
                <a:effectLst/>
                <a:latin typeface="+mn-lt"/>
                <a:ea typeface="+mn-ea"/>
                <a:cs typeface="+mn-cs"/>
              </a:rPr>
              <a:t>MTEySS</a:t>
            </a:r>
            <a:r>
              <a:rPr lang="es-AR" sz="1200" b="0" i="0" kern="1200" dirty="0" smtClean="0">
                <a:solidFill>
                  <a:schemeClr val="tx1"/>
                </a:solidFill>
                <a:effectLst/>
                <a:latin typeface="+mn-lt"/>
                <a:ea typeface="+mn-ea"/>
                <a:cs typeface="+mn-cs"/>
              </a:rPr>
              <a:t>, que atiende a la</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resolución de un conflicto con independencia de la cantidad de acciones conflictivas suscitadas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por aquel.</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r>
              <a:rPr lang="es-AR" dirty="0" err="1" smtClean="0"/>
              <a:t>Biblio</a:t>
            </a:r>
            <a:r>
              <a:rPr lang="es-AR" dirty="0" smtClean="0"/>
              <a:t> </a:t>
            </a:r>
            <a:r>
              <a:rPr lang="es-AR" dirty="0" err="1" smtClean="0"/>
              <a:t>Unions</a:t>
            </a:r>
            <a:r>
              <a:rPr lang="es-AR" dirty="0" smtClean="0"/>
              <a:t>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*Distributivo*****************************</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 </a:t>
            </a:r>
            <a:r>
              <a:rPr lang="es-AR" dirty="0" err="1" smtClean="0"/>
              <a:t>MArshall</a:t>
            </a:r>
            <a:r>
              <a:rPr lang="es-AR" dirty="0" smtClean="0"/>
              <a:t> 2002</a:t>
            </a:r>
            <a:r>
              <a:rPr lang="es-ES_tradnl" dirty="0" smtClean="0"/>
              <a:t> </a:t>
            </a:r>
            <a:r>
              <a:rPr lang="es-AR" dirty="0" smtClean="0"/>
              <a:t>Transformaciones en el empleo y la intervención sindical en la industria - Efectos sobre la </a:t>
            </a:r>
            <a:r>
              <a:rPr lang="es-AR" dirty="0" err="1" smtClean="0"/>
              <a:t>desig</a:t>
            </a:r>
            <a:r>
              <a:rPr lang="es-AR" dirty="0" smtClean="0"/>
              <a:t> W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J Pedro </a:t>
            </a:r>
            <a:r>
              <a:rPr lang="es-AR" dirty="0" err="1" smtClean="0"/>
              <a:t>Ronconi</a:t>
            </a:r>
            <a:r>
              <a:rPr lang="es-AR" dirty="0" smtClean="0"/>
              <a:t> 2013* </a:t>
            </a:r>
            <a:r>
              <a:rPr lang="es-AR" dirty="0" err="1" smtClean="0"/>
              <a:t>Union</a:t>
            </a:r>
            <a:r>
              <a:rPr lang="es-AR" dirty="0" smtClean="0"/>
              <a:t> </a:t>
            </a:r>
            <a:r>
              <a:rPr lang="es-AR" dirty="0" err="1" smtClean="0"/>
              <a:t>negotiation</a:t>
            </a:r>
            <a:r>
              <a:rPr lang="es-AR" dirty="0" smtClean="0"/>
              <a:t> and </a:t>
            </a:r>
            <a:r>
              <a:rPr lang="es-AR" dirty="0" err="1" smtClean="0"/>
              <a:t>wage</a:t>
            </a:r>
            <a:r>
              <a:rPr lang="es-AR" dirty="0" smtClean="0"/>
              <a:t> </a:t>
            </a:r>
            <a:r>
              <a:rPr lang="es-AR" dirty="0" err="1" smtClean="0"/>
              <a:t>inequality</a:t>
            </a:r>
            <a:r>
              <a:rPr lang="es-AR" dirty="0" smtClean="0"/>
              <a:t> in </a:t>
            </a:r>
            <a:r>
              <a:rPr lang="es-AR" dirty="0" err="1" smtClean="0"/>
              <a:t>Arg</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*J Alejo L Casanova 2016*NEGOCIACIÓN COLECTIVA Y CAMBIOS DISTRIBUTIVOS EN LOS INGRESOS LABORALES EN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L </a:t>
            </a:r>
            <a:r>
              <a:rPr lang="es-AR" dirty="0" err="1" smtClean="0"/>
              <a:t>Beccaria</a:t>
            </a:r>
            <a:r>
              <a:rPr lang="es-AR" dirty="0" smtClean="0"/>
              <a:t> A </a:t>
            </a:r>
            <a:r>
              <a:rPr lang="es-AR" dirty="0" err="1" smtClean="0"/>
              <a:t>Fernandez</a:t>
            </a:r>
            <a:r>
              <a:rPr lang="es-AR" dirty="0" smtClean="0"/>
              <a:t> D </a:t>
            </a:r>
            <a:r>
              <a:rPr lang="es-AR" dirty="0" err="1" smtClean="0"/>
              <a:t>Trajtamberg</a:t>
            </a:r>
            <a:r>
              <a:rPr lang="es-AR" dirty="0" smtClean="0"/>
              <a:t> 2017*Reducción de la desigualdad de las remuneraciones e instituciones laborales: Argentina 2003-2015</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J </a:t>
            </a:r>
            <a:r>
              <a:rPr lang="es-AR" dirty="0" err="1" smtClean="0"/>
              <a:t>MArtinez</a:t>
            </a:r>
            <a:r>
              <a:rPr lang="es-AR" dirty="0" smtClean="0"/>
              <a:t> Correa C Lombardo B </a:t>
            </a:r>
            <a:r>
              <a:rPr lang="es-AR" dirty="0" err="1" smtClean="0"/>
              <a:t>Bentivegna</a:t>
            </a:r>
            <a:r>
              <a:rPr lang="es-AR" dirty="0" smtClean="0"/>
              <a:t> 2018*</a:t>
            </a:r>
            <a:r>
              <a:rPr lang="es-AR" baseline="0" dirty="0" smtClean="0"/>
              <a:t> </a:t>
            </a:r>
            <a:r>
              <a:rPr lang="es-AR" dirty="0" smtClean="0"/>
              <a:t>Convenio Colectivo, Sindicatos y Dispersión Salarial: Evidencia de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Afiliación*************************************</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 C Senén </a:t>
            </a:r>
            <a:r>
              <a:rPr lang="es-AR" dirty="0" err="1" smtClean="0"/>
              <a:t>Gonzalez</a:t>
            </a:r>
            <a:r>
              <a:rPr lang="es-AR" dirty="0" smtClean="0"/>
              <a:t> D </a:t>
            </a:r>
            <a:r>
              <a:rPr lang="es-AR" dirty="0" err="1" smtClean="0"/>
              <a:t>Trajtemberg</a:t>
            </a:r>
            <a:r>
              <a:rPr lang="es-AR" dirty="0" smtClean="0"/>
              <a:t> B </a:t>
            </a:r>
            <a:r>
              <a:rPr lang="es-AR" dirty="0" err="1" smtClean="0"/>
              <a:t>Medwid</a:t>
            </a:r>
            <a:r>
              <a:rPr lang="es-AR" dirty="0" smtClean="0"/>
              <a:t> 2010*	Tendencias actuales de la afiliación sindical en Argentina: evidencias de una encuesta a empresas - ETE“</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Marshall &amp; </a:t>
            </a:r>
            <a:r>
              <a:rPr lang="es-AR" dirty="0" err="1" smtClean="0"/>
              <a:t>Perelman</a:t>
            </a:r>
            <a:r>
              <a:rPr lang="es-AR" dirty="0" smtClean="0"/>
              <a:t> 2008 - Estrategias sindicales de afiliación en Argentina - A Marshall L </a:t>
            </a:r>
            <a:r>
              <a:rPr lang="es-AR" dirty="0" err="1" smtClean="0"/>
              <a:t>Perelman</a:t>
            </a:r>
            <a:r>
              <a:rPr lang="es-AR" dirty="0" smtClean="0"/>
              <a:t> 2008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r>
              <a:rPr lang="es-AR" dirty="0" err="1" smtClean="0"/>
              <a:t>NColectiva</a:t>
            </a: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 </a:t>
            </a:r>
            <a:r>
              <a:rPr lang="es-AR" dirty="0" err="1" smtClean="0"/>
              <a:t>MArticorena</a:t>
            </a:r>
            <a:r>
              <a:rPr lang="es-AR" dirty="0" smtClean="0"/>
              <a:t> 2011*</a:t>
            </a:r>
            <a:r>
              <a:rPr lang="es-AR" baseline="0" dirty="0" smtClean="0"/>
              <a:t> </a:t>
            </a:r>
            <a:r>
              <a:rPr lang="es-AR" dirty="0" smtClean="0"/>
              <a:t>Contrapuntos de la negociación colectiva en la industria manufacturera durante el período </a:t>
            </a:r>
            <a:r>
              <a:rPr lang="es-AR" dirty="0" err="1" smtClean="0"/>
              <a:t>postconvertibilidad</a:t>
            </a: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H Palomino D </a:t>
            </a:r>
            <a:r>
              <a:rPr lang="es-AR" dirty="0" err="1" smtClean="0"/>
              <a:t>Trajtemberg</a:t>
            </a:r>
            <a:r>
              <a:rPr lang="es-AR" dirty="0" smtClean="0"/>
              <a:t> 2006*	Una nueva dinámica de las relaciones laborales y la negociación colectiva en la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D </a:t>
            </a:r>
            <a:r>
              <a:rPr lang="es-AR" dirty="0" err="1" smtClean="0"/>
              <a:t>Trajtemberg</a:t>
            </a:r>
            <a:r>
              <a:rPr lang="es-AR" dirty="0" smtClean="0"/>
              <a:t> A </a:t>
            </a:r>
            <a:r>
              <a:rPr lang="es-AR" dirty="0" err="1" smtClean="0"/>
              <a:t>Pontoni</a:t>
            </a:r>
            <a:r>
              <a:rPr lang="es-AR" dirty="0" smtClean="0"/>
              <a:t>	 - Estructura, dinámica y vigencia del los CCT sectoriales en el ámbito privado 1975-2014</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 Senén </a:t>
            </a:r>
            <a:r>
              <a:rPr lang="es-AR" dirty="0" err="1" smtClean="0"/>
              <a:t>Gonzalez</a:t>
            </a:r>
            <a:r>
              <a:rPr lang="es-AR" dirty="0" smtClean="0"/>
              <a:t> B </a:t>
            </a:r>
            <a:r>
              <a:rPr lang="es-AR" dirty="0" err="1" smtClean="0"/>
              <a:t>Medwid</a:t>
            </a:r>
            <a:r>
              <a:rPr lang="es-AR" dirty="0" smtClean="0"/>
              <a:t> D </a:t>
            </a:r>
            <a:r>
              <a:rPr lang="es-AR" dirty="0" err="1" smtClean="0"/>
              <a:t>Trajtemberg</a:t>
            </a:r>
            <a:r>
              <a:rPr lang="es-AR" dirty="0" smtClean="0"/>
              <a:t> 2011* La negociación colectiva y sus determinantes en la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Conflicto laboral*****************************</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P </a:t>
            </a:r>
            <a:r>
              <a:rPr lang="es-AR" dirty="0" err="1" smtClean="0"/>
              <a:t>Ghigliani</a:t>
            </a:r>
            <a:r>
              <a:rPr lang="es-AR" dirty="0" smtClean="0"/>
              <a:t> 2009* Acerca de los estudios cuantitativos sobre conflictos laborales en Argentina (1973-2009)</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reflexiones sobre sus premisas teórico-metodológicas</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F Barrera </a:t>
            </a:r>
            <a:r>
              <a:rPr lang="es-AR" dirty="0" err="1" smtClean="0"/>
              <a:t>Insúa</a:t>
            </a:r>
            <a:r>
              <a:rPr lang="es-AR" dirty="0" smtClean="0"/>
              <a:t> 2014* La acción sindical en el </a:t>
            </a:r>
            <a:r>
              <a:rPr lang="es-AR" dirty="0" err="1" smtClean="0"/>
              <a:t>conﬂicto</a:t>
            </a:r>
            <a:r>
              <a:rPr lang="es-AR" dirty="0" smtClean="0"/>
              <a:t> salarial de la Argentina post-convertibilidad (2006-2010)</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M Payo </a:t>
            </a:r>
            <a:r>
              <a:rPr lang="es-AR" dirty="0" err="1" smtClean="0"/>
              <a:t>Esper</a:t>
            </a:r>
            <a:r>
              <a:rPr lang="es-AR" dirty="0" smtClean="0"/>
              <a:t> 2014* De los conflictos laborales a las huelgas generales. Algunos apuntes para pensar su dinámica 2002-2012 en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Político**************************************</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S </a:t>
            </a:r>
            <a:r>
              <a:rPr lang="es-AR" dirty="0" err="1" smtClean="0"/>
              <a:t>Etchemendy</a:t>
            </a:r>
            <a:r>
              <a:rPr lang="es-AR" dirty="0" smtClean="0"/>
              <a:t> R </a:t>
            </a:r>
            <a:r>
              <a:rPr lang="es-AR" dirty="0" err="1" smtClean="0"/>
              <a:t>Colliers</a:t>
            </a:r>
            <a:r>
              <a:rPr lang="es-AR" dirty="0" smtClean="0"/>
              <a:t> 2007* </a:t>
            </a:r>
            <a:r>
              <a:rPr lang="es-AR" dirty="0" err="1" smtClean="0"/>
              <a:t>Union</a:t>
            </a:r>
            <a:r>
              <a:rPr lang="es-AR" dirty="0" smtClean="0"/>
              <a:t> </a:t>
            </a:r>
            <a:r>
              <a:rPr lang="es-AR" dirty="0" err="1" smtClean="0"/>
              <a:t>Resurgence</a:t>
            </a:r>
            <a:r>
              <a:rPr lang="es-AR" dirty="0" smtClean="0"/>
              <a:t> and </a:t>
            </a:r>
            <a:r>
              <a:rPr lang="es-AR" dirty="0" err="1" smtClean="0"/>
              <a:t>Segmented</a:t>
            </a:r>
            <a:r>
              <a:rPr lang="es-AR" dirty="0" smtClean="0"/>
              <a:t> </a:t>
            </a:r>
            <a:r>
              <a:rPr lang="es-AR" dirty="0" err="1" smtClean="0"/>
              <a:t>Neocorporatism</a:t>
            </a:r>
            <a:r>
              <a:rPr lang="es-AR" dirty="0" smtClean="0"/>
              <a:t> in Argentina (2003–2007)</a:t>
            </a:r>
            <a:br>
              <a:rPr lang="es-AR" dirty="0" smtClean="0"/>
            </a:br>
            <a:r>
              <a:rPr lang="es-AR" dirty="0" smtClean="0"/>
              <a:t/>
            </a:r>
            <a:br>
              <a:rPr lang="es-AR" dirty="0" smtClean="0"/>
            </a:br>
            <a:endParaRPr lang="es-AR" dirty="0"/>
          </a:p>
        </p:txBody>
      </p:sp>
      <p:sp>
        <p:nvSpPr>
          <p:cNvPr id="4" name="3 Marcador de número de diapositiva"/>
          <p:cNvSpPr>
            <a:spLocks noGrp="1"/>
          </p:cNvSpPr>
          <p:nvPr>
            <p:ph type="sldNum" sz="quarter" idx="10"/>
          </p:nvPr>
        </p:nvSpPr>
        <p:spPr/>
        <p:txBody>
          <a:bodyPr/>
          <a:lstStyle/>
          <a:p>
            <a:fld id="{67F715A1-4ADC-44E0-9587-804FF39D6B22}" type="slidenum">
              <a:rPr lang="en-US" smtClean="0"/>
              <a:pPr/>
              <a:t>16</a:t>
            </a:fld>
            <a:endParaRPr lang="en-US"/>
          </a:p>
        </p:txBody>
      </p:sp>
    </p:spTree>
    <p:extLst>
      <p:ext uri="{BB962C8B-B14F-4D97-AF65-F5344CB8AC3E}">
        <p14:creationId xmlns:p14="http://schemas.microsoft.com/office/powerpoint/2010/main" val="35817790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325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Otra característica señalada comúnmente cuando se debate el modelo sindical es el principio conocido como erga omnes que invierte la representación haciendo que el resultado de las negociaciones colectivas homologadas por el Ministerio de Trabajo recaiga sobre todos los trabajadores del universo en cuestión, sin importar si poseen o no afiliación al sindicato (entre otros, </a:t>
            </a:r>
            <a:r>
              <a:rPr lang="es-AR" dirty="0" err="1" smtClean="0"/>
              <a:t>Abós</a:t>
            </a:r>
            <a:r>
              <a:rPr lang="es-AR" dirty="0" smtClean="0"/>
              <a:t>, 1989; Vázquez </a:t>
            </a:r>
            <a:r>
              <a:rPr lang="es-AR" dirty="0" err="1" smtClean="0"/>
              <a:t>Vialard</a:t>
            </a:r>
            <a:r>
              <a:rPr lang="es-AR" dirty="0" smtClean="0"/>
              <a:t>, 1995; </a:t>
            </a:r>
            <a:r>
              <a:rPr lang="es-AR" dirty="0" err="1" smtClean="0"/>
              <a:t>Drolas</a:t>
            </a:r>
            <a:r>
              <a:rPr lang="es-AR" dirty="0" smtClean="0"/>
              <a:t>, 2004; </a:t>
            </a:r>
            <a:r>
              <a:rPr lang="es-AR" dirty="0" err="1" smtClean="0"/>
              <a:t>Etala</a:t>
            </a:r>
            <a:r>
              <a:rPr lang="es-AR" dirty="0" smtClean="0"/>
              <a:t>, 2010; </a:t>
            </a:r>
            <a:r>
              <a:rPr lang="es-AR" dirty="0" err="1" smtClean="0"/>
              <a:t>Etchemendy</a:t>
            </a:r>
            <a:r>
              <a:rPr lang="es-AR" dirty="0" smtClean="0"/>
              <a:t> et al., 2011). Siguiendo los señalamientos de </a:t>
            </a:r>
            <a:r>
              <a:rPr lang="es-AR" dirty="0" err="1" smtClean="0"/>
              <a:t>Battistini</a:t>
            </a:r>
            <a:r>
              <a:rPr lang="es-AR" dirty="0" smtClean="0"/>
              <a:t> y </a:t>
            </a:r>
            <a:r>
              <a:rPr lang="es-AR" dirty="0" err="1" smtClean="0"/>
              <a:t>Trajtemberg</a:t>
            </a:r>
            <a:r>
              <a:rPr lang="es-AR" dirty="0" smtClean="0"/>
              <a:t>, este principio de la legislación genera que: [...] el sindicato es relevado de la necesidad de validar permanentemente su representatividad frente a los trabajadores, ya que al contar con la personería gremial es el único que puede negociar, lo cual le traslada inmediatamente la representación del conjunto de trabajadores por los cuales negoció. De este modo, la representación de los trabajadores se ejerce de arriba hacia abajo (</a:t>
            </a:r>
            <a:r>
              <a:rPr lang="es-AR" dirty="0" err="1" smtClean="0"/>
              <a:t>Battistini</a:t>
            </a:r>
            <a:r>
              <a:rPr lang="es-AR" dirty="0" smtClean="0"/>
              <a:t> y </a:t>
            </a:r>
            <a:r>
              <a:rPr lang="es-AR" dirty="0" err="1" smtClean="0"/>
              <a:t>Trajtemberg</a:t>
            </a:r>
            <a:r>
              <a:rPr lang="es-AR" dirty="0" smtClean="0"/>
              <a:t>, 2014: 7).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sz="1200" b="0" i="1" kern="1200" dirty="0" smtClean="0">
                <a:solidFill>
                  <a:schemeClr val="tx1"/>
                </a:solidFill>
                <a:effectLst/>
                <a:latin typeface="+mn-lt"/>
                <a:ea typeface="+mn-ea"/>
                <a:cs typeface="+mn-cs"/>
              </a:rPr>
              <a:t>Este principio establece que las disposiciones instituidas en los Convenios se mantienen vigentes aun</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después de vencer el período por el cual se celebró el acuerdo. Esta </a:t>
            </a:r>
            <a:r>
              <a:rPr lang="es-AR" sz="1200" b="0" i="1" kern="1200" dirty="0" err="1" smtClean="0">
                <a:solidFill>
                  <a:schemeClr val="tx1"/>
                </a:solidFill>
                <a:effectLst/>
                <a:latin typeface="+mn-lt"/>
                <a:ea typeface="+mn-ea"/>
                <a:cs typeface="+mn-cs"/>
              </a:rPr>
              <a:t>fgura</a:t>
            </a:r>
            <a:r>
              <a:rPr lang="es-AR" sz="1200" b="0" i="1" kern="1200" dirty="0" smtClean="0">
                <a:solidFill>
                  <a:schemeClr val="tx1"/>
                </a:solidFill>
                <a:effectLst/>
                <a:latin typeface="+mn-lt"/>
                <a:ea typeface="+mn-ea"/>
                <a:cs typeface="+mn-cs"/>
              </a:rPr>
              <a:t> fue abolida en la Reforma laboral</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de 2000 pero luego reinstaurada en la nueva Ley de 2004.</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8. A principios de los noventa, las políticas laborales promovieron la negociación de aumentos salariales</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solo podían basarse en aumentos de productividad. Asimismo, se fomentó la descentralización de la</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negociación colectiva salarios. Para un mayor detalle de la perspectiva histórica y las </a:t>
            </a:r>
            <a:r>
              <a:rPr lang="es-AR" sz="1200" b="0" i="1" kern="1200" dirty="0" err="1" smtClean="0">
                <a:solidFill>
                  <a:schemeClr val="tx1"/>
                </a:solidFill>
                <a:effectLst/>
                <a:latin typeface="+mn-lt"/>
                <a:ea typeface="+mn-ea"/>
                <a:cs typeface="+mn-cs"/>
              </a:rPr>
              <a:t>modifcaciones</a:t>
            </a:r>
            <a:r>
              <a:rPr lang="es-AR" sz="1200" b="0" i="1" kern="1200" dirty="0" smtClean="0">
                <a:solidFill>
                  <a:schemeClr val="tx1"/>
                </a:solidFill>
                <a:effectLst/>
                <a:latin typeface="+mn-lt"/>
                <a:ea typeface="+mn-ea"/>
                <a:cs typeface="+mn-cs"/>
              </a:rPr>
              <a:t> en</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la legislación relativa a la negociación colectiva se puede consultar </a:t>
            </a:r>
            <a:r>
              <a:rPr lang="es-AR" sz="1200" b="0" i="1" kern="1200" dirty="0" err="1" smtClean="0">
                <a:solidFill>
                  <a:schemeClr val="tx1"/>
                </a:solidFill>
                <a:effectLst/>
                <a:latin typeface="+mn-lt"/>
                <a:ea typeface="+mn-ea"/>
                <a:cs typeface="+mn-cs"/>
              </a:rPr>
              <a:t>Beccaria</a:t>
            </a:r>
            <a:r>
              <a:rPr lang="es-AR" sz="1200" b="0" i="1" kern="1200" dirty="0" smtClean="0">
                <a:solidFill>
                  <a:schemeClr val="tx1"/>
                </a:solidFill>
                <a:effectLst/>
                <a:latin typeface="+mn-lt"/>
                <a:ea typeface="+mn-ea"/>
                <a:cs typeface="+mn-cs"/>
              </a:rPr>
              <a:t> y </a:t>
            </a:r>
            <a:r>
              <a:rPr lang="es-AR" sz="1200" b="0" i="1" kern="1200" dirty="0" err="1" smtClean="0">
                <a:solidFill>
                  <a:schemeClr val="tx1"/>
                </a:solidFill>
                <a:effectLst/>
                <a:latin typeface="+mn-lt"/>
                <a:ea typeface="+mn-ea"/>
                <a:cs typeface="+mn-cs"/>
              </a:rPr>
              <a:t>Galin</a:t>
            </a:r>
            <a:r>
              <a:rPr lang="es-AR" sz="1200" b="0" i="1" kern="1200" dirty="0" smtClean="0">
                <a:solidFill>
                  <a:schemeClr val="tx1"/>
                </a:solidFill>
                <a:effectLst/>
                <a:latin typeface="+mn-lt"/>
                <a:ea typeface="+mn-ea"/>
                <a:cs typeface="+mn-cs"/>
              </a:rPr>
              <a:t> (2002) y Marshall</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y </a:t>
            </a:r>
            <a:r>
              <a:rPr lang="es-AR" sz="1200" b="0" i="1" kern="1200" dirty="0" err="1" smtClean="0">
                <a:solidFill>
                  <a:schemeClr val="tx1"/>
                </a:solidFill>
                <a:effectLst/>
                <a:latin typeface="+mn-lt"/>
                <a:ea typeface="+mn-ea"/>
                <a:cs typeface="+mn-cs"/>
              </a:rPr>
              <a:t>Perelman</a:t>
            </a:r>
            <a:r>
              <a:rPr lang="es-AR" sz="1200" b="0" i="1" kern="1200" dirty="0" smtClean="0">
                <a:solidFill>
                  <a:schemeClr val="tx1"/>
                </a:solidFill>
                <a:effectLst/>
                <a:latin typeface="+mn-lt"/>
                <a:ea typeface="+mn-ea"/>
                <a:cs typeface="+mn-cs"/>
              </a:rPr>
              <a:t> (2004).</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9. Durante la década de 1990 la negociación salarial dejó de ser el eje de las negociaciones, y en los</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contenidos de las negociaciones pasaron a prevalecer cláusulas de </a:t>
            </a:r>
            <a:r>
              <a:rPr lang="es-AR" sz="1200" b="0" i="1" kern="1200" dirty="0" err="1" smtClean="0">
                <a:solidFill>
                  <a:schemeClr val="tx1"/>
                </a:solidFill>
                <a:effectLst/>
                <a:latin typeface="+mn-lt"/>
                <a:ea typeface="+mn-ea"/>
                <a:cs typeface="+mn-cs"/>
              </a:rPr>
              <a:t>ﬂexibilidad</a:t>
            </a:r>
            <a:r>
              <a:rPr lang="es-AR" sz="1200" b="0" i="1" kern="1200" dirty="0" smtClean="0">
                <a:solidFill>
                  <a:schemeClr val="tx1"/>
                </a:solidFill>
                <a:effectLst/>
                <a:latin typeface="+mn-lt"/>
                <a:ea typeface="+mn-ea"/>
                <a:cs typeface="+mn-cs"/>
              </a:rPr>
              <a:t> (</a:t>
            </a:r>
            <a:r>
              <a:rPr lang="es-AR" sz="1200" b="0" i="1" kern="1200" dirty="0" err="1" smtClean="0">
                <a:solidFill>
                  <a:schemeClr val="tx1"/>
                </a:solidFill>
                <a:effectLst/>
                <a:latin typeface="+mn-lt"/>
                <a:ea typeface="+mn-ea"/>
                <a:cs typeface="+mn-cs"/>
              </a:rPr>
              <a:t>Trajtemberg</a:t>
            </a:r>
            <a:r>
              <a:rPr lang="es-AR" sz="1200" b="0" i="1" kern="1200" dirty="0" smtClean="0">
                <a:solidFill>
                  <a:schemeClr val="tx1"/>
                </a:solidFill>
                <a:effectLst/>
                <a:latin typeface="+mn-lt"/>
                <a:ea typeface="+mn-ea"/>
                <a:cs typeface="+mn-cs"/>
              </a:rPr>
              <a:t> et al., 2009).</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10. Producto del mecanismo de erga et omnes de los convenios, el contenido de la negociación se aplica</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tanto a los trabajadores sindicalizados como a los no sindicalizados. La tasa de </a:t>
            </a:r>
            <a:r>
              <a:rPr lang="es-AR" sz="1200" b="0" i="1" kern="1200" dirty="0" err="1" smtClean="0">
                <a:solidFill>
                  <a:schemeClr val="tx1"/>
                </a:solidFill>
                <a:effectLst/>
                <a:latin typeface="+mn-lt"/>
                <a:ea typeface="+mn-ea"/>
                <a:cs typeface="+mn-cs"/>
              </a:rPr>
              <a:t>afliación</a:t>
            </a:r>
            <a:r>
              <a:rPr lang="es-AR" sz="1200" b="0" i="1" kern="1200" dirty="0" smtClean="0">
                <a:solidFill>
                  <a:schemeClr val="tx1"/>
                </a:solidFill>
                <a:effectLst/>
                <a:latin typeface="+mn-lt"/>
                <a:ea typeface="+mn-ea"/>
                <a:cs typeface="+mn-cs"/>
              </a:rPr>
              <a:t> sindical en Argentina se ubica en 37,6% del total de asalariados, siendo la más elevada en América (</a:t>
            </a:r>
            <a:r>
              <a:rPr lang="es-AR" sz="1200" b="0" i="1" kern="1200" dirty="0" err="1" smtClean="0">
                <a:solidFill>
                  <a:schemeClr val="tx1"/>
                </a:solidFill>
                <a:effectLst/>
                <a:latin typeface="+mn-lt"/>
                <a:ea typeface="+mn-ea"/>
                <a:cs typeface="+mn-cs"/>
              </a:rPr>
              <a:t>Hayter</a:t>
            </a:r>
            <a:r>
              <a:rPr lang="es-AR" sz="1200" b="0" i="1" kern="1200" dirty="0" smtClean="0">
                <a:solidFill>
                  <a:schemeClr val="tx1"/>
                </a:solidFill>
                <a:effectLst/>
                <a:latin typeface="+mn-lt"/>
                <a:ea typeface="+mn-ea"/>
                <a:cs typeface="+mn-cs"/>
              </a:rPr>
              <a:t> y </a:t>
            </a:r>
            <a:r>
              <a:rPr lang="es-AR" sz="1200" b="0" i="1" kern="1200" dirty="0" err="1" smtClean="0">
                <a:solidFill>
                  <a:schemeClr val="tx1"/>
                </a:solidFill>
                <a:effectLst/>
                <a:latin typeface="+mn-lt"/>
                <a:ea typeface="+mn-ea"/>
                <a:cs typeface="+mn-cs"/>
              </a:rPr>
              <a:t>Stoevska</a:t>
            </a:r>
            <a:r>
              <a:rPr lang="es-AR" sz="1200" b="0" i="1" kern="1200" dirty="0" smtClean="0">
                <a:solidFill>
                  <a:schemeClr val="tx1"/>
                </a:solidFill>
                <a:effectLst/>
                <a:latin typeface="+mn-lt"/>
                <a:ea typeface="+mn-ea"/>
                <a:cs typeface="+mn-cs"/>
              </a:rPr>
              <a:t>,</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2011).</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sz="1200" b="1" i="0" kern="1200" dirty="0" smtClean="0">
                <a:solidFill>
                  <a:schemeClr val="tx1"/>
                </a:solidFill>
                <a:effectLst/>
                <a:latin typeface="+mn-lt"/>
                <a:ea typeface="+mn-ea"/>
                <a:cs typeface="+mn-cs"/>
              </a:rPr>
              <a:t>Unidad de análisis e indicadores de la conflictividad laboral</a:t>
            </a:r>
            <a:br>
              <a:rPr lang="es-AR" sz="1200" b="1"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La unidad de análisis adoptada es el </a:t>
            </a:r>
            <a:r>
              <a:rPr lang="es-AR" sz="1200" b="0" i="1" kern="1200" dirty="0" smtClean="0">
                <a:solidFill>
                  <a:schemeClr val="tx1"/>
                </a:solidFill>
                <a:effectLst/>
                <a:latin typeface="+mn-lt"/>
                <a:ea typeface="+mn-ea"/>
                <a:cs typeface="+mn-cs"/>
              </a:rPr>
              <a:t>conflicto colectivo de trabajo</a:t>
            </a:r>
            <a:r>
              <a:rPr lang="es-AR" sz="1200" b="0" i="0" kern="1200" dirty="0" smtClean="0">
                <a:solidFill>
                  <a:schemeClr val="tx1"/>
                </a:solidFill>
                <a:effectLst/>
                <a:latin typeface="+mn-lt"/>
                <a:ea typeface="+mn-ea"/>
                <a:cs typeface="+mn-cs"/>
              </a:rPr>
              <a:t>, entendiendo por tal la serie de</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eventos desencadenados a partir de la realización de una </a:t>
            </a:r>
            <a:r>
              <a:rPr lang="es-AR" sz="1200" b="0" i="1" kern="1200" dirty="0" smtClean="0">
                <a:solidFill>
                  <a:schemeClr val="tx1"/>
                </a:solidFill>
                <a:effectLst/>
                <a:latin typeface="+mn-lt"/>
                <a:ea typeface="+mn-ea"/>
                <a:cs typeface="+mn-cs"/>
              </a:rPr>
              <a:t>acción conflictiva </a:t>
            </a:r>
            <a:r>
              <a:rPr lang="es-AR" sz="1200" b="0" i="0" kern="1200" dirty="0" smtClean="0">
                <a:solidFill>
                  <a:schemeClr val="tx1"/>
                </a:solidFill>
                <a:effectLst/>
                <a:latin typeface="+mn-lt"/>
                <a:ea typeface="+mn-ea"/>
                <a:cs typeface="+mn-cs"/>
              </a:rPr>
              <a:t>por parte de un</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grupo de trabajadores o empleadores con el objeto de alcanzar sus reivindicaciones laborales.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Entre otras cosas, esto implica que en un mismo conflicto pueden llevarse a cabo varias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acciones conflictivas. Esta definición de la unidad de análisis, que se desprende de las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recomendaciones de la OIT referidas al “surgimiento de nuevas formas de acciones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reivindicativas y la necesidad de que sean abarcadas por las normas estadísticas nacionales e</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internacionales”, está en línea con la propia práctica administrativa del </a:t>
            </a:r>
            <a:r>
              <a:rPr lang="es-AR" sz="1200" b="0" i="0" kern="1200" dirty="0" err="1" smtClean="0">
                <a:solidFill>
                  <a:schemeClr val="tx1"/>
                </a:solidFill>
                <a:effectLst/>
                <a:latin typeface="+mn-lt"/>
                <a:ea typeface="+mn-ea"/>
                <a:cs typeface="+mn-cs"/>
              </a:rPr>
              <a:t>MTEySS</a:t>
            </a:r>
            <a:r>
              <a:rPr lang="es-AR" sz="1200" b="0" i="0" kern="1200" dirty="0" smtClean="0">
                <a:solidFill>
                  <a:schemeClr val="tx1"/>
                </a:solidFill>
                <a:effectLst/>
                <a:latin typeface="+mn-lt"/>
                <a:ea typeface="+mn-ea"/>
                <a:cs typeface="+mn-cs"/>
              </a:rPr>
              <a:t>, que atiende a la</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resolución de un conflicto con independencia de la cantidad de acciones conflictivas suscitadas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por aquel.</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r>
              <a:rPr lang="es-AR" dirty="0" err="1" smtClean="0"/>
              <a:t>Biblio</a:t>
            </a:r>
            <a:r>
              <a:rPr lang="es-AR" dirty="0" smtClean="0"/>
              <a:t> </a:t>
            </a:r>
            <a:r>
              <a:rPr lang="es-AR" dirty="0" err="1" smtClean="0"/>
              <a:t>Unions</a:t>
            </a:r>
            <a:r>
              <a:rPr lang="es-AR" dirty="0" smtClean="0"/>
              <a:t>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*Distributivo*****************************</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 </a:t>
            </a:r>
            <a:r>
              <a:rPr lang="es-AR" dirty="0" err="1" smtClean="0"/>
              <a:t>MArshall</a:t>
            </a:r>
            <a:r>
              <a:rPr lang="es-AR" dirty="0" smtClean="0"/>
              <a:t> 2002</a:t>
            </a:r>
            <a:r>
              <a:rPr lang="es-ES_tradnl" dirty="0" smtClean="0"/>
              <a:t> </a:t>
            </a:r>
            <a:r>
              <a:rPr lang="es-AR" dirty="0" smtClean="0"/>
              <a:t>Transformaciones en el empleo y la intervención sindical en la industria - Efectos sobre la </a:t>
            </a:r>
            <a:r>
              <a:rPr lang="es-AR" dirty="0" err="1" smtClean="0"/>
              <a:t>desig</a:t>
            </a:r>
            <a:r>
              <a:rPr lang="es-AR" dirty="0" smtClean="0"/>
              <a:t> W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J Pedro </a:t>
            </a:r>
            <a:r>
              <a:rPr lang="es-AR" dirty="0" err="1" smtClean="0"/>
              <a:t>Ronconi</a:t>
            </a:r>
            <a:r>
              <a:rPr lang="es-AR" dirty="0" smtClean="0"/>
              <a:t> 2013* </a:t>
            </a:r>
            <a:r>
              <a:rPr lang="es-AR" dirty="0" err="1" smtClean="0"/>
              <a:t>Union</a:t>
            </a:r>
            <a:r>
              <a:rPr lang="es-AR" dirty="0" smtClean="0"/>
              <a:t> </a:t>
            </a:r>
            <a:r>
              <a:rPr lang="es-AR" dirty="0" err="1" smtClean="0"/>
              <a:t>negotiation</a:t>
            </a:r>
            <a:r>
              <a:rPr lang="es-AR" dirty="0" smtClean="0"/>
              <a:t> and </a:t>
            </a:r>
            <a:r>
              <a:rPr lang="es-AR" dirty="0" err="1" smtClean="0"/>
              <a:t>wage</a:t>
            </a:r>
            <a:r>
              <a:rPr lang="es-AR" dirty="0" smtClean="0"/>
              <a:t> </a:t>
            </a:r>
            <a:r>
              <a:rPr lang="es-AR" dirty="0" err="1" smtClean="0"/>
              <a:t>inequality</a:t>
            </a:r>
            <a:r>
              <a:rPr lang="es-AR" dirty="0" smtClean="0"/>
              <a:t> in </a:t>
            </a:r>
            <a:r>
              <a:rPr lang="es-AR" dirty="0" err="1" smtClean="0"/>
              <a:t>Arg</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*J Alejo L Casanova 2016*NEGOCIACIÓN COLECTIVA Y CAMBIOS DISTRIBUTIVOS EN LOS INGRESOS LABORALES EN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L </a:t>
            </a:r>
            <a:r>
              <a:rPr lang="es-AR" dirty="0" err="1" smtClean="0"/>
              <a:t>Beccaria</a:t>
            </a:r>
            <a:r>
              <a:rPr lang="es-AR" dirty="0" smtClean="0"/>
              <a:t> A </a:t>
            </a:r>
            <a:r>
              <a:rPr lang="es-AR" dirty="0" err="1" smtClean="0"/>
              <a:t>Fernandez</a:t>
            </a:r>
            <a:r>
              <a:rPr lang="es-AR" dirty="0" smtClean="0"/>
              <a:t> D </a:t>
            </a:r>
            <a:r>
              <a:rPr lang="es-AR" dirty="0" err="1" smtClean="0"/>
              <a:t>Trajtamberg</a:t>
            </a:r>
            <a:r>
              <a:rPr lang="es-AR" dirty="0" smtClean="0"/>
              <a:t> 2017*Reducción de la desigualdad de las remuneraciones e instituciones laborales: Argentina 2003-2015</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J </a:t>
            </a:r>
            <a:r>
              <a:rPr lang="es-AR" dirty="0" err="1" smtClean="0"/>
              <a:t>MArtinez</a:t>
            </a:r>
            <a:r>
              <a:rPr lang="es-AR" dirty="0" smtClean="0"/>
              <a:t> Correa C Lombardo B </a:t>
            </a:r>
            <a:r>
              <a:rPr lang="es-AR" dirty="0" err="1" smtClean="0"/>
              <a:t>Bentivegna</a:t>
            </a:r>
            <a:r>
              <a:rPr lang="es-AR" dirty="0" smtClean="0"/>
              <a:t> 2018*</a:t>
            </a:r>
            <a:r>
              <a:rPr lang="es-AR" baseline="0" dirty="0" smtClean="0"/>
              <a:t> </a:t>
            </a:r>
            <a:r>
              <a:rPr lang="es-AR" dirty="0" smtClean="0"/>
              <a:t>Convenio Colectivo, Sindicatos y Dispersión Salarial: Evidencia de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Afiliación*************************************</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 C Senén </a:t>
            </a:r>
            <a:r>
              <a:rPr lang="es-AR" dirty="0" err="1" smtClean="0"/>
              <a:t>Gonzalez</a:t>
            </a:r>
            <a:r>
              <a:rPr lang="es-AR" dirty="0" smtClean="0"/>
              <a:t> D </a:t>
            </a:r>
            <a:r>
              <a:rPr lang="es-AR" dirty="0" err="1" smtClean="0"/>
              <a:t>Trajtemberg</a:t>
            </a:r>
            <a:r>
              <a:rPr lang="es-AR" dirty="0" smtClean="0"/>
              <a:t> B </a:t>
            </a:r>
            <a:r>
              <a:rPr lang="es-AR" dirty="0" err="1" smtClean="0"/>
              <a:t>Medwid</a:t>
            </a:r>
            <a:r>
              <a:rPr lang="es-AR" dirty="0" smtClean="0"/>
              <a:t> 2010*	Tendencias actuales de la afiliación sindical en Argentina: evidencias de una encuesta a empresas - ETE“</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Marshall &amp; </a:t>
            </a:r>
            <a:r>
              <a:rPr lang="es-AR" dirty="0" err="1" smtClean="0"/>
              <a:t>Perelman</a:t>
            </a:r>
            <a:r>
              <a:rPr lang="es-AR" dirty="0" smtClean="0"/>
              <a:t> 2008 - Estrategias sindicales de afiliación en Argentina - A Marshall L </a:t>
            </a:r>
            <a:r>
              <a:rPr lang="es-AR" dirty="0" err="1" smtClean="0"/>
              <a:t>Perelman</a:t>
            </a:r>
            <a:r>
              <a:rPr lang="es-AR" dirty="0" smtClean="0"/>
              <a:t> 2008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r>
              <a:rPr lang="es-AR" dirty="0" err="1" smtClean="0"/>
              <a:t>NColectiva</a:t>
            </a: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 </a:t>
            </a:r>
            <a:r>
              <a:rPr lang="es-AR" dirty="0" err="1" smtClean="0"/>
              <a:t>MArticorena</a:t>
            </a:r>
            <a:r>
              <a:rPr lang="es-AR" dirty="0" smtClean="0"/>
              <a:t> 2011*</a:t>
            </a:r>
            <a:r>
              <a:rPr lang="es-AR" baseline="0" dirty="0" smtClean="0"/>
              <a:t> </a:t>
            </a:r>
            <a:r>
              <a:rPr lang="es-AR" dirty="0" smtClean="0"/>
              <a:t>Contrapuntos de la negociación colectiva en la industria manufacturera durante el período </a:t>
            </a:r>
            <a:r>
              <a:rPr lang="es-AR" dirty="0" err="1" smtClean="0"/>
              <a:t>postconvertibilidad</a:t>
            </a: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H Palomino D </a:t>
            </a:r>
            <a:r>
              <a:rPr lang="es-AR" dirty="0" err="1" smtClean="0"/>
              <a:t>Trajtemberg</a:t>
            </a:r>
            <a:r>
              <a:rPr lang="es-AR" dirty="0" smtClean="0"/>
              <a:t> 2006*	Una nueva dinámica de las relaciones laborales y la negociación colectiva en la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D </a:t>
            </a:r>
            <a:r>
              <a:rPr lang="es-AR" dirty="0" err="1" smtClean="0"/>
              <a:t>Trajtemberg</a:t>
            </a:r>
            <a:r>
              <a:rPr lang="es-AR" dirty="0" smtClean="0"/>
              <a:t> A </a:t>
            </a:r>
            <a:r>
              <a:rPr lang="es-AR" dirty="0" err="1" smtClean="0"/>
              <a:t>Pontoni</a:t>
            </a:r>
            <a:r>
              <a:rPr lang="es-AR" dirty="0" smtClean="0"/>
              <a:t>	 - Estructura, dinámica y vigencia del los CCT sectoriales en el ámbito privado 1975-2014</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 Senén </a:t>
            </a:r>
            <a:r>
              <a:rPr lang="es-AR" dirty="0" err="1" smtClean="0"/>
              <a:t>Gonzalez</a:t>
            </a:r>
            <a:r>
              <a:rPr lang="es-AR" dirty="0" smtClean="0"/>
              <a:t> B </a:t>
            </a:r>
            <a:r>
              <a:rPr lang="es-AR" dirty="0" err="1" smtClean="0"/>
              <a:t>Medwid</a:t>
            </a:r>
            <a:r>
              <a:rPr lang="es-AR" dirty="0" smtClean="0"/>
              <a:t> D </a:t>
            </a:r>
            <a:r>
              <a:rPr lang="es-AR" dirty="0" err="1" smtClean="0"/>
              <a:t>Trajtemberg</a:t>
            </a:r>
            <a:r>
              <a:rPr lang="es-AR" dirty="0" smtClean="0"/>
              <a:t> 2011* La negociación colectiva y sus determinantes en la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Conflicto laboral*****************************</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P </a:t>
            </a:r>
            <a:r>
              <a:rPr lang="es-AR" dirty="0" err="1" smtClean="0"/>
              <a:t>Ghigliani</a:t>
            </a:r>
            <a:r>
              <a:rPr lang="es-AR" dirty="0" smtClean="0"/>
              <a:t> 2009* Acerca de los estudios cuantitativos sobre conflictos laborales en Argentina (1973-2009)</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reflexiones sobre sus premisas teórico-metodológicas</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F Barrera </a:t>
            </a:r>
            <a:r>
              <a:rPr lang="es-AR" dirty="0" err="1" smtClean="0"/>
              <a:t>Insúa</a:t>
            </a:r>
            <a:r>
              <a:rPr lang="es-AR" dirty="0" smtClean="0"/>
              <a:t> 2014* La acción sindical en el </a:t>
            </a:r>
            <a:r>
              <a:rPr lang="es-AR" dirty="0" err="1" smtClean="0"/>
              <a:t>conﬂicto</a:t>
            </a:r>
            <a:r>
              <a:rPr lang="es-AR" dirty="0" smtClean="0"/>
              <a:t> salarial de la Argentina post-convertibilidad (2006-2010)</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M Payo </a:t>
            </a:r>
            <a:r>
              <a:rPr lang="es-AR" dirty="0" err="1" smtClean="0"/>
              <a:t>Esper</a:t>
            </a:r>
            <a:r>
              <a:rPr lang="es-AR" dirty="0" smtClean="0"/>
              <a:t> 2014* De los conflictos laborales a las huelgas generales. Algunos apuntes para pensar su dinámica 2002-2012 en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Político**************************************</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S </a:t>
            </a:r>
            <a:r>
              <a:rPr lang="es-AR" dirty="0" err="1" smtClean="0"/>
              <a:t>Etchemendy</a:t>
            </a:r>
            <a:r>
              <a:rPr lang="es-AR" dirty="0" smtClean="0"/>
              <a:t> R </a:t>
            </a:r>
            <a:r>
              <a:rPr lang="es-AR" dirty="0" err="1" smtClean="0"/>
              <a:t>Colliers</a:t>
            </a:r>
            <a:r>
              <a:rPr lang="es-AR" dirty="0" smtClean="0"/>
              <a:t> 2007* </a:t>
            </a:r>
            <a:r>
              <a:rPr lang="es-AR" dirty="0" err="1" smtClean="0"/>
              <a:t>Union</a:t>
            </a:r>
            <a:r>
              <a:rPr lang="es-AR" dirty="0" smtClean="0"/>
              <a:t> </a:t>
            </a:r>
            <a:r>
              <a:rPr lang="es-AR" dirty="0" err="1" smtClean="0"/>
              <a:t>Resurgence</a:t>
            </a:r>
            <a:r>
              <a:rPr lang="es-AR" dirty="0" smtClean="0"/>
              <a:t> and </a:t>
            </a:r>
            <a:r>
              <a:rPr lang="es-AR" dirty="0" err="1" smtClean="0"/>
              <a:t>Segmented</a:t>
            </a:r>
            <a:r>
              <a:rPr lang="es-AR" dirty="0" smtClean="0"/>
              <a:t> </a:t>
            </a:r>
            <a:r>
              <a:rPr lang="es-AR" dirty="0" err="1" smtClean="0"/>
              <a:t>Neocorporatism</a:t>
            </a:r>
            <a:r>
              <a:rPr lang="es-AR" dirty="0" smtClean="0"/>
              <a:t> in Argentina (2003–2007)</a:t>
            </a:r>
            <a:br>
              <a:rPr lang="es-AR" dirty="0" smtClean="0"/>
            </a:br>
            <a:r>
              <a:rPr lang="es-AR" dirty="0" smtClean="0"/>
              <a:t/>
            </a:r>
            <a:br>
              <a:rPr lang="es-AR" dirty="0" smtClean="0"/>
            </a:br>
            <a:endParaRPr lang="es-AR" dirty="0"/>
          </a:p>
        </p:txBody>
      </p:sp>
      <p:sp>
        <p:nvSpPr>
          <p:cNvPr id="4" name="3 Marcador de número de diapositiva"/>
          <p:cNvSpPr>
            <a:spLocks noGrp="1"/>
          </p:cNvSpPr>
          <p:nvPr>
            <p:ph type="sldNum" sz="quarter" idx="10"/>
          </p:nvPr>
        </p:nvSpPr>
        <p:spPr/>
        <p:txBody>
          <a:bodyPr/>
          <a:lstStyle/>
          <a:p>
            <a:fld id="{67F715A1-4ADC-44E0-9587-804FF39D6B22}" type="slidenum">
              <a:rPr lang="en-US" smtClean="0"/>
              <a:pPr/>
              <a:t>17</a:t>
            </a:fld>
            <a:endParaRPr lang="en-US"/>
          </a:p>
        </p:txBody>
      </p:sp>
    </p:spTree>
    <p:extLst>
      <p:ext uri="{BB962C8B-B14F-4D97-AF65-F5344CB8AC3E}">
        <p14:creationId xmlns:p14="http://schemas.microsoft.com/office/powerpoint/2010/main" val="35817790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AR"/>
          </a:p>
        </p:txBody>
      </p:sp>
      <p:sp>
        <p:nvSpPr>
          <p:cNvPr id="4" name="3 Marcador de número de diapositiva"/>
          <p:cNvSpPr>
            <a:spLocks noGrp="1"/>
          </p:cNvSpPr>
          <p:nvPr>
            <p:ph type="sldNum" sz="quarter" idx="10"/>
          </p:nvPr>
        </p:nvSpPr>
        <p:spPr/>
        <p:txBody>
          <a:bodyPr/>
          <a:lstStyle/>
          <a:p>
            <a:fld id="{67F715A1-4ADC-44E0-9587-804FF39D6B22}"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250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kern="1200" dirty="0" smtClean="0">
                <a:solidFill>
                  <a:schemeClr val="tx1"/>
                </a:solidFill>
                <a:effectLst/>
                <a:latin typeface="+mn-lt"/>
                <a:ea typeface="+mn-ea"/>
                <a:cs typeface="+mn-cs"/>
              </a:rPr>
              <a:t>Desde un marco institucional, el estudio del impacto de los sindicatos sobre niveles de desigualdad salarial toma como punto de partida a Lewis (1955), quien estima el impacto del grado de sindicalización en cada industria sobre el salario relativo de trabajadores sindicalizados (respecto a los no sindicalizados). Muchos trabajos siguen la misma línea, con variantes más refinadas de estimación (</a:t>
            </a:r>
            <a:r>
              <a:rPr lang="es-ES" sz="1200" kern="1200" dirty="0" err="1" smtClean="0">
                <a:solidFill>
                  <a:schemeClr val="tx1"/>
                </a:solidFill>
                <a:effectLst/>
                <a:latin typeface="+mn-lt"/>
                <a:ea typeface="+mn-ea"/>
                <a:cs typeface="+mn-cs"/>
              </a:rPr>
              <a:t>Weiss</a:t>
            </a:r>
            <a:r>
              <a:rPr lang="es-ES" sz="1200" kern="1200" dirty="0" smtClean="0">
                <a:solidFill>
                  <a:schemeClr val="tx1"/>
                </a:solidFill>
                <a:effectLst/>
                <a:latin typeface="+mn-lt"/>
                <a:ea typeface="+mn-ea"/>
                <a:cs typeface="+mn-cs"/>
              </a:rPr>
              <a:t>, 1966; </a:t>
            </a:r>
            <a:r>
              <a:rPr lang="es-ES" sz="1200" kern="1200" dirty="0" err="1" smtClean="0">
                <a:solidFill>
                  <a:schemeClr val="tx1"/>
                </a:solidFill>
                <a:effectLst/>
                <a:latin typeface="+mn-lt"/>
                <a:ea typeface="+mn-ea"/>
                <a:cs typeface="+mn-cs"/>
              </a:rPr>
              <a:t>Fuchs</a:t>
            </a:r>
            <a:r>
              <a:rPr lang="es-ES" sz="1200" kern="1200" dirty="0" smtClean="0">
                <a:solidFill>
                  <a:schemeClr val="tx1"/>
                </a:solidFill>
                <a:effectLst/>
                <a:latin typeface="+mn-lt"/>
                <a:ea typeface="+mn-ea"/>
                <a:cs typeface="+mn-cs"/>
              </a:rPr>
              <a:t>, 1968; Oaxaca, 1975, entre otros). Algunos estudios posteriores extienden el análisis vinculando la sindicalización con la orientación de los recursos económicos y los precios relativos (Defina, 1983); y la estructura organizacional en el sector público (</a:t>
            </a:r>
            <a:r>
              <a:rPr lang="es-ES" sz="1200" kern="1200" dirty="0" err="1" smtClean="0">
                <a:solidFill>
                  <a:schemeClr val="tx1"/>
                </a:solidFill>
                <a:effectLst/>
                <a:latin typeface="+mn-lt"/>
                <a:ea typeface="+mn-ea"/>
                <a:cs typeface="+mn-cs"/>
              </a:rPr>
              <a:t>Ehremberg</a:t>
            </a:r>
            <a:r>
              <a:rPr lang="es-ES" sz="1200" kern="1200" dirty="0" smtClean="0">
                <a:solidFill>
                  <a:schemeClr val="tx1"/>
                </a:solidFill>
                <a:effectLst/>
                <a:latin typeface="+mn-lt"/>
                <a:ea typeface="+mn-ea"/>
                <a:cs typeface="+mn-cs"/>
              </a:rPr>
              <a:t>, 1973). Por su parte, </a:t>
            </a:r>
            <a:r>
              <a:rPr lang="es-ES" sz="1200" kern="1200" dirty="0" err="1" smtClean="0">
                <a:solidFill>
                  <a:schemeClr val="tx1"/>
                </a:solidFill>
                <a:effectLst/>
                <a:latin typeface="+mn-lt"/>
                <a:ea typeface="+mn-ea"/>
                <a:cs typeface="+mn-cs"/>
              </a:rPr>
              <a:t>Ashenfelter</a:t>
            </a:r>
            <a:r>
              <a:rPr lang="es-ES" sz="1200" kern="1200" dirty="0" smtClean="0">
                <a:solidFill>
                  <a:schemeClr val="tx1"/>
                </a:solidFill>
                <a:effectLst/>
                <a:latin typeface="+mn-lt"/>
                <a:ea typeface="+mn-ea"/>
                <a:cs typeface="+mn-cs"/>
              </a:rPr>
              <a:t> (1971) aporta una descomposición del impacto de la sindicalización sobre el salario en dos componentes: la reducción de horas de trabajo promedio y el incremento del salario anual neto, ambos respecto a similares variables en trabajadores no sindicalizados. Este estudio se complementa luego con un modelo de determinación conjunta de salarios , calidad laboral y el grado de sindicalización, bajo la impronta típicamente neoclásica (</a:t>
            </a:r>
            <a:r>
              <a:rPr lang="es-ES" sz="1200" kern="1200" dirty="0" err="1" smtClean="0">
                <a:solidFill>
                  <a:schemeClr val="tx1"/>
                </a:solidFill>
                <a:effectLst/>
                <a:latin typeface="+mn-lt"/>
                <a:ea typeface="+mn-ea"/>
                <a:cs typeface="+mn-cs"/>
              </a:rPr>
              <a:t>Ashenfelter</a:t>
            </a:r>
            <a:r>
              <a:rPr lang="es-ES" sz="1200" kern="1200" dirty="0" smtClean="0">
                <a:solidFill>
                  <a:schemeClr val="tx1"/>
                </a:solidFill>
                <a:effectLst/>
                <a:latin typeface="+mn-lt"/>
                <a:ea typeface="+mn-ea"/>
                <a:cs typeface="+mn-cs"/>
              </a:rPr>
              <a:t> &amp; Johnson, 1972). </a:t>
            </a:r>
          </a:p>
          <a:p>
            <a:r>
              <a:rPr lang="es-ES" sz="1200" kern="1200" dirty="0" smtClean="0">
                <a:solidFill>
                  <a:schemeClr val="tx1"/>
                </a:solidFill>
                <a:latin typeface="+mn-lt"/>
                <a:ea typeface="+mn-ea"/>
                <a:cs typeface="+mn-cs"/>
              </a:rPr>
              <a:t>Un aspecto relevante a considerar es cómo se mide el poder de los sindicatos sobre el mercado laboral. A diferencia de otros escritos, </a:t>
            </a:r>
            <a:r>
              <a:rPr lang="es-ES" sz="1200" kern="1200" dirty="0" err="1" smtClean="0">
                <a:solidFill>
                  <a:schemeClr val="tx1"/>
                </a:solidFill>
                <a:latin typeface="+mn-lt"/>
                <a:ea typeface="+mn-ea"/>
                <a:cs typeface="+mn-cs"/>
              </a:rPr>
              <a:t>Ashenfelter</a:t>
            </a:r>
            <a:r>
              <a:rPr lang="es-ES" sz="1200" kern="1200" dirty="0" smtClean="0">
                <a:solidFill>
                  <a:schemeClr val="tx1"/>
                </a:solidFill>
                <a:latin typeface="+mn-lt"/>
                <a:ea typeface="+mn-ea"/>
                <a:cs typeface="+mn-cs"/>
              </a:rPr>
              <a:t> &amp; Johnson (1972) y Oaxaca (1975) hacen mención explícita en considerar sólo una dimensión de la sindicalización, expresada en la tasa de afiliación voluntaria (como la porción de trabajadores miembros de un sindicato). Otras mediciones empleadas asocian la sindicalización a los procesos de negociación colectiva (NC). Gay (1984), hace una revisión de los cambios institucionales </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que experimentaron las relaciones laborales en la década de los 70' y comienzos de los 80' en Estados Unidos, en particular respecto de los modelos de NC, cobertura de convenios laborales, y reglas de fijación de salarios. A partir del análisis del funcionamiento de estas instituciones - algunas intrínsecas al mercado laboral estadounidense - el autor advierte que utilizar únicamente la dimensión de la tasa de afiliación resulta en una subestimación del impacto de la sindicalización sobre los salarios. Cabe señalar entonces que la definición de poder sindical debe suscribirse a la realidad de cada país o región, dado el carácter institucional propio de cada jurisdicción que adquieren los sindicatos y sus políticas y la heterogeneidad que expresan las relaciones laborales.</a:t>
            </a:r>
            <a:endParaRPr lang="es-A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E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E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Henry Farber, Dan </a:t>
            </a:r>
            <a:r>
              <a:rPr lang="en-US" sz="1200" b="0" i="0" kern="1200" dirty="0" err="1" smtClean="0">
                <a:solidFill>
                  <a:schemeClr val="tx1"/>
                </a:solidFill>
                <a:effectLst/>
                <a:latin typeface="+mn-lt"/>
                <a:ea typeface="+mn-ea"/>
                <a:cs typeface="+mn-cs"/>
              </a:rPr>
              <a:t>Herbst</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Ilyana</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Kuziemko</a:t>
            </a:r>
            <a:r>
              <a:rPr lang="en-US" sz="1200" b="0" i="0" kern="1200" dirty="0" smtClean="0">
                <a:solidFill>
                  <a:schemeClr val="tx1"/>
                </a:solidFill>
                <a:effectLst/>
                <a:latin typeface="+mn-lt"/>
                <a:ea typeface="+mn-ea"/>
                <a:cs typeface="+mn-cs"/>
              </a:rPr>
              <a:t>, Suresh Naidu</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December 4, 2017</a:t>
            </a:r>
            <a:br>
              <a:rPr lang="en-US" sz="1200" b="0" i="0" kern="1200" dirty="0" smtClean="0">
                <a:solidFill>
                  <a:schemeClr val="tx1"/>
                </a:solidFill>
                <a:effectLst/>
                <a:latin typeface="+mn-lt"/>
                <a:ea typeface="+mn-ea"/>
                <a:cs typeface="+mn-cs"/>
              </a:rPr>
            </a:br>
            <a:r>
              <a:rPr lang="en-US" sz="1200" b="1" i="0" kern="1200" dirty="0" smtClean="0">
                <a:solidFill>
                  <a:schemeClr val="tx1"/>
                </a:solidFill>
                <a:effectLst/>
                <a:latin typeface="+mn-lt"/>
                <a:ea typeface="+mn-ea"/>
                <a:cs typeface="+mn-cs"/>
              </a:rPr>
              <a:t>Abstract</a:t>
            </a:r>
            <a:br>
              <a:rPr lang="en-US" sz="1200" b="1"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Despite a large literature on unions and inequality, virtually no representative microdata on union membership is available prior to the 1973 CPS. We bring a new</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source of data, opinion polls, primarily from Gallup (</a:t>
            </a:r>
            <a:r>
              <a:rPr lang="en-US" sz="1200" b="0" i="1" kern="1200" dirty="0" smtClean="0">
                <a:solidFill>
                  <a:schemeClr val="tx1"/>
                </a:solidFill>
                <a:effectLst/>
                <a:latin typeface="+mn-lt"/>
                <a:ea typeface="+mn-ea"/>
                <a:cs typeface="+mn-cs"/>
              </a:rPr>
              <a:t>N ≈ </a:t>
            </a:r>
            <a:r>
              <a:rPr lang="en-US" sz="1200" b="0" i="0" kern="1200" dirty="0" smtClean="0">
                <a:solidFill>
                  <a:schemeClr val="tx1"/>
                </a:solidFill>
                <a:effectLst/>
                <a:latin typeface="+mn-lt"/>
                <a:ea typeface="+mn-ea"/>
                <a:cs typeface="+mn-cs"/>
              </a:rPr>
              <a:t>900</a:t>
            </a:r>
            <a:r>
              <a:rPr lang="en-US" sz="1200" b="0" i="1"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000), to look at the</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effects of unions on inequality from 1936 to the present. First, we present a new time</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series of household union membership from this period. Second, we estimate union</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household income premiums over this same period, finding that despite large changes</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in union density, the premium holds steady, at roughly 15 log points. For most of this</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period, it is larger for non-whites and the less-educated. The variance of residual incomes is also more compressed in the union than the non-union sector throughout our</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sample period. Third, we show that throughout this period, selection into unions with</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respect to proxies for predicted non-union wages (e.g., education, race, occupational</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status) was negative and </a:t>
            </a:r>
            <a:r>
              <a:rPr lang="en-US" sz="1200" b="0" i="1" kern="1200" dirty="0" smtClean="0">
                <a:solidFill>
                  <a:schemeClr val="tx1"/>
                </a:solidFill>
                <a:effectLst/>
                <a:latin typeface="+mn-lt"/>
                <a:ea typeface="+mn-ea"/>
                <a:cs typeface="+mn-cs"/>
              </a:rPr>
              <a:t>u</a:t>
            </a:r>
            <a:r>
              <a:rPr lang="en-US" sz="1200" b="0" i="0" kern="1200" dirty="0" smtClean="0">
                <a:solidFill>
                  <a:schemeClr val="tx1"/>
                </a:solidFill>
                <a:effectLst/>
                <a:latin typeface="+mn-lt"/>
                <a:ea typeface="+mn-ea"/>
                <a:cs typeface="+mn-cs"/>
              </a:rPr>
              <a:t>-shaped, with selection reaching its most negative point in</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the 1950s and 1960s. Finally, we present a number of results that, across a variety of</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identifying assumptions, suggest unions have had a significant, equalizing effect on the</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income distribution over our long sample period: unconditional-quantile regressions using repeated cross-sectional variation across households, time-series regressions using</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variation over time in national union density and panel regressions using variation over</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time within states all point to unions reducing income inequality</a:t>
            </a:r>
            <a:r>
              <a:rPr lang="en-US" dirty="0" smtClean="0"/>
              <a:t> </a:t>
            </a:r>
            <a:br>
              <a:rPr lang="en-US" dirty="0" smtClean="0"/>
            </a:b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err="1" smtClean="0">
                <a:solidFill>
                  <a:schemeClr val="tx1"/>
                </a:solidFill>
                <a:effectLst/>
                <a:latin typeface="+mn-lt"/>
                <a:ea typeface="+mn-ea"/>
                <a:cs typeface="+mn-cs"/>
              </a:rPr>
              <a:t>Annaïg</a:t>
            </a:r>
            <a:r>
              <a:rPr lang="en-US" sz="1200" b="0" i="0" kern="1200" dirty="0" smtClean="0">
                <a:solidFill>
                  <a:schemeClr val="tx1"/>
                </a:solidFill>
                <a:effectLst/>
                <a:latin typeface="+mn-lt"/>
                <a:ea typeface="+mn-ea"/>
                <a:cs typeface="+mn-cs"/>
              </a:rPr>
              <a:t> Morina,1</a:t>
            </a:r>
            <a:br>
              <a:rPr lang="en-US" sz="1200" b="0" i="0" kern="1200" dirty="0" smtClean="0">
                <a:solidFill>
                  <a:schemeClr val="tx1"/>
                </a:solidFill>
                <a:effectLst/>
                <a:latin typeface="+mn-lt"/>
                <a:ea typeface="+mn-ea"/>
                <a:cs typeface="+mn-cs"/>
              </a:rPr>
            </a:br>
            <a:r>
              <a:rPr lang="en-US" sz="1200" b="0" i="0" kern="1200" dirty="0" err="1" smtClean="0">
                <a:solidFill>
                  <a:schemeClr val="tx1"/>
                </a:solidFill>
                <a:effectLst/>
                <a:latin typeface="+mn-lt"/>
                <a:ea typeface="+mn-ea"/>
                <a:cs typeface="+mn-cs"/>
              </a:rPr>
              <a:t>aDepartment</a:t>
            </a:r>
            <a:r>
              <a:rPr lang="en-US" sz="1200" b="0" i="0" kern="1200" dirty="0" smtClean="0">
                <a:solidFill>
                  <a:schemeClr val="tx1"/>
                </a:solidFill>
                <a:effectLst/>
                <a:latin typeface="+mn-lt"/>
                <a:ea typeface="+mn-ea"/>
                <a:cs typeface="+mn-cs"/>
              </a:rPr>
              <a:t> of Economics, Copenhagen Business School, </a:t>
            </a:r>
            <a:r>
              <a:rPr lang="en-US" sz="1200" b="0" i="0" kern="1200" dirty="0" err="1" smtClean="0">
                <a:solidFill>
                  <a:schemeClr val="tx1"/>
                </a:solidFill>
                <a:effectLst/>
                <a:latin typeface="+mn-lt"/>
                <a:ea typeface="+mn-ea"/>
                <a:cs typeface="+mn-cs"/>
              </a:rPr>
              <a:t>Porcelaenshaven</a:t>
            </a:r>
            <a:r>
              <a:rPr lang="en-US" sz="1200" b="0" i="0" kern="1200" dirty="0" smtClean="0">
                <a:solidFill>
                  <a:schemeClr val="tx1"/>
                </a:solidFill>
                <a:effectLst/>
                <a:latin typeface="+mn-lt"/>
                <a:ea typeface="+mn-ea"/>
                <a:cs typeface="+mn-cs"/>
              </a:rPr>
              <a:t> 16A,</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Frederiksberg, Denmark.</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Abstract</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This paper examines how trade unions shape the volatility of wages over the</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business cycle. I present a dynamic stochastic model of the labor market</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that integrates two main features: search frictions and trade unions. Because</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of search frictions, each job match yields an economic surplus that is shared</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between the worker and the rm. Therefore, I can decompose the volatility of</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wages into two components: the volatility of the match surplus and the volatility</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of the worker share of the surplus. Starting from the unions' objective function,</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I show that under collective wage bargaining, the worker share is endogenous</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and counter-cyclical. Consequently, when the economy is hit by a shock, the</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dynamics of the worker share partially counteract the dynamics of the match</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surplus, and this mechanism delivers endogenous wage rigidity. The model thus</a:t>
            </a:r>
            <a:br>
              <a:rPr lang="en-US" sz="1200" b="0" i="0" kern="1200" dirty="0" smtClean="0">
                <a:solidFill>
                  <a:schemeClr val="tx1"/>
                </a:solidFill>
                <a:effectLst/>
                <a:latin typeface="+mn-lt"/>
                <a:ea typeface="+mn-ea"/>
                <a:cs typeface="+mn-cs"/>
              </a:rPr>
            </a:br>
            <a:r>
              <a:rPr lang="en-US" sz="1200" b="0" i="0" kern="1200" dirty="0" err="1" smtClean="0">
                <a:solidFill>
                  <a:schemeClr val="tx1"/>
                </a:solidFill>
                <a:effectLst/>
                <a:latin typeface="+mn-lt"/>
                <a:ea typeface="+mn-ea"/>
                <a:cs typeface="+mn-cs"/>
              </a:rPr>
              <a:t>oers</a:t>
            </a:r>
            <a:r>
              <a:rPr lang="en-US" sz="1200" b="0" i="0" kern="1200" dirty="0" smtClean="0">
                <a:solidFill>
                  <a:schemeClr val="tx1"/>
                </a:solidFill>
                <a:effectLst/>
                <a:latin typeface="+mn-lt"/>
                <a:ea typeface="+mn-ea"/>
                <a:cs typeface="+mn-cs"/>
              </a:rPr>
              <a:t> new insights into two business cycle features: the union wage premium</a:t>
            </a:r>
            <a:br>
              <a:rPr lang="en-US" sz="1200" b="0" i="0" kern="1200" dirty="0" smtClean="0">
                <a:solidFill>
                  <a:schemeClr val="tx1"/>
                </a:solidFill>
                <a:effectLst/>
                <a:latin typeface="+mn-lt"/>
                <a:ea typeface="+mn-ea"/>
                <a:cs typeface="+mn-cs"/>
              </a:rPr>
            </a:br>
            <a:r>
              <a:rPr lang="en-US" sz="1200" b="0" i="0" kern="1200" dirty="0" err="1" smtClean="0">
                <a:solidFill>
                  <a:schemeClr val="tx1"/>
                </a:solidFill>
                <a:effectLst/>
                <a:latin typeface="+mn-lt"/>
                <a:ea typeface="+mn-ea"/>
                <a:cs typeface="+mn-cs"/>
              </a:rPr>
              <a:t>uctuates</a:t>
            </a:r>
            <a:r>
              <a:rPr lang="en-US" sz="1200" b="0" i="0" kern="1200" dirty="0" smtClean="0">
                <a:solidFill>
                  <a:schemeClr val="tx1"/>
                </a:solidFill>
                <a:effectLst/>
                <a:latin typeface="+mn-lt"/>
                <a:ea typeface="+mn-ea"/>
                <a:cs typeface="+mn-cs"/>
              </a:rPr>
              <a:t> counter-cyclically, and employment is more cyclical but less persistent</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when wages are collectively bargained</a:t>
            </a:r>
            <a:r>
              <a:rPr lang="en-US" dirty="0" smtClean="0"/>
              <a:t> </a:t>
            </a:r>
            <a:br>
              <a:rPr lang="en-US" dirty="0" smtClean="0"/>
            </a:b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s-AR" sz="1200" b="0" i="0" kern="1200" dirty="0" smtClean="0">
                <a:solidFill>
                  <a:schemeClr val="tx1"/>
                </a:solidFill>
                <a:effectLst/>
                <a:latin typeface="+mn-lt"/>
                <a:ea typeface="+mn-ea"/>
                <a:cs typeface="+mn-cs"/>
              </a:rPr>
              <a:t>DAVID CARD</a:t>
            </a:r>
            <a:br>
              <a:rPr lang="es-AR" sz="1200" b="0" i="0" kern="1200" dirty="0" smtClean="0">
                <a:solidFill>
                  <a:schemeClr val="tx1"/>
                </a:solidFill>
                <a:effectLst/>
                <a:latin typeface="+mn-lt"/>
                <a:ea typeface="+mn-ea"/>
                <a:cs typeface="+mn-cs"/>
              </a:rPr>
            </a:br>
            <a:r>
              <a:rPr lang="es-AR" sz="1200" b="0" i="1" kern="1200" dirty="0" err="1" smtClean="0">
                <a:solidFill>
                  <a:schemeClr val="tx1"/>
                </a:solidFill>
                <a:effectLst/>
                <a:latin typeface="+mn-lt"/>
                <a:ea typeface="+mn-ea"/>
                <a:cs typeface="+mn-cs"/>
              </a:rPr>
              <a:t>University</a:t>
            </a:r>
            <a:r>
              <a:rPr lang="es-AR" sz="1200" b="0" i="1" kern="1200" dirty="0" smtClean="0">
                <a:solidFill>
                  <a:schemeClr val="tx1"/>
                </a:solidFill>
                <a:effectLst/>
                <a:latin typeface="+mn-lt"/>
                <a:ea typeface="+mn-ea"/>
                <a:cs typeface="+mn-cs"/>
              </a:rPr>
              <a:t> of California, Berkeley, CA 94703</a:t>
            </a:r>
            <a:br>
              <a:rPr lang="es-AR" sz="1200" b="0" i="1"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THOMAS LEMIEUX</a:t>
            </a:r>
            <a:br>
              <a:rPr lang="es-AR" sz="1200" b="0" i="0" kern="1200" dirty="0" smtClean="0">
                <a:solidFill>
                  <a:schemeClr val="tx1"/>
                </a:solidFill>
                <a:effectLst/>
                <a:latin typeface="+mn-lt"/>
                <a:ea typeface="+mn-ea"/>
                <a:cs typeface="+mn-cs"/>
              </a:rPr>
            </a:br>
            <a:r>
              <a:rPr lang="es-AR" sz="1200" b="0" i="1" kern="1200" dirty="0" err="1" smtClean="0">
                <a:solidFill>
                  <a:schemeClr val="tx1"/>
                </a:solidFill>
                <a:effectLst/>
                <a:latin typeface="+mn-lt"/>
                <a:ea typeface="+mn-ea"/>
                <a:cs typeface="+mn-cs"/>
              </a:rPr>
              <a:t>University</a:t>
            </a:r>
            <a:r>
              <a:rPr lang="es-AR" sz="1200" b="0" i="1" kern="1200" dirty="0" smtClean="0">
                <a:solidFill>
                  <a:schemeClr val="tx1"/>
                </a:solidFill>
                <a:effectLst/>
                <a:latin typeface="+mn-lt"/>
                <a:ea typeface="+mn-ea"/>
                <a:cs typeface="+mn-cs"/>
              </a:rPr>
              <a:t> of British Columbia, Vancouver, BC, V6T 1Z1, CANADA</a:t>
            </a:r>
            <a:br>
              <a:rPr lang="es-AR" sz="1200" b="0" i="1"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W. CRAIG RIDDELL</a:t>
            </a:r>
            <a:br>
              <a:rPr lang="es-AR" sz="1200" b="0" i="0" kern="1200" dirty="0" smtClean="0">
                <a:solidFill>
                  <a:schemeClr val="tx1"/>
                </a:solidFill>
                <a:effectLst/>
                <a:latin typeface="+mn-lt"/>
                <a:ea typeface="+mn-ea"/>
                <a:cs typeface="+mn-cs"/>
              </a:rPr>
            </a:br>
            <a:r>
              <a:rPr lang="es-AR" sz="1200" b="0" i="1" kern="1200" dirty="0" err="1" smtClean="0">
                <a:solidFill>
                  <a:schemeClr val="tx1"/>
                </a:solidFill>
                <a:effectLst/>
                <a:latin typeface="+mn-lt"/>
                <a:ea typeface="+mn-ea"/>
                <a:cs typeface="+mn-cs"/>
              </a:rPr>
              <a:t>University</a:t>
            </a:r>
            <a:r>
              <a:rPr lang="es-AR" sz="1200" b="0" i="1" kern="1200" dirty="0" smtClean="0">
                <a:solidFill>
                  <a:schemeClr val="tx1"/>
                </a:solidFill>
                <a:effectLst/>
                <a:latin typeface="+mn-lt"/>
                <a:ea typeface="+mn-ea"/>
                <a:cs typeface="+mn-cs"/>
              </a:rPr>
              <a:t> of British Columbia, Vancouver, BC, V6T 1Z1, CANADA</a:t>
            </a:r>
            <a:r>
              <a:rPr lang="es-AR" dirty="0" smtClean="0"/>
              <a:t> </a:t>
            </a:r>
            <a:br>
              <a:rPr lang="es-AR" dirty="0" smtClean="0"/>
            </a:br>
            <a:r>
              <a:rPr lang="en-US" sz="1200" b="0" i="0" kern="1200" dirty="0" smtClean="0">
                <a:solidFill>
                  <a:schemeClr val="tx1"/>
                </a:solidFill>
                <a:effectLst/>
                <a:latin typeface="+mn-lt"/>
                <a:ea typeface="+mn-ea"/>
                <a:cs typeface="+mn-cs"/>
              </a:rPr>
              <a:t>We make several contributions to this issue. We begin by presenting a simple framework for</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measuring the effect of unions on wage inequality, based on the potential outcomes framework that is</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now widely used in program evaluation. Our framework emphasizes three key aspects of collective</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bargaining: How does the probability of union coverage vary for workers who would earn more or less in</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the nonunion sector? How much do unions raise average wages for workers in different skill groups?</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How do unions affect the dispersion of wages within narrow skill groups? Next, we trace the evolution of</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economists' views on the impacts of unions on the wage distribution. This section places the contributions</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of Freeman (1980, 1982, 1984) and Freeman and </a:t>
            </a:r>
            <a:r>
              <a:rPr lang="en-US" sz="1200" b="0" i="0" kern="1200" dirty="0" err="1" smtClean="0">
                <a:solidFill>
                  <a:schemeClr val="tx1"/>
                </a:solidFill>
                <a:effectLst/>
                <a:latin typeface="+mn-lt"/>
                <a:ea typeface="+mn-ea"/>
                <a:cs typeface="+mn-cs"/>
              </a:rPr>
              <a:t>Medoff</a:t>
            </a:r>
            <a:r>
              <a:rPr lang="en-US" sz="1200" b="0" i="0" kern="1200" dirty="0" smtClean="0">
                <a:solidFill>
                  <a:schemeClr val="tx1"/>
                </a:solidFill>
                <a:effectLst/>
                <a:latin typeface="+mn-lt"/>
                <a:ea typeface="+mn-ea"/>
                <a:cs typeface="+mn-cs"/>
              </a:rPr>
              <a:t> (1984) in historical context. Third, we present</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new evidence on the relationship between unions and wage inequality for three countries -- Canada, the</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U.K., and the U.S. -- during the past three decades. Finally, we assess whether the position put forward </a:t>
            </a:r>
            <a:r>
              <a:rPr lang="en-US" sz="1200" b="0" i="0" kern="1200" dirty="0" err="1" smtClean="0">
                <a:solidFill>
                  <a:schemeClr val="tx1"/>
                </a:solidFill>
                <a:effectLst/>
                <a:latin typeface="+mn-lt"/>
                <a:ea typeface="+mn-ea"/>
                <a:cs typeface="+mn-cs"/>
              </a:rPr>
              <a:t>i</a:t>
            </a:r>
            <a:r>
              <a:rPr lang="en-US" dirty="0" smtClean="0"/>
              <a:t> </a:t>
            </a:r>
            <a:br>
              <a:rPr lang="en-US" dirty="0" smtClean="0"/>
            </a:br>
            <a:r>
              <a:rPr lang="en-US" sz="1200" b="0" i="1" kern="1200" dirty="0" smtClean="0">
                <a:solidFill>
                  <a:schemeClr val="tx1"/>
                </a:solidFill>
                <a:effectLst/>
                <a:latin typeface="+mn-lt"/>
                <a:ea typeface="+mn-ea"/>
                <a:cs typeface="+mn-cs"/>
              </a:rPr>
              <a:t>What Do Unions Do? </a:t>
            </a:r>
            <a:r>
              <a:rPr lang="en-US" sz="1200" b="0" i="0" kern="1200" dirty="0" smtClean="0">
                <a:solidFill>
                  <a:schemeClr val="tx1"/>
                </a:solidFill>
                <a:effectLst/>
                <a:latin typeface="+mn-lt"/>
                <a:ea typeface="+mn-ea"/>
                <a:cs typeface="+mn-cs"/>
              </a:rPr>
              <a:t>regarding unions and wage inequality has held up to the scrutiny of subsequent</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research, including the new evidence reported herein.</a:t>
            </a:r>
            <a:r>
              <a:rPr lang="en-US" dirty="0" smtClean="0"/>
              <a:t> </a:t>
            </a:r>
            <a:br>
              <a:rPr lang="en-US" dirty="0" smtClean="0"/>
            </a:b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RICHARD B. FREEMAN*</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This study examines the effect of trade unionism on the dispersion of wages</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among male wage and salary workers in the private sector in the United</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States. It finds that the application of union wage policies designed to</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standardize rates within and across establishments significantly reduces wage</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dispersion among workers covered by union contracts and that unions</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further reduce wage dispersion by narrowing the white-collar/blue-collar</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differential within establishments. These effects dominate the more widely</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studied impact of unionism on the dispersion of average wages across industries, so that on net unionism appears to reduce rather than increase wage</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dispersion or inequality in the United States.</a:t>
            </a:r>
            <a:r>
              <a:rPr lang="en-US" dirty="0" smtClean="0"/>
              <a:t> </a:t>
            </a:r>
            <a:br>
              <a:rPr lang="en-US" dirty="0" smtClean="0"/>
            </a:br>
            <a:endParaRPr lang="es-AR" sz="1200" kern="1200" dirty="0" smtClean="0">
              <a:solidFill>
                <a:schemeClr val="tx1"/>
              </a:solidFill>
              <a:effectLst/>
              <a:latin typeface="+mn-lt"/>
              <a:ea typeface="+mn-ea"/>
              <a:cs typeface="+mn-cs"/>
            </a:endParaRPr>
          </a:p>
          <a:p>
            <a:endParaRPr lang="es-AR" dirty="0"/>
          </a:p>
        </p:txBody>
      </p:sp>
      <p:sp>
        <p:nvSpPr>
          <p:cNvPr id="4" name="3 Marcador de número de diapositiva"/>
          <p:cNvSpPr>
            <a:spLocks noGrp="1"/>
          </p:cNvSpPr>
          <p:nvPr>
            <p:ph type="sldNum" sz="quarter" idx="10"/>
          </p:nvPr>
        </p:nvSpPr>
        <p:spPr/>
        <p:txBody>
          <a:bodyPr/>
          <a:lstStyle/>
          <a:p>
            <a:fld id="{67F715A1-4ADC-44E0-9587-804FF39D6B22}" type="slidenum">
              <a:rPr lang="en-US" smtClean="0"/>
              <a:pPr/>
              <a:t>4</a:t>
            </a:fld>
            <a:endParaRPr lang="en-US"/>
          </a:p>
        </p:txBody>
      </p:sp>
    </p:spTree>
    <p:extLst>
      <p:ext uri="{BB962C8B-B14F-4D97-AF65-F5344CB8AC3E}">
        <p14:creationId xmlns:p14="http://schemas.microsoft.com/office/powerpoint/2010/main" val="3242136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250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kern="1200" dirty="0" smtClean="0">
                <a:solidFill>
                  <a:schemeClr val="tx1"/>
                </a:solidFill>
                <a:effectLst/>
                <a:latin typeface="+mn-lt"/>
                <a:ea typeface="+mn-ea"/>
                <a:cs typeface="+mn-cs"/>
              </a:rPr>
              <a:t>Desde un marco institucional, el estudio del impacto de los sindicatos sobre niveles de desigualdad salarial toma como punto de partida a Lewis (1955), quien estima el impacto del grado de sindicalización en cada industria sobre el salario relativo de trabajadores sindicalizados (respecto a los no sindicalizados). Muchos trabajos siguen la misma línea, con variantes más refinadas de estimación (</a:t>
            </a:r>
            <a:r>
              <a:rPr lang="es-ES" sz="1200" kern="1200" dirty="0" err="1" smtClean="0">
                <a:solidFill>
                  <a:schemeClr val="tx1"/>
                </a:solidFill>
                <a:effectLst/>
                <a:latin typeface="+mn-lt"/>
                <a:ea typeface="+mn-ea"/>
                <a:cs typeface="+mn-cs"/>
              </a:rPr>
              <a:t>Weiss</a:t>
            </a:r>
            <a:r>
              <a:rPr lang="es-ES" sz="1200" kern="1200" dirty="0" smtClean="0">
                <a:solidFill>
                  <a:schemeClr val="tx1"/>
                </a:solidFill>
                <a:effectLst/>
                <a:latin typeface="+mn-lt"/>
                <a:ea typeface="+mn-ea"/>
                <a:cs typeface="+mn-cs"/>
              </a:rPr>
              <a:t>, 1966; </a:t>
            </a:r>
            <a:r>
              <a:rPr lang="es-ES" sz="1200" kern="1200" dirty="0" err="1" smtClean="0">
                <a:solidFill>
                  <a:schemeClr val="tx1"/>
                </a:solidFill>
                <a:effectLst/>
                <a:latin typeface="+mn-lt"/>
                <a:ea typeface="+mn-ea"/>
                <a:cs typeface="+mn-cs"/>
              </a:rPr>
              <a:t>Fuchs</a:t>
            </a:r>
            <a:r>
              <a:rPr lang="es-ES" sz="1200" kern="1200" dirty="0" smtClean="0">
                <a:solidFill>
                  <a:schemeClr val="tx1"/>
                </a:solidFill>
                <a:effectLst/>
                <a:latin typeface="+mn-lt"/>
                <a:ea typeface="+mn-ea"/>
                <a:cs typeface="+mn-cs"/>
              </a:rPr>
              <a:t>, 1968; Oaxaca, 1975, entre otros). Algunos estudios posteriores extienden el análisis vinculando la sindicalización con la orientación de los recursos económicos y los precios relativos (Defina, 1983); y la estructura organizacional en el sector público (</a:t>
            </a:r>
            <a:r>
              <a:rPr lang="es-ES" sz="1200" kern="1200" dirty="0" err="1" smtClean="0">
                <a:solidFill>
                  <a:schemeClr val="tx1"/>
                </a:solidFill>
                <a:effectLst/>
                <a:latin typeface="+mn-lt"/>
                <a:ea typeface="+mn-ea"/>
                <a:cs typeface="+mn-cs"/>
              </a:rPr>
              <a:t>Ehremberg</a:t>
            </a:r>
            <a:r>
              <a:rPr lang="es-ES" sz="1200" kern="1200" dirty="0" smtClean="0">
                <a:solidFill>
                  <a:schemeClr val="tx1"/>
                </a:solidFill>
                <a:effectLst/>
                <a:latin typeface="+mn-lt"/>
                <a:ea typeface="+mn-ea"/>
                <a:cs typeface="+mn-cs"/>
              </a:rPr>
              <a:t>, 1973). Por su parte, </a:t>
            </a:r>
            <a:r>
              <a:rPr lang="es-ES" sz="1200" kern="1200" dirty="0" err="1" smtClean="0">
                <a:solidFill>
                  <a:schemeClr val="tx1"/>
                </a:solidFill>
                <a:effectLst/>
                <a:latin typeface="+mn-lt"/>
                <a:ea typeface="+mn-ea"/>
                <a:cs typeface="+mn-cs"/>
              </a:rPr>
              <a:t>Ashenfelter</a:t>
            </a:r>
            <a:r>
              <a:rPr lang="es-ES" sz="1200" kern="1200" dirty="0" smtClean="0">
                <a:solidFill>
                  <a:schemeClr val="tx1"/>
                </a:solidFill>
                <a:effectLst/>
                <a:latin typeface="+mn-lt"/>
                <a:ea typeface="+mn-ea"/>
                <a:cs typeface="+mn-cs"/>
              </a:rPr>
              <a:t> (1971) aporta una descomposición del impacto de la sindicalización sobre el salario en dos componentes: la reducción de horas de trabajo promedio y el incremento del salario anual neto, ambos respecto a similares variables en trabajadores no sindicalizados. Este estudio se complementa luego con un modelo de determinación conjunta de salarios , calidad laboral y el grado de sindicalización, bajo la impronta típicamente neoclásica (</a:t>
            </a:r>
            <a:r>
              <a:rPr lang="es-ES" sz="1200" kern="1200" dirty="0" err="1" smtClean="0">
                <a:solidFill>
                  <a:schemeClr val="tx1"/>
                </a:solidFill>
                <a:effectLst/>
                <a:latin typeface="+mn-lt"/>
                <a:ea typeface="+mn-ea"/>
                <a:cs typeface="+mn-cs"/>
              </a:rPr>
              <a:t>Ashenfelter</a:t>
            </a:r>
            <a:r>
              <a:rPr lang="es-ES" sz="1200" kern="1200" dirty="0" smtClean="0">
                <a:solidFill>
                  <a:schemeClr val="tx1"/>
                </a:solidFill>
                <a:effectLst/>
                <a:latin typeface="+mn-lt"/>
                <a:ea typeface="+mn-ea"/>
                <a:cs typeface="+mn-cs"/>
              </a:rPr>
              <a:t> &amp; Johnson, 1972). </a:t>
            </a:r>
          </a:p>
          <a:p>
            <a:r>
              <a:rPr lang="es-ES" sz="1200" kern="1200" dirty="0" smtClean="0">
                <a:solidFill>
                  <a:schemeClr val="tx1"/>
                </a:solidFill>
                <a:latin typeface="+mn-lt"/>
                <a:ea typeface="+mn-ea"/>
                <a:cs typeface="+mn-cs"/>
              </a:rPr>
              <a:t>Un aspecto relevante a considerar es cómo se mide el poder de los sindicatos sobre el mercado laboral. A diferencia de otros escritos, </a:t>
            </a:r>
            <a:r>
              <a:rPr lang="es-ES" sz="1200" kern="1200" dirty="0" err="1" smtClean="0">
                <a:solidFill>
                  <a:schemeClr val="tx1"/>
                </a:solidFill>
                <a:latin typeface="+mn-lt"/>
                <a:ea typeface="+mn-ea"/>
                <a:cs typeface="+mn-cs"/>
              </a:rPr>
              <a:t>Ashenfelter</a:t>
            </a:r>
            <a:r>
              <a:rPr lang="es-ES" sz="1200" kern="1200" dirty="0" smtClean="0">
                <a:solidFill>
                  <a:schemeClr val="tx1"/>
                </a:solidFill>
                <a:latin typeface="+mn-lt"/>
                <a:ea typeface="+mn-ea"/>
                <a:cs typeface="+mn-cs"/>
              </a:rPr>
              <a:t> &amp; Johnson (1972) y Oaxaca (1975) hacen mención explícita en considerar sólo una dimensión de la sindicalización, expresada en la tasa de afiliación voluntaria (como la porción de trabajadores miembros de un sindicato). Otras mediciones empleadas asocian la sindicalización a los procesos de negociación colectiva (NC). Gay (1984), hace una revisión de los cambios institucionales </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que experimentaron las relaciones laborales en la década de los 70' y comienzos de los 80' en Estados Unidos, en particular respecto de los modelos de NC, cobertura de convenios laborales, y reglas de fijación de salarios. A partir del análisis del funcionamiento de estas instituciones - algunas intrínsecas al mercado laboral estadounidense - el autor advierte que utilizar únicamente la dimensión de la tasa de afiliación resulta en una subestimación del impacto de la sindicalización sobre los salarios. Cabe señalar entonces que la definición de poder sindical debe suscribirse a la realidad de cada país o región, dado el carácter institucional propio de cada jurisdicción que adquieren los sindicatos y sus políticas y la heterogeneidad que expresan las relaciones laborales.</a:t>
            </a:r>
            <a:endParaRPr lang="es-A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E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E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Henry Farber, Dan </a:t>
            </a:r>
            <a:r>
              <a:rPr lang="en-US" sz="1200" b="0" i="0" kern="1200" dirty="0" err="1" smtClean="0">
                <a:solidFill>
                  <a:schemeClr val="tx1"/>
                </a:solidFill>
                <a:effectLst/>
                <a:latin typeface="+mn-lt"/>
                <a:ea typeface="+mn-ea"/>
                <a:cs typeface="+mn-cs"/>
              </a:rPr>
              <a:t>Herbst</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Ilyana</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Kuziemko</a:t>
            </a:r>
            <a:r>
              <a:rPr lang="en-US" sz="1200" b="0" i="0" kern="1200" dirty="0" smtClean="0">
                <a:solidFill>
                  <a:schemeClr val="tx1"/>
                </a:solidFill>
                <a:effectLst/>
                <a:latin typeface="+mn-lt"/>
                <a:ea typeface="+mn-ea"/>
                <a:cs typeface="+mn-cs"/>
              </a:rPr>
              <a:t>, Suresh Naidu</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December 4, 2017</a:t>
            </a:r>
            <a:br>
              <a:rPr lang="en-US" sz="1200" b="0" i="0" kern="1200" dirty="0" smtClean="0">
                <a:solidFill>
                  <a:schemeClr val="tx1"/>
                </a:solidFill>
                <a:effectLst/>
                <a:latin typeface="+mn-lt"/>
                <a:ea typeface="+mn-ea"/>
                <a:cs typeface="+mn-cs"/>
              </a:rPr>
            </a:br>
            <a:r>
              <a:rPr lang="en-US" sz="1200" b="1" i="0" kern="1200" dirty="0" smtClean="0">
                <a:solidFill>
                  <a:schemeClr val="tx1"/>
                </a:solidFill>
                <a:effectLst/>
                <a:latin typeface="+mn-lt"/>
                <a:ea typeface="+mn-ea"/>
                <a:cs typeface="+mn-cs"/>
              </a:rPr>
              <a:t>Abstract</a:t>
            </a:r>
            <a:br>
              <a:rPr lang="en-US" sz="1200" b="1"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Despite a large literature on unions and inequality, virtually no representative microdata on union membership is available prior to the 1973 CPS. We bring a new</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source of data, opinion polls, primarily from Gallup (</a:t>
            </a:r>
            <a:r>
              <a:rPr lang="en-US" sz="1200" b="0" i="1" kern="1200" dirty="0" smtClean="0">
                <a:solidFill>
                  <a:schemeClr val="tx1"/>
                </a:solidFill>
                <a:effectLst/>
                <a:latin typeface="+mn-lt"/>
                <a:ea typeface="+mn-ea"/>
                <a:cs typeface="+mn-cs"/>
              </a:rPr>
              <a:t>N ≈ </a:t>
            </a:r>
            <a:r>
              <a:rPr lang="en-US" sz="1200" b="0" i="0" kern="1200" dirty="0" smtClean="0">
                <a:solidFill>
                  <a:schemeClr val="tx1"/>
                </a:solidFill>
                <a:effectLst/>
                <a:latin typeface="+mn-lt"/>
                <a:ea typeface="+mn-ea"/>
                <a:cs typeface="+mn-cs"/>
              </a:rPr>
              <a:t>900</a:t>
            </a:r>
            <a:r>
              <a:rPr lang="en-US" sz="1200" b="0" i="1"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000), to look at the</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effects of unions on inequality from 1936 to the present. First, we present a new time</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series of household union membership from this period. Second, we estimate union</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household income premiums over this same period, finding that despite large changes</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in union density, the premium holds steady, at roughly 15 log points. For most of this</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period, it is larger for non-whites and the less-educated. The variance of residual incomes is also more compressed in the union than the non-union sector throughout our</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sample period. Third, we show that throughout this period, selection into unions with</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respect to proxies for predicted non-union wages (e.g., education, race, occupational</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status) was negative and </a:t>
            </a:r>
            <a:r>
              <a:rPr lang="en-US" sz="1200" b="0" i="1" kern="1200" dirty="0" smtClean="0">
                <a:solidFill>
                  <a:schemeClr val="tx1"/>
                </a:solidFill>
                <a:effectLst/>
                <a:latin typeface="+mn-lt"/>
                <a:ea typeface="+mn-ea"/>
                <a:cs typeface="+mn-cs"/>
              </a:rPr>
              <a:t>u</a:t>
            </a:r>
            <a:r>
              <a:rPr lang="en-US" sz="1200" b="0" i="0" kern="1200" dirty="0" smtClean="0">
                <a:solidFill>
                  <a:schemeClr val="tx1"/>
                </a:solidFill>
                <a:effectLst/>
                <a:latin typeface="+mn-lt"/>
                <a:ea typeface="+mn-ea"/>
                <a:cs typeface="+mn-cs"/>
              </a:rPr>
              <a:t>-shaped, with selection reaching its most negative point in</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the 1950s and 1960s. Finally, we present a number of results that, across a variety of</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identifying assumptions, suggest unions have had a significant, equalizing effect on the</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income distribution over our long sample period: unconditional-quantile regressions using repeated cross-sectional variation across households, time-series regressions using</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variation over time in national union density and panel regressions using variation over</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time within states all point to unions reducing income inequality</a:t>
            </a:r>
            <a:r>
              <a:rPr lang="en-US" dirty="0" smtClean="0"/>
              <a:t> </a:t>
            </a:r>
            <a:br>
              <a:rPr lang="en-US" dirty="0" smtClean="0"/>
            </a:b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err="1" smtClean="0">
                <a:solidFill>
                  <a:schemeClr val="tx1"/>
                </a:solidFill>
                <a:effectLst/>
                <a:latin typeface="+mn-lt"/>
                <a:ea typeface="+mn-ea"/>
                <a:cs typeface="+mn-cs"/>
              </a:rPr>
              <a:t>Annaïg</a:t>
            </a:r>
            <a:r>
              <a:rPr lang="en-US" sz="1200" b="0" i="0" kern="1200" dirty="0" smtClean="0">
                <a:solidFill>
                  <a:schemeClr val="tx1"/>
                </a:solidFill>
                <a:effectLst/>
                <a:latin typeface="+mn-lt"/>
                <a:ea typeface="+mn-ea"/>
                <a:cs typeface="+mn-cs"/>
              </a:rPr>
              <a:t> Morina,1</a:t>
            </a:r>
            <a:br>
              <a:rPr lang="en-US" sz="1200" b="0" i="0" kern="1200" dirty="0" smtClean="0">
                <a:solidFill>
                  <a:schemeClr val="tx1"/>
                </a:solidFill>
                <a:effectLst/>
                <a:latin typeface="+mn-lt"/>
                <a:ea typeface="+mn-ea"/>
                <a:cs typeface="+mn-cs"/>
              </a:rPr>
            </a:br>
            <a:r>
              <a:rPr lang="en-US" sz="1200" b="0" i="0" kern="1200" dirty="0" err="1" smtClean="0">
                <a:solidFill>
                  <a:schemeClr val="tx1"/>
                </a:solidFill>
                <a:effectLst/>
                <a:latin typeface="+mn-lt"/>
                <a:ea typeface="+mn-ea"/>
                <a:cs typeface="+mn-cs"/>
              </a:rPr>
              <a:t>aDepartment</a:t>
            </a:r>
            <a:r>
              <a:rPr lang="en-US" sz="1200" b="0" i="0" kern="1200" dirty="0" smtClean="0">
                <a:solidFill>
                  <a:schemeClr val="tx1"/>
                </a:solidFill>
                <a:effectLst/>
                <a:latin typeface="+mn-lt"/>
                <a:ea typeface="+mn-ea"/>
                <a:cs typeface="+mn-cs"/>
              </a:rPr>
              <a:t> of Economics, Copenhagen Business School, </a:t>
            </a:r>
            <a:r>
              <a:rPr lang="en-US" sz="1200" b="0" i="0" kern="1200" dirty="0" err="1" smtClean="0">
                <a:solidFill>
                  <a:schemeClr val="tx1"/>
                </a:solidFill>
                <a:effectLst/>
                <a:latin typeface="+mn-lt"/>
                <a:ea typeface="+mn-ea"/>
                <a:cs typeface="+mn-cs"/>
              </a:rPr>
              <a:t>Porcelaenshaven</a:t>
            </a:r>
            <a:r>
              <a:rPr lang="en-US" sz="1200" b="0" i="0" kern="1200" dirty="0" smtClean="0">
                <a:solidFill>
                  <a:schemeClr val="tx1"/>
                </a:solidFill>
                <a:effectLst/>
                <a:latin typeface="+mn-lt"/>
                <a:ea typeface="+mn-ea"/>
                <a:cs typeface="+mn-cs"/>
              </a:rPr>
              <a:t> 16A,</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Frederiksberg, Denmark.</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Abstract</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This paper examines how trade unions shape the volatility of wages over the</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business cycle. I present a dynamic stochastic model of the labor market</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that integrates two main features: search frictions and trade unions. Because</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of search frictions, each job match yields an economic surplus that is shared</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between the worker and the rm. Therefore, I can decompose the volatility of</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wages into two components: the volatility of the match surplus and the volatility</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of the worker share of the surplus. Starting from the unions' objective function,</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I show that under collective wage bargaining, the worker share is endogenous</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and counter-cyclical. Consequently, when the economy is hit by a shock, the</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dynamics of the worker share partially counteract the dynamics of the match</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surplus, and this mechanism delivers endogenous wage rigidity. The model thus</a:t>
            </a:r>
            <a:br>
              <a:rPr lang="en-US" sz="1200" b="0" i="0" kern="1200" dirty="0" smtClean="0">
                <a:solidFill>
                  <a:schemeClr val="tx1"/>
                </a:solidFill>
                <a:effectLst/>
                <a:latin typeface="+mn-lt"/>
                <a:ea typeface="+mn-ea"/>
                <a:cs typeface="+mn-cs"/>
              </a:rPr>
            </a:br>
            <a:r>
              <a:rPr lang="en-US" sz="1200" b="0" i="0" kern="1200" dirty="0" err="1" smtClean="0">
                <a:solidFill>
                  <a:schemeClr val="tx1"/>
                </a:solidFill>
                <a:effectLst/>
                <a:latin typeface="+mn-lt"/>
                <a:ea typeface="+mn-ea"/>
                <a:cs typeface="+mn-cs"/>
              </a:rPr>
              <a:t>oers</a:t>
            </a:r>
            <a:r>
              <a:rPr lang="en-US" sz="1200" b="0" i="0" kern="1200" dirty="0" smtClean="0">
                <a:solidFill>
                  <a:schemeClr val="tx1"/>
                </a:solidFill>
                <a:effectLst/>
                <a:latin typeface="+mn-lt"/>
                <a:ea typeface="+mn-ea"/>
                <a:cs typeface="+mn-cs"/>
              </a:rPr>
              <a:t> new insights into two business cycle features: the union wage premium</a:t>
            </a:r>
            <a:br>
              <a:rPr lang="en-US" sz="1200" b="0" i="0" kern="1200" dirty="0" smtClean="0">
                <a:solidFill>
                  <a:schemeClr val="tx1"/>
                </a:solidFill>
                <a:effectLst/>
                <a:latin typeface="+mn-lt"/>
                <a:ea typeface="+mn-ea"/>
                <a:cs typeface="+mn-cs"/>
              </a:rPr>
            </a:br>
            <a:r>
              <a:rPr lang="en-US" sz="1200" b="0" i="0" kern="1200" dirty="0" err="1" smtClean="0">
                <a:solidFill>
                  <a:schemeClr val="tx1"/>
                </a:solidFill>
                <a:effectLst/>
                <a:latin typeface="+mn-lt"/>
                <a:ea typeface="+mn-ea"/>
                <a:cs typeface="+mn-cs"/>
              </a:rPr>
              <a:t>uctuates</a:t>
            </a:r>
            <a:r>
              <a:rPr lang="en-US" sz="1200" b="0" i="0" kern="1200" dirty="0" smtClean="0">
                <a:solidFill>
                  <a:schemeClr val="tx1"/>
                </a:solidFill>
                <a:effectLst/>
                <a:latin typeface="+mn-lt"/>
                <a:ea typeface="+mn-ea"/>
                <a:cs typeface="+mn-cs"/>
              </a:rPr>
              <a:t> counter-cyclically, and employment is more cyclical but less persistent</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when wages are collectively bargained</a:t>
            </a:r>
            <a:r>
              <a:rPr lang="en-US" dirty="0" smtClean="0"/>
              <a:t> </a:t>
            </a:r>
            <a:br>
              <a:rPr lang="en-US" dirty="0" smtClean="0"/>
            </a:b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s-AR" sz="1200" b="0" i="0" kern="1200" dirty="0" smtClean="0">
                <a:solidFill>
                  <a:schemeClr val="tx1"/>
                </a:solidFill>
                <a:effectLst/>
                <a:latin typeface="+mn-lt"/>
                <a:ea typeface="+mn-ea"/>
                <a:cs typeface="+mn-cs"/>
              </a:rPr>
              <a:t>DAVID CARD</a:t>
            </a:r>
            <a:br>
              <a:rPr lang="es-AR" sz="1200" b="0" i="0" kern="1200" dirty="0" smtClean="0">
                <a:solidFill>
                  <a:schemeClr val="tx1"/>
                </a:solidFill>
                <a:effectLst/>
                <a:latin typeface="+mn-lt"/>
                <a:ea typeface="+mn-ea"/>
                <a:cs typeface="+mn-cs"/>
              </a:rPr>
            </a:br>
            <a:r>
              <a:rPr lang="es-AR" sz="1200" b="0" i="1" kern="1200" dirty="0" err="1" smtClean="0">
                <a:solidFill>
                  <a:schemeClr val="tx1"/>
                </a:solidFill>
                <a:effectLst/>
                <a:latin typeface="+mn-lt"/>
                <a:ea typeface="+mn-ea"/>
                <a:cs typeface="+mn-cs"/>
              </a:rPr>
              <a:t>University</a:t>
            </a:r>
            <a:r>
              <a:rPr lang="es-AR" sz="1200" b="0" i="1" kern="1200" dirty="0" smtClean="0">
                <a:solidFill>
                  <a:schemeClr val="tx1"/>
                </a:solidFill>
                <a:effectLst/>
                <a:latin typeface="+mn-lt"/>
                <a:ea typeface="+mn-ea"/>
                <a:cs typeface="+mn-cs"/>
              </a:rPr>
              <a:t> of California, Berkeley, CA 94703</a:t>
            </a:r>
            <a:br>
              <a:rPr lang="es-AR" sz="1200" b="0" i="1"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THOMAS LEMIEUX</a:t>
            </a:r>
            <a:br>
              <a:rPr lang="es-AR" sz="1200" b="0" i="0" kern="1200" dirty="0" smtClean="0">
                <a:solidFill>
                  <a:schemeClr val="tx1"/>
                </a:solidFill>
                <a:effectLst/>
                <a:latin typeface="+mn-lt"/>
                <a:ea typeface="+mn-ea"/>
                <a:cs typeface="+mn-cs"/>
              </a:rPr>
            </a:br>
            <a:r>
              <a:rPr lang="es-AR" sz="1200" b="0" i="1" kern="1200" dirty="0" err="1" smtClean="0">
                <a:solidFill>
                  <a:schemeClr val="tx1"/>
                </a:solidFill>
                <a:effectLst/>
                <a:latin typeface="+mn-lt"/>
                <a:ea typeface="+mn-ea"/>
                <a:cs typeface="+mn-cs"/>
              </a:rPr>
              <a:t>University</a:t>
            </a:r>
            <a:r>
              <a:rPr lang="es-AR" sz="1200" b="0" i="1" kern="1200" dirty="0" smtClean="0">
                <a:solidFill>
                  <a:schemeClr val="tx1"/>
                </a:solidFill>
                <a:effectLst/>
                <a:latin typeface="+mn-lt"/>
                <a:ea typeface="+mn-ea"/>
                <a:cs typeface="+mn-cs"/>
              </a:rPr>
              <a:t> of British Columbia, Vancouver, BC, V6T 1Z1, CANADA</a:t>
            </a:r>
            <a:br>
              <a:rPr lang="es-AR" sz="1200" b="0" i="1"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W. CRAIG RIDDELL</a:t>
            </a:r>
            <a:br>
              <a:rPr lang="es-AR" sz="1200" b="0" i="0" kern="1200" dirty="0" smtClean="0">
                <a:solidFill>
                  <a:schemeClr val="tx1"/>
                </a:solidFill>
                <a:effectLst/>
                <a:latin typeface="+mn-lt"/>
                <a:ea typeface="+mn-ea"/>
                <a:cs typeface="+mn-cs"/>
              </a:rPr>
            </a:br>
            <a:r>
              <a:rPr lang="es-AR" sz="1200" b="0" i="1" kern="1200" dirty="0" err="1" smtClean="0">
                <a:solidFill>
                  <a:schemeClr val="tx1"/>
                </a:solidFill>
                <a:effectLst/>
                <a:latin typeface="+mn-lt"/>
                <a:ea typeface="+mn-ea"/>
                <a:cs typeface="+mn-cs"/>
              </a:rPr>
              <a:t>University</a:t>
            </a:r>
            <a:r>
              <a:rPr lang="es-AR" sz="1200" b="0" i="1" kern="1200" dirty="0" smtClean="0">
                <a:solidFill>
                  <a:schemeClr val="tx1"/>
                </a:solidFill>
                <a:effectLst/>
                <a:latin typeface="+mn-lt"/>
                <a:ea typeface="+mn-ea"/>
                <a:cs typeface="+mn-cs"/>
              </a:rPr>
              <a:t> of British Columbia, Vancouver, BC, V6T 1Z1, CANADA</a:t>
            </a:r>
            <a:r>
              <a:rPr lang="es-AR" dirty="0" smtClean="0"/>
              <a:t> </a:t>
            </a:r>
            <a:br>
              <a:rPr lang="es-AR" dirty="0" smtClean="0"/>
            </a:br>
            <a:r>
              <a:rPr lang="en-US" sz="1200" b="0" i="0" kern="1200" dirty="0" smtClean="0">
                <a:solidFill>
                  <a:schemeClr val="tx1"/>
                </a:solidFill>
                <a:effectLst/>
                <a:latin typeface="+mn-lt"/>
                <a:ea typeface="+mn-ea"/>
                <a:cs typeface="+mn-cs"/>
              </a:rPr>
              <a:t>We make several contributions to this issue. We begin by presenting a simple framework for</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measuring the effect of unions on wage inequality, based on the potential outcomes framework that is</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now widely used in program evaluation. Our framework emphasizes three key aspects of collective</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bargaining: How does the probability of union coverage vary for workers who would earn more or less in</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the nonunion sector? How much do unions raise average wages for workers in different skill groups?</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How do unions affect the dispersion of wages within narrow skill groups? Next, we trace the evolution of</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economists' views on the impacts of unions on the wage distribution. This section places the contributions</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of Freeman (1980, 1982, 1984) and Freeman and </a:t>
            </a:r>
            <a:r>
              <a:rPr lang="en-US" sz="1200" b="0" i="0" kern="1200" dirty="0" err="1" smtClean="0">
                <a:solidFill>
                  <a:schemeClr val="tx1"/>
                </a:solidFill>
                <a:effectLst/>
                <a:latin typeface="+mn-lt"/>
                <a:ea typeface="+mn-ea"/>
                <a:cs typeface="+mn-cs"/>
              </a:rPr>
              <a:t>Medoff</a:t>
            </a:r>
            <a:r>
              <a:rPr lang="en-US" sz="1200" b="0" i="0" kern="1200" dirty="0" smtClean="0">
                <a:solidFill>
                  <a:schemeClr val="tx1"/>
                </a:solidFill>
                <a:effectLst/>
                <a:latin typeface="+mn-lt"/>
                <a:ea typeface="+mn-ea"/>
                <a:cs typeface="+mn-cs"/>
              </a:rPr>
              <a:t> (1984) in historical context. Third, we present</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new evidence on the relationship between unions and wage inequality for three countries -- Canada, the</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U.K., and the U.S. -- during the past three decades. Finally, we assess whether the position put forward </a:t>
            </a:r>
            <a:r>
              <a:rPr lang="en-US" sz="1200" b="0" i="0" kern="1200" dirty="0" err="1" smtClean="0">
                <a:solidFill>
                  <a:schemeClr val="tx1"/>
                </a:solidFill>
                <a:effectLst/>
                <a:latin typeface="+mn-lt"/>
                <a:ea typeface="+mn-ea"/>
                <a:cs typeface="+mn-cs"/>
              </a:rPr>
              <a:t>i</a:t>
            </a:r>
            <a:r>
              <a:rPr lang="en-US" dirty="0" smtClean="0"/>
              <a:t> </a:t>
            </a:r>
            <a:br>
              <a:rPr lang="en-US" dirty="0" smtClean="0"/>
            </a:br>
            <a:r>
              <a:rPr lang="en-US" sz="1200" b="0" i="1" kern="1200" dirty="0" smtClean="0">
                <a:solidFill>
                  <a:schemeClr val="tx1"/>
                </a:solidFill>
                <a:effectLst/>
                <a:latin typeface="+mn-lt"/>
                <a:ea typeface="+mn-ea"/>
                <a:cs typeface="+mn-cs"/>
              </a:rPr>
              <a:t>What Do Unions Do? </a:t>
            </a:r>
            <a:r>
              <a:rPr lang="en-US" sz="1200" b="0" i="0" kern="1200" dirty="0" smtClean="0">
                <a:solidFill>
                  <a:schemeClr val="tx1"/>
                </a:solidFill>
                <a:effectLst/>
                <a:latin typeface="+mn-lt"/>
                <a:ea typeface="+mn-ea"/>
                <a:cs typeface="+mn-cs"/>
              </a:rPr>
              <a:t>regarding unions and wage inequality has held up to the scrutiny of subsequent</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research, including the new evidence reported herein.</a:t>
            </a:r>
            <a:r>
              <a:rPr lang="en-US" dirty="0" smtClean="0"/>
              <a:t> </a:t>
            </a:r>
            <a:br>
              <a:rPr lang="en-US" dirty="0" smtClean="0"/>
            </a:b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RICHARD B. FREEMAN*</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This study examines the effect of trade unionism on the dispersion of wages</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among male wage and salary workers in the private sector in the United</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States. It finds that the application of union wage policies designed to</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standardize rates within and across establishments significantly reduces wage</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dispersion among workers covered by union contracts and that unions</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further reduce wage dispersion by narrowing the white-collar/blue-collar</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differential within establishments. These effects dominate the more widely</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studied impact of unionism on the dispersion of average wages across industries, so that on net unionism appears to reduce rather than increase wage</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dispersion or inequality in the United States.</a:t>
            </a:r>
            <a:r>
              <a:rPr lang="en-US" dirty="0" smtClean="0"/>
              <a:t> </a:t>
            </a:r>
            <a:br>
              <a:rPr lang="en-US" dirty="0" smtClean="0"/>
            </a:br>
            <a:endParaRPr lang="es-AR" sz="1200" kern="1200" dirty="0" smtClean="0">
              <a:solidFill>
                <a:schemeClr val="tx1"/>
              </a:solidFill>
              <a:effectLst/>
              <a:latin typeface="+mn-lt"/>
              <a:ea typeface="+mn-ea"/>
              <a:cs typeface="+mn-cs"/>
            </a:endParaRPr>
          </a:p>
          <a:p>
            <a:endParaRPr lang="es-AR" dirty="0"/>
          </a:p>
        </p:txBody>
      </p:sp>
      <p:sp>
        <p:nvSpPr>
          <p:cNvPr id="4" name="3 Marcador de número de diapositiva"/>
          <p:cNvSpPr>
            <a:spLocks noGrp="1"/>
          </p:cNvSpPr>
          <p:nvPr>
            <p:ph type="sldNum" sz="quarter" idx="10"/>
          </p:nvPr>
        </p:nvSpPr>
        <p:spPr/>
        <p:txBody>
          <a:bodyPr/>
          <a:lstStyle/>
          <a:p>
            <a:fld id="{67F715A1-4ADC-44E0-9587-804FF39D6B22}" type="slidenum">
              <a:rPr lang="en-US" smtClean="0"/>
              <a:pPr/>
              <a:t>5</a:t>
            </a:fld>
            <a:endParaRPr lang="en-US"/>
          </a:p>
        </p:txBody>
      </p:sp>
    </p:spTree>
    <p:extLst>
      <p:ext uri="{BB962C8B-B14F-4D97-AF65-F5344CB8AC3E}">
        <p14:creationId xmlns:p14="http://schemas.microsoft.com/office/powerpoint/2010/main" val="32421361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550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Otra característica señalada comúnmente cuando se debate el modelo sindical es el principio conocido como erga omnes que invierte la representación haciendo que el resultado de las negociaciones colectivas homologadas por el Ministerio de Trabajo recaiga sobre todos los trabajadores del universo en cuestión, sin importar si poseen o no afiliación al sindicato (entre otros, </a:t>
            </a:r>
            <a:r>
              <a:rPr lang="es-AR" dirty="0" err="1" smtClean="0"/>
              <a:t>Abós</a:t>
            </a:r>
            <a:r>
              <a:rPr lang="es-AR" dirty="0" smtClean="0"/>
              <a:t>, 1989; Vázquez </a:t>
            </a:r>
            <a:r>
              <a:rPr lang="es-AR" dirty="0" err="1" smtClean="0"/>
              <a:t>Vialard</a:t>
            </a:r>
            <a:r>
              <a:rPr lang="es-AR" dirty="0" smtClean="0"/>
              <a:t>, 1995; </a:t>
            </a:r>
            <a:r>
              <a:rPr lang="es-AR" dirty="0" err="1" smtClean="0"/>
              <a:t>Drolas</a:t>
            </a:r>
            <a:r>
              <a:rPr lang="es-AR" dirty="0" smtClean="0"/>
              <a:t>, 2004; </a:t>
            </a:r>
            <a:r>
              <a:rPr lang="es-AR" dirty="0" err="1" smtClean="0"/>
              <a:t>Etala</a:t>
            </a:r>
            <a:r>
              <a:rPr lang="es-AR" dirty="0" smtClean="0"/>
              <a:t>, 2010; </a:t>
            </a:r>
            <a:r>
              <a:rPr lang="es-AR" dirty="0" err="1" smtClean="0"/>
              <a:t>Etchemendy</a:t>
            </a:r>
            <a:r>
              <a:rPr lang="es-AR" dirty="0" smtClean="0"/>
              <a:t> et al., 2011). Siguiendo los señalamientos de </a:t>
            </a:r>
            <a:r>
              <a:rPr lang="es-AR" dirty="0" err="1" smtClean="0"/>
              <a:t>Battistini</a:t>
            </a:r>
            <a:r>
              <a:rPr lang="es-AR" dirty="0" smtClean="0"/>
              <a:t> y </a:t>
            </a:r>
            <a:r>
              <a:rPr lang="es-AR" dirty="0" err="1" smtClean="0"/>
              <a:t>Trajtemberg</a:t>
            </a:r>
            <a:r>
              <a:rPr lang="es-AR" dirty="0" smtClean="0"/>
              <a:t>, este principio de la legislación genera que: [...] el sindicato es relevado de la necesidad de validar permanentemente su representatividad frente a los trabajadores, ya que al contar con la personería gremial es el único que puede negociar, lo cual le traslada inmediatamente la representación del conjunto de trabajadores por los cuales negoció. De este modo, la representación de los trabajadores se ejerce de arriba hacia abajo (</a:t>
            </a:r>
            <a:r>
              <a:rPr lang="es-AR" dirty="0" err="1" smtClean="0"/>
              <a:t>Battistini</a:t>
            </a:r>
            <a:r>
              <a:rPr lang="es-AR" dirty="0" smtClean="0"/>
              <a:t> y </a:t>
            </a:r>
            <a:r>
              <a:rPr lang="es-AR" dirty="0" err="1" smtClean="0"/>
              <a:t>Trajtemberg</a:t>
            </a:r>
            <a:r>
              <a:rPr lang="es-AR" dirty="0" smtClean="0"/>
              <a:t>, 2014: 7).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sz="1200" b="0" i="1" kern="1200" dirty="0" smtClean="0">
                <a:solidFill>
                  <a:schemeClr val="tx1"/>
                </a:solidFill>
                <a:effectLst/>
                <a:latin typeface="+mn-lt"/>
                <a:ea typeface="+mn-ea"/>
                <a:cs typeface="+mn-cs"/>
              </a:rPr>
              <a:t>Este principio establece que las disposiciones instituidas en los Convenios se mantienen vigentes aun</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después de vencer el período por el cual se celebró el acuerdo. Esta </a:t>
            </a:r>
            <a:r>
              <a:rPr lang="es-AR" sz="1200" b="0" i="1" kern="1200" dirty="0" err="1" smtClean="0">
                <a:solidFill>
                  <a:schemeClr val="tx1"/>
                </a:solidFill>
                <a:effectLst/>
                <a:latin typeface="+mn-lt"/>
                <a:ea typeface="+mn-ea"/>
                <a:cs typeface="+mn-cs"/>
              </a:rPr>
              <a:t>fgura</a:t>
            </a:r>
            <a:r>
              <a:rPr lang="es-AR" sz="1200" b="0" i="1" kern="1200" dirty="0" smtClean="0">
                <a:solidFill>
                  <a:schemeClr val="tx1"/>
                </a:solidFill>
                <a:effectLst/>
                <a:latin typeface="+mn-lt"/>
                <a:ea typeface="+mn-ea"/>
                <a:cs typeface="+mn-cs"/>
              </a:rPr>
              <a:t> fue abolida en la Reforma laboral</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de 2000 pero luego reinstaurada en la nueva Ley de 2004.</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8. A principios de los noventa, las políticas laborales promovieron la negociación de aumentos salariales</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solo podían basarse en aumentos de productividad. Asimismo, se fomentó la descentralización de la</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negociación colectiva salarios. Para un mayor detalle de la perspectiva histórica y las </a:t>
            </a:r>
            <a:r>
              <a:rPr lang="es-AR" sz="1200" b="0" i="1" kern="1200" dirty="0" err="1" smtClean="0">
                <a:solidFill>
                  <a:schemeClr val="tx1"/>
                </a:solidFill>
                <a:effectLst/>
                <a:latin typeface="+mn-lt"/>
                <a:ea typeface="+mn-ea"/>
                <a:cs typeface="+mn-cs"/>
              </a:rPr>
              <a:t>modifcaciones</a:t>
            </a:r>
            <a:r>
              <a:rPr lang="es-AR" sz="1200" b="0" i="1" kern="1200" dirty="0" smtClean="0">
                <a:solidFill>
                  <a:schemeClr val="tx1"/>
                </a:solidFill>
                <a:effectLst/>
                <a:latin typeface="+mn-lt"/>
                <a:ea typeface="+mn-ea"/>
                <a:cs typeface="+mn-cs"/>
              </a:rPr>
              <a:t> en</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la legislación relativa a la negociación colectiva se puede consultar </a:t>
            </a:r>
            <a:r>
              <a:rPr lang="es-AR" sz="1200" b="0" i="1" kern="1200" dirty="0" err="1" smtClean="0">
                <a:solidFill>
                  <a:schemeClr val="tx1"/>
                </a:solidFill>
                <a:effectLst/>
                <a:latin typeface="+mn-lt"/>
                <a:ea typeface="+mn-ea"/>
                <a:cs typeface="+mn-cs"/>
              </a:rPr>
              <a:t>Beccaria</a:t>
            </a:r>
            <a:r>
              <a:rPr lang="es-AR" sz="1200" b="0" i="1" kern="1200" dirty="0" smtClean="0">
                <a:solidFill>
                  <a:schemeClr val="tx1"/>
                </a:solidFill>
                <a:effectLst/>
                <a:latin typeface="+mn-lt"/>
                <a:ea typeface="+mn-ea"/>
                <a:cs typeface="+mn-cs"/>
              </a:rPr>
              <a:t> y </a:t>
            </a:r>
            <a:r>
              <a:rPr lang="es-AR" sz="1200" b="0" i="1" kern="1200" dirty="0" err="1" smtClean="0">
                <a:solidFill>
                  <a:schemeClr val="tx1"/>
                </a:solidFill>
                <a:effectLst/>
                <a:latin typeface="+mn-lt"/>
                <a:ea typeface="+mn-ea"/>
                <a:cs typeface="+mn-cs"/>
              </a:rPr>
              <a:t>Galin</a:t>
            </a:r>
            <a:r>
              <a:rPr lang="es-AR" sz="1200" b="0" i="1" kern="1200" dirty="0" smtClean="0">
                <a:solidFill>
                  <a:schemeClr val="tx1"/>
                </a:solidFill>
                <a:effectLst/>
                <a:latin typeface="+mn-lt"/>
                <a:ea typeface="+mn-ea"/>
                <a:cs typeface="+mn-cs"/>
              </a:rPr>
              <a:t> (2002) y Marshall</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y </a:t>
            </a:r>
            <a:r>
              <a:rPr lang="es-AR" sz="1200" b="0" i="1" kern="1200" dirty="0" err="1" smtClean="0">
                <a:solidFill>
                  <a:schemeClr val="tx1"/>
                </a:solidFill>
                <a:effectLst/>
                <a:latin typeface="+mn-lt"/>
                <a:ea typeface="+mn-ea"/>
                <a:cs typeface="+mn-cs"/>
              </a:rPr>
              <a:t>Perelman</a:t>
            </a:r>
            <a:r>
              <a:rPr lang="es-AR" sz="1200" b="0" i="1" kern="1200" dirty="0" smtClean="0">
                <a:solidFill>
                  <a:schemeClr val="tx1"/>
                </a:solidFill>
                <a:effectLst/>
                <a:latin typeface="+mn-lt"/>
                <a:ea typeface="+mn-ea"/>
                <a:cs typeface="+mn-cs"/>
              </a:rPr>
              <a:t> (2004).</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9. Durante la década de 1990 la negociación salarial dejó de ser el eje de las negociaciones, y en los</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contenidos de las negociaciones pasaron a prevalecer cláusulas de </a:t>
            </a:r>
            <a:r>
              <a:rPr lang="es-AR" sz="1200" b="0" i="1" kern="1200" dirty="0" err="1" smtClean="0">
                <a:solidFill>
                  <a:schemeClr val="tx1"/>
                </a:solidFill>
                <a:effectLst/>
                <a:latin typeface="+mn-lt"/>
                <a:ea typeface="+mn-ea"/>
                <a:cs typeface="+mn-cs"/>
              </a:rPr>
              <a:t>ﬂexibilidad</a:t>
            </a:r>
            <a:r>
              <a:rPr lang="es-AR" sz="1200" b="0" i="1" kern="1200" dirty="0" smtClean="0">
                <a:solidFill>
                  <a:schemeClr val="tx1"/>
                </a:solidFill>
                <a:effectLst/>
                <a:latin typeface="+mn-lt"/>
                <a:ea typeface="+mn-ea"/>
                <a:cs typeface="+mn-cs"/>
              </a:rPr>
              <a:t> (</a:t>
            </a:r>
            <a:r>
              <a:rPr lang="es-AR" sz="1200" b="0" i="1" kern="1200" dirty="0" err="1" smtClean="0">
                <a:solidFill>
                  <a:schemeClr val="tx1"/>
                </a:solidFill>
                <a:effectLst/>
                <a:latin typeface="+mn-lt"/>
                <a:ea typeface="+mn-ea"/>
                <a:cs typeface="+mn-cs"/>
              </a:rPr>
              <a:t>Trajtemberg</a:t>
            </a:r>
            <a:r>
              <a:rPr lang="es-AR" sz="1200" b="0" i="1" kern="1200" dirty="0" smtClean="0">
                <a:solidFill>
                  <a:schemeClr val="tx1"/>
                </a:solidFill>
                <a:effectLst/>
                <a:latin typeface="+mn-lt"/>
                <a:ea typeface="+mn-ea"/>
                <a:cs typeface="+mn-cs"/>
              </a:rPr>
              <a:t> et al., 2009).</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10. Producto del mecanismo de erga et omnes de los convenios, el contenido de la negociación se aplica</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tanto a los trabajadores sindicalizados como a los no sindicalizados. La tasa de </a:t>
            </a:r>
            <a:r>
              <a:rPr lang="es-AR" sz="1200" b="0" i="1" kern="1200" dirty="0" err="1" smtClean="0">
                <a:solidFill>
                  <a:schemeClr val="tx1"/>
                </a:solidFill>
                <a:effectLst/>
                <a:latin typeface="+mn-lt"/>
                <a:ea typeface="+mn-ea"/>
                <a:cs typeface="+mn-cs"/>
              </a:rPr>
              <a:t>afliación</a:t>
            </a:r>
            <a:r>
              <a:rPr lang="es-AR" sz="1200" b="0" i="1" kern="1200" dirty="0" smtClean="0">
                <a:solidFill>
                  <a:schemeClr val="tx1"/>
                </a:solidFill>
                <a:effectLst/>
                <a:latin typeface="+mn-lt"/>
                <a:ea typeface="+mn-ea"/>
                <a:cs typeface="+mn-cs"/>
              </a:rPr>
              <a:t> sindical en Argentina se ubica en 37,6% del total de asalariados, siendo la más elevada en América (</a:t>
            </a:r>
            <a:r>
              <a:rPr lang="es-AR" sz="1200" b="0" i="1" kern="1200" dirty="0" err="1" smtClean="0">
                <a:solidFill>
                  <a:schemeClr val="tx1"/>
                </a:solidFill>
                <a:effectLst/>
                <a:latin typeface="+mn-lt"/>
                <a:ea typeface="+mn-ea"/>
                <a:cs typeface="+mn-cs"/>
              </a:rPr>
              <a:t>Hayter</a:t>
            </a:r>
            <a:r>
              <a:rPr lang="es-AR" sz="1200" b="0" i="1" kern="1200" dirty="0" smtClean="0">
                <a:solidFill>
                  <a:schemeClr val="tx1"/>
                </a:solidFill>
                <a:effectLst/>
                <a:latin typeface="+mn-lt"/>
                <a:ea typeface="+mn-ea"/>
                <a:cs typeface="+mn-cs"/>
              </a:rPr>
              <a:t> y </a:t>
            </a:r>
            <a:r>
              <a:rPr lang="es-AR" sz="1200" b="0" i="1" kern="1200" dirty="0" err="1" smtClean="0">
                <a:solidFill>
                  <a:schemeClr val="tx1"/>
                </a:solidFill>
                <a:effectLst/>
                <a:latin typeface="+mn-lt"/>
                <a:ea typeface="+mn-ea"/>
                <a:cs typeface="+mn-cs"/>
              </a:rPr>
              <a:t>Stoevska</a:t>
            </a:r>
            <a:r>
              <a:rPr lang="es-AR" sz="1200" b="0" i="1" kern="1200" dirty="0" smtClean="0">
                <a:solidFill>
                  <a:schemeClr val="tx1"/>
                </a:solidFill>
                <a:effectLst/>
                <a:latin typeface="+mn-lt"/>
                <a:ea typeface="+mn-ea"/>
                <a:cs typeface="+mn-cs"/>
              </a:rPr>
              <a:t>,</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2011).</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sz="1200" b="1" i="0" kern="1200" dirty="0" smtClean="0">
                <a:solidFill>
                  <a:schemeClr val="tx1"/>
                </a:solidFill>
                <a:effectLst/>
                <a:latin typeface="+mn-lt"/>
                <a:ea typeface="+mn-ea"/>
                <a:cs typeface="+mn-cs"/>
              </a:rPr>
              <a:t>Unidad de análisis e indicadores de la conflictividad laboral</a:t>
            </a:r>
            <a:br>
              <a:rPr lang="es-AR" sz="1200" b="1"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La unidad de análisis adoptada es el </a:t>
            </a:r>
            <a:r>
              <a:rPr lang="es-AR" sz="1200" b="0" i="1" kern="1200" dirty="0" smtClean="0">
                <a:solidFill>
                  <a:schemeClr val="tx1"/>
                </a:solidFill>
                <a:effectLst/>
                <a:latin typeface="+mn-lt"/>
                <a:ea typeface="+mn-ea"/>
                <a:cs typeface="+mn-cs"/>
              </a:rPr>
              <a:t>conflicto colectivo de trabajo</a:t>
            </a:r>
            <a:r>
              <a:rPr lang="es-AR" sz="1200" b="0" i="0" kern="1200" dirty="0" smtClean="0">
                <a:solidFill>
                  <a:schemeClr val="tx1"/>
                </a:solidFill>
                <a:effectLst/>
                <a:latin typeface="+mn-lt"/>
                <a:ea typeface="+mn-ea"/>
                <a:cs typeface="+mn-cs"/>
              </a:rPr>
              <a:t>, entendiendo por tal la serie de</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eventos desencadenados a partir de la realización de una </a:t>
            </a:r>
            <a:r>
              <a:rPr lang="es-AR" sz="1200" b="0" i="1" kern="1200" dirty="0" smtClean="0">
                <a:solidFill>
                  <a:schemeClr val="tx1"/>
                </a:solidFill>
                <a:effectLst/>
                <a:latin typeface="+mn-lt"/>
                <a:ea typeface="+mn-ea"/>
                <a:cs typeface="+mn-cs"/>
              </a:rPr>
              <a:t>acción conflictiva </a:t>
            </a:r>
            <a:r>
              <a:rPr lang="es-AR" sz="1200" b="0" i="0" kern="1200" dirty="0" smtClean="0">
                <a:solidFill>
                  <a:schemeClr val="tx1"/>
                </a:solidFill>
                <a:effectLst/>
                <a:latin typeface="+mn-lt"/>
                <a:ea typeface="+mn-ea"/>
                <a:cs typeface="+mn-cs"/>
              </a:rPr>
              <a:t>por parte de un</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grupo de trabajadores o empleadores con el objeto de alcanzar sus reivindicaciones laborales.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Entre otras cosas, esto implica que en un mismo conflicto pueden llevarse a cabo varias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acciones conflictivas. Esta definición de la unidad de análisis, que se desprende de las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recomendaciones de la OIT referidas al “surgimiento de nuevas formas de acciones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reivindicativas y la necesidad de que sean abarcadas por las normas estadísticas nacionales e</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internacionales”, está en línea con la propia práctica administrativa del </a:t>
            </a:r>
            <a:r>
              <a:rPr lang="es-AR" sz="1200" b="0" i="0" kern="1200" dirty="0" err="1" smtClean="0">
                <a:solidFill>
                  <a:schemeClr val="tx1"/>
                </a:solidFill>
                <a:effectLst/>
                <a:latin typeface="+mn-lt"/>
                <a:ea typeface="+mn-ea"/>
                <a:cs typeface="+mn-cs"/>
              </a:rPr>
              <a:t>MTEySS</a:t>
            </a:r>
            <a:r>
              <a:rPr lang="es-AR" sz="1200" b="0" i="0" kern="1200" dirty="0" smtClean="0">
                <a:solidFill>
                  <a:schemeClr val="tx1"/>
                </a:solidFill>
                <a:effectLst/>
                <a:latin typeface="+mn-lt"/>
                <a:ea typeface="+mn-ea"/>
                <a:cs typeface="+mn-cs"/>
              </a:rPr>
              <a:t>, que atiende a la</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resolución de un conflicto con independencia de la cantidad de acciones conflictivas suscitadas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por aquel.</a:t>
            </a:r>
            <a:r>
              <a:rPr lang="es-AR" dirty="0" smtClean="0"/>
              <a:t> </a:t>
            </a:r>
            <a:br>
              <a:rPr lang="es-AR" dirty="0" smtClean="0"/>
            </a:br>
            <a:r>
              <a:rPr lang="es-AR" dirty="0" smtClean="0"/>
              <a:t/>
            </a:r>
            <a:br>
              <a:rPr lang="es-AR" dirty="0" smtClean="0"/>
            </a:br>
            <a:endParaRPr lang="es-AR" dirty="0"/>
          </a:p>
        </p:txBody>
      </p:sp>
      <p:sp>
        <p:nvSpPr>
          <p:cNvPr id="4" name="3 Marcador de número de diapositiva"/>
          <p:cNvSpPr>
            <a:spLocks noGrp="1"/>
          </p:cNvSpPr>
          <p:nvPr>
            <p:ph type="sldNum" sz="quarter" idx="10"/>
          </p:nvPr>
        </p:nvSpPr>
        <p:spPr/>
        <p:txBody>
          <a:bodyPr/>
          <a:lstStyle/>
          <a:p>
            <a:fld id="{67F715A1-4ADC-44E0-9587-804FF39D6B22}" type="slidenum">
              <a:rPr lang="en-US" smtClean="0"/>
              <a:pPr/>
              <a:t>6</a:t>
            </a:fld>
            <a:endParaRPr lang="en-US"/>
          </a:p>
        </p:txBody>
      </p:sp>
    </p:spTree>
    <p:extLst>
      <p:ext uri="{BB962C8B-B14F-4D97-AF65-F5344CB8AC3E}">
        <p14:creationId xmlns:p14="http://schemas.microsoft.com/office/powerpoint/2010/main" val="35817790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325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Otra característica señalada comúnmente cuando se debate el modelo sindical es el principio conocido como erga omnes que invierte la representación haciendo que el resultado de las negociaciones colectivas homologadas por el Ministerio de Trabajo recaiga sobre todos los trabajadores del universo en cuestión, sin importar si poseen o no afiliación al sindicato (entre otros, </a:t>
            </a:r>
            <a:r>
              <a:rPr lang="es-AR" dirty="0" err="1" smtClean="0"/>
              <a:t>Abós</a:t>
            </a:r>
            <a:r>
              <a:rPr lang="es-AR" dirty="0" smtClean="0"/>
              <a:t>, 1989; Vázquez </a:t>
            </a:r>
            <a:r>
              <a:rPr lang="es-AR" dirty="0" err="1" smtClean="0"/>
              <a:t>Vialard</a:t>
            </a:r>
            <a:r>
              <a:rPr lang="es-AR" dirty="0" smtClean="0"/>
              <a:t>, 1995; </a:t>
            </a:r>
            <a:r>
              <a:rPr lang="es-AR" dirty="0" err="1" smtClean="0"/>
              <a:t>Drolas</a:t>
            </a:r>
            <a:r>
              <a:rPr lang="es-AR" dirty="0" smtClean="0"/>
              <a:t>, 2004; </a:t>
            </a:r>
            <a:r>
              <a:rPr lang="es-AR" dirty="0" err="1" smtClean="0"/>
              <a:t>Etala</a:t>
            </a:r>
            <a:r>
              <a:rPr lang="es-AR" dirty="0" smtClean="0"/>
              <a:t>, 2010; </a:t>
            </a:r>
            <a:r>
              <a:rPr lang="es-AR" dirty="0" err="1" smtClean="0"/>
              <a:t>Etchemendy</a:t>
            </a:r>
            <a:r>
              <a:rPr lang="es-AR" dirty="0" smtClean="0"/>
              <a:t> et al., 2011). Siguiendo los señalamientos de </a:t>
            </a:r>
            <a:r>
              <a:rPr lang="es-AR" dirty="0" err="1" smtClean="0"/>
              <a:t>Battistini</a:t>
            </a:r>
            <a:r>
              <a:rPr lang="es-AR" dirty="0" smtClean="0"/>
              <a:t> y </a:t>
            </a:r>
            <a:r>
              <a:rPr lang="es-AR" dirty="0" err="1" smtClean="0"/>
              <a:t>Trajtemberg</a:t>
            </a:r>
            <a:r>
              <a:rPr lang="es-AR" dirty="0" smtClean="0"/>
              <a:t>, este principio de la legislación genera que: [...] el sindicato es relevado de la necesidad de validar permanentemente su representatividad frente a los trabajadores, ya que al contar con la personería gremial es el único que puede negociar, lo cual le traslada inmediatamente la representación del conjunto de trabajadores por los cuales negoció. De este modo, la representación de los trabajadores se ejerce de arriba hacia abajo (</a:t>
            </a:r>
            <a:r>
              <a:rPr lang="es-AR" dirty="0" err="1" smtClean="0"/>
              <a:t>Battistini</a:t>
            </a:r>
            <a:r>
              <a:rPr lang="es-AR" dirty="0" smtClean="0"/>
              <a:t> y </a:t>
            </a:r>
            <a:r>
              <a:rPr lang="es-AR" dirty="0" err="1" smtClean="0"/>
              <a:t>Trajtemberg</a:t>
            </a:r>
            <a:r>
              <a:rPr lang="es-AR" dirty="0" smtClean="0"/>
              <a:t>, 2014: 7).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sz="1200" b="0" i="1" kern="1200" dirty="0" smtClean="0">
                <a:solidFill>
                  <a:schemeClr val="tx1"/>
                </a:solidFill>
                <a:effectLst/>
                <a:latin typeface="+mn-lt"/>
                <a:ea typeface="+mn-ea"/>
                <a:cs typeface="+mn-cs"/>
              </a:rPr>
              <a:t>Este principio establece que las disposiciones instituidas en los Convenios se mantienen vigentes aun</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después de vencer el período por el cual se celebró el acuerdo. Esta </a:t>
            </a:r>
            <a:r>
              <a:rPr lang="es-AR" sz="1200" b="0" i="1" kern="1200" dirty="0" err="1" smtClean="0">
                <a:solidFill>
                  <a:schemeClr val="tx1"/>
                </a:solidFill>
                <a:effectLst/>
                <a:latin typeface="+mn-lt"/>
                <a:ea typeface="+mn-ea"/>
                <a:cs typeface="+mn-cs"/>
              </a:rPr>
              <a:t>fgura</a:t>
            </a:r>
            <a:r>
              <a:rPr lang="es-AR" sz="1200" b="0" i="1" kern="1200" dirty="0" smtClean="0">
                <a:solidFill>
                  <a:schemeClr val="tx1"/>
                </a:solidFill>
                <a:effectLst/>
                <a:latin typeface="+mn-lt"/>
                <a:ea typeface="+mn-ea"/>
                <a:cs typeface="+mn-cs"/>
              </a:rPr>
              <a:t> fue abolida en la Reforma laboral</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de 2000 pero luego reinstaurada en la nueva Ley de 2004.</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8. A principios de los noventa, las políticas laborales promovieron la negociación de aumentos salariales</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solo podían basarse en aumentos de productividad. Asimismo, se fomentó la descentralización de la</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negociación colectiva salarios. Para un mayor detalle de la perspectiva histórica y las </a:t>
            </a:r>
            <a:r>
              <a:rPr lang="es-AR" sz="1200" b="0" i="1" kern="1200" dirty="0" err="1" smtClean="0">
                <a:solidFill>
                  <a:schemeClr val="tx1"/>
                </a:solidFill>
                <a:effectLst/>
                <a:latin typeface="+mn-lt"/>
                <a:ea typeface="+mn-ea"/>
                <a:cs typeface="+mn-cs"/>
              </a:rPr>
              <a:t>modifcaciones</a:t>
            </a:r>
            <a:r>
              <a:rPr lang="es-AR" sz="1200" b="0" i="1" kern="1200" dirty="0" smtClean="0">
                <a:solidFill>
                  <a:schemeClr val="tx1"/>
                </a:solidFill>
                <a:effectLst/>
                <a:latin typeface="+mn-lt"/>
                <a:ea typeface="+mn-ea"/>
                <a:cs typeface="+mn-cs"/>
              </a:rPr>
              <a:t> en</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la legislación relativa a la negociación colectiva se puede consultar </a:t>
            </a:r>
            <a:r>
              <a:rPr lang="es-AR" sz="1200" b="0" i="1" kern="1200" dirty="0" err="1" smtClean="0">
                <a:solidFill>
                  <a:schemeClr val="tx1"/>
                </a:solidFill>
                <a:effectLst/>
                <a:latin typeface="+mn-lt"/>
                <a:ea typeface="+mn-ea"/>
                <a:cs typeface="+mn-cs"/>
              </a:rPr>
              <a:t>Beccaria</a:t>
            </a:r>
            <a:r>
              <a:rPr lang="es-AR" sz="1200" b="0" i="1" kern="1200" dirty="0" smtClean="0">
                <a:solidFill>
                  <a:schemeClr val="tx1"/>
                </a:solidFill>
                <a:effectLst/>
                <a:latin typeface="+mn-lt"/>
                <a:ea typeface="+mn-ea"/>
                <a:cs typeface="+mn-cs"/>
              </a:rPr>
              <a:t> y </a:t>
            </a:r>
            <a:r>
              <a:rPr lang="es-AR" sz="1200" b="0" i="1" kern="1200" dirty="0" err="1" smtClean="0">
                <a:solidFill>
                  <a:schemeClr val="tx1"/>
                </a:solidFill>
                <a:effectLst/>
                <a:latin typeface="+mn-lt"/>
                <a:ea typeface="+mn-ea"/>
                <a:cs typeface="+mn-cs"/>
              </a:rPr>
              <a:t>Galin</a:t>
            </a:r>
            <a:r>
              <a:rPr lang="es-AR" sz="1200" b="0" i="1" kern="1200" dirty="0" smtClean="0">
                <a:solidFill>
                  <a:schemeClr val="tx1"/>
                </a:solidFill>
                <a:effectLst/>
                <a:latin typeface="+mn-lt"/>
                <a:ea typeface="+mn-ea"/>
                <a:cs typeface="+mn-cs"/>
              </a:rPr>
              <a:t> (2002) y Marshall</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y </a:t>
            </a:r>
            <a:r>
              <a:rPr lang="es-AR" sz="1200" b="0" i="1" kern="1200" dirty="0" err="1" smtClean="0">
                <a:solidFill>
                  <a:schemeClr val="tx1"/>
                </a:solidFill>
                <a:effectLst/>
                <a:latin typeface="+mn-lt"/>
                <a:ea typeface="+mn-ea"/>
                <a:cs typeface="+mn-cs"/>
              </a:rPr>
              <a:t>Perelman</a:t>
            </a:r>
            <a:r>
              <a:rPr lang="es-AR" sz="1200" b="0" i="1" kern="1200" dirty="0" smtClean="0">
                <a:solidFill>
                  <a:schemeClr val="tx1"/>
                </a:solidFill>
                <a:effectLst/>
                <a:latin typeface="+mn-lt"/>
                <a:ea typeface="+mn-ea"/>
                <a:cs typeface="+mn-cs"/>
              </a:rPr>
              <a:t> (2004).</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9. Durante la década de 1990 la negociación salarial dejó de ser el eje de las negociaciones, y en los</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contenidos de las negociaciones pasaron a prevalecer cláusulas de </a:t>
            </a:r>
            <a:r>
              <a:rPr lang="es-AR" sz="1200" b="0" i="1" kern="1200" dirty="0" err="1" smtClean="0">
                <a:solidFill>
                  <a:schemeClr val="tx1"/>
                </a:solidFill>
                <a:effectLst/>
                <a:latin typeface="+mn-lt"/>
                <a:ea typeface="+mn-ea"/>
                <a:cs typeface="+mn-cs"/>
              </a:rPr>
              <a:t>ﬂexibilidad</a:t>
            </a:r>
            <a:r>
              <a:rPr lang="es-AR" sz="1200" b="0" i="1" kern="1200" dirty="0" smtClean="0">
                <a:solidFill>
                  <a:schemeClr val="tx1"/>
                </a:solidFill>
                <a:effectLst/>
                <a:latin typeface="+mn-lt"/>
                <a:ea typeface="+mn-ea"/>
                <a:cs typeface="+mn-cs"/>
              </a:rPr>
              <a:t> (</a:t>
            </a:r>
            <a:r>
              <a:rPr lang="es-AR" sz="1200" b="0" i="1" kern="1200" dirty="0" err="1" smtClean="0">
                <a:solidFill>
                  <a:schemeClr val="tx1"/>
                </a:solidFill>
                <a:effectLst/>
                <a:latin typeface="+mn-lt"/>
                <a:ea typeface="+mn-ea"/>
                <a:cs typeface="+mn-cs"/>
              </a:rPr>
              <a:t>Trajtemberg</a:t>
            </a:r>
            <a:r>
              <a:rPr lang="es-AR" sz="1200" b="0" i="1" kern="1200" dirty="0" smtClean="0">
                <a:solidFill>
                  <a:schemeClr val="tx1"/>
                </a:solidFill>
                <a:effectLst/>
                <a:latin typeface="+mn-lt"/>
                <a:ea typeface="+mn-ea"/>
                <a:cs typeface="+mn-cs"/>
              </a:rPr>
              <a:t> et al., 2009).</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10. Producto del mecanismo de erga et omnes de los convenios, el contenido de la negociación se aplica</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tanto a los trabajadores sindicalizados como a los no sindicalizados. La tasa de </a:t>
            </a:r>
            <a:r>
              <a:rPr lang="es-AR" sz="1200" b="0" i="1" kern="1200" dirty="0" err="1" smtClean="0">
                <a:solidFill>
                  <a:schemeClr val="tx1"/>
                </a:solidFill>
                <a:effectLst/>
                <a:latin typeface="+mn-lt"/>
                <a:ea typeface="+mn-ea"/>
                <a:cs typeface="+mn-cs"/>
              </a:rPr>
              <a:t>afliación</a:t>
            </a:r>
            <a:r>
              <a:rPr lang="es-AR" sz="1200" b="0" i="1" kern="1200" dirty="0" smtClean="0">
                <a:solidFill>
                  <a:schemeClr val="tx1"/>
                </a:solidFill>
                <a:effectLst/>
                <a:latin typeface="+mn-lt"/>
                <a:ea typeface="+mn-ea"/>
                <a:cs typeface="+mn-cs"/>
              </a:rPr>
              <a:t> sindical en Argentina se ubica en 37,6% del total de asalariados, siendo la más elevada en América (</a:t>
            </a:r>
            <a:r>
              <a:rPr lang="es-AR" sz="1200" b="0" i="1" kern="1200" dirty="0" err="1" smtClean="0">
                <a:solidFill>
                  <a:schemeClr val="tx1"/>
                </a:solidFill>
                <a:effectLst/>
                <a:latin typeface="+mn-lt"/>
                <a:ea typeface="+mn-ea"/>
                <a:cs typeface="+mn-cs"/>
              </a:rPr>
              <a:t>Hayter</a:t>
            </a:r>
            <a:r>
              <a:rPr lang="es-AR" sz="1200" b="0" i="1" kern="1200" dirty="0" smtClean="0">
                <a:solidFill>
                  <a:schemeClr val="tx1"/>
                </a:solidFill>
                <a:effectLst/>
                <a:latin typeface="+mn-lt"/>
                <a:ea typeface="+mn-ea"/>
                <a:cs typeface="+mn-cs"/>
              </a:rPr>
              <a:t> y </a:t>
            </a:r>
            <a:r>
              <a:rPr lang="es-AR" sz="1200" b="0" i="1" kern="1200" dirty="0" err="1" smtClean="0">
                <a:solidFill>
                  <a:schemeClr val="tx1"/>
                </a:solidFill>
                <a:effectLst/>
                <a:latin typeface="+mn-lt"/>
                <a:ea typeface="+mn-ea"/>
                <a:cs typeface="+mn-cs"/>
              </a:rPr>
              <a:t>Stoevska</a:t>
            </a:r>
            <a:r>
              <a:rPr lang="es-AR" sz="1200" b="0" i="1" kern="1200" dirty="0" smtClean="0">
                <a:solidFill>
                  <a:schemeClr val="tx1"/>
                </a:solidFill>
                <a:effectLst/>
                <a:latin typeface="+mn-lt"/>
                <a:ea typeface="+mn-ea"/>
                <a:cs typeface="+mn-cs"/>
              </a:rPr>
              <a:t>,</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2011).</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sz="1200" b="1" i="0" kern="1200" dirty="0" smtClean="0">
                <a:solidFill>
                  <a:schemeClr val="tx1"/>
                </a:solidFill>
                <a:effectLst/>
                <a:latin typeface="+mn-lt"/>
                <a:ea typeface="+mn-ea"/>
                <a:cs typeface="+mn-cs"/>
              </a:rPr>
              <a:t>Unidad de análisis e indicadores de la conflictividad laboral</a:t>
            </a:r>
            <a:br>
              <a:rPr lang="es-AR" sz="1200" b="1"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La unidad de análisis adoptada es el </a:t>
            </a:r>
            <a:r>
              <a:rPr lang="es-AR" sz="1200" b="0" i="1" kern="1200" dirty="0" smtClean="0">
                <a:solidFill>
                  <a:schemeClr val="tx1"/>
                </a:solidFill>
                <a:effectLst/>
                <a:latin typeface="+mn-lt"/>
                <a:ea typeface="+mn-ea"/>
                <a:cs typeface="+mn-cs"/>
              </a:rPr>
              <a:t>conflicto colectivo de trabajo</a:t>
            </a:r>
            <a:r>
              <a:rPr lang="es-AR" sz="1200" b="0" i="0" kern="1200" dirty="0" smtClean="0">
                <a:solidFill>
                  <a:schemeClr val="tx1"/>
                </a:solidFill>
                <a:effectLst/>
                <a:latin typeface="+mn-lt"/>
                <a:ea typeface="+mn-ea"/>
                <a:cs typeface="+mn-cs"/>
              </a:rPr>
              <a:t>, entendiendo por tal la serie de</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eventos desencadenados a partir de la realización de una </a:t>
            </a:r>
            <a:r>
              <a:rPr lang="es-AR" sz="1200" b="0" i="1" kern="1200" dirty="0" smtClean="0">
                <a:solidFill>
                  <a:schemeClr val="tx1"/>
                </a:solidFill>
                <a:effectLst/>
                <a:latin typeface="+mn-lt"/>
                <a:ea typeface="+mn-ea"/>
                <a:cs typeface="+mn-cs"/>
              </a:rPr>
              <a:t>acción conflictiva </a:t>
            </a:r>
            <a:r>
              <a:rPr lang="es-AR" sz="1200" b="0" i="0" kern="1200" dirty="0" smtClean="0">
                <a:solidFill>
                  <a:schemeClr val="tx1"/>
                </a:solidFill>
                <a:effectLst/>
                <a:latin typeface="+mn-lt"/>
                <a:ea typeface="+mn-ea"/>
                <a:cs typeface="+mn-cs"/>
              </a:rPr>
              <a:t>por parte de un</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grupo de trabajadores o empleadores con el objeto de alcanzar sus reivindicaciones laborales.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Entre otras cosas, esto implica que en un mismo conflicto pueden llevarse a cabo varias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acciones conflictivas. Esta definición de la unidad de análisis, que se desprende de las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recomendaciones de la OIT referidas al “surgimiento de nuevas formas de acciones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reivindicativas y la necesidad de que sean abarcadas por las normas estadísticas nacionales e</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internacionales”, está en línea con la propia práctica administrativa del </a:t>
            </a:r>
            <a:r>
              <a:rPr lang="es-AR" sz="1200" b="0" i="0" kern="1200" dirty="0" err="1" smtClean="0">
                <a:solidFill>
                  <a:schemeClr val="tx1"/>
                </a:solidFill>
                <a:effectLst/>
                <a:latin typeface="+mn-lt"/>
                <a:ea typeface="+mn-ea"/>
                <a:cs typeface="+mn-cs"/>
              </a:rPr>
              <a:t>MTEySS</a:t>
            </a:r>
            <a:r>
              <a:rPr lang="es-AR" sz="1200" b="0" i="0" kern="1200" dirty="0" smtClean="0">
                <a:solidFill>
                  <a:schemeClr val="tx1"/>
                </a:solidFill>
                <a:effectLst/>
                <a:latin typeface="+mn-lt"/>
                <a:ea typeface="+mn-ea"/>
                <a:cs typeface="+mn-cs"/>
              </a:rPr>
              <a:t>, que atiende a la</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resolución de un conflicto con independencia de la cantidad de acciones conflictivas suscitadas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por aquel.</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r>
              <a:rPr lang="es-AR" dirty="0" err="1" smtClean="0"/>
              <a:t>Biblio</a:t>
            </a:r>
            <a:r>
              <a:rPr lang="es-AR" dirty="0" smtClean="0"/>
              <a:t> </a:t>
            </a:r>
            <a:r>
              <a:rPr lang="es-AR" dirty="0" err="1" smtClean="0"/>
              <a:t>Unions</a:t>
            </a:r>
            <a:r>
              <a:rPr lang="es-AR" dirty="0" smtClean="0"/>
              <a:t>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*Distributivo*****************************</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 </a:t>
            </a:r>
            <a:r>
              <a:rPr lang="es-AR" dirty="0" err="1" smtClean="0"/>
              <a:t>MArshall</a:t>
            </a:r>
            <a:r>
              <a:rPr lang="es-AR" dirty="0" smtClean="0"/>
              <a:t> 2002</a:t>
            </a:r>
            <a:r>
              <a:rPr lang="es-ES_tradnl" dirty="0" smtClean="0"/>
              <a:t> </a:t>
            </a:r>
            <a:r>
              <a:rPr lang="es-AR" dirty="0" smtClean="0"/>
              <a:t>Transformaciones en el empleo y la intervención sindical en la industria - Efectos sobre la </a:t>
            </a:r>
            <a:r>
              <a:rPr lang="es-AR" dirty="0" err="1" smtClean="0"/>
              <a:t>desig</a:t>
            </a:r>
            <a:r>
              <a:rPr lang="es-AR" dirty="0" smtClean="0"/>
              <a:t> W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J Pedro </a:t>
            </a:r>
            <a:r>
              <a:rPr lang="es-AR" dirty="0" err="1" smtClean="0"/>
              <a:t>Ronconi</a:t>
            </a:r>
            <a:r>
              <a:rPr lang="es-AR" dirty="0" smtClean="0"/>
              <a:t> 2013* </a:t>
            </a:r>
            <a:r>
              <a:rPr lang="es-AR" dirty="0" err="1" smtClean="0"/>
              <a:t>Union</a:t>
            </a:r>
            <a:r>
              <a:rPr lang="es-AR" dirty="0" smtClean="0"/>
              <a:t> </a:t>
            </a:r>
            <a:r>
              <a:rPr lang="es-AR" dirty="0" err="1" smtClean="0"/>
              <a:t>negotiation</a:t>
            </a:r>
            <a:r>
              <a:rPr lang="es-AR" dirty="0" smtClean="0"/>
              <a:t> and </a:t>
            </a:r>
            <a:r>
              <a:rPr lang="es-AR" dirty="0" err="1" smtClean="0"/>
              <a:t>wage</a:t>
            </a:r>
            <a:r>
              <a:rPr lang="es-AR" dirty="0" smtClean="0"/>
              <a:t> </a:t>
            </a:r>
            <a:r>
              <a:rPr lang="es-AR" dirty="0" err="1" smtClean="0"/>
              <a:t>inequality</a:t>
            </a:r>
            <a:r>
              <a:rPr lang="es-AR" dirty="0" smtClean="0"/>
              <a:t> in </a:t>
            </a:r>
            <a:r>
              <a:rPr lang="es-AR" dirty="0" err="1" smtClean="0"/>
              <a:t>Arg</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*J Alejo L Casanova 2016*NEGOCIACIÓN COLECTIVA Y CAMBIOS DISTRIBUTIVOS EN LOS INGRESOS LABORALES EN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L </a:t>
            </a:r>
            <a:r>
              <a:rPr lang="es-AR" dirty="0" err="1" smtClean="0"/>
              <a:t>Beccaria</a:t>
            </a:r>
            <a:r>
              <a:rPr lang="es-AR" dirty="0" smtClean="0"/>
              <a:t> A </a:t>
            </a:r>
            <a:r>
              <a:rPr lang="es-AR" dirty="0" err="1" smtClean="0"/>
              <a:t>Fernandez</a:t>
            </a:r>
            <a:r>
              <a:rPr lang="es-AR" dirty="0" smtClean="0"/>
              <a:t> D </a:t>
            </a:r>
            <a:r>
              <a:rPr lang="es-AR" dirty="0" err="1" smtClean="0"/>
              <a:t>Trajtamberg</a:t>
            </a:r>
            <a:r>
              <a:rPr lang="es-AR" dirty="0" smtClean="0"/>
              <a:t> 2017*Reducción de la desigualdad de las remuneraciones e instituciones laborales: Argentina 2003-2015</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J </a:t>
            </a:r>
            <a:r>
              <a:rPr lang="es-AR" dirty="0" err="1" smtClean="0"/>
              <a:t>MArtinez</a:t>
            </a:r>
            <a:r>
              <a:rPr lang="es-AR" dirty="0" smtClean="0"/>
              <a:t> Correa C Lombardo B </a:t>
            </a:r>
            <a:r>
              <a:rPr lang="es-AR" dirty="0" err="1" smtClean="0"/>
              <a:t>Bentivegna</a:t>
            </a:r>
            <a:r>
              <a:rPr lang="es-AR" dirty="0" smtClean="0"/>
              <a:t> 2018*</a:t>
            </a:r>
            <a:r>
              <a:rPr lang="es-AR" baseline="0" dirty="0" smtClean="0"/>
              <a:t> </a:t>
            </a:r>
            <a:r>
              <a:rPr lang="es-AR" dirty="0" smtClean="0"/>
              <a:t>Convenio Colectivo, Sindicatos y Dispersión Salarial: Evidencia de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Afiliación*************************************</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 C Senén </a:t>
            </a:r>
            <a:r>
              <a:rPr lang="es-AR" dirty="0" err="1" smtClean="0"/>
              <a:t>Gonzalez</a:t>
            </a:r>
            <a:r>
              <a:rPr lang="es-AR" dirty="0" smtClean="0"/>
              <a:t> D </a:t>
            </a:r>
            <a:r>
              <a:rPr lang="es-AR" dirty="0" err="1" smtClean="0"/>
              <a:t>Trajtemberg</a:t>
            </a:r>
            <a:r>
              <a:rPr lang="es-AR" dirty="0" smtClean="0"/>
              <a:t> B </a:t>
            </a:r>
            <a:r>
              <a:rPr lang="es-AR" dirty="0" err="1" smtClean="0"/>
              <a:t>Medwid</a:t>
            </a:r>
            <a:r>
              <a:rPr lang="es-AR" dirty="0" smtClean="0"/>
              <a:t> 2010*	Tendencias actuales de la afiliación sindical en Argentina: evidencias de una encuesta a empresas - ETE“</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Marshall &amp; </a:t>
            </a:r>
            <a:r>
              <a:rPr lang="es-AR" dirty="0" err="1" smtClean="0"/>
              <a:t>Perelman</a:t>
            </a:r>
            <a:r>
              <a:rPr lang="es-AR" dirty="0" smtClean="0"/>
              <a:t> 2008 - Estrategias sindicales de afiliación en Argentina - A Marshall L </a:t>
            </a:r>
            <a:r>
              <a:rPr lang="es-AR" dirty="0" err="1" smtClean="0"/>
              <a:t>Perelman</a:t>
            </a:r>
            <a:r>
              <a:rPr lang="es-AR" dirty="0" smtClean="0"/>
              <a:t> 2008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r>
              <a:rPr lang="es-AR" dirty="0" err="1" smtClean="0"/>
              <a:t>NColectiva</a:t>
            </a: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 </a:t>
            </a:r>
            <a:r>
              <a:rPr lang="es-AR" dirty="0" err="1" smtClean="0"/>
              <a:t>MArticorena</a:t>
            </a:r>
            <a:r>
              <a:rPr lang="es-AR" dirty="0" smtClean="0"/>
              <a:t> 2011*</a:t>
            </a:r>
            <a:r>
              <a:rPr lang="es-AR" baseline="0" dirty="0" smtClean="0"/>
              <a:t> </a:t>
            </a:r>
            <a:r>
              <a:rPr lang="es-AR" dirty="0" smtClean="0"/>
              <a:t>Contrapuntos de la negociación colectiva en la industria manufacturera durante el período </a:t>
            </a:r>
            <a:r>
              <a:rPr lang="es-AR" dirty="0" err="1" smtClean="0"/>
              <a:t>postconvertibilidad</a:t>
            </a: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H Palomino D </a:t>
            </a:r>
            <a:r>
              <a:rPr lang="es-AR" dirty="0" err="1" smtClean="0"/>
              <a:t>Trajtemberg</a:t>
            </a:r>
            <a:r>
              <a:rPr lang="es-AR" dirty="0" smtClean="0"/>
              <a:t> 2006*	Una nueva dinámica de las relaciones laborales y la negociación colectiva en la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D </a:t>
            </a:r>
            <a:r>
              <a:rPr lang="es-AR" dirty="0" err="1" smtClean="0"/>
              <a:t>Trajtemberg</a:t>
            </a:r>
            <a:r>
              <a:rPr lang="es-AR" dirty="0" smtClean="0"/>
              <a:t> A </a:t>
            </a:r>
            <a:r>
              <a:rPr lang="es-AR" dirty="0" err="1" smtClean="0"/>
              <a:t>Pontoni</a:t>
            </a:r>
            <a:r>
              <a:rPr lang="es-AR" dirty="0" smtClean="0"/>
              <a:t>	 - Estructura, dinámica y vigencia del los CCT sectoriales en el ámbito privado 1975-2014</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 Senén </a:t>
            </a:r>
            <a:r>
              <a:rPr lang="es-AR" dirty="0" err="1" smtClean="0"/>
              <a:t>Gonzalez</a:t>
            </a:r>
            <a:r>
              <a:rPr lang="es-AR" dirty="0" smtClean="0"/>
              <a:t> B </a:t>
            </a:r>
            <a:r>
              <a:rPr lang="es-AR" dirty="0" err="1" smtClean="0"/>
              <a:t>Medwid</a:t>
            </a:r>
            <a:r>
              <a:rPr lang="es-AR" dirty="0" smtClean="0"/>
              <a:t> D </a:t>
            </a:r>
            <a:r>
              <a:rPr lang="es-AR" dirty="0" err="1" smtClean="0"/>
              <a:t>Trajtemberg</a:t>
            </a:r>
            <a:r>
              <a:rPr lang="es-AR" dirty="0" smtClean="0"/>
              <a:t> 2011* La negociación colectiva y sus determinantes en la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Conflicto laboral*****************************</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P </a:t>
            </a:r>
            <a:r>
              <a:rPr lang="es-AR" dirty="0" err="1" smtClean="0"/>
              <a:t>Ghigliani</a:t>
            </a:r>
            <a:r>
              <a:rPr lang="es-AR" dirty="0" smtClean="0"/>
              <a:t> 2009* Acerca de los estudios cuantitativos sobre conflictos laborales en Argentina (1973-2009)</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reflexiones sobre sus premisas teórico-metodológicas</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F Barrera </a:t>
            </a:r>
            <a:r>
              <a:rPr lang="es-AR" dirty="0" err="1" smtClean="0"/>
              <a:t>Insúa</a:t>
            </a:r>
            <a:r>
              <a:rPr lang="es-AR" dirty="0" smtClean="0"/>
              <a:t> 2014* La acción sindical en el </a:t>
            </a:r>
            <a:r>
              <a:rPr lang="es-AR" dirty="0" err="1" smtClean="0"/>
              <a:t>conﬂicto</a:t>
            </a:r>
            <a:r>
              <a:rPr lang="es-AR" dirty="0" smtClean="0"/>
              <a:t> salarial de la Argentina post-convertibilidad (2006-2010)</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M Payo </a:t>
            </a:r>
            <a:r>
              <a:rPr lang="es-AR" dirty="0" err="1" smtClean="0"/>
              <a:t>Esper</a:t>
            </a:r>
            <a:r>
              <a:rPr lang="es-AR" dirty="0" smtClean="0"/>
              <a:t> 2014* De los conflictos laborales a las huelgas generales. Algunos apuntes para pensar su dinámica 2002-2012 en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Político**************************************</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S </a:t>
            </a:r>
            <a:r>
              <a:rPr lang="es-AR" dirty="0" err="1" smtClean="0"/>
              <a:t>Etchemendy</a:t>
            </a:r>
            <a:r>
              <a:rPr lang="es-AR" dirty="0" smtClean="0"/>
              <a:t> R </a:t>
            </a:r>
            <a:r>
              <a:rPr lang="es-AR" dirty="0" err="1" smtClean="0"/>
              <a:t>Colliers</a:t>
            </a:r>
            <a:r>
              <a:rPr lang="es-AR" dirty="0" smtClean="0"/>
              <a:t> 2007* </a:t>
            </a:r>
            <a:r>
              <a:rPr lang="es-AR" dirty="0" err="1" smtClean="0"/>
              <a:t>Union</a:t>
            </a:r>
            <a:r>
              <a:rPr lang="es-AR" dirty="0" smtClean="0"/>
              <a:t> </a:t>
            </a:r>
            <a:r>
              <a:rPr lang="es-AR" dirty="0" err="1" smtClean="0"/>
              <a:t>Resurgence</a:t>
            </a:r>
            <a:r>
              <a:rPr lang="es-AR" dirty="0" smtClean="0"/>
              <a:t> and </a:t>
            </a:r>
            <a:r>
              <a:rPr lang="es-AR" dirty="0" err="1" smtClean="0"/>
              <a:t>Segmented</a:t>
            </a:r>
            <a:r>
              <a:rPr lang="es-AR" dirty="0" smtClean="0"/>
              <a:t> </a:t>
            </a:r>
            <a:r>
              <a:rPr lang="es-AR" dirty="0" err="1" smtClean="0"/>
              <a:t>Neocorporatism</a:t>
            </a:r>
            <a:r>
              <a:rPr lang="es-AR" dirty="0" smtClean="0"/>
              <a:t> in Argentina (2003–2007)</a:t>
            </a:r>
            <a:br>
              <a:rPr lang="es-AR" dirty="0" smtClean="0"/>
            </a:br>
            <a:r>
              <a:rPr lang="es-AR" dirty="0" smtClean="0"/>
              <a:t/>
            </a:r>
            <a:br>
              <a:rPr lang="es-AR" dirty="0" smtClean="0"/>
            </a:br>
            <a:endParaRPr lang="es-AR" dirty="0"/>
          </a:p>
        </p:txBody>
      </p:sp>
      <p:sp>
        <p:nvSpPr>
          <p:cNvPr id="4" name="3 Marcador de número de diapositiva"/>
          <p:cNvSpPr>
            <a:spLocks noGrp="1"/>
          </p:cNvSpPr>
          <p:nvPr>
            <p:ph type="sldNum" sz="quarter" idx="10"/>
          </p:nvPr>
        </p:nvSpPr>
        <p:spPr/>
        <p:txBody>
          <a:bodyPr/>
          <a:lstStyle/>
          <a:p>
            <a:fld id="{67F715A1-4ADC-44E0-9587-804FF39D6B22}" type="slidenum">
              <a:rPr lang="en-US" smtClean="0"/>
              <a:pPr/>
              <a:t>7</a:t>
            </a:fld>
            <a:endParaRPr lang="en-US"/>
          </a:p>
        </p:txBody>
      </p:sp>
    </p:spTree>
    <p:extLst>
      <p:ext uri="{BB962C8B-B14F-4D97-AF65-F5344CB8AC3E}">
        <p14:creationId xmlns:p14="http://schemas.microsoft.com/office/powerpoint/2010/main" val="35817790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325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Otra característica señalada comúnmente cuando se debate el modelo sindical es el principio conocido como erga omnes que invierte la representación haciendo que el resultado de las negociaciones colectivas homologadas por el Ministerio de Trabajo recaiga sobre todos los trabajadores del universo en cuestión, sin importar si poseen o no afiliación al sindicato (entre otros, </a:t>
            </a:r>
            <a:r>
              <a:rPr lang="es-AR" dirty="0" err="1" smtClean="0"/>
              <a:t>Abós</a:t>
            </a:r>
            <a:r>
              <a:rPr lang="es-AR" dirty="0" smtClean="0"/>
              <a:t>, 1989; Vázquez </a:t>
            </a:r>
            <a:r>
              <a:rPr lang="es-AR" dirty="0" err="1" smtClean="0"/>
              <a:t>Vialard</a:t>
            </a:r>
            <a:r>
              <a:rPr lang="es-AR" dirty="0" smtClean="0"/>
              <a:t>, 1995; </a:t>
            </a:r>
            <a:r>
              <a:rPr lang="es-AR" dirty="0" err="1" smtClean="0"/>
              <a:t>Drolas</a:t>
            </a:r>
            <a:r>
              <a:rPr lang="es-AR" dirty="0" smtClean="0"/>
              <a:t>, 2004; </a:t>
            </a:r>
            <a:r>
              <a:rPr lang="es-AR" dirty="0" err="1" smtClean="0"/>
              <a:t>Etala</a:t>
            </a:r>
            <a:r>
              <a:rPr lang="es-AR" dirty="0" smtClean="0"/>
              <a:t>, 2010; </a:t>
            </a:r>
            <a:r>
              <a:rPr lang="es-AR" dirty="0" err="1" smtClean="0"/>
              <a:t>Etchemendy</a:t>
            </a:r>
            <a:r>
              <a:rPr lang="es-AR" dirty="0" smtClean="0"/>
              <a:t> et al., 2011). Siguiendo los señalamientos de </a:t>
            </a:r>
            <a:r>
              <a:rPr lang="es-AR" dirty="0" err="1" smtClean="0"/>
              <a:t>Battistini</a:t>
            </a:r>
            <a:r>
              <a:rPr lang="es-AR" dirty="0" smtClean="0"/>
              <a:t> y </a:t>
            </a:r>
            <a:r>
              <a:rPr lang="es-AR" dirty="0" err="1" smtClean="0"/>
              <a:t>Trajtemberg</a:t>
            </a:r>
            <a:r>
              <a:rPr lang="es-AR" dirty="0" smtClean="0"/>
              <a:t>, este principio de la legislación genera que: [...] el sindicato es relevado de la necesidad de validar permanentemente su representatividad frente a los trabajadores, ya que al contar con la personería gremial es el único que puede negociar, lo cual le traslada inmediatamente la representación del conjunto de trabajadores por los cuales negoció. De este modo, la representación de los trabajadores se ejerce de arriba hacia abajo (</a:t>
            </a:r>
            <a:r>
              <a:rPr lang="es-AR" dirty="0" err="1" smtClean="0"/>
              <a:t>Battistini</a:t>
            </a:r>
            <a:r>
              <a:rPr lang="es-AR" dirty="0" smtClean="0"/>
              <a:t> y </a:t>
            </a:r>
            <a:r>
              <a:rPr lang="es-AR" dirty="0" err="1" smtClean="0"/>
              <a:t>Trajtemberg</a:t>
            </a:r>
            <a:r>
              <a:rPr lang="es-AR" dirty="0" smtClean="0"/>
              <a:t>, 2014: 7).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sz="1200" b="0" i="1" kern="1200" dirty="0" smtClean="0">
                <a:solidFill>
                  <a:schemeClr val="tx1"/>
                </a:solidFill>
                <a:effectLst/>
                <a:latin typeface="+mn-lt"/>
                <a:ea typeface="+mn-ea"/>
                <a:cs typeface="+mn-cs"/>
              </a:rPr>
              <a:t>Este principio establece que las disposiciones instituidas en los Convenios se mantienen vigentes aun</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después de vencer el período por el cual se celebró el acuerdo. Esta </a:t>
            </a:r>
            <a:r>
              <a:rPr lang="es-AR" sz="1200" b="0" i="1" kern="1200" dirty="0" err="1" smtClean="0">
                <a:solidFill>
                  <a:schemeClr val="tx1"/>
                </a:solidFill>
                <a:effectLst/>
                <a:latin typeface="+mn-lt"/>
                <a:ea typeface="+mn-ea"/>
                <a:cs typeface="+mn-cs"/>
              </a:rPr>
              <a:t>fgura</a:t>
            </a:r>
            <a:r>
              <a:rPr lang="es-AR" sz="1200" b="0" i="1" kern="1200" dirty="0" smtClean="0">
                <a:solidFill>
                  <a:schemeClr val="tx1"/>
                </a:solidFill>
                <a:effectLst/>
                <a:latin typeface="+mn-lt"/>
                <a:ea typeface="+mn-ea"/>
                <a:cs typeface="+mn-cs"/>
              </a:rPr>
              <a:t> fue abolida en la Reforma laboral</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de 2000 pero luego reinstaurada en la nueva Ley de 2004.</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8. A principios de los noventa, las políticas laborales promovieron la negociación de aumentos salariales</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solo podían basarse en aumentos de productividad. Asimismo, se fomentó la descentralización de la</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negociación colectiva salarios. Para un mayor detalle de la perspectiva histórica y las </a:t>
            </a:r>
            <a:r>
              <a:rPr lang="es-AR" sz="1200" b="0" i="1" kern="1200" dirty="0" err="1" smtClean="0">
                <a:solidFill>
                  <a:schemeClr val="tx1"/>
                </a:solidFill>
                <a:effectLst/>
                <a:latin typeface="+mn-lt"/>
                <a:ea typeface="+mn-ea"/>
                <a:cs typeface="+mn-cs"/>
              </a:rPr>
              <a:t>modifcaciones</a:t>
            </a:r>
            <a:r>
              <a:rPr lang="es-AR" sz="1200" b="0" i="1" kern="1200" dirty="0" smtClean="0">
                <a:solidFill>
                  <a:schemeClr val="tx1"/>
                </a:solidFill>
                <a:effectLst/>
                <a:latin typeface="+mn-lt"/>
                <a:ea typeface="+mn-ea"/>
                <a:cs typeface="+mn-cs"/>
              </a:rPr>
              <a:t> en</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la legislación relativa a la negociación colectiva se puede consultar </a:t>
            </a:r>
            <a:r>
              <a:rPr lang="es-AR" sz="1200" b="0" i="1" kern="1200" dirty="0" err="1" smtClean="0">
                <a:solidFill>
                  <a:schemeClr val="tx1"/>
                </a:solidFill>
                <a:effectLst/>
                <a:latin typeface="+mn-lt"/>
                <a:ea typeface="+mn-ea"/>
                <a:cs typeface="+mn-cs"/>
              </a:rPr>
              <a:t>Beccaria</a:t>
            </a:r>
            <a:r>
              <a:rPr lang="es-AR" sz="1200" b="0" i="1" kern="1200" dirty="0" smtClean="0">
                <a:solidFill>
                  <a:schemeClr val="tx1"/>
                </a:solidFill>
                <a:effectLst/>
                <a:latin typeface="+mn-lt"/>
                <a:ea typeface="+mn-ea"/>
                <a:cs typeface="+mn-cs"/>
              </a:rPr>
              <a:t> y </a:t>
            </a:r>
            <a:r>
              <a:rPr lang="es-AR" sz="1200" b="0" i="1" kern="1200" dirty="0" err="1" smtClean="0">
                <a:solidFill>
                  <a:schemeClr val="tx1"/>
                </a:solidFill>
                <a:effectLst/>
                <a:latin typeface="+mn-lt"/>
                <a:ea typeface="+mn-ea"/>
                <a:cs typeface="+mn-cs"/>
              </a:rPr>
              <a:t>Galin</a:t>
            </a:r>
            <a:r>
              <a:rPr lang="es-AR" sz="1200" b="0" i="1" kern="1200" dirty="0" smtClean="0">
                <a:solidFill>
                  <a:schemeClr val="tx1"/>
                </a:solidFill>
                <a:effectLst/>
                <a:latin typeface="+mn-lt"/>
                <a:ea typeface="+mn-ea"/>
                <a:cs typeface="+mn-cs"/>
              </a:rPr>
              <a:t> (2002) y Marshall</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y </a:t>
            </a:r>
            <a:r>
              <a:rPr lang="es-AR" sz="1200" b="0" i="1" kern="1200" dirty="0" err="1" smtClean="0">
                <a:solidFill>
                  <a:schemeClr val="tx1"/>
                </a:solidFill>
                <a:effectLst/>
                <a:latin typeface="+mn-lt"/>
                <a:ea typeface="+mn-ea"/>
                <a:cs typeface="+mn-cs"/>
              </a:rPr>
              <a:t>Perelman</a:t>
            </a:r>
            <a:r>
              <a:rPr lang="es-AR" sz="1200" b="0" i="1" kern="1200" dirty="0" smtClean="0">
                <a:solidFill>
                  <a:schemeClr val="tx1"/>
                </a:solidFill>
                <a:effectLst/>
                <a:latin typeface="+mn-lt"/>
                <a:ea typeface="+mn-ea"/>
                <a:cs typeface="+mn-cs"/>
              </a:rPr>
              <a:t> (2004).</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9. Durante la década de 1990 la negociación salarial dejó de ser el eje de las negociaciones, y en los</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contenidos de las negociaciones pasaron a prevalecer cláusulas de </a:t>
            </a:r>
            <a:r>
              <a:rPr lang="es-AR" sz="1200" b="0" i="1" kern="1200" dirty="0" err="1" smtClean="0">
                <a:solidFill>
                  <a:schemeClr val="tx1"/>
                </a:solidFill>
                <a:effectLst/>
                <a:latin typeface="+mn-lt"/>
                <a:ea typeface="+mn-ea"/>
                <a:cs typeface="+mn-cs"/>
              </a:rPr>
              <a:t>ﬂexibilidad</a:t>
            </a:r>
            <a:r>
              <a:rPr lang="es-AR" sz="1200" b="0" i="1" kern="1200" dirty="0" smtClean="0">
                <a:solidFill>
                  <a:schemeClr val="tx1"/>
                </a:solidFill>
                <a:effectLst/>
                <a:latin typeface="+mn-lt"/>
                <a:ea typeface="+mn-ea"/>
                <a:cs typeface="+mn-cs"/>
              </a:rPr>
              <a:t> (</a:t>
            </a:r>
            <a:r>
              <a:rPr lang="es-AR" sz="1200" b="0" i="1" kern="1200" dirty="0" err="1" smtClean="0">
                <a:solidFill>
                  <a:schemeClr val="tx1"/>
                </a:solidFill>
                <a:effectLst/>
                <a:latin typeface="+mn-lt"/>
                <a:ea typeface="+mn-ea"/>
                <a:cs typeface="+mn-cs"/>
              </a:rPr>
              <a:t>Trajtemberg</a:t>
            </a:r>
            <a:r>
              <a:rPr lang="es-AR" sz="1200" b="0" i="1" kern="1200" dirty="0" smtClean="0">
                <a:solidFill>
                  <a:schemeClr val="tx1"/>
                </a:solidFill>
                <a:effectLst/>
                <a:latin typeface="+mn-lt"/>
                <a:ea typeface="+mn-ea"/>
                <a:cs typeface="+mn-cs"/>
              </a:rPr>
              <a:t> et al., 2009).</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10. Producto del mecanismo de erga et omnes de los convenios, el contenido de la negociación se aplica</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tanto a los trabajadores sindicalizados como a los no sindicalizados. La tasa de </a:t>
            </a:r>
            <a:r>
              <a:rPr lang="es-AR" sz="1200" b="0" i="1" kern="1200" dirty="0" err="1" smtClean="0">
                <a:solidFill>
                  <a:schemeClr val="tx1"/>
                </a:solidFill>
                <a:effectLst/>
                <a:latin typeface="+mn-lt"/>
                <a:ea typeface="+mn-ea"/>
                <a:cs typeface="+mn-cs"/>
              </a:rPr>
              <a:t>afliación</a:t>
            </a:r>
            <a:r>
              <a:rPr lang="es-AR" sz="1200" b="0" i="1" kern="1200" dirty="0" smtClean="0">
                <a:solidFill>
                  <a:schemeClr val="tx1"/>
                </a:solidFill>
                <a:effectLst/>
                <a:latin typeface="+mn-lt"/>
                <a:ea typeface="+mn-ea"/>
                <a:cs typeface="+mn-cs"/>
              </a:rPr>
              <a:t> sindical en Argentina se ubica en 37,6% del total de asalariados, siendo la más elevada en América (</a:t>
            </a:r>
            <a:r>
              <a:rPr lang="es-AR" sz="1200" b="0" i="1" kern="1200" dirty="0" err="1" smtClean="0">
                <a:solidFill>
                  <a:schemeClr val="tx1"/>
                </a:solidFill>
                <a:effectLst/>
                <a:latin typeface="+mn-lt"/>
                <a:ea typeface="+mn-ea"/>
                <a:cs typeface="+mn-cs"/>
              </a:rPr>
              <a:t>Hayter</a:t>
            </a:r>
            <a:r>
              <a:rPr lang="es-AR" sz="1200" b="0" i="1" kern="1200" dirty="0" smtClean="0">
                <a:solidFill>
                  <a:schemeClr val="tx1"/>
                </a:solidFill>
                <a:effectLst/>
                <a:latin typeface="+mn-lt"/>
                <a:ea typeface="+mn-ea"/>
                <a:cs typeface="+mn-cs"/>
              </a:rPr>
              <a:t> y </a:t>
            </a:r>
            <a:r>
              <a:rPr lang="es-AR" sz="1200" b="0" i="1" kern="1200" dirty="0" err="1" smtClean="0">
                <a:solidFill>
                  <a:schemeClr val="tx1"/>
                </a:solidFill>
                <a:effectLst/>
                <a:latin typeface="+mn-lt"/>
                <a:ea typeface="+mn-ea"/>
                <a:cs typeface="+mn-cs"/>
              </a:rPr>
              <a:t>Stoevska</a:t>
            </a:r>
            <a:r>
              <a:rPr lang="es-AR" sz="1200" b="0" i="1" kern="1200" dirty="0" smtClean="0">
                <a:solidFill>
                  <a:schemeClr val="tx1"/>
                </a:solidFill>
                <a:effectLst/>
                <a:latin typeface="+mn-lt"/>
                <a:ea typeface="+mn-ea"/>
                <a:cs typeface="+mn-cs"/>
              </a:rPr>
              <a:t>,</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2011).</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sz="1200" b="1" i="0" kern="1200" dirty="0" smtClean="0">
                <a:solidFill>
                  <a:schemeClr val="tx1"/>
                </a:solidFill>
                <a:effectLst/>
                <a:latin typeface="+mn-lt"/>
                <a:ea typeface="+mn-ea"/>
                <a:cs typeface="+mn-cs"/>
              </a:rPr>
              <a:t>Unidad de análisis e indicadores de la conflictividad laboral</a:t>
            </a:r>
            <a:br>
              <a:rPr lang="es-AR" sz="1200" b="1"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La unidad de análisis adoptada es el </a:t>
            </a:r>
            <a:r>
              <a:rPr lang="es-AR" sz="1200" b="0" i="1" kern="1200" dirty="0" smtClean="0">
                <a:solidFill>
                  <a:schemeClr val="tx1"/>
                </a:solidFill>
                <a:effectLst/>
                <a:latin typeface="+mn-lt"/>
                <a:ea typeface="+mn-ea"/>
                <a:cs typeface="+mn-cs"/>
              </a:rPr>
              <a:t>conflicto colectivo de trabajo</a:t>
            </a:r>
            <a:r>
              <a:rPr lang="es-AR" sz="1200" b="0" i="0" kern="1200" dirty="0" smtClean="0">
                <a:solidFill>
                  <a:schemeClr val="tx1"/>
                </a:solidFill>
                <a:effectLst/>
                <a:latin typeface="+mn-lt"/>
                <a:ea typeface="+mn-ea"/>
                <a:cs typeface="+mn-cs"/>
              </a:rPr>
              <a:t>, entendiendo por tal la serie de</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eventos desencadenados a partir de la realización de una </a:t>
            </a:r>
            <a:r>
              <a:rPr lang="es-AR" sz="1200" b="0" i="1" kern="1200" dirty="0" smtClean="0">
                <a:solidFill>
                  <a:schemeClr val="tx1"/>
                </a:solidFill>
                <a:effectLst/>
                <a:latin typeface="+mn-lt"/>
                <a:ea typeface="+mn-ea"/>
                <a:cs typeface="+mn-cs"/>
              </a:rPr>
              <a:t>acción conflictiva </a:t>
            </a:r>
            <a:r>
              <a:rPr lang="es-AR" sz="1200" b="0" i="0" kern="1200" dirty="0" smtClean="0">
                <a:solidFill>
                  <a:schemeClr val="tx1"/>
                </a:solidFill>
                <a:effectLst/>
                <a:latin typeface="+mn-lt"/>
                <a:ea typeface="+mn-ea"/>
                <a:cs typeface="+mn-cs"/>
              </a:rPr>
              <a:t>por parte de un</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grupo de trabajadores o empleadores con el objeto de alcanzar sus reivindicaciones laborales.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Entre otras cosas, esto implica que en un mismo conflicto pueden llevarse a cabo varias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acciones conflictivas. Esta definición de la unidad de análisis, que se desprende de las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recomendaciones de la OIT referidas al “surgimiento de nuevas formas de acciones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reivindicativas y la necesidad de que sean abarcadas por las normas estadísticas nacionales e</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internacionales”, está en línea con la propia práctica administrativa del </a:t>
            </a:r>
            <a:r>
              <a:rPr lang="es-AR" sz="1200" b="0" i="0" kern="1200" dirty="0" err="1" smtClean="0">
                <a:solidFill>
                  <a:schemeClr val="tx1"/>
                </a:solidFill>
                <a:effectLst/>
                <a:latin typeface="+mn-lt"/>
                <a:ea typeface="+mn-ea"/>
                <a:cs typeface="+mn-cs"/>
              </a:rPr>
              <a:t>MTEySS</a:t>
            </a:r>
            <a:r>
              <a:rPr lang="es-AR" sz="1200" b="0" i="0" kern="1200" dirty="0" smtClean="0">
                <a:solidFill>
                  <a:schemeClr val="tx1"/>
                </a:solidFill>
                <a:effectLst/>
                <a:latin typeface="+mn-lt"/>
                <a:ea typeface="+mn-ea"/>
                <a:cs typeface="+mn-cs"/>
              </a:rPr>
              <a:t>, que atiende a la</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resolución de un conflicto con independencia de la cantidad de acciones conflictivas suscitadas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por aquel.</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r>
              <a:rPr lang="es-AR" dirty="0" err="1" smtClean="0"/>
              <a:t>Biblio</a:t>
            </a:r>
            <a:r>
              <a:rPr lang="es-AR" dirty="0" smtClean="0"/>
              <a:t> </a:t>
            </a:r>
            <a:r>
              <a:rPr lang="es-AR" dirty="0" err="1" smtClean="0"/>
              <a:t>Unions</a:t>
            </a:r>
            <a:r>
              <a:rPr lang="es-AR" dirty="0" smtClean="0"/>
              <a:t>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*Distributivo*****************************</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 </a:t>
            </a:r>
            <a:r>
              <a:rPr lang="es-AR" dirty="0" err="1" smtClean="0"/>
              <a:t>MArshall</a:t>
            </a:r>
            <a:r>
              <a:rPr lang="es-AR" dirty="0" smtClean="0"/>
              <a:t> 2002</a:t>
            </a:r>
            <a:r>
              <a:rPr lang="es-ES_tradnl" dirty="0" smtClean="0"/>
              <a:t> </a:t>
            </a:r>
            <a:r>
              <a:rPr lang="es-AR" dirty="0" smtClean="0"/>
              <a:t>Transformaciones en el empleo y la intervención sindical en la industria - Efectos sobre la </a:t>
            </a:r>
            <a:r>
              <a:rPr lang="es-AR" dirty="0" err="1" smtClean="0"/>
              <a:t>desig</a:t>
            </a:r>
            <a:r>
              <a:rPr lang="es-AR" dirty="0" smtClean="0"/>
              <a:t> W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J Pedro </a:t>
            </a:r>
            <a:r>
              <a:rPr lang="es-AR" dirty="0" err="1" smtClean="0"/>
              <a:t>Ronconi</a:t>
            </a:r>
            <a:r>
              <a:rPr lang="es-AR" dirty="0" smtClean="0"/>
              <a:t> 2013* </a:t>
            </a:r>
            <a:r>
              <a:rPr lang="es-AR" dirty="0" err="1" smtClean="0"/>
              <a:t>Union</a:t>
            </a:r>
            <a:r>
              <a:rPr lang="es-AR" dirty="0" smtClean="0"/>
              <a:t> </a:t>
            </a:r>
            <a:r>
              <a:rPr lang="es-AR" dirty="0" err="1" smtClean="0"/>
              <a:t>negotiation</a:t>
            </a:r>
            <a:r>
              <a:rPr lang="es-AR" dirty="0" smtClean="0"/>
              <a:t> and </a:t>
            </a:r>
            <a:r>
              <a:rPr lang="es-AR" dirty="0" err="1" smtClean="0"/>
              <a:t>wage</a:t>
            </a:r>
            <a:r>
              <a:rPr lang="es-AR" dirty="0" smtClean="0"/>
              <a:t> </a:t>
            </a:r>
            <a:r>
              <a:rPr lang="es-AR" dirty="0" err="1" smtClean="0"/>
              <a:t>inequality</a:t>
            </a:r>
            <a:r>
              <a:rPr lang="es-AR" dirty="0" smtClean="0"/>
              <a:t> in </a:t>
            </a:r>
            <a:r>
              <a:rPr lang="es-AR" dirty="0" err="1" smtClean="0"/>
              <a:t>Arg</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*J Alejo L Casanova 2016*NEGOCIACIÓN COLECTIVA Y CAMBIOS DISTRIBUTIVOS EN LOS INGRESOS LABORALES EN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L </a:t>
            </a:r>
            <a:r>
              <a:rPr lang="es-AR" dirty="0" err="1" smtClean="0"/>
              <a:t>Beccaria</a:t>
            </a:r>
            <a:r>
              <a:rPr lang="es-AR" dirty="0" smtClean="0"/>
              <a:t> A </a:t>
            </a:r>
            <a:r>
              <a:rPr lang="es-AR" dirty="0" err="1" smtClean="0"/>
              <a:t>Fernandez</a:t>
            </a:r>
            <a:r>
              <a:rPr lang="es-AR" dirty="0" smtClean="0"/>
              <a:t> D </a:t>
            </a:r>
            <a:r>
              <a:rPr lang="es-AR" dirty="0" err="1" smtClean="0"/>
              <a:t>Trajtamberg</a:t>
            </a:r>
            <a:r>
              <a:rPr lang="es-AR" dirty="0" smtClean="0"/>
              <a:t> 2017*Reducción de la desigualdad de las remuneraciones e instituciones laborales: Argentina 2003-2015</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J </a:t>
            </a:r>
            <a:r>
              <a:rPr lang="es-AR" dirty="0" err="1" smtClean="0"/>
              <a:t>MArtinez</a:t>
            </a:r>
            <a:r>
              <a:rPr lang="es-AR" dirty="0" smtClean="0"/>
              <a:t> Correa C Lombardo B </a:t>
            </a:r>
            <a:r>
              <a:rPr lang="es-AR" dirty="0" err="1" smtClean="0"/>
              <a:t>Bentivegna</a:t>
            </a:r>
            <a:r>
              <a:rPr lang="es-AR" dirty="0" smtClean="0"/>
              <a:t> 2018*</a:t>
            </a:r>
            <a:r>
              <a:rPr lang="es-AR" baseline="0" dirty="0" smtClean="0"/>
              <a:t> </a:t>
            </a:r>
            <a:r>
              <a:rPr lang="es-AR" dirty="0" smtClean="0"/>
              <a:t>Convenio Colectivo, Sindicatos y Dispersión Salarial: Evidencia de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Afiliación*************************************</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 C Senén </a:t>
            </a:r>
            <a:r>
              <a:rPr lang="es-AR" dirty="0" err="1" smtClean="0"/>
              <a:t>Gonzalez</a:t>
            </a:r>
            <a:r>
              <a:rPr lang="es-AR" dirty="0" smtClean="0"/>
              <a:t> D </a:t>
            </a:r>
            <a:r>
              <a:rPr lang="es-AR" dirty="0" err="1" smtClean="0"/>
              <a:t>Trajtemberg</a:t>
            </a:r>
            <a:r>
              <a:rPr lang="es-AR" dirty="0" smtClean="0"/>
              <a:t> B </a:t>
            </a:r>
            <a:r>
              <a:rPr lang="es-AR" dirty="0" err="1" smtClean="0"/>
              <a:t>Medwid</a:t>
            </a:r>
            <a:r>
              <a:rPr lang="es-AR" dirty="0" smtClean="0"/>
              <a:t> 2010*	Tendencias actuales de la afiliación sindical en Argentina: evidencias de una encuesta a empresas - ETE“</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Marshall &amp; </a:t>
            </a:r>
            <a:r>
              <a:rPr lang="es-AR" dirty="0" err="1" smtClean="0"/>
              <a:t>Perelman</a:t>
            </a:r>
            <a:r>
              <a:rPr lang="es-AR" dirty="0" smtClean="0"/>
              <a:t> 2008 - Estrategias sindicales de afiliación en Argentina - A Marshall L </a:t>
            </a:r>
            <a:r>
              <a:rPr lang="es-AR" dirty="0" err="1" smtClean="0"/>
              <a:t>Perelman</a:t>
            </a:r>
            <a:r>
              <a:rPr lang="es-AR" dirty="0" smtClean="0"/>
              <a:t> 2008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r>
              <a:rPr lang="es-AR" dirty="0" err="1" smtClean="0"/>
              <a:t>NColectiva</a:t>
            </a: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 </a:t>
            </a:r>
            <a:r>
              <a:rPr lang="es-AR" dirty="0" err="1" smtClean="0"/>
              <a:t>MArticorena</a:t>
            </a:r>
            <a:r>
              <a:rPr lang="es-AR" dirty="0" smtClean="0"/>
              <a:t> 2011*</a:t>
            </a:r>
            <a:r>
              <a:rPr lang="es-AR" baseline="0" dirty="0" smtClean="0"/>
              <a:t> </a:t>
            </a:r>
            <a:r>
              <a:rPr lang="es-AR" dirty="0" smtClean="0"/>
              <a:t>Contrapuntos de la negociación colectiva en la industria manufacturera durante el período </a:t>
            </a:r>
            <a:r>
              <a:rPr lang="es-AR" dirty="0" err="1" smtClean="0"/>
              <a:t>postconvertibilidad</a:t>
            </a: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H Palomino D </a:t>
            </a:r>
            <a:r>
              <a:rPr lang="es-AR" dirty="0" err="1" smtClean="0"/>
              <a:t>Trajtemberg</a:t>
            </a:r>
            <a:r>
              <a:rPr lang="es-AR" dirty="0" smtClean="0"/>
              <a:t> 2006*	Una nueva dinámica de las relaciones laborales y la negociación colectiva en la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D </a:t>
            </a:r>
            <a:r>
              <a:rPr lang="es-AR" dirty="0" err="1" smtClean="0"/>
              <a:t>Trajtemberg</a:t>
            </a:r>
            <a:r>
              <a:rPr lang="es-AR" dirty="0" smtClean="0"/>
              <a:t> A </a:t>
            </a:r>
            <a:r>
              <a:rPr lang="es-AR" dirty="0" err="1" smtClean="0"/>
              <a:t>Pontoni</a:t>
            </a:r>
            <a:r>
              <a:rPr lang="es-AR" dirty="0" smtClean="0"/>
              <a:t>	 - Estructura, dinámica y vigencia del los CCT sectoriales en el ámbito privado 1975-2014</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 Senén </a:t>
            </a:r>
            <a:r>
              <a:rPr lang="es-AR" dirty="0" err="1" smtClean="0"/>
              <a:t>Gonzalez</a:t>
            </a:r>
            <a:r>
              <a:rPr lang="es-AR" dirty="0" smtClean="0"/>
              <a:t> B </a:t>
            </a:r>
            <a:r>
              <a:rPr lang="es-AR" dirty="0" err="1" smtClean="0"/>
              <a:t>Medwid</a:t>
            </a:r>
            <a:r>
              <a:rPr lang="es-AR" dirty="0" smtClean="0"/>
              <a:t> D </a:t>
            </a:r>
            <a:r>
              <a:rPr lang="es-AR" dirty="0" err="1" smtClean="0"/>
              <a:t>Trajtemberg</a:t>
            </a:r>
            <a:r>
              <a:rPr lang="es-AR" dirty="0" smtClean="0"/>
              <a:t> 2011* La negociación colectiva y sus determinantes en la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Conflicto laboral*****************************</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P </a:t>
            </a:r>
            <a:r>
              <a:rPr lang="es-AR" dirty="0" err="1" smtClean="0"/>
              <a:t>Ghigliani</a:t>
            </a:r>
            <a:r>
              <a:rPr lang="es-AR" dirty="0" smtClean="0"/>
              <a:t> 2009* Acerca de los estudios cuantitativos sobre conflictos laborales en Argentina (1973-2009)</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reflexiones sobre sus premisas teórico-metodológicas</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F Barrera </a:t>
            </a:r>
            <a:r>
              <a:rPr lang="es-AR" dirty="0" err="1" smtClean="0"/>
              <a:t>Insúa</a:t>
            </a:r>
            <a:r>
              <a:rPr lang="es-AR" dirty="0" smtClean="0"/>
              <a:t> 2014* La acción sindical en el </a:t>
            </a:r>
            <a:r>
              <a:rPr lang="es-AR" dirty="0" err="1" smtClean="0"/>
              <a:t>conﬂicto</a:t>
            </a:r>
            <a:r>
              <a:rPr lang="es-AR" dirty="0" smtClean="0"/>
              <a:t> salarial de la Argentina post-convertibilidad (2006-2010)</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M Payo </a:t>
            </a:r>
            <a:r>
              <a:rPr lang="es-AR" dirty="0" err="1" smtClean="0"/>
              <a:t>Esper</a:t>
            </a:r>
            <a:r>
              <a:rPr lang="es-AR" dirty="0" smtClean="0"/>
              <a:t> 2014* De los conflictos laborales a las huelgas generales. Algunos apuntes para pensar su dinámica 2002-2012 en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Político**************************************</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S </a:t>
            </a:r>
            <a:r>
              <a:rPr lang="es-AR" dirty="0" err="1" smtClean="0"/>
              <a:t>Etchemendy</a:t>
            </a:r>
            <a:r>
              <a:rPr lang="es-AR" dirty="0" smtClean="0"/>
              <a:t> R </a:t>
            </a:r>
            <a:r>
              <a:rPr lang="es-AR" dirty="0" err="1" smtClean="0"/>
              <a:t>Colliers</a:t>
            </a:r>
            <a:r>
              <a:rPr lang="es-AR" dirty="0" smtClean="0"/>
              <a:t> 2007* </a:t>
            </a:r>
            <a:r>
              <a:rPr lang="es-AR" dirty="0" err="1" smtClean="0"/>
              <a:t>Union</a:t>
            </a:r>
            <a:r>
              <a:rPr lang="es-AR" dirty="0" smtClean="0"/>
              <a:t> </a:t>
            </a:r>
            <a:r>
              <a:rPr lang="es-AR" dirty="0" err="1" smtClean="0"/>
              <a:t>Resurgence</a:t>
            </a:r>
            <a:r>
              <a:rPr lang="es-AR" dirty="0" smtClean="0"/>
              <a:t> and </a:t>
            </a:r>
            <a:r>
              <a:rPr lang="es-AR" dirty="0" err="1" smtClean="0"/>
              <a:t>Segmented</a:t>
            </a:r>
            <a:r>
              <a:rPr lang="es-AR" dirty="0" smtClean="0"/>
              <a:t> </a:t>
            </a:r>
            <a:r>
              <a:rPr lang="es-AR" dirty="0" err="1" smtClean="0"/>
              <a:t>Neocorporatism</a:t>
            </a:r>
            <a:r>
              <a:rPr lang="es-AR" dirty="0" smtClean="0"/>
              <a:t> in Argentina (2003–2007)</a:t>
            </a:r>
            <a:br>
              <a:rPr lang="es-AR" dirty="0" smtClean="0"/>
            </a:br>
            <a:r>
              <a:rPr lang="es-AR" dirty="0" smtClean="0"/>
              <a:t/>
            </a:r>
            <a:br>
              <a:rPr lang="es-AR" dirty="0" smtClean="0"/>
            </a:br>
            <a:endParaRPr lang="es-AR" dirty="0"/>
          </a:p>
        </p:txBody>
      </p:sp>
      <p:sp>
        <p:nvSpPr>
          <p:cNvPr id="4" name="3 Marcador de número de diapositiva"/>
          <p:cNvSpPr>
            <a:spLocks noGrp="1"/>
          </p:cNvSpPr>
          <p:nvPr>
            <p:ph type="sldNum" sz="quarter" idx="10"/>
          </p:nvPr>
        </p:nvSpPr>
        <p:spPr/>
        <p:txBody>
          <a:bodyPr/>
          <a:lstStyle/>
          <a:p>
            <a:fld id="{67F715A1-4ADC-44E0-9587-804FF39D6B22}" type="slidenum">
              <a:rPr lang="en-US" smtClean="0"/>
              <a:pPr/>
              <a:t>8</a:t>
            </a:fld>
            <a:endParaRPr lang="en-US"/>
          </a:p>
        </p:txBody>
      </p:sp>
    </p:spTree>
    <p:extLst>
      <p:ext uri="{BB962C8B-B14F-4D97-AF65-F5344CB8AC3E}">
        <p14:creationId xmlns:p14="http://schemas.microsoft.com/office/powerpoint/2010/main" val="3581779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325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Otra característica señalada comúnmente cuando se debate el modelo sindical es el principio conocido como erga omnes que invierte la representación haciendo que el resultado de las negociaciones colectivas homologadas por el Ministerio de Trabajo recaiga sobre todos los trabajadores del universo en cuestión, sin importar si poseen o no afiliación al sindicato (entre otros, </a:t>
            </a:r>
            <a:r>
              <a:rPr lang="es-AR" dirty="0" err="1" smtClean="0"/>
              <a:t>Abós</a:t>
            </a:r>
            <a:r>
              <a:rPr lang="es-AR" dirty="0" smtClean="0"/>
              <a:t>, 1989; Vázquez </a:t>
            </a:r>
            <a:r>
              <a:rPr lang="es-AR" dirty="0" err="1" smtClean="0"/>
              <a:t>Vialard</a:t>
            </a:r>
            <a:r>
              <a:rPr lang="es-AR" dirty="0" smtClean="0"/>
              <a:t>, 1995; </a:t>
            </a:r>
            <a:r>
              <a:rPr lang="es-AR" dirty="0" err="1" smtClean="0"/>
              <a:t>Drolas</a:t>
            </a:r>
            <a:r>
              <a:rPr lang="es-AR" dirty="0" smtClean="0"/>
              <a:t>, 2004; </a:t>
            </a:r>
            <a:r>
              <a:rPr lang="es-AR" dirty="0" err="1" smtClean="0"/>
              <a:t>Etala</a:t>
            </a:r>
            <a:r>
              <a:rPr lang="es-AR" dirty="0" smtClean="0"/>
              <a:t>, 2010; </a:t>
            </a:r>
            <a:r>
              <a:rPr lang="es-AR" dirty="0" err="1" smtClean="0"/>
              <a:t>Etchemendy</a:t>
            </a:r>
            <a:r>
              <a:rPr lang="es-AR" dirty="0" smtClean="0"/>
              <a:t> et al., 2011). Siguiendo los señalamientos de </a:t>
            </a:r>
            <a:r>
              <a:rPr lang="es-AR" dirty="0" err="1" smtClean="0"/>
              <a:t>Battistini</a:t>
            </a:r>
            <a:r>
              <a:rPr lang="es-AR" dirty="0" smtClean="0"/>
              <a:t> y </a:t>
            </a:r>
            <a:r>
              <a:rPr lang="es-AR" dirty="0" err="1" smtClean="0"/>
              <a:t>Trajtemberg</a:t>
            </a:r>
            <a:r>
              <a:rPr lang="es-AR" dirty="0" smtClean="0"/>
              <a:t>, este principio de la legislación genera que: [...] el sindicato es relevado de la necesidad de validar permanentemente su representatividad frente a los trabajadores, ya que al contar con la personería gremial es el único que puede negociar, lo cual le traslada inmediatamente la representación del conjunto de trabajadores por los cuales negoció. De este modo, la representación de los trabajadores se ejerce de arriba hacia abajo (</a:t>
            </a:r>
            <a:r>
              <a:rPr lang="es-AR" dirty="0" err="1" smtClean="0"/>
              <a:t>Battistini</a:t>
            </a:r>
            <a:r>
              <a:rPr lang="es-AR" dirty="0" smtClean="0"/>
              <a:t> y </a:t>
            </a:r>
            <a:r>
              <a:rPr lang="es-AR" dirty="0" err="1" smtClean="0"/>
              <a:t>Trajtemberg</a:t>
            </a:r>
            <a:r>
              <a:rPr lang="es-AR" dirty="0" smtClean="0"/>
              <a:t>, 2014: 7).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sz="1200" b="0" i="1" kern="1200" dirty="0" smtClean="0">
                <a:solidFill>
                  <a:schemeClr val="tx1"/>
                </a:solidFill>
                <a:effectLst/>
                <a:latin typeface="+mn-lt"/>
                <a:ea typeface="+mn-ea"/>
                <a:cs typeface="+mn-cs"/>
              </a:rPr>
              <a:t>Este principio establece que las disposiciones instituidas en los Convenios se mantienen vigentes aun</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después de vencer el período por el cual se celebró el acuerdo. Esta </a:t>
            </a:r>
            <a:r>
              <a:rPr lang="es-AR" sz="1200" b="0" i="1" kern="1200" dirty="0" err="1" smtClean="0">
                <a:solidFill>
                  <a:schemeClr val="tx1"/>
                </a:solidFill>
                <a:effectLst/>
                <a:latin typeface="+mn-lt"/>
                <a:ea typeface="+mn-ea"/>
                <a:cs typeface="+mn-cs"/>
              </a:rPr>
              <a:t>fgura</a:t>
            </a:r>
            <a:r>
              <a:rPr lang="es-AR" sz="1200" b="0" i="1" kern="1200" dirty="0" smtClean="0">
                <a:solidFill>
                  <a:schemeClr val="tx1"/>
                </a:solidFill>
                <a:effectLst/>
                <a:latin typeface="+mn-lt"/>
                <a:ea typeface="+mn-ea"/>
                <a:cs typeface="+mn-cs"/>
              </a:rPr>
              <a:t> fue abolida en la Reforma laboral</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de 2000 pero luego reinstaurada en la nueva Ley de 2004.</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8. A principios de los noventa, las políticas laborales promovieron la negociación de aumentos salariales</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solo podían basarse en aumentos de productividad. Asimismo, se fomentó la descentralización de la</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negociación colectiva salarios. Para un mayor detalle de la perspectiva histórica y las </a:t>
            </a:r>
            <a:r>
              <a:rPr lang="es-AR" sz="1200" b="0" i="1" kern="1200" dirty="0" err="1" smtClean="0">
                <a:solidFill>
                  <a:schemeClr val="tx1"/>
                </a:solidFill>
                <a:effectLst/>
                <a:latin typeface="+mn-lt"/>
                <a:ea typeface="+mn-ea"/>
                <a:cs typeface="+mn-cs"/>
              </a:rPr>
              <a:t>modifcaciones</a:t>
            </a:r>
            <a:r>
              <a:rPr lang="es-AR" sz="1200" b="0" i="1" kern="1200" dirty="0" smtClean="0">
                <a:solidFill>
                  <a:schemeClr val="tx1"/>
                </a:solidFill>
                <a:effectLst/>
                <a:latin typeface="+mn-lt"/>
                <a:ea typeface="+mn-ea"/>
                <a:cs typeface="+mn-cs"/>
              </a:rPr>
              <a:t> en</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la legislación relativa a la negociación colectiva se puede consultar </a:t>
            </a:r>
            <a:r>
              <a:rPr lang="es-AR" sz="1200" b="0" i="1" kern="1200" dirty="0" err="1" smtClean="0">
                <a:solidFill>
                  <a:schemeClr val="tx1"/>
                </a:solidFill>
                <a:effectLst/>
                <a:latin typeface="+mn-lt"/>
                <a:ea typeface="+mn-ea"/>
                <a:cs typeface="+mn-cs"/>
              </a:rPr>
              <a:t>Beccaria</a:t>
            </a:r>
            <a:r>
              <a:rPr lang="es-AR" sz="1200" b="0" i="1" kern="1200" dirty="0" smtClean="0">
                <a:solidFill>
                  <a:schemeClr val="tx1"/>
                </a:solidFill>
                <a:effectLst/>
                <a:latin typeface="+mn-lt"/>
                <a:ea typeface="+mn-ea"/>
                <a:cs typeface="+mn-cs"/>
              </a:rPr>
              <a:t> y </a:t>
            </a:r>
            <a:r>
              <a:rPr lang="es-AR" sz="1200" b="0" i="1" kern="1200" dirty="0" err="1" smtClean="0">
                <a:solidFill>
                  <a:schemeClr val="tx1"/>
                </a:solidFill>
                <a:effectLst/>
                <a:latin typeface="+mn-lt"/>
                <a:ea typeface="+mn-ea"/>
                <a:cs typeface="+mn-cs"/>
              </a:rPr>
              <a:t>Galin</a:t>
            </a:r>
            <a:r>
              <a:rPr lang="es-AR" sz="1200" b="0" i="1" kern="1200" dirty="0" smtClean="0">
                <a:solidFill>
                  <a:schemeClr val="tx1"/>
                </a:solidFill>
                <a:effectLst/>
                <a:latin typeface="+mn-lt"/>
                <a:ea typeface="+mn-ea"/>
                <a:cs typeface="+mn-cs"/>
              </a:rPr>
              <a:t> (2002) y Marshall</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y </a:t>
            </a:r>
            <a:r>
              <a:rPr lang="es-AR" sz="1200" b="0" i="1" kern="1200" dirty="0" err="1" smtClean="0">
                <a:solidFill>
                  <a:schemeClr val="tx1"/>
                </a:solidFill>
                <a:effectLst/>
                <a:latin typeface="+mn-lt"/>
                <a:ea typeface="+mn-ea"/>
                <a:cs typeface="+mn-cs"/>
              </a:rPr>
              <a:t>Perelman</a:t>
            </a:r>
            <a:r>
              <a:rPr lang="es-AR" sz="1200" b="0" i="1" kern="1200" dirty="0" smtClean="0">
                <a:solidFill>
                  <a:schemeClr val="tx1"/>
                </a:solidFill>
                <a:effectLst/>
                <a:latin typeface="+mn-lt"/>
                <a:ea typeface="+mn-ea"/>
                <a:cs typeface="+mn-cs"/>
              </a:rPr>
              <a:t> (2004).</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9. Durante la década de 1990 la negociación salarial dejó de ser el eje de las negociaciones, y en los</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contenidos de las negociaciones pasaron a prevalecer cláusulas de </a:t>
            </a:r>
            <a:r>
              <a:rPr lang="es-AR" sz="1200" b="0" i="1" kern="1200" dirty="0" err="1" smtClean="0">
                <a:solidFill>
                  <a:schemeClr val="tx1"/>
                </a:solidFill>
                <a:effectLst/>
                <a:latin typeface="+mn-lt"/>
                <a:ea typeface="+mn-ea"/>
                <a:cs typeface="+mn-cs"/>
              </a:rPr>
              <a:t>ﬂexibilidad</a:t>
            </a:r>
            <a:r>
              <a:rPr lang="es-AR" sz="1200" b="0" i="1" kern="1200" dirty="0" smtClean="0">
                <a:solidFill>
                  <a:schemeClr val="tx1"/>
                </a:solidFill>
                <a:effectLst/>
                <a:latin typeface="+mn-lt"/>
                <a:ea typeface="+mn-ea"/>
                <a:cs typeface="+mn-cs"/>
              </a:rPr>
              <a:t> (</a:t>
            </a:r>
            <a:r>
              <a:rPr lang="es-AR" sz="1200" b="0" i="1" kern="1200" dirty="0" err="1" smtClean="0">
                <a:solidFill>
                  <a:schemeClr val="tx1"/>
                </a:solidFill>
                <a:effectLst/>
                <a:latin typeface="+mn-lt"/>
                <a:ea typeface="+mn-ea"/>
                <a:cs typeface="+mn-cs"/>
              </a:rPr>
              <a:t>Trajtemberg</a:t>
            </a:r>
            <a:r>
              <a:rPr lang="es-AR" sz="1200" b="0" i="1" kern="1200" dirty="0" smtClean="0">
                <a:solidFill>
                  <a:schemeClr val="tx1"/>
                </a:solidFill>
                <a:effectLst/>
                <a:latin typeface="+mn-lt"/>
                <a:ea typeface="+mn-ea"/>
                <a:cs typeface="+mn-cs"/>
              </a:rPr>
              <a:t> et al., 2009).</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10. Producto del mecanismo de erga et omnes de los convenios, el contenido de la negociación se aplica</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tanto a los trabajadores sindicalizados como a los no sindicalizados. La tasa de </a:t>
            </a:r>
            <a:r>
              <a:rPr lang="es-AR" sz="1200" b="0" i="1" kern="1200" dirty="0" err="1" smtClean="0">
                <a:solidFill>
                  <a:schemeClr val="tx1"/>
                </a:solidFill>
                <a:effectLst/>
                <a:latin typeface="+mn-lt"/>
                <a:ea typeface="+mn-ea"/>
                <a:cs typeface="+mn-cs"/>
              </a:rPr>
              <a:t>afliación</a:t>
            </a:r>
            <a:r>
              <a:rPr lang="es-AR" sz="1200" b="0" i="1" kern="1200" dirty="0" smtClean="0">
                <a:solidFill>
                  <a:schemeClr val="tx1"/>
                </a:solidFill>
                <a:effectLst/>
                <a:latin typeface="+mn-lt"/>
                <a:ea typeface="+mn-ea"/>
                <a:cs typeface="+mn-cs"/>
              </a:rPr>
              <a:t> sindical en Argentina se ubica en 37,6% del total de asalariados, siendo la más elevada en América (</a:t>
            </a:r>
            <a:r>
              <a:rPr lang="es-AR" sz="1200" b="0" i="1" kern="1200" dirty="0" err="1" smtClean="0">
                <a:solidFill>
                  <a:schemeClr val="tx1"/>
                </a:solidFill>
                <a:effectLst/>
                <a:latin typeface="+mn-lt"/>
                <a:ea typeface="+mn-ea"/>
                <a:cs typeface="+mn-cs"/>
              </a:rPr>
              <a:t>Hayter</a:t>
            </a:r>
            <a:r>
              <a:rPr lang="es-AR" sz="1200" b="0" i="1" kern="1200" dirty="0" smtClean="0">
                <a:solidFill>
                  <a:schemeClr val="tx1"/>
                </a:solidFill>
                <a:effectLst/>
                <a:latin typeface="+mn-lt"/>
                <a:ea typeface="+mn-ea"/>
                <a:cs typeface="+mn-cs"/>
              </a:rPr>
              <a:t> y </a:t>
            </a:r>
            <a:r>
              <a:rPr lang="es-AR" sz="1200" b="0" i="1" kern="1200" dirty="0" err="1" smtClean="0">
                <a:solidFill>
                  <a:schemeClr val="tx1"/>
                </a:solidFill>
                <a:effectLst/>
                <a:latin typeface="+mn-lt"/>
                <a:ea typeface="+mn-ea"/>
                <a:cs typeface="+mn-cs"/>
              </a:rPr>
              <a:t>Stoevska</a:t>
            </a:r>
            <a:r>
              <a:rPr lang="es-AR" sz="1200" b="0" i="1" kern="1200" dirty="0" smtClean="0">
                <a:solidFill>
                  <a:schemeClr val="tx1"/>
                </a:solidFill>
                <a:effectLst/>
                <a:latin typeface="+mn-lt"/>
                <a:ea typeface="+mn-ea"/>
                <a:cs typeface="+mn-cs"/>
              </a:rPr>
              <a:t>,</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2011).</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sz="1200" b="1" i="0" kern="1200" dirty="0" smtClean="0">
                <a:solidFill>
                  <a:schemeClr val="tx1"/>
                </a:solidFill>
                <a:effectLst/>
                <a:latin typeface="+mn-lt"/>
                <a:ea typeface="+mn-ea"/>
                <a:cs typeface="+mn-cs"/>
              </a:rPr>
              <a:t>Unidad de análisis e indicadores de la conflictividad laboral</a:t>
            </a:r>
            <a:br>
              <a:rPr lang="es-AR" sz="1200" b="1"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La unidad de análisis adoptada es el </a:t>
            </a:r>
            <a:r>
              <a:rPr lang="es-AR" sz="1200" b="0" i="1" kern="1200" dirty="0" smtClean="0">
                <a:solidFill>
                  <a:schemeClr val="tx1"/>
                </a:solidFill>
                <a:effectLst/>
                <a:latin typeface="+mn-lt"/>
                <a:ea typeface="+mn-ea"/>
                <a:cs typeface="+mn-cs"/>
              </a:rPr>
              <a:t>conflicto colectivo de trabajo</a:t>
            </a:r>
            <a:r>
              <a:rPr lang="es-AR" sz="1200" b="0" i="0" kern="1200" dirty="0" smtClean="0">
                <a:solidFill>
                  <a:schemeClr val="tx1"/>
                </a:solidFill>
                <a:effectLst/>
                <a:latin typeface="+mn-lt"/>
                <a:ea typeface="+mn-ea"/>
                <a:cs typeface="+mn-cs"/>
              </a:rPr>
              <a:t>, entendiendo por tal la serie de</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eventos desencadenados a partir de la realización de una </a:t>
            </a:r>
            <a:r>
              <a:rPr lang="es-AR" sz="1200" b="0" i="1" kern="1200" dirty="0" smtClean="0">
                <a:solidFill>
                  <a:schemeClr val="tx1"/>
                </a:solidFill>
                <a:effectLst/>
                <a:latin typeface="+mn-lt"/>
                <a:ea typeface="+mn-ea"/>
                <a:cs typeface="+mn-cs"/>
              </a:rPr>
              <a:t>acción conflictiva </a:t>
            </a:r>
            <a:r>
              <a:rPr lang="es-AR" sz="1200" b="0" i="0" kern="1200" dirty="0" smtClean="0">
                <a:solidFill>
                  <a:schemeClr val="tx1"/>
                </a:solidFill>
                <a:effectLst/>
                <a:latin typeface="+mn-lt"/>
                <a:ea typeface="+mn-ea"/>
                <a:cs typeface="+mn-cs"/>
              </a:rPr>
              <a:t>por parte de un</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grupo de trabajadores o empleadores con el objeto de alcanzar sus reivindicaciones laborales.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Entre otras cosas, esto implica que en un mismo conflicto pueden llevarse a cabo varias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acciones conflictivas. Esta definición de la unidad de análisis, que se desprende de las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recomendaciones de la OIT referidas al “surgimiento de nuevas formas de acciones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reivindicativas y la necesidad de que sean abarcadas por las normas estadísticas nacionales e</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internacionales”, está en línea con la propia práctica administrativa del </a:t>
            </a:r>
            <a:r>
              <a:rPr lang="es-AR" sz="1200" b="0" i="0" kern="1200" dirty="0" err="1" smtClean="0">
                <a:solidFill>
                  <a:schemeClr val="tx1"/>
                </a:solidFill>
                <a:effectLst/>
                <a:latin typeface="+mn-lt"/>
                <a:ea typeface="+mn-ea"/>
                <a:cs typeface="+mn-cs"/>
              </a:rPr>
              <a:t>MTEySS</a:t>
            </a:r>
            <a:r>
              <a:rPr lang="es-AR" sz="1200" b="0" i="0" kern="1200" dirty="0" smtClean="0">
                <a:solidFill>
                  <a:schemeClr val="tx1"/>
                </a:solidFill>
                <a:effectLst/>
                <a:latin typeface="+mn-lt"/>
                <a:ea typeface="+mn-ea"/>
                <a:cs typeface="+mn-cs"/>
              </a:rPr>
              <a:t>, que atiende a la</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resolución de un conflicto con independencia de la cantidad de acciones conflictivas suscitadas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por aquel.</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r>
              <a:rPr lang="es-AR" dirty="0" err="1" smtClean="0"/>
              <a:t>Biblio</a:t>
            </a:r>
            <a:r>
              <a:rPr lang="es-AR" dirty="0" smtClean="0"/>
              <a:t> </a:t>
            </a:r>
            <a:r>
              <a:rPr lang="es-AR" dirty="0" err="1" smtClean="0"/>
              <a:t>Unions</a:t>
            </a:r>
            <a:r>
              <a:rPr lang="es-AR" dirty="0" smtClean="0"/>
              <a:t>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*Distributivo*****************************</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 </a:t>
            </a:r>
            <a:r>
              <a:rPr lang="es-AR" dirty="0" err="1" smtClean="0"/>
              <a:t>MArshall</a:t>
            </a:r>
            <a:r>
              <a:rPr lang="es-AR" dirty="0" smtClean="0"/>
              <a:t> 2002</a:t>
            </a:r>
            <a:r>
              <a:rPr lang="es-ES_tradnl" dirty="0" smtClean="0"/>
              <a:t> </a:t>
            </a:r>
            <a:r>
              <a:rPr lang="es-AR" dirty="0" smtClean="0"/>
              <a:t>Transformaciones en el empleo y la intervención sindical en la industria - Efectos sobre la </a:t>
            </a:r>
            <a:r>
              <a:rPr lang="es-AR" dirty="0" err="1" smtClean="0"/>
              <a:t>desig</a:t>
            </a:r>
            <a:r>
              <a:rPr lang="es-AR" dirty="0" smtClean="0"/>
              <a:t> W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J Pedro </a:t>
            </a:r>
            <a:r>
              <a:rPr lang="es-AR" dirty="0" err="1" smtClean="0"/>
              <a:t>Ronconi</a:t>
            </a:r>
            <a:r>
              <a:rPr lang="es-AR" dirty="0" smtClean="0"/>
              <a:t> 2013* </a:t>
            </a:r>
            <a:r>
              <a:rPr lang="es-AR" dirty="0" err="1" smtClean="0"/>
              <a:t>Union</a:t>
            </a:r>
            <a:r>
              <a:rPr lang="es-AR" dirty="0" smtClean="0"/>
              <a:t> </a:t>
            </a:r>
            <a:r>
              <a:rPr lang="es-AR" dirty="0" err="1" smtClean="0"/>
              <a:t>negotiation</a:t>
            </a:r>
            <a:r>
              <a:rPr lang="es-AR" dirty="0" smtClean="0"/>
              <a:t> and </a:t>
            </a:r>
            <a:r>
              <a:rPr lang="es-AR" dirty="0" err="1" smtClean="0"/>
              <a:t>wage</a:t>
            </a:r>
            <a:r>
              <a:rPr lang="es-AR" dirty="0" smtClean="0"/>
              <a:t> </a:t>
            </a:r>
            <a:r>
              <a:rPr lang="es-AR" dirty="0" err="1" smtClean="0"/>
              <a:t>inequality</a:t>
            </a:r>
            <a:r>
              <a:rPr lang="es-AR" dirty="0" smtClean="0"/>
              <a:t> in </a:t>
            </a:r>
            <a:r>
              <a:rPr lang="es-AR" dirty="0" err="1" smtClean="0"/>
              <a:t>Arg</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*J Alejo L Casanova 2016*NEGOCIACIÓN COLECTIVA Y CAMBIOS DISTRIBUTIVOS EN LOS INGRESOS LABORALES EN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L </a:t>
            </a:r>
            <a:r>
              <a:rPr lang="es-AR" dirty="0" err="1" smtClean="0"/>
              <a:t>Beccaria</a:t>
            </a:r>
            <a:r>
              <a:rPr lang="es-AR" dirty="0" smtClean="0"/>
              <a:t> A </a:t>
            </a:r>
            <a:r>
              <a:rPr lang="es-AR" dirty="0" err="1" smtClean="0"/>
              <a:t>Fernandez</a:t>
            </a:r>
            <a:r>
              <a:rPr lang="es-AR" dirty="0" smtClean="0"/>
              <a:t> D </a:t>
            </a:r>
            <a:r>
              <a:rPr lang="es-AR" dirty="0" err="1" smtClean="0"/>
              <a:t>Trajtamberg</a:t>
            </a:r>
            <a:r>
              <a:rPr lang="es-AR" dirty="0" smtClean="0"/>
              <a:t> 2017*Reducción de la desigualdad de las remuneraciones e instituciones laborales: Argentina 2003-2015</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J </a:t>
            </a:r>
            <a:r>
              <a:rPr lang="es-AR" dirty="0" err="1" smtClean="0"/>
              <a:t>MArtinez</a:t>
            </a:r>
            <a:r>
              <a:rPr lang="es-AR" dirty="0" smtClean="0"/>
              <a:t> Correa C Lombardo B </a:t>
            </a:r>
            <a:r>
              <a:rPr lang="es-AR" dirty="0" err="1" smtClean="0"/>
              <a:t>Bentivegna</a:t>
            </a:r>
            <a:r>
              <a:rPr lang="es-AR" dirty="0" smtClean="0"/>
              <a:t> 2018*</a:t>
            </a:r>
            <a:r>
              <a:rPr lang="es-AR" baseline="0" dirty="0" smtClean="0"/>
              <a:t> </a:t>
            </a:r>
            <a:r>
              <a:rPr lang="es-AR" dirty="0" smtClean="0"/>
              <a:t>Convenio Colectivo, Sindicatos y Dispersión Salarial: Evidencia de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Afiliación*************************************</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 C Senén </a:t>
            </a:r>
            <a:r>
              <a:rPr lang="es-AR" dirty="0" err="1" smtClean="0"/>
              <a:t>Gonzalez</a:t>
            </a:r>
            <a:r>
              <a:rPr lang="es-AR" dirty="0" smtClean="0"/>
              <a:t> D </a:t>
            </a:r>
            <a:r>
              <a:rPr lang="es-AR" dirty="0" err="1" smtClean="0"/>
              <a:t>Trajtemberg</a:t>
            </a:r>
            <a:r>
              <a:rPr lang="es-AR" dirty="0" smtClean="0"/>
              <a:t> B </a:t>
            </a:r>
            <a:r>
              <a:rPr lang="es-AR" dirty="0" err="1" smtClean="0"/>
              <a:t>Medwid</a:t>
            </a:r>
            <a:r>
              <a:rPr lang="es-AR" dirty="0" smtClean="0"/>
              <a:t> 2010*	Tendencias actuales de la afiliación sindical en Argentina: evidencias de una encuesta a empresas - ETE“</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Marshall &amp; </a:t>
            </a:r>
            <a:r>
              <a:rPr lang="es-AR" dirty="0" err="1" smtClean="0"/>
              <a:t>Perelman</a:t>
            </a:r>
            <a:r>
              <a:rPr lang="es-AR" dirty="0" smtClean="0"/>
              <a:t> 2008 - Estrategias sindicales de afiliación en Argentina - A Marshall L </a:t>
            </a:r>
            <a:r>
              <a:rPr lang="es-AR" dirty="0" err="1" smtClean="0"/>
              <a:t>Perelman</a:t>
            </a:r>
            <a:r>
              <a:rPr lang="es-AR" dirty="0" smtClean="0"/>
              <a:t> 2008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r>
              <a:rPr lang="es-AR" dirty="0" err="1" smtClean="0"/>
              <a:t>NColectiva</a:t>
            </a: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 </a:t>
            </a:r>
            <a:r>
              <a:rPr lang="es-AR" dirty="0" err="1" smtClean="0"/>
              <a:t>MArticorena</a:t>
            </a:r>
            <a:r>
              <a:rPr lang="es-AR" dirty="0" smtClean="0"/>
              <a:t> 2011*</a:t>
            </a:r>
            <a:r>
              <a:rPr lang="es-AR" baseline="0" dirty="0" smtClean="0"/>
              <a:t> </a:t>
            </a:r>
            <a:r>
              <a:rPr lang="es-AR" dirty="0" smtClean="0"/>
              <a:t>Contrapuntos de la negociación colectiva en la industria manufacturera durante el período </a:t>
            </a:r>
            <a:r>
              <a:rPr lang="es-AR" dirty="0" err="1" smtClean="0"/>
              <a:t>postconvertibilidad</a:t>
            </a: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H Palomino D </a:t>
            </a:r>
            <a:r>
              <a:rPr lang="es-AR" dirty="0" err="1" smtClean="0"/>
              <a:t>Trajtemberg</a:t>
            </a:r>
            <a:r>
              <a:rPr lang="es-AR" dirty="0" smtClean="0"/>
              <a:t> 2006*	Una nueva dinámica de las relaciones laborales y la negociación colectiva en la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D </a:t>
            </a:r>
            <a:r>
              <a:rPr lang="es-AR" dirty="0" err="1" smtClean="0"/>
              <a:t>Trajtemberg</a:t>
            </a:r>
            <a:r>
              <a:rPr lang="es-AR" dirty="0" smtClean="0"/>
              <a:t> A </a:t>
            </a:r>
            <a:r>
              <a:rPr lang="es-AR" dirty="0" err="1" smtClean="0"/>
              <a:t>Pontoni</a:t>
            </a:r>
            <a:r>
              <a:rPr lang="es-AR" dirty="0" smtClean="0"/>
              <a:t>	 - Estructura, dinámica y vigencia del los CCT sectoriales en el ámbito privado 1975-2014</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 Senén </a:t>
            </a:r>
            <a:r>
              <a:rPr lang="es-AR" dirty="0" err="1" smtClean="0"/>
              <a:t>Gonzalez</a:t>
            </a:r>
            <a:r>
              <a:rPr lang="es-AR" dirty="0" smtClean="0"/>
              <a:t> B </a:t>
            </a:r>
            <a:r>
              <a:rPr lang="es-AR" dirty="0" err="1" smtClean="0"/>
              <a:t>Medwid</a:t>
            </a:r>
            <a:r>
              <a:rPr lang="es-AR" dirty="0" smtClean="0"/>
              <a:t> D </a:t>
            </a:r>
            <a:r>
              <a:rPr lang="es-AR" dirty="0" err="1" smtClean="0"/>
              <a:t>Trajtemberg</a:t>
            </a:r>
            <a:r>
              <a:rPr lang="es-AR" dirty="0" smtClean="0"/>
              <a:t> 2011* La negociación colectiva y sus determinantes en la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Conflicto laboral*****************************</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P </a:t>
            </a:r>
            <a:r>
              <a:rPr lang="es-AR" dirty="0" err="1" smtClean="0"/>
              <a:t>Ghigliani</a:t>
            </a:r>
            <a:r>
              <a:rPr lang="es-AR" dirty="0" smtClean="0"/>
              <a:t> 2009* Acerca de los estudios cuantitativos sobre conflictos laborales en Argentina (1973-2009)</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reflexiones sobre sus premisas teórico-metodológicas</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F Barrera </a:t>
            </a:r>
            <a:r>
              <a:rPr lang="es-AR" dirty="0" err="1" smtClean="0"/>
              <a:t>Insúa</a:t>
            </a:r>
            <a:r>
              <a:rPr lang="es-AR" dirty="0" smtClean="0"/>
              <a:t> 2014* La acción sindical en el </a:t>
            </a:r>
            <a:r>
              <a:rPr lang="es-AR" dirty="0" err="1" smtClean="0"/>
              <a:t>conﬂicto</a:t>
            </a:r>
            <a:r>
              <a:rPr lang="es-AR" dirty="0" smtClean="0"/>
              <a:t> salarial de la Argentina post-convertibilidad (2006-2010)</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M Payo </a:t>
            </a:r>
            <a:r>
              <a:rPr lang="es-AR" dirty="0" err="1" smtClean="0"/>
              <a:t>Esper</a:t>
            </a:r>
            <a:r>
              <a:rPr lang="es-AR" dirty="0" smtClean="0"/>
              <a:t> 2014* De los conflictos laborales a las huelgas generales. Algunos apuntes para pensar su dinámica 2002-2012 en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Político**************************************</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S </a:t>
            </a:r>
            <a:r>
              <a:rPr lang="es-AR" dirty="0" err="1" smtClean="0"/>
              <a:t>Etchemendy</a:t>
            </a:r>
            <a:r>
              <a:rPr lang="es-AR" dirty="0" smtClean="0"/>
              <a:t> R </a:t>
            </a:r>
            <a:r>
              <a:rPr lang="es-AR" dirty="0" err="1" smtClean="0"/>
              <a:t>Colliers</a:t>
            </a:r>
            <a:r>
              <a:rPr lang="es-AR" dirty="0" smtClean="0"/>
              <a:t> 2007* </a:t>
            </a:r>
            <a:r>
              <a:rPr lang="es-AR" dirty="0" err="1" smtClean="0"/>
              <a:t>Union</a:t>
            </a:r>
            <a:r>
              <a:rPr lang="es-AR" dirty="0" smtClean="0"/>
              <a:t> </a:t>
            </a:r>
            <a:r>
              <a:rPr lang="es-AR" dirty="0" err="1" smtClean="0"/>
              <a:t>Resurgence</a:t>
            </a:r>
            <a:r>
              <a:rPr lang="es-AR" dirty="0" smtClean="0"/>
              <a:t> and </a:t>
            </a:r>
            <a:r>
              <a:rPr lang="es-AR" dirty="0" err="1" smtClean="0"/>
              <a:t>Segmented</a:t>
            </a:r>
            <a:r>
              <a:rPr lang="es-AR" dirty="0" smtClean="0"/>
              <a:t> </a:t>
            </a:r>
            <a:r>
              <a:rPr lang="es-AR" dirty="0" err="1" smtClean="0"/>
              <a:t>Neocorporatism</a:t>
            </a:r>
            <a:r>
              <a:rPr lang="es-AR" dirty="0" smtClean="0"/>
              <a:t> in Argentina (2003–2007)</a:t>
            </a:r>
            <a:br>
              <a:rPr lang="es-AR" dirty="0" smtClean="0"/>
            </a:br>
            <a:r>
              <a:rPr lang="es-AR" dirty="0" smtClean="0"/>
              <a:t/>
            </a:r>
            <a:br>
              <a:rPr lang="es-AR" dirty="0" smtClean="0"/>
            </a:br>
            <a:endParaRPr lang="es-AR" dirty="0"/>
          </a:p>
        </p:txBody>
      </p:sp>
      <p:sp>
        <p:nvSpPr>
          <p:cNvPr id="4" name="3 Marcador de número de diapositiva"/>
          <p:cNvSpPr>
            <a:spLocks noGrp="1"/>
          </p:cNvSpPr>
          <p:nvPr>
            <p:ph type="sldNum" sz="quarter" idx="10"/>
          </p:nvPr>
        </p:nvSpPr>
        <p:spPr/>
        <p:txBody>
          <a:bodyPr/>
          <a:lstStyle/>
          <a:p>
            <a:fld id="{67F715A1-4ADC-44E0-9587-804FF39D6B22}" type="slidenum">
              <a:rPr lang="en-US" smtClean="0"/>
              <a:pPr/>
              <a:t>9</a:t>
            </a:fld>
            <a:endParaRPr lang="en-US"/>
          </a:p>
        </p:txBody>
      </p:sp>
    </p:spTree>
    <p:extLst>
      <p:ext uri="{BB962C8B-B14F-4D97-AF65-F5344CB8AC3E}">
        <p14:creationId xmlns:p14="http://schemas.microsoft.com/office/powerpoint/2010/main" val="35817790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325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Otra característica señalada comúnmente cuando se debate el modelo sindical es el principio conocido como erga omnes que invierte la representación haciendo que el resultado de las negociaciones colectivas homologadas por el Ministerio de Trabajo recaiga sobre todos los trabajadores del universo en cuestión, sin importar si poseen o no afiliación al sindicato (entre otros, </a:t>
            </a:r>
            <a:r>
              <a:rPr lang="es-AR" dirty="0" err="1" smtClean="0"/>
              <a:t>Abós</a:t>
            </a:r>
            <a:r>
              <a:rPr lang="es-AR" dirty="0" smtClean="0"/>
              <a:t>, 1989; Vázquez </a:t>
            </a:r>
            <a:r>
              <a:rPr lang="es-AR" dirty="0" err="1" smtClean="0"/>
              <a:t>Vialard</a:t>
            </a:r>
            <a:r>
              <a:rPr lang="es-AR" dirty="0" smtClean="0"/>
              <a:t>, 1995; </a:t>
            </a:r>
            <a:r>
              <a:rPr lang="es-AR" dirty="0" err="1" smtClean="0"/>
              <a:t>Drolas</a:t>
            </a:r>
            <a:r>
              <a:rPr lang="es-AR" dirty="0" smtClean="0"/>
              <a:t>, 2004; </a:t>
            </a:r>
            <a:r>
              <a:rPr lang="es-AR" dirty="0" err="1" smtClean="0"/>
              <a:t>Etala</a:t>
            </a:r>
            <a:r>
              <a:rPr lang="es-AR" dirty="0" smtClean="0"/>
              <a:t>, 2010; </a:t>
            </a:r>
            <a:r>
              <a:rPr lang="es-AR" dirty="0" err="1" smtClean="0"/>
              <a:t>Etchemendy</a:t>
            </a:r>
            <a:r>
              <a:rPr lang="es-AR" dirty="0" smtClean="0"/>
              <a:t> et al., 2011). Siguiendo los señalamientos de </a:t>
            </a:r>
            <a:r>
              <a:rPr lang="es-AR" dirty="0" err="1" smtClean="0"/>
              <a:t>Battistini</a:t>
            </a:r>
            <a:r>
              <a:rPr lang="es-AR" dirty="0" smtClean="0"/>
              <a:t> y </a:t>
            </a:r>
            <a:r>
              <a:rPr lang="es-AR" dirty="0" err="1" smtClean="0"/>
              <a:t>Trajtemberg</a:t>
            </a:r>
            <a:r>
              <a:rPr lang="es-AR" dirty="0" smtClean="0"/>
              <a:t>, este principio de la legislación genera que: [...] el sindicato es relevado de la necesidad de validar permanentemente su representatividad frente a los trabajadores, ya que al contar con la personería gremial es el único que puede negociar, lo cual le traslada inmediatamente la representación del conjunto de trabajadores por los cuales negoció. De este modo, la representación de los trabajadores se ejerce de arriba hacia abajo (</a:t>
            </a:r>
            <a:r>
              <a:rPr lang="es-AR" dirty="0" err="1" smtClean="0"/>
              <a:t>Battistini</a:t>
            </a:r>
            <a:r>
              <a:rPr lang="es-AR" dirty="0" smtClean="0"/>
              <a:t> y </a:t>
            </a:r>
            <a:r>
              <a:rPr lang="es-AR" dirty="0" err="1" smtClean="0"/>
              <a:t>Trajtemberg</a:t>
            </a:r>
            <a:r>
              <a:rPr lang="es-AR" dirty="0" smtClean="0"/>
              <a:t>, 2014: 7).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sz="1200" b="0" i="1" kern="1200" dirty="0" smtClean="0">
                <a:solidFill>
                  <a:schemeClr val="tx1"/>
                </a:solidFill>
                <a:effectLst/>
                <a:latin typeface="+mn-lt"/>
                <a:ea typeface="+mn-ea"/>
                <a:cs typeface="+mn-cs"/>
              </a:rPr>
              <a:t>Este principio establece que las disposiciones instituidas en los Convenios se mantienen vigentes aun</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después de vencer el período por el cual se celebró el acuerdo. Esta </a:t>
            </a:r>
            <a:r>
              <a:rPr lang="es-AR" sz="1200" b="0" i="1" kern="1200" dirty="0" err="1" smtClean="0">
                <a:solidFill>
                  <a:schemeClr val="tx1"/>
                </a:solidFill>
                <a:effectLst/>
                <a:latin typeface="+mn-lt"/>
                <a:ea typeface="+mn-ea"/>
                <a:cs typeface="+mn-cs"/>
              </a:rPr>
              <a:t>fgura</a:t>
            </a:r>
            <a:r>
              <a:rPr lang="es-AR" sz="1200" b="0" i="1" kern="1200" dirty="0" smtClean="0">
                <a:solidFill>
                  <a:schemeClr val="tx1"/>
                </a:solidFill>
                <a:effectLst/>
                <a:latin typeface="+mn-lt"/>
                <a:ea typeface="+mn-ea"/>
                <a:cs typeface="+mn-cs"/>
              </a:rPr>
              <a:t> fue abolida en la Reforma laboral</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de 2000 pero luego reinstaurada en la nueva Ley de 2004.</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8. A principios de los noventa, las políticas laborales promovieron la negociación de aumentos salariales</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solo podían basarse en aumentos de productividad. Asimismo, se fomentó la descentralización de la</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negociación colectiva salarios. Para un mayor detalle de la perspectiva histórica y las </a:t>
            </a:r>
            <a:r>
              <a:rPr lang="es-AR" sz="1200" b="0" i="1" kern="1200" dirty="0" err="1" smtClean="0">
                <a:solidFill>
                  <a:schemeClr val="tx1"/>
                </a:solidFill>
                <a:effectLst/>
                <a:latin typeface="+mn-lt"/>
                <a:ea typeface="+mn-ea"/>
                <a:cs typeface="+mn-cs"/>
              </a:rPr>
              <a:t>modifcaciones</a:t>
            </a:r>
            <a:r>
              <a:rPr lang="es-AR" sz="1200" b="0" i="1" kern="1200" dirty="0" smtClean="0">
                <a:solidFill>
                  <a:schemeClr val="tx1"/>
                </a:solidFill>
                <a:effectLst/>
                <a:latin typeface="+mn-lt"/>
                <a:ea typeface="+mn-ea"/>
                <a:cs typeface="+mn-cs"/>
              </a:rPr>
              <a:t> en</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la legislación relativa a la negociación colectiva se puede consultar </a:t>
            </a:r>
            <a:r>
              <a:rPr lang="es-AR" sz="1200" b="0" i="1" kern="1200" dirty="0" err="1" smtClean="0">
                <a:solidFill>
                  <a:schemeClr val="tx1"/>
                </a:solidFill>
                <a:effectLst/>
                <a:latin typeface="+mn-lt"/>
                <a:ea typeface="+mn-ea"/>
                <a:cs typeface="+mn-cs"/>
              </a:rPr>
              <a:t>Beccaria</a:t>
            </a:r>
            <a:r>
              <a:rPr lang="es-AR" sz="1200" b="0" i="1" kern="1200" dirty="0" smtClean="0">
                <a:solidFill>
                  <a:schemeClr val="tx1"/>
                </a:solidFill>
                <a:effectLst/>
                <a:latin typeface="+mn-lt"/>
                <a:ea typeface="+mn-ea"/>
                <a:cs typeface="+mn-cs"/>
              </a:rPr>
              <a:t> y </a:t>
            </a:r>
            <a:r>
              <a:rPr lang="es-AR" sz="1200" b="0" i="1" kern="1200" dirty="0" err="1" smtClean="0">
                <a:solidFill>
                  <a:schemeClr val="tx1"/>
                </a:solidFill>
                <a:effectLst/>
                <a:latin typeface="+mn-lt"/>
                <a:ea typeface="+mn-ea"/>
                <a:cs typeface="+mn-cs"/>
              </a:rPr>
              <a:t>Galin</a:t>
            </a:r>
            <a:r>
              <a:rPr lang="es-AR" sz="1200" b="0" i="1" kern="1200" dirty="0" smtClean="0">
                <a:solidFill>
                  <a:schemeClr val="tx1"/>
                </a:solidFill>
                <a:effectLst/>
                <a:latin typeface="+mn-lt"/>
                <a:ea typeface="+mn-ea"/>
                <a:cs typeface="+mn-cs"/>
              </a:rPr>
              <a:t> (2002) y Marshall</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y </a:t>
            </a:r>
            <a:r>
              <a:rPr lang="es-AR" sz="1200" b="0" i="1" kern="1200" dirty="0" err="1" smtClean="0">
                <a:solidFill>
                  <a:schemeClr val="tx1"/>
                </a:solidFill>
                <a:effectLst/>
                <a:latin typeface="+mn-lt"/>
                <a:ea typeface="+mn-ea"/>
                <a:cs typeface="+mn-cs"/>
              </a:rPr>
              <a:t>Perelman</a:t>
            </a:r>
            <a:r>
              <a:rPr lang="es-AR" sz="1200" b="0" i="1" kern="1200" dirty="0" smtClean="0">
                <a:solidFill>
                  <a:schemeClr val="tx1"/>
                </a:solidFill>
                <a:effectLst/>
                <a:latin typeface="+mn-lt"/>
                <a:ea typeface="+mn-ea"/>
                <a:cs typeface="+mn-cs"/>
              </a:rPr>
              <a:t> (2004).</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9. Durante la década de 1990 la negociación salarial dejó de ser el eje de las negociaciones, y en los</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contenidos de las negociaciones pasaron a prevalecer cláusulas de </a:t>
            </a:r>
            <a:r>
              <a:rPr lang="es-AR" sz="1200" b="0" i="1" kern="1200" dirty="0" err="1" smtClean="0">
                <a:solidFill>
                  <a:schemeClr val="tx1"/>
                </a:solidFill>
                <a:effectLst/>
                <a:latin typeface="+mn-lt"/>
                <a:ea typeface="+mn-ea"/>
                <a:cs typeface="+mn-cs"/>
              </a:rPr>
              <a:t>ﬂexibilidad</a:t>
            </a:r>
            <a:r>
              <a:rPr lang="es-AR" sz="1200" b="0" i="1" kern="1200" dirty="0" smtClean="0">
                <a:solidFill>
                  <a:schemeClr val="tx1"/>
                </a:solidFill>
                <a:effectLst/>
                <a:latin typeface="+mn-lt"/>
                <a:ea typeface="+mn-ea"/>
                <a:cs typeface="+mn-cs"/>
              </a:rPr>
              <a:t> (</a:t>
            </a:r>
            <a:r>
              <a:rPr lang="es-AR" sz="1200" b="0" i="1" kern="1200" dirty="0" err="1" smtClean="0">
                <a:solidFill>
                  <a:schemeClr val="tx1"/>
                </a:solidFill>
                <a:effectLst/>
                <a:latin typeface="+mn-lt"/>
                <a:ea typeface="+mn-ea"/>
                <a:cs typeface="+mn-cs"/>
              </a:rPr>
              <a:t>Trajtemberg</a:t>
            </a:r>
            <a:r>
              <a:rPr lang="es-AR" sz="1200" b="0" i="1" kern="1200" dirty="0" smtClean="0">
                <a:solidFill>
                  <a:schemeClr val="tx1"/>
                </a:solidFill>
                <a:effectLst/>
                <a:latin typeface="+mn-lt"/>
                <a:ea typeface="+mn-ea"/>
                <a:cs typeface="+mn-cs"/>
              </a:rPr>
              <a:t> et al., 2009).</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10. Producto del mecanismo de erga et omnes de los convenios, el contenido de la negociación se aplica</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tanto a los trabajadores sindicalizados como a los no sindicalizados. La tasa de </a:t>
            </a:r>
            <a:r>
              <a:rPr lang="es-AR" sz="1200" b="0" i="1" kern="1200" dirty="0" err="1" smtClean="0">
                <a:solidFill>
                  <a:schemeClr val="tx1"/>
                </a:solidFill>
                <a:effectLst/>
                <a:latin typeface="+mn-lt"/>
                <a:ea typeface="+mn-ea"/>
                <a:cs typeface="+mn-cs"/>
              </a:rPr>
              <a:t>afliación</a:t>
            </a:r>
            <a:r>
              <a:rPr lang="es-AR" sz="1200" b="0" i="1" kern="1200" dirty="0" smtClean="0">
                <a:solidFill>
                  <a:schemeClr val="tx1"/>
                </a:solidFill>
                <a:effectLst/>
                <a:latin typeface="+mn-lt"/>
                <a:ea typeface="+mn-ea"/>
                <a:cs typeface="+mn-cs"/>
              </a:rPr>
              <a:t> sindical en Argentina se ubica en 37,6% del total de asalariados, siendo la más elevada en América (</a:t>
            </a:r>
            <a:r>
              <a:rPr lang="es-AR" sz="1200" b="0" i="1" kern="1200" dirty="0" err="1" smtClean="0">
                <a:solidFill>
                  <a:schemeClr val="tx1"/>
                </a:solidFill>
                <a:effectLst/>
                <a:latin typeface="+mn-lt"/>
                <a:ea typeface="+mn-ea"/>
                <a:cs typeface="+mn-cs"/>
              </a:rPr>
              <a:t>Hayter</a:t>
            </a:r>
            <a:r>
              <a:rPr lang="es-AR" sz="1200" b="0" i="1" kern="1200" dirty="0" smtClean="0">
                <a:solidFill>
                  <a:schemeClr val="tx1"/>
                </a:solidFill>
                <a:effectLst/>
                <a:latin typeface="+mn-lt"/>
                <a:ea typeface="+mn-ea"/>
                <a:cs typeface="+mn-cs"/>
              </a:rPr>
              <a:t> y </a:t>
            </a:r>
            <a:r>
              <a:rPr lang="es-AR" sz="1200" b="0" i="1" kern="1200" dirty="0" err="1" smtClean="0">
                <a:solidFill>
                  <a:schemeClr val="tx1"/>
                </a:solidFill>
                <a:effectLst/>
                <a:latin typeface="+mn-lt"/>
                <a:ea typeface="+mn-ea"/>
                <a:cs typeface="+mn-cs"/>
              </a:rPr>
              <a:t>Stoevska</a:t>
            </a:r>
            <a:r>
              <a:rPr lang="es-AR" sz="1200" b="0" i="1" kern="1200" dirty="0" smtClean="0">
                <a:solidFill>
                  <a:schemeClr val="tx1"/>
                </a:solidFill>
                <a:effectLst/>
                <a:latin typeface="+mn-lt"/>
                <a:ea typeface="+mn-ea"/>
                <a:cs typeface="+mn-cs"/>
              </a:rPr>
              <a:t>,</a:t>
            </a:r>
            <a:br>
              <a:rPr lang="es-AR" sz="1200" b="0" i="1" kern="1200" dirty="0" smtClean="0">
                <a:solidFill>
                  <a:schemeClr val="tx1"/>
                </a:solidFill>
                <a:effectLst/>
                <a:latin typeface="+mn-lt"/>
                <a:ea typeface="+mn-ea"/>
                <a:cs typeface="+mn-cs"/>
              </a:rPr>
            </a:br>
            <a:r>
              <a:rPr lang="es-AR" sz="1200" b="0" i="1" kern="1200" dirty="0" smtClean="0">
                <a:solidFill>
                  <a:schemeClr val="tx1"/>
                </a:solidFill>
                <a:effectLst/>
                <a:latin typeface="+mn-lt"/>
                <a:ea typeface="+mn-ea"/>
                <a:cs typeface="+mn-cs"/>
              </a:rPr>
              <a:t>2011).</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sz="1200" b="1" i="0" kern="1200" dirty="0" smtClean="0">
                <a:solidFill>
                  <a:schemeClr val="tx1"/>
                </a:solidFill>
                <a:effectLst/>
                <a:latin typeface="+mn-lt"/>
                <a:ea typeface="+mn-ea"/>
                <a:cs typeface="+mn-cs"/>
              </a:rPr>
              <a:t>Unidad de análisis e indicadores de la conflictividad laboral</a:t>
            </a:r>
            <a:br>
              <a:rPr lang="es-AR" sz="1200" b="1"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La unidad de análisis adoptada es el </a:t>
            </a:r>
            <a:r>
              <a:rPr lang="es-AR" sz="1200" b="0" i="1" kern="1200" dirty="0" smtClean="0">
                <a:solidFill>
                  <a:schemeClr val="tx1"/>
                </a:solidFill>
                <a:effectLst/>
                <a:latin typeface="+mn-lt"/>
                <a:ea typeface="+mn-ea"/>
                <a:cs typeface="+mn-cs"/>
              </a:rPr>
              <a:t>conflicto colectivo de trabajo</a:t>
            </a:r>
            <a:r>
              <a:rPr lang="es-AR" sz="1200" b="0" i="0" kern="1200" dirty="0" smtClean="0">
                <a:solidFill>
                  <a:schemeClr val="tx1"/>
                </a:solidFill>
                <a:effectLst/>
                <a:latin typeface="+mn-lt"/>
                <a:ea typeface="+mn-ea"/>
                <a:cs typeface="+mn-cs"/>
              </a:rPr>
              <a:t>, entendiendo por tal la serie de</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eventos desencadenados a partir de la realización de una </a:t>
            </a:r>
            <a:r>
              <a:rPr lang="es-AR" sz="1200" b="0" i="1" kern="1200" dirty="0" smtClean="0">
                <a:solidFill>
                  <a:schemeClr val="tx1"/>
                </a:solidFill>
                <a:effectLst/>
                <a:latin typeface="+mn-lt"/>
                <a:ea typeface="+mn-ea"/>
                <a:cs typeface="+mn-cs"/>
              </a:rPr>
              <a:t>acción conflictiva </a:t>
            </a:r>
            <a:r>
              <a:rPr lang="es-AR" sz="1200" b="0" i="0" kern="1200" dirty="0" smtClean="0">
                <a:solidFill>
                  <a:schemeClr val="tx1"/>
                </a:solidFill>
                <a:effectLst/>
                <a:latin typeface="+mn-lt"/>
                <a:ea typeface="+mn-ea"/>
                <a:cs typeface="+mn-cs"/>
              </a:rPr>
              <a:t>por parte de un</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grupo de trabajadores o empleadores con el objeto de alcanzar sus reivindicaciones laborales.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Entre otras cosas, esto implica que en un mismo conflicto pueden llevarse a cabo varias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acciones conflictivas. Esta definición de la unidad de análisis, que se desprende de las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recomendaciones de la OIT referidas al “surgimiento de nuevas formas de acciones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reivindicativas y la necesidad de que sean abarcadas por las normas estadísticas nacionales e</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internacionales”, está en línea con la propia práctica administrativa del </a:t>
            </a:r>
            <a:r>
              <a:rPr lang="es-AR" sz="1200" b="0" i="0" kern="1200" dirty="0" err="1" smtClean="0">
                <a:solidFill>
                  <a:schemeClr val="tx1"/>
                </a:solidFill>
                <a:effectLst/>
                <a:latin typeface="+mn-lt"/>
                <a:ea typeface="+mn-ea"/>
                <a:cs typeface="+mn-cs"/>
              </a:rPr>
              <a:t>MTEySS</a:t>
            </a:r>
            <a:r>
              <a:rPr lang="es-AR" sz="1200" b="0" i="0" kern="1200" dirty="0" smtClean="0">
                <a:solidFill>
                  <a:schemeClr val="tx1"/>
                </a:solidFill>
                <a:effectLst/>
                <a:latin typeface="+mn-lt"/>
                <a:ea typeface="+mn-ea"/>
                <a:cs typeface="+mn-cs"/>
              </a:rPr>
              <a:t>, que atiende a la</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resolución de un conflicto con independencia de la cantidad de acciones conflictivas suscitadas</a:t>
            </a:r>
            <a:br>
              <a:rPr lang="es-AR" sz="1200" b="0" i="0" kern="1200" dirty="0" smtClean="0">
                <a:solidFill>
                  <a:schemeClr val="tx1"/>
                </a:solidFill>
                <a:effectLst/>
                <a:latin typeface="+mn-lt"/>
                <a:ea typeface="+mn-ea"/>
                <a:cs typeface="+mn-cs"/>
              </a:rPr>
            </a:br>
            <a:r>
              <a:rPr lang="es-AR" sz="1200" b="0" i="0" kern="1200" dirty="0" smtClean="0">
                <a:solidFill>
                  <a:schemeClr val="tx1"/>
                </a:solidFill>
                <a:effectLst/>
                <a:latin typeface="+mn-lt"/>
                <a:ea typeface="+mn-ea"/>
                <a:cs typeface="+mn-cs"/>
              </a:rPr>
              <a:t>por aquel.</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r>
              <a:rPr lang="es-AR" dirty="0" err="1" smtClean="0"/>
              <a:t>Biblio</a:t>
            </a:r>
            <a:r>
              <a:rPr lang="es-AR" dirty="0" smtClean="0"/>
              <a:t> </a:t>
            </a:r>
            <a:r>
              <a:rPr lang="es-AR" dirty="0" err="1" smtClean="0"/>
              <a:t>Unions</a:t>
            </a:r>
            <a:r>
              <a:rPr lang="es-AR" dirty="0" smtClean="0"/>
              <a:t>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*Distributivo*****************************</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 </a:t>
            </a:r>
            <a:r>
              <a:rPr lang="es-AR" dirty="0" err="1" smtClean="0"/>
              <a:t>MArshall</a:t>
            </a:r>
            <a:r>
              <a:rPr lang="es-AR" dirty="0" smtClean="0"/>
              <a:t> 2002</a:t>
            </a:r>
            <a:r>
              <a:rPr lang="es-ES_tradnl" dirty="0" smtClean="0"/>
              <a:t> </a:t>
            </a:r>
            <a:r>
              <a:rPr lang="es-AR" dirty="0" smtClean="0"/>
              <a:t>Transformaciones en el empleo y la intervención sindical en la industria - Efectos sobre la </a:t>
            </a:r>
            <a:r>
              <a:rPr lang="es-AR" dirty="0" err="1" smtClean="0"/>
              <a:t>desig</a:t>
            </a:r>
            <a:r>
              <a:rPr lang="es-AR" dirty="0" smtClean="0"/>
              <a:t> W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J Pedro </a:t>
            </a:r>
            <a:r>
              <a:rPr lang="es-AR" dirty="0" err="1" smtClean="0"/>
              <a:t>Ronconi</a:t>
            </a:r>
            <a:r>
              <a:rPr lang="es-AR" dirty="0" smtClean="0"/>
              <a:t> 2013* </a:t>
            </a:r>
            <a:r>
              <a:rPr lang="es-AR" dirty="0" err="1" smtClean="0"/>
              <a:t>Union</a:t>
            </a:r>
            <a:r>
              <a:rPr lang="es-AR" dirty="0" smtClean="0"/>
              <a:t> </a:t>
            </a:r>
            <a:r>
              <a:rPr lang="es-AR" dirty="0" err="1" smtClean="0"/>
              <a:t>negotiation</a:t>
            </a:r>
            <a:r>
              <a:rPr lang="es-AR" dirty="0" smtClean="0"/>
              <a:t> and </a:t>
            </a:r>
            <a:r>
              <a:rPr lang="es-AR" dirty="0" err="1" smtClean="0"/>
              <a:t>wage</a:t>
            </a:r>
            <a:r>
              <a:rPr lang="es-AR" dirty="0" smtClean="0"/>
              <a:t> </a:t>
            </a:r>
            <a:r>
              <a:rPr lang="es-AR" dirty="0" err="1" smtClean="0"/>
              <a:t>inequality</a:t>
            </a:r>
            <a:r>
              <a:rPr lang="es-AR" dirty="0" smtClean="0"/>
              <a:t> in </a:t>
            </a:r>
            <a:r>
              <a:rPr lang="es-AR" dirty="0" err="1" smtClean="0"/>
              <a:t>Arg</a:t>
            </a: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*J Alejo L Casanova 2016*NEGOCIACIÓN COLECTIVA Y CAMBIOS DISTRIBUTIVOS EN LOS INGRESOS LABORALES EN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L </a:t>
            </a:r>
            <a:r>
              <a:rPr lang="es-AR" dirty="0" err="1" smtClean="0"/>
              <a:t>Beccaria</a:t>
            </a:r>
            <a:r>
              <a:rPr lang="es-AR" dirty="0" smtClean="0"/>
              <a:t> A </a:t>
            </a:r>
            <a:r>
              <a:rPr lang="es-AR" dirty="0" err="1" smtClean="0"/>
              <a:t>Fernandez</a:t>
            </a:r>
            <a:r>
              <a:rPr lang="es-AR" dirty="0" smtClean="0"/>
              <a:t> D </a:t>
            </a:r>
            <a:r>
              <a:rPr lang="es-AR" dirty="0" err="1" smtClean="0"/>
              <a:t>Trajtamberg</a:t>
            </a:r>
            <a:r>
              <a:rPr lang="es-AR" dirty="0" smtClean="0"/>
              <a:t> 2017*Reducción de la desigualdad de las remuneraciones e instituciones laborales: Argentina 2003-2015</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J </a:t>
            </a:r>
            <a:r>
              <a:rPr lang="es-AR" dirty="0" err="1" smtClean="0"/>
              <a:t>MArtinez</a:t>
            </a:r>
            <a:r>
              <a:rPr lang="es-AR" dirty="0" smtClean="0"/>
              <a:t> Correa C Lombardo B </a:t>
            </a:r>
            <a:r>
              <a:rPr lang="es-AR" dirty="0" err="1" smtClean="0"/>
              <a:t>Bentivegna</a:t>
            </a:r>
            <a:r>
              <a:rPr lang="es-AR" dirty="0" smtClean="0"/>
              <a:t> 2018*</a:t>
            </a:r>
            <a:r>
              <a:rPr lang="es-AR" baseline="0" dirty="0" smtClean="0"/>
              <a:t> </a:t>
            </a:r>
            <a:r>
              <a:rPr lang="es-AR" dirty="0" smtClean="0"/>
              <a:t>Convenio Colectivo, Sindicatos y Dispersión Salarial: Evidencia de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Afiliación*************************************</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s-AR" dirty="0" smtClean="0"/>
              <a:t>* C Senén </a:t>
            </a:r>
            <a:r>
              <a:rPr lang="es-AR" dirty="0" err="1" smtClean="0"/>
              <a:t>Gonzalez</a:t>
            </a:r>
            <a:r>
              <a:rPr lang="es-AR" dirty="0" smtClean="0"/>
              <a:t> D </a:t>
            </a:r>
            <a:r>
              <a:rPr lang="es-AR" dirty="0" err="1" smtClean="0"/>
              <a:t>Trajtemberg</a:t>
            </a:r>
            <a:r>
              <a:rPr lang="es-AR" dirty="0" smtClean="0"/>
              <a:t> B </a:t>
            </a:r>
            <a:r>
              <a:rPr lang="es-AR" dirty="0" err="1" smtClean="0"/>
              <a:t>Medwid</a:t>
            </a:r>
            <a:r>
              <a:rPr lang="es-AR" dirty="0" smtClean="0"/>
              <a:t> 2010*	Tendencias actuales de la afiliación sindical en Argentina: evidencias de una encuesta a empresas - ETE“</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Marshall &amp; </a:t>
            </a:r>
            <a:r>
              <a:rPr lang="es-AR" dirty="0" err="1" smtClean="0"/>
              <a:t>Perelman</a:t>
            </a:r>
            <a:r>
              <a:rPr lang="es-AR" dirty="0" smtClean="0"/>
              <a:t> 2008 - Estrategias sindicales de afiliación en Argentina - A Marshall L </a:t>
            </a:r>
            <a:r>
              <a:rPr lang="es-AR" dirty="0" err="1" smtClean="0"/>
              <a:t>Perelman</a:t>
            </a:r>
            <a:r>
              <a:rPr lang="es-AR" dirty="0" smtClean="0"/>
              <a:t> 2008   </a:t>
            </a:r>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t>
            </a:r>
            <a:r>
              <a:rPr lang="es-AR" dirty="0" err="1" smtClean="0"/>
              <a:t>NColectiva</a:t>
            </a:r>
            <a:r>
              <a:rPr lang="es-AR"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 </a:t>
            </a:r>
            <a:r>
              <a:rPr lang="es-AR" dirty="0" err="1" smtClean="0"/>
              <a:t>MArticorena</a:t>
            </a:r>
            <a:r>
              <a:rPr lang="es-AR" dirty="0" smtClean="0"/>
              <a:t> 2011*</a:t>
            </a:r>
            <a:r>
              <a:rPr lang="es-AR" baseline="0" dirty="0" smtClean="0"/>
              <a:t> </a:t>
            </a:r>
            <a:r>
              <a:rPr lang="es-AR" dirty="0" smtClean="0"/>
              <a:t>Contrapuntos de la negociación colectiva en la industria manufacturera durante el período </a:t>
            </a:r>
            <a:r>
              <a:rPr lang="es-AR" dirty="0" err="1" smtClean="0"/>
              <a:t>postconvertibilidad</a:t>
            </a: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H Palomino D </a:t>
            </a:r>
            <a:r>
              <a:rPr lang="es-AR" dirty="0" err="1" smtClean="0"/>
              <a:t>Trajtemberg</a:t>
            </a:r>
            <a:r>
              <a:rPr lang="es-AR" dirty="0" smtClean="0"/>
              <a:t> 2006*	Una nueva dinámica de las relaciones laborales y la negociación colectiva en la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D </a:t>
            </a:r>
            <a:r>
              <a:rPr lang="es-AR" dirty="0" err="1" smtClean="0"/>
              <a:t>Trajtemberg</a:t>
            </a:r>
            <a:r>
              <a:rPr lang="es-AR" dirty="0" smtClean="0"/>
              <a:t> A </a:t>
            </a:r>
            <a:r>
              <a:rPr lang="es-AR" dirty="0" err="1" smtClean="0"/>
              <a:t>Pontoni</a:t>
            </a:r>
            <a:r>
              <a:rPr lang="es-AR" dirty="0" smtClean="0"/>
              <a:t>	 - Estructura, dinámica y vigencia del los CCT sectoriales en el ámbito privado 1975-2014</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 Senén </a:t>
            </a:r>
            <a:r>
              <a:rPr lang="es-AR" dirty="0" err="1" smtClean="0"/>
              <a:t>Gonzalez</a:t>
            </a:r>
            <a:r>
              <a:rPr lang="es-AR" dirty="0" smtClean="0"/>
              <a:t> B </a:t>
            </a:r>
            <a:r>
              <a:rPr lang="es-AR" dirty="0" err="1" smtClean="0"/>
              <a:t>Medwid</a:t>
            </a:r>
            <a:r>
              <a:rPr lang="es-AR" dirty="0" smtClean="0"/>
              <a:t> D </a:t>
            </a:r>
            <a:r>
              <a:rPr lang="es-AR" dirty="0" err="1" smtClean="0"/>
              <a:t>Trajtemberg</a:t>
            </a:r>
            <a:r>
              <a:rPr lang="es-AR" dirty="0" smtClean="0"/>
              <a:t> 2011* La negociación colectiva y sus determinantes en la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Conflicto laboral*****************************</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P </a:t>
            </a:r>
            <a:r>
              <a:rPr lang="es-AR" dirty="0" err="1" smtClean="0"/>
              <a:t>Ghigliani</a:t>
            </a:r>
            <a:r>
              <a:rPr lang="es-AR" dirty="0" smtClean="0"/>
              <a:t> 2009* Acerca de los estudios cuantitativos sobre conflictos laborales en Argentina (1973-2009)</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reflexiones sobre sus premisas teórico-metodológicas</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F Barrera </a:t>
            </a:r>
            <a:r>
              <a:rPr lang="es-AR" dirty="0" err="1" smtClean="0"/>
              <a:t>Insúa</a:t>
            </a:r>
            <a:r>
              <a:rPr lang="es-AR" dirty="0" smtClean="0"/>
              <a:t> 2014* La acción sindical en el </a:t>
            </a:r>
            <a:r>
              <a:rPr lang="es-AR" dirty="0" err="1" smtClean="0"/>
              <a:t>conﬂicto</a:t>
            </a:r>
            <a:r>
              <a:rPr lang="es-AR" dirty="0" smtClean="0"/>
              <a:t> salarial de la Argentina post-convertibilidad (2006-2010)</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M Payo </a:t>
            </a:r>
            <a:r>
              <a:rPr lang="es-AR" dirty="0" err="1" smtClean="0"/>
              <a:t>Esper</a:t>
            </a:r>
            <a:r>
              <a:rPr lang="es-AR" dirty="0" smtClean="0"/>
              <a:t> 2014* De los conflictos laborales a las huelgas generales. Algunos apuntes para pensar su dinámica 2002-2012 en Argentina</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Político**************************************</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 S </a:t>
            </a:r>
            <a:r>
              <a:rPr lang="es-AR" dirty="0" err="1" smtClean="0"/>
              <a:t>Etchemendy</a:t>
            </a:r>
            <a:r>
              <a:rPr lang="es-AR" dirty="0" smtClean="0"/>
              <a:t> R </a:t>
            </a:r>
            <a:r>
              <a:rPr lang="es-AR" dirty="0" err="1" smtClean="0"/>
              <a:t>Colliers</a:t>
            </a:r>
            <a:r>
              <a:rPr lang="es-AR" dirty="0" smtClean="0"/>
              <a:t> 2007* </a:t>
            </a:r>
            <a:r>
              <a:rPr lang="es-AR" dirty="0" err="1" smtClean="0"/>
              <a:t>Union</a:t>
            </a:r>
            <a:r>
              <a:rPr lang="es-AR" dirty="0" smtClean="0"/>
              <a:t> </a:t>
            </a:r>
            <a:r>
              <a:rPr lang="es-AR" dirty="0" err="1" smtClean="0"/>
              <a:t>Resurgence</a:t>
            </a:r>
            <a:r>
              <a:rPr lang="es-AR" dirty="0" smtClean="0"/>
              <a:t> and </a:t>
            </a:r>
            <a:r>
              <a:rPr lang="es-AR" dirty="0" err="1" smtClean="0"/>
              <a:t>Segmented</a:t>
            </a:r>
            <a:r>
              <a:rPr lang="es-AR" dirty="0" smtClean="0"/>
              <a:t> </a:t>
            </a:r>
            <a:r>
              <a:rPr lang="es-AR" dirty="0" err="1" smtClean="0"/>
              <a:t>Neocorporatism</a:t>
            </a:r>
            <a:r>
              <a:rPr lang="es-AR" dirty="0" smtClean="0"/>
              <a:t> in Argentina (2003–2007)</a:t>
            </a:r>
            <a:br>
              <a:rPr lang="es-AR" dirty="0" smtClean="0"/>
            </a:br>
            <a:r>
              <a:rPr lang="es-AR" dirty="0" smtClean="0"/>
              <a:t/>
            </a:r>
            <a:br>
              <a:rPr lang="es-AR" dirty="0" smtClean="0"/>
            </a:br>
            <a:endParaRPr lang="es-AR" dirty="0"/>
          </a:p>
        </p:txBody>
      </p:sp>
      <p:sp>
        <p:nvSpPr>
          <p:cNvPr id="4" name="3 Marcador de número de diapositiva"/>
          <p:cNvSpPr>
            <a:spLocks noGrp="1"/>
          </p:cNvSpPr>
          <p:nvPr>
            <p:ph type="sldNum" sz="quarter" idx="10"/>
          </p:nvPr>
        </p:nvSpPr>
        <p:spPr/>
        <p:txBody>
          <a:bodyPr/>
          <a:lstStyle/>
          <a:p>
            <a:fld id="{67F715A1-4ADC-44E0-9587-804FF39D6B22}" type="slidenum">
              <a:rPr lang="en-US" smtClean="0"/>
              <a:pPr/>
              <a:t>10</a:t>
            </a:fld>
            <a:endParaRPr lang="en-US"/>
          </a:p>
        </p:txBody>
      </p:sp>
    </p:spTree>
    <p:extLst>
      <p:ext uri="{BB962C8B-B14F-4D97-AF65-F5344CB8AC3E}">
        <p14:creationId xmlns:p14="http://schemas.microsoft.com/office/powerpoint/2010/main" val="3581779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2FCACE97-0C69-463B-AAF8-9CE76E153D6A}" type="datetime1">
              <a:rPr lang="en-US" smtClean="0"/>
              <a:pPr/>
              <a:t>5/8/2019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‹Nº›</a:t>
            </a:fld>
            <a:endParaRPr lang="en-US"/>
          </a:p>
        </p:txBody>
      </p:sp>
    </p:spTree>
    <p:extLst>
      <p:ext uri="{BB962C8B-B14F-4D97-AF65-F5344CB8AC3E}">
        <p14:creationId xmlns:p14="http://schemas.microsoft.com/office/powerpoint/2010/main" val="410338600"/>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2FCACE97-0C69-463B-AAF8-9CE76E153D6A}" type="datetime1">
              <a:rPr lang="en-US" smtClean="0"/>
              <a:pPr/>
              <a:t>5/8/2019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875541-8164-4CC7-9F2F-6F0C49BB858D}" type="slidenum">
              <a:rPr lang="en-US" smtClean="0"/>
              <a:pPr/>
              <a:t>‹Nº›</a:t>
            </a:fld>
            <a:endParaRPr lang="en-US"/>
          </a:p>
        </p:txBody>
      </p:sp>
    </p:spTree>
    <p:extLst>
      <p:ext uri="{BB962C8B-B14F-4D97-AF65-F5344CB8AC3E}">
        <p14:creationId xmlns:p14="http://schemas.microsoft.com/office/powerpoint/2010/main" val="95763902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2FCACE97-0C69-463B-AAF8-9CE76E153D6A}" type="datetime1">
              <a:rPr lang="en-US" smtClean="0"/>
              <a:pPr/>
              <a:t>5/8/2019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‹Nº›</a:t>
            </a:fld>
            <a:endParaRPr lang="en-US"/>
          </a:p>
        </p:txBody>
      </p:sp>
    </p:spTree>
    <p:extLst>
      <p:ext uri="{BB962C8B-B14F-4D97-AF65-F5344CB8AC3E}">
        <p14:creationId xmlns:p14="http://schemas.microsoft.com/office/powerpoint/2010/main" val="220755468"/>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smtClean="0"/>
              <a:t>Editar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2FCACE97-0C69-463B-AAF8-9CE76E153D6A}" type="datetime1">
              <a:rPr lang="en-US" smtClean="0"/>
              <a:pPr/>
              <a:t>5/8/2019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‹Nº›</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027386005"/>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2FCACE97-0C69-463B-AAF8-9CE76E153D6A}" type="datetime1">
              <a:rPr lang="en-US" smtClean="0"/>
              <a:pPr/>
              <a:t>5/8/2019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‹Nº›</a:t>
            </a:fld>
            <a:endParaRPr lang="en-US"/>
          </a:p>
        </p:txBody>
      </p:sp>
    </p:spTree>
    <p:extLst>
      <p:ext uri="{BB962C8B-B14F-4D97-AF65-F5344CB8AC3E}">
        <p14:creationId xmlns:p14="http://schemas.microsoft.com/office/powerpoint/2010/main" val="1139736240"/>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FCACE97-0C69-463B-AAF8-9CE76E153D6A}" type="datetime1">
              <a:rPr lang="en-US" smtClean="0"/>
              <a:pPr/>
              <a:t>5/8/2019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‹Nº›</a:t>
            </a:fld>
            <a:endParaRPr lang="en-US"/>
          </a:p>
        </p:txBody>
      </p:sp>
    </p:spTree>
    <p:extLst>
      <p:ext uri="{BB962C8B-B14F-4D97-AF65-F5344CB8AC3E}">
        <p14:creationId xmlns:p14="http://schemas.microsoft.com/office/powerpoint/2010/main" val="2982744227"/>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FCACE97-0C69-463B-AAF8-9CE76E153D6A}" type="datetime1">
              <a:rPr lang="en-US" smtClean="0"/>
              <a:pPr/>
              <a:t>5/8/2019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‹Nº›</a:t>
            </a:fld>
            <a:endParaRPr lang="en-US"/>
          </a:p>
        </p:txBody>
      </p:sp>
    </p:spTree>
    <p:extLst>
      <p:ext uri="{BB962C8B-B14F-4D97-AF65-F5344CB8AC3E}">
        <p14:creationId xmlns:p14="http://schemas.microsoft.com/office/powerpoint/2010/main" val="2470974608"/>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FCACE97-0C69-463B-AAF8-9CE76E153D6A}" type="datetime1">
              <a:rPr lang="en-US" smtClean="0"/>
              <a:pPr/>
              <a:t>5/8/2019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‹Nº›</a:t>
            </a:fld>
            <a:endParaRPr lang="en-US"/>
          </a:p>
        </p:txBody>
      </p:sp>
    </p:spTree>
    <p:extLst>
      <p:ext uri="{BB962C8B-B14F-4D97-AF65-F5344CB8AC3E}">
        <p14:creationId xmlns:p14="http://schemas.microsoft.com/office/powerpoint/2010/main" val="938402839"/>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FCACE97-0C69-463B-AAF8-9CE76E153D6A}" type="datetime1">
              <a:rPr lang="en-US" smtClean="0"/>
              <a:pPr/>
              <a:t>5/8/2019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‹Nº›</a:t>
            </a:fld>
            <a:endParaRPr lang="en-US"/>
          </a:p>
        </p:txBody>
      </p:sp>
    </p:spTree>
    <p:extLst>
      <p:ext uri="{BB962C8B-B14F-4D97-AF65-F5344CB8AC3E}">
        <p14:creationId xmlns:p14="http://schemas.microsoft.com/office/powerpoint/2010/main" val="4051438418"/>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p>
            <a:fld id="{2FCACE97-0C69-463B-AAF8-9CE76E153D6A}" type="datetime1">
              <a:rPr lang="en-US" smtClean="0"/>
              <a:pPr/>
              <a:t>5/8/2019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‹Nº›</a:t>
            </a:fld>
            <a:endParaRPr lang="en-US"/>
          </a:p>
        </p:txBody>
      </p:sp>
    </p:spTree>
    <p:extLst>
      <p:ext uri="{BB962C8B-B14F-4D97-AF65-F5344CB8AC3E}">
        <p14:creationId xmlns:p14="http://schemas.microsoft.com/office/powerpoint/2010/main" val="2504799562"/>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2FCACE97-0C69-463B-AAF8-9CE76E153D6A}" type="datetime1">
              <a:rPr lang="en-US" smtClean="0"/>
              <a:pPr/>
              <a:t>5/8/2019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‹Nº›</a:t>
            </a:fld>
            <a:endParaRPr lang="en-US"/>
          </a:p>
        </p:txBody>
      </p:sp>
    </p:spTree>
    <p:extLst>
      <p:ext uri="{BB962C8B-B14F-4D97-AF65-F5344CB8AC3E}">
        <p14:creationId xmlns:p14="http://schemas.microsoft.com/office/powerpoint/2010/main" val="3089228201"/>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2FCACE97-0C69-463B-AAF8-9CE76E153D6A}" type="datetime1">
              <a:rPr lang="en-US" smtClean="0"/>
              <a:pPr/>
              <a:t>5/8/2019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875541-8164-4CC7-9F2F-6F0C49BB858D}" type="slidenum">
              <a:rPr lang="en-US" smtClean="0"/>
              <a:pPr/>
              <a:t>‹Nº›</a:t>
            </a:fld>
            <a:endParaRPr lang="en-US"/>
          </a:p>
        </p:txBody>
      </p:sp>
    </p:spTree>
    <p:extLst>
      <p:ext uri="{BB962C8B-B14F-4D97-AF65-F5344CB8AC3E}">
        <p14:creationId xmlns:p14="http://schemas.microsoft.com/office/powerpoint/2010/main" val="207528713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2FCACE97-0C69-463B-AAF8-9CE76E153D6A}" type="datetime1">
              <a:rPr lang="en-US" smtClean="0"/>
              <a:pPr/>
              <a:t>5/8/2019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875541-8164-4CC7-9F2F-6F0C49BB858D}" type="slidenum">
              <a:rPr lang="en-US" smtClean="0"/>
              <a:pPr/>
              <a:t>‹Nº›</a:t>
            </a:fld>
            <a:endParaRPr lang="en-US"/>
          </a:p>
        </p:txBody>
      </p:sp>
    </p:spTree>
    <p:extLst>
      <p:ext uri="{BB962C8B-B14F-4D97-AF65-F5344CB8AC3E}">
        <p14:creationId xmlns:p14="http://schemas.microsoft.com/office/powerpoint/2010/main" val="2485878871"/>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fld id="{2FCACE97-0C69-463B-AAF8-9CE76E153D6A}" type="datetime1">
              <a:rPr lang="en-US" smtClean="0"/>
              <a:pPr/>
              <a:t>5/8/2019</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BA875541-8164-4CC7-9F2F-6F0C49BB858D}" type="slidenum">
              <a:rPr lang="en-US" smtClean="0"/>
              <a:pPr/>
              <a:t>‹Nº›</a:t>
            </a:fld>
            <a:endParaRPr lang="en-US"/>
          </a:p>
        </p:txBody>
      </p:sp>
    </p:spTree>
    <p:extLst>
      <p:ext uri="{BB962C8B-B14F-4D97-AF65-F5344CB8AC3E}">
        <p14:creationId xmlns:p14="http://schemas.microsoft.com/office/powerpoint/2010/main" val="3200137535"/>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FCACE97-0C69-463B-AAF8-9CE76E153D6A}" type="datetime1">
              <a:rPr lang="en-US" smtClean="0"/>
              <a:pPr/>
              <a:t>5/8/2019</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BA875541-8164-4CC7-9F2F-6F0C49BB858D}" type="slidenum">
              <a:rPr lang="en-US" smtClean="0"/>
              <a:pPr/>
              <a:t>‹Nº›</a:t>
            </a:fld>
            <a:endParaRPr lang="en-US"/>
          </a:p>
        </p:txBody>
      </p:sp>
    </p:spTree>
    <p:extLst>
      <p:ext uri="{BB962C8B-B14F-4D97-AF65-F5344CB8AC3E}">
        <p14:creationId xmlns:p14="http://schemas.microsoft.com/office/powerpoint/2010/main" val="1971104242"/>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7" name="Date Placeholder 4"/>
          <p:cNvSpPr>
            <a:spLocks noGrp="1"/>
          </p:cNvSpPr>
          <p:nvPr>
            <p:ph type="dt" sz="half" idx="10"/>
          </p:nvPr>
        </p:nvSpPr>
        <p:spPr/>
        <p:txBody>
          <a:bodyPr/>
          <a:lstStyle/>
          <a:p>
            <a:fld id="{2FCACE97-0C69-463B-AAF8-9CE76E153D6A}" type="datetime1">
              <a:rPr lang="en-US" smtClean="0"/>
              <a:pPr/>
              <a:t>5/8/2019</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BA875541-8164-4CC7-9F2F-6F0C49BB858D}" type="slidenum">
              <a:rPr lang="en-US" smtClean="0"/>
              <a:pPr/>
              <a:t>‹Nº›</a:t>
            </a:fld>
            <a:endParaRPr lang="en-US"/>
          </a:p>
        </p:txBody>
      </p:sp>
    </p:spTree>
    <p:extLst>
      <p:ext uri="{BB962C8B-B14F-4D97-AF65-F5344CB8AC3E}">
        <p14:creationId xmlns:p14="http://schemas.microsoft.com/office/powerpoint/2010/main" val="809107647"/>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2FCACE97-0C69-463B-AAF8-9CE76E153D6A}" type="datetime1">
              <a:rPr lang="en-US" smtClean="0"/>
              <a:pPr/>
              <a:t>5/8/2019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875541-8164-4CC7-9F2F-6F0C49BB858D}" type="slidenum">
              <a:rPr lang="en-US" smtClean="0"/>
              <a:pPr/>
              <a:t>‹Nº›</a:t>
            </a:fld>
            <a:endParaRPr lang="en-US"/>
          </a:p>
        </p:txBody>
      </p:sp>
    </p:spTree>
    <p:extLst>
      <p:ext uri="{BB962C8B-B14F-4D97-AF65-F5344CB8AC3E}">
        <p14:creationId xmlns:p14="http://schemas.microsoft.com/office/powerpoint/2010/main" val="1709736193"/>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97000"/>
                <a:hueMod val="88000"/>
                <a:satMod val="130000"/>
                <a:lumMod val="124000"/>
              </a:schemeClr>
            </a:gs>
            <a:gs pos="100000">
              <a:schemeClr val="bg2">
                <a:tint val="96000"/>
                <a:shade val="88000"/>
                <a:hueMod val="108000"/>
                <a:satMod val="164000"/>
                <a:lumMod val="76000"/>
                <a:alpha val="50000"/>
              </a:schemeClr>
            </a:gs>
          </a:gsLst>
          <a:path path="circle">
            <a:fillToRect l="45000" t="65000" r="125000" b="100000"/>
          </a:path>
          <a:tileRect/>
        </a:gra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FCACE97-0C69-463B-AAF8-9CE76E153D6A}" type="datetime1">
              <a:rPr lang="en-US" smtClean="0"/>
              <a:pPr/>
              <a:t>5/8/2019</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BA875541-8164-4CC7-9F2F-6F0C49BB858D}" type="slidenum">
              <a:rPr lang="en-US" smtClean="0"/>
              <a:pPr/>
              <a:t>‹Nº›</a:t>
            </a:fld>
            <a:endParaRPr lang="en-US"/>
          </a:p>
        </p:txBody>
      </p:sp>
    </p:spTree>
    <p:extLst>
      <p:ext uri="{BB962C8B-B14F-4D97-AF65-F5344CB8AC3E}">
        <p14:creationId xmlns:p14="http://schemas.microsoft.com/office/powerpoint/2010/main" val="3019134723"/>
      </p:ext>
    </p:extLst>
  </p:cSld>
  <p:clrMap bg1="dk1" tx1="lt1" bg2="dk2" tx2="lt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 id="2147483714" r:id="rId14"/>
    <p:sldLayoutId id="2147483715" r:id="rId15"/>
    <p:sldLayoutId id="2147483716" r:id="rId16"/>
    <p:sldLayoutId id="2147483717" r:id="rId17"/>
  </p:sldLayoutIdLst>
  <p:hf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chart" Target="../charts/chart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7.jpeg"/><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7.jpeg"/><Relationship Id="rId7" Type="http://schemas.openxmlformats.org/officeDocument/2006/relationships/diagramColors" Target="../diagrams/colors2.xm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7.jpeg"/><Relationship Id="rId7" Type="http://schemas.openxmlformats.org/officeDocument/2006/relationships/diagramColors" Target="../diagrams/colors3.xml"/><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40049" y="3140309"/>
            <a:ext cx="8126362" cy="1697162"/>
          </a:xfrm>
        </p:spPr>
        <p:txBody>
          <a:bodyPr>
            <a:noAutofit/>
          </a:bodyPr>
          <a:lstStyle/>
          <a:p>
            <a:pPr lvl="0" defTabSz="914400">
              <a:spcBef>
                <a:spcPts val="0"/>
              </a:spcBef>
              <a:spcAft>
                <a:spcPts val="0"/>
              </a:spcAft>
              <a:buClrTx/>
              <a:buSzTx/>
              <a:defRPr/>
            </a:pPr>
            <a:r>
              <a:rPr lang="es-ES" sz="2400" b="1" cap="none" dirty="0" smtClean="0">
                <a:solidFill>
                  <a:schemeClr val="accent1">
                    <a:lumMod val="75000"/>
                  </a:schemeClr>
                </a:solidFill>
                <a:latin typeface="Century Gothic" pitchFamily="34" charset="0"/>
                <a:ea typeface="Verdana" pitchFamily="34" charset="0"/>
                <a:cs typeface="Consolas" pitchFamily="49" charset="0"/>
              </a:rPr>
              <a:t>María Celeste Gómez</a:t>
            </a:r>
            <a:endParaRPr lang="es-AR" sz="2400" b="1" dirty="0" smtClean="0">
              <a:solidFill>
                <a:schemeClr val="accent1">
                  <a:lumMod val="75000"/>
                </a:schemeClr>
              </a:solidFill>
              <a:latin typeface="Century Gothic" pitchFamily="34" charset="0"/>
              <a:ea typeface="Verdana" pitchFamily="34" charset="0"/>
              <a:cs typeface="Consolas" pitchFamily="49" charset="0"/>
            </a:endParaRPr>
          </a:p>
          <a:p>
            <a:r>
              <a:rPr lang="es-AR" b="1" cap="none" dirty="0" smtClean="0">
                <a:solidFill>
                  <a:schemeClr val="accent1">
                    <a:lumMod val="75000"/>
                  </a:schemeClr>
                </a:solidFill>
                <a:latin typeface="Century Gothic" pitchFamily="34" charset="0"/>
                <a:ea typeface="Verdana" pitchFamily="34" charset="0"/>
                <a:cs typeface="Verdana" pitchFamily="34" charset="0"/>
              </a:rPr>
              <a:t>FCE UNC</a:t>
            </a:r>
          </a:p>
          <a:p>
            <a:r>
              <a:rPr lang="es-AR" b="1" cap="none" dirty="0" smtClean="0">
                <a:solidFill>
                  <a:schemeClr val="accent1">
                    <a:lumMod val="75000"/>
                  </a:schemeClr>
                </a:solidFill>
                <a:latin typeface="Century Gothic" pitchFamily="34" charset="0"/>
                <a:ea typeface="Verdana" pitchFamily="34" charset="0"/>
                <a:cs typeface="Verdana" pitchFamily="34" charset="0"/>
              </a:rPr>
              <a:t>CICE UNC-CONICET </a:t>
            </a:r>
            <a:br>
              <a:rPr lang="es-AR" b="1" cap="none" dirty="0" smtClean="0">
                <a:solidFill>
                  <a:schemeClr val="accent1">
                    <a:lumMod val="75000"/>
                  </a:schemeClr>
                </a:solidFill>
                <a:latin typeface="Century Gothic" pitchFamily="34" charset="0"/>
                <a:ea typeface="Verdana" pitchFamily="34" charset="0"/>
                <a:cs typeface="Verdana" pitchFamily="34" charset="0"/>
              </a:rPr>
            </a:br>
            <a:endParaRPr lang="es-AR" b="1" cap="none" dirty="0" smtClean="0">
              <a:solidFill>
                <a:schemeClr val="accent1">
                  <a:lumMod val="75000"/>
                </a:schemeClr>
              </a:solidFill>
              <a:latin typeface="Century Gothic" pitchFamily="34" charset="0"/>
              <a:ea typeface="Verdana" pitchFamily="34" charset="0"/>
              <a:cs typeface="Verdana" pitchFamily="34" charset="0"/>
            </a:endParaRPr>
          </a:p>
        </p:txBody>
      </p:sp>
      <p:sp>
        <p:nvSpPr>
          <p:cNvPr id="4" name="Título 5"/>
          <p:cNvSpPr txBox="1">
            <a:spLocks/>
          </p:cNvSpPr>
          <p:nvPr/>
        </p:nvSpPr>
        <p:spPr>
          <a:xfrm>
            <a:off x="340049" y="1278798"/>
            <a:ext cx="7975308" cy="2235022"/>
          </a:xfrm>
          <a:prstGeom prst="rect">
            <a:avLst/>
          </a:prstGeom>
        </p:spPr>
        <p:txBody>
          <a:bodyPr vert="horz" lIns="0" tIns="45720" rIns="0" bIns="45720" rtlCol="0" anchor="t">
            <a:noAutofit/>
          </a:bodyPr>
          <a:lstStyle/>
          <a:p>
            <a:pPr marL="0" marR="0" lvl="0" indent="0" algn="l" defTabSz="914400" rtl="0" eaLnBrk="1" fontAlgn="auto" latinLnBrk="0" hangingPunct="1">
              <a:spcBef>
                <a:spcPct val="0"/>
              </a:spcBef>
              <a:spcAft>
                <a:spcPts val="0"/>
              </a:spcAft>
              <a:buClrTx/>
              <a:buSzTx/>
              <a:buFontTx/>
              <a:buNone/>
              <a:tabLst/>
              <a:defRPr/>
            </a:pPr>
            <a:r>
              <a:rPr kumimoji="0" lang="es-ES_tradnl" sz="2800" b="1" i="0" u="none" strike="noStrike" kern="1200" spc="0" normalizeH="0" baseline="0" noProof="0" dirty="0" smtClean="0">
                <a:ln>
                  <a:noFill/>
                </a:ln>
                <a:solidFill>
                  <a:schemeClr val="accent4">
                    <a:lumMod val="50000"/>
                  </a:schemeClr>
                </a:solidFill>
                <a:effectLst/>
                <a:uLnTx/>
                <a:uFillTx/>
                <a:latin typeface="Century Gothic" pitchFamily="34" charset="0"/>
                <a:ea typeface="Verdana" pitchFamily="34" charset="0"/>
                <a:cs typeface="Consolas" pitchFamily="49" charset="0"/>
              </a:rPr>
              <a:t>Dimensiones de</a:t>
            </a:r>
            <a:r>
              <a:rPr kumimoji="0" lang="es-ES_tradnl" sz="2800" b="1" i="0" u="none" strike="noStrike" kern="1200" spc="0" normalizeH="0" noProof="0" dirty="0" smtClean="0">
                <a:ln>
                  <a:noFill/>
                </a:ln>
                <a:solidFill>
                  <a:schemeClr val="accent4">
                    <a:lumMod val="50000"/>
                  </a:schemeClr>
                </a:solidFill>
                <a:effectLst/>
                <a:uLnTx/>
                <a:uFillTx/>
                <a:latin typeface="Century Gothic" pitchFamily="34" charset="0"/>
                <a:ea typeface="Verdana" pitchFamily="34" charset="0"/>
                <a:cs typeface="Consolas" pitchFamily="49" charset="0"/>
              </a:rPr>
              <a:t> poder sindical </a:t>
            </a:r>
          </a:p>
          <a:p>
            <a:pPr marL="0" marR="0" lvl="0" indent="0" algn="l" defTabSz="914400" rtl="0" eaLnBrk="1" fontAlgn="auto" latinLnBrk="0" hangingPunct="1">
              <a:spcBef>
                <a:spcPct val="0"/>
              </a:spcBef>
              <a:spcAft>
                <a:spcPts val="0"/>
              </a:spcAft>
              <a:buClrTx/>
              <a:buSzTx/>
              <a:buFontTx/>
              <a:buNone/>
              <a:tabLst/>
              <a:defRPr/>
            </a:pPr>
            <a:r>
              <a:rPr lang="es-ES_tradnl" sz="2800" b="1" dirty="0" smtClean="0">
                <a:solidFill>
                  <a:schemeClr val="accent4">
                    <a:lumMod val="50000"/>
                  </a:schemeClr>
                </a:solidFill>
                <a:latin typeface="Century Gothic" pitchFamily="34" charset="0"/>
                <a:ea typeface="Verdana" pitchFamily="34" charset="0"/>
                <a:cs typeface="Consolas" pitchFamily="49" charset="0"/>
              </a:rPr>
              <a:t>y</a:t>
            </a:r>
            <a:r>
              <a:rPr kumimoji="0" lang="es-ES_tradnl" sz="2800" b="1" i="0" u="none" strike="noStrike" kern="1200" spc="0" normalizeH="0" noProof="0" dirty="0" smtClean="0">
                <a:ln>
                  <a:noFill/>
                </a:ln>
                <a:solidFill>
                  <a:schemeClr val="accent4">
                    <a:lumMod val="50000"/>
                  </a:schemeClr>
                </a:solidFill>
                <a:effectLst/>
                <a:uLnTx/>
                <a:uFillTx/>
                <a:latin typeface="Century Gothic" pitchFamily="34" charset="0"/>
                <a:ea typeface="Verdana" pitchFamily="34" charset="0"/>
                <a:cs typeface="Consolas" pitchFamily="49" charset="0"/>
              </a:rPr>
              <a:t> efectos en la desigualdad salarial argentina</a:t>
            </a:r>
            <a:endParaRPr kumimoji="0" lang="es-AR" sz="2800" b="1" i="0" u="none" strike="noStrike" kern="1200" spc="0" normalizeH="0" baseline="0" noProof="0" dirty="0">
              <a:ln>
                <a:noFill/>
              </a:ln>
              <a:solidFill>
                <a:schemeClr val="accent4">
                  <a:lumMod val="50000"/>
                </a:schemeClr>
              </a:solidFill>
              <a:effectLst/>
              <a:uLnTx/>
              <a:uFillTx/>
              <a:latin typeface="Century Gothic" pitchFamily="34" charset="0"/>
              <a:ea typeface="Verdana" pitchFamily="34" charset="0"/>
              <a:cs typeface="Consolas" pitchFamily="49" charset="0"/>
            </a:endParaRPr>
          </a:p>
        </p:txBody>
      </p:sp>
      <p:sp>
        <p:nvSpPr>
          <p:cNvPr id="5" name="Subtítulo 6"/>
          <p:cNvSpPr txBox="1">
            <a:spLocks/>
          </p:cNvSpPr>
          <p:nvPr/>
        </p:nvSpPr>
        <p:spPr>
          <a:xfrm>
            <a:off x="211637" y="3319933"/>
            <a:ext cx="7903664" cy="994893"/>
          </a:xfrm>
          <a:prstGeom prst="rect">
            <a:avLst/>
          </a:prstGeom>
        </p:spPr>
        <p:txBody>
          <a:bodyPr vert="horz" lIns="0" tIns="45720" rIns="0" bIns="45720" rtlCol="0">
            <a:noAutofit/>
          </a:bodyPr>
          <a:lstStyle/>
          <a:p>
            <a:pPr marL="0" marR="0" lvl="0" indent="0" algn="l" defTabSz="914400" rtl="0" eaLnBrk="1" fontAlgn="auto" latinLnBrk="0" hangingPunct="1">
              <a:lnSpc>
                <a:spcPct val="90000"/>
              </a:lnSpc>
              <a:spcBef>
                <a:spcPts val="0"/>
              </a:spcBef>
              <a:spcAft>
                <a:spcPts val="0"/>
              </a:spcAft>
              <a:buClrTx/>
              <a:buSzTx/>
              <a:buFont typeface="Wingdings" panose="05000000000000000000" pitchFamily="2" charset="2"/>
              <a:buNone/>
              <a:tabLst/>
              <a:defRPr/>
            </a:pPr>
            <a:r>
              <a:rPr kumimoji="0" lang="es-AR" b="1" i="0" u="none" strike="noStrike" kern="1200" cap="none" spc="0" normalizeH="0" baseline="0" noProof="0" dirty="0" smtClean="0">
                <a:ln>
                  <a:noFill/>
                </a:ln>
                <a:effectLst/>
                <a:uLnTx/>
                <a:uFillTx/>
                <a:latin typeface="Century Gothic" pitchFamily="34" charset="0"/>
                <a:ea typeface="Verdana" pitchFamily="34" charset="0"/>
                <a:cs typeface="Verdana" pitchFamily="34" charset="0"/>
              </a:rPr>
              <a:t/>
            </a:r>
            <a:br>
              <a:rPr kumimoji="0" lang="es-AR" b="1" i="0" u="none" strike="noStrike" kern="1200" cap="none" spc="0" normalizeH="0" baseline="0" noProof="0" dirty="0" smtClean="0">
                <a:ln>
                  <a:noFill/>
                </a:ln>
                <a:effectLst/>
                <a:uLnTx/>
                <a:uFillTx/>
                <a:latin typeface="Century Gothic" pitchFamily="34" charset="0"/>
                <a:ea typeface="Verdana" pitchFamily="34" charset="0"/>
                <a:cs typeface="Verdana" pitchFamily="34" charset="0"/>
              </a:rPr>
            </a:br>
            <a:endParaRPr kumimoji="0" lang="es-AR" b="1" i="0" u="none" strike="noStrike" kern="1200" cap="none" spc="0" normalizeH="0" baseline="0" noProof="0" dirty="0" smtClean="0">
              <a:ln>
                <a:noFill/>
              </a:ln>
              <a:effectLst/>
              <a:uLnTx/>
              <a:uFillTx/>
              <a:latin typeface="Century Gothic" pitchFamily="34" charset="0"/>
              <a:ea typeface="Verdana" pitchFamily="34" charset="0"/>
              <a:cs typeface="Verdana" pitchFamily="34" charset="0"/>
            </a:endParaRPr>
          </a:p>
        </p:txBody>
      </p:sp>
      <p:pic>
        <p:nvPicPr>
          <p:cNvPr id="6" name="Picture 2" descr="https://www.eldesconcierto.cl/wp-content/uploads/2016/04/escenaobrera-580x350.jpg"/>
          <p:cNvPicPr>
            <a:picLocks noChangeAspect="1" noChangeArrowheads="1"/>
          </p:cNvPicPr>
          <p:nvPr/>
        </p:nvPicPr>
        <p:blipFill>
          <a:blip r:embed="rId2">
            <a:duotone>
              <a:schemeClr val="accent1">
                <a:shade val="45000"/>
                <a:satMod val="135000"/>
              </a:schemeClr>
              <a:prstClr val="white"/>
            </a:duotone>
          </a:blip>
          <a:srcRect l="12646" r="12646"/>
          <a:stretch>
            <a:fillRect/>
          </a:stretch>
        </p:blipFill>
        <p:spPr bwMode="auto">
          <a:xfrm>
            <a:off x="9481793" y="1281566"/>
            <a:ext cx="2517073" cy="26543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6 Rectángulo"/>
          <p:cNvSpPr/>
          <p:nvPr/>
        </p:nvSpPr>
        <p:spPr>
          <a:xfrm>
            <a:off x="340049" y="5375331"/>
            <a:ext cx="7915276" cy="1200329"/>
          </a:xfrm>
          <a:prstGeom prst="rect">
            <a:avLst/>
          </a:prstGeom>
        </p:spPr>
        <p:txBody>
          <a:bodyPr wrap="square">
            <a:spAutoFit/>
          </a:bodyPr>
          <a:lstStyle/>
          <a:p>
            <a:pPr lvl="0">
              <a:lnSpc>
                <a:spcPct val="90000"/>
              </a:lnSpc>
            </a:pPr>
            <a:r>
              <a:rPr lang="es-AR" sz="1600" b="1" dirty="0" smtClean="0">
                <a:solidFill>
                  <a:schemeClr val="tx1">
                    <a:lumMod val="90000"/>
                    <a:lumOff val="10000"/>
                  </a:schemeClr>
                </a:solidFill>
                <a:latin typeface="+mj-lt"/>
                <a:ea typeface="Verdana" pitchFamily="34" charset="0"/>
                <a:cs typeface="Consolas" pitchFamily="49" charset="0"/>
              </a:rPr>
              <a:t>En el marco del Proyecto de Tesis</a:t>
            </a:r>
          </a:p>
          <a:p>
            <a:pPr lvl="0">
              <a:lnSpc>
                <a:spcPct val="90000"/>
              </a:lnSpc>
            </a:pPr>
            <a:r>
              <a:rPr lang="es-AR" sz="1600" i="1" dirty="0">
                <a:latin typeface="+mj-lt"/>
                <a:ea typeface="Verdana" pitchFamily="34" charset="0"/>
                <a:cs typeface="Verdana" pitchFamily="34" charset="0"/>
              </a:rPr>
              <a:t>La desigualdad de ingresos en Argentina. El papel de la innovación tecnológica, los sindicatos y las calificaciones de los trabajadores. </a:t>
            </a:r>
            <a:br>
              <a:rPr lang="es-AR" sz="1600" i="1" dirty="0">
                <a:latin typeface="+mj-lt"/>
                <a:ea typeface="Verdana" pitchFamily="34" charset="0"/>
                <a:cs typeface="Verdana" pitchFamily="34" charset="0"/>
              </a:rPr>
            </a:br>
            <a:r>
              <a:rPr lang="es-AR" sz="1600" dirty="0" smtClean="0">
                <a:solidFill>
                  <a:schemeClr val="tx1">
                    <a:lumMod val="90000"/>
                    <a:lumOff val="10000"/>
                  </a:schemeClr>
                </a:solidFill>
                <a:latin typeface="+mj-lt"/>
                <a:ea typeface="Verdana" pitchFamily="34" charset="0"/>
                <a:cs typeface="Consolas" pitchFamily="49" charset="0"/>
              </a:rPr>
              <a:t>DCE-FCE-UNC |</a:t>
            </a:r>
            <a:r>
              <a:rPr lang="es-ES_tradnl" sz="1600" dirty="0" smtClean="0">
                <a:solidFill>
                  <a:schemeClr val="tx1">
                    <a:lumMod val="90000"/>
                    <a:lumOff val="10000"/>
                  </a:schemeClr>
                </a:solidFill>
                <a:latin typeface="+mj-lt"/>
                <a:ea typeface="Verdana" pitchFamily="34" charset="0"/>
                <a:cs typeface="Consolas" pitchFamily="49" charset="0"/>
              </a:rPr>
              <a:t>Dir.: Dr. Jorge A. Paz | </a:t>
            </a:r>
            <a:r>
              <a:rPr lang="es-ES_tradnl" sz="1600" dirty="0" err="1" smtClean="0">
                <a:solidFill>
                  <a:schemeClr val="tx1">
                    <a:lumMod val="90000"/>
                    <a:lumOff val="10000"/>
                  </a:schemeClr>
                </a:solidFill>
                <a:latin typeface="+mj-lt"/>
                <a:ea typeface="Verdana" pitchFamily="34" charset="0"/>
                <a:cs typeface="Consolas" pitchFamily="49" charset="0"/>
              </a:rPr>
              <a:t>Codir</a:t>
            </a:r>
            <a:r>
              <a:rPr lang="es-ES_tradnl" sz="1600" dirty="0" smtClean="0">
                <a:solidFill>
                  <a:schemeClr val="tx1">
                    <a:lumMod val="90000"/>
                    <a:lumOff val="10000"/>
                  </a:schemeClr>
                </a:solidFill>
                <a:latin typeface="+mj-lt"/>
                <a:ea typeface="Verdana" pitchFamily="34" charset="0"/>
                <a:cs typeface="Consolas" pitchFamily="49" charset="0"/>
              </a:rPr>
              <a:t>.: Dr. Pedro E. </a:t>
            </a:r>
            <a:r>
              <a:rPr lang="es-ES_tradnl" sz="1600" dirty="0" err="1" smtClean="0">
                <a:solidFill>
                  <a:schemeClr val="tx1">
                    <a:lumMod val="90000"/>
                    <a:lumOff val="10000"/>
                  </a:schemeClr>
                </a:solidFill>
                <a:latin typeface="+mj-lt"/>
                <a:ea typeface="Verdana" pitchFamily="34" charset="0"/>
                <a:cs typeface="Consolas" pitchFamily="49" charset="0"/>
              </a:rPr>
              <a:t>Moncarz</a:t>
            </a:r>
            <a:endParaRPr lang="es-ES" sz="1600" dirty="0" smtClean="0">
              <a:solidFill>
                <a:schemeClr val="tx1">
                  <a:lumMod val="90000"/>
                  <a:lumOff val="10000"/>
                </a:schemeClr>
              </a:solidFill>
              <a:latin typeface="+mj-lt"/>
              <a:ea typeface="Verdana" pitchFamily="34" charset="0"/>
              <a:cs typeface="Consolas" pitchFamily="49" charset="0"/>
            </a:endParaRPr>
          </a:p>
          <a:p>
            <a:pPr lvl="0">
              <a:lnSpc>
                <a:spcPct val="90000"/>
              </a:lnSpc>
              <a:defRPr/>
            </a:pPr>
            <a:endParaRPr lang="es-ES" sz="1600" b="1" dirty="0" smtClean="0">
              <a:solidFill>
                <a:schemeClr val="tx1">
                  <a:lumMod val="90000"/>
                  <a:lumOff val="10000"/>
                </a:schemeClr>
              </a:solidFill>
              <a:latin typeface="+mj-lt"/>
              <a:ea typeface="Verdana" pitchFamily="34" charset="0"/>
              <a:cs typeface="Consolas" pitchFamily="49" charset="0"/>
            </a:endParaRPr>
          </a:p>
        </p:txBody>
      </p:sp>
      <p:sp>
        <p:nvSpPr>
          <p:cNvPr id="8" name="7 Rectángulo"/>
          <p:cNvSpPr/>
          <p:nvPr/>
        </p:nvSpPr>
        <p:spPr>
          <a:xfrm>
            <a:off x="8869483" y="6206328"/>
            <a:ext cx="3129383" cy="341632"/>
          </a:xfrm>
          <a:prstGeom prst="rect">
            <a:avLst/>
          </a:prstGeom>
        </p:spPr>
        <p:txBody>
          <a:bodyPr wrap="none">
            <a:spAutoFit/>
          </a:bodyPr>
          <a:lstStyle/>
          <a:p>
            <a:pPr lvl="0" algn="ctr">
              <a:lnSpc>
                <a:spcPct val="90000"/>
              </a:lnSpc>
              <a:defRPr/>
            </a:pPr>
            <a:r>
              <a:rPr lang="es-ES" b="1" dirty="0" smtClean="0">
                <a:solidFill>
                  <a:schemeClr val="accent4">
                    <a:lumMod val="75000"/>
                  </a:schemeClr>
                </a:solidFill>
                <a:latin typeface="Century Gothic" pitchFamily="34" charset="0"/>
                <a:ea typeface="Verdana" pitchFamily="34" charset="0"/>
                <a:cs typeface="Consolas" pitchFamily="49" charset="0"/>
              </a:rPr>
              <a:t>CÓRDOBA, MAYO DE 2019</a:t>
            </a:r>
            <a:endParaRPr lang="es-AR" b="1" dirty="0">
              <a:solidFill>
                <a:schemeClr val="accent4">
                  <a:lumMod val="75000"/>
                </a:schemeClr>
              </a:solidFill>
              <a:latin typeface="Century Gothic" pitchFamily="34" charset="0"/>
              <a:ea typeface="Verdana" pitchFamily="34" charset="0"/>
              <a:cs typeface="Consolas" pitchFamily="49" charset="0"/>
            </a:endParaRPr>
          </a:p>
        </p:txBody>
      </p:sp>
    </p:spTree>
    <p:extLst>
      <p:ext uri="{BB962C8B-B14F-4D97-AF65-F5344CB8AC3E}">
        <p14:creationId xmlns:p14="http://schemas.microsoft.com/office/powerpoint/2010/main" val="40054406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4470" y="452718"/>
            <a:ext cx="9404723" cy="623928"/>
          </a:xfrm>
        </p:spPr>
        <p:txBody>
          <a:bodyPr/>
          <a:lstStyle/>
          <a:p>
            <a:r>
              <a:rPr lang="es-AR" sz="3200" b="1" dirty="0" smtClean="0">
                <a:solidFill>
                  <a:schemeClr val="accent1">
                    <a:lumMod val="75000"/>
                  </a:schemeClr>
                </a:solidFill>
              </a:rPr>
              <a:t>Datos y metodología</a:t>
            </a:r>
            <a:endParaRPr lang="es-AR" sz="3200" b="1" dirty="0">
              <a:solidFill>
                <a:schemeClr val="accent1">
                  <a:lumMod val="75000"/>
                </a:schemeClr>
              </a:solidFill>
            </a:endParaRPr>
          </a:p>
        </p:txBody>
      </p:sp>
      <p:sp>
        <p:nvSpPr>
          <p:cNvPr id="7" name="6 Marcador de número de diapositiva"/>
          <p:cNvSpPr>
            <a:spLocks noGrp="1"/>
          </p:cNvSpPr>
          <p:nvPr>
            <p:ph type="sldNum" sz="quarter" idx="12"/>
          </p:nvPr>
        </p:nvSpPr>
        <p:spPr/>
        <p:txBody>
          <a:bodyPr/>
          <a:lstStyle/>
          <a:p>
            <a:fld id="{BA875541-8164-4CC7-9F2F-6F0C49BB858D}" type="slidenum">
              <a:rPr lang="en-US" sz="1800" smtClean="0">
                <a:solidFill>
                  <a:srgbClr val="FFFFFF"/>
                </a:solidFill>
              </a:rPr>
              <a:pPr/>
              <a:t>10</a:t>
            </a:fld>
            <a:endParaRPr lang="en-US" sz="1800" dirty="0">
              <a:solidFill>
                <a:srgbClr val="FFFFFF"/>
              </a:solidFill>
            </a:endParaRPr>
          </a:p>
        </p:txBody>
      </p:sp>
      <p:pic>
        <p:nvPicPr>
          <p:cNvPr id="6" name="Picture 2" descr="https://www.eldesconcierto.cl/wp-content/uploads/2016/04/escenaobrera-580x350.jpg"/>
          <p:cNvPicPr>
            <a:picLocks noChangeAspect="1" noChangeArrowheads="1"/>
          </p:cNvPicPr>
          <p:nvPr/>
        </p:nvPicPr>
        <p:blipFill>
          <a:blip r:embed="rId3" cstate="print">
            <a:duotone>
              <a:schemeClr val="accent1">
                <a:shade val="45000"/>
                <a:satMod val="135000"/>
              </a:schemeClr>
              <a:prstClr val="white"/>
            </a:duotone>
          </a:blip>
          <a:srcRect l="12646" r="12646"/>
          <a:stretch>
            <a:fillRect/>
          </a:stretch>
        </p:blipFill>
        <p:spPr bwMode="auto">
          <a:xfrm>
            <a:off x="11312013" y="274217"/>
            <a:ext cx="688259" cy="72579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3" name="Rectángulo 12"/>
          <p:cNvSpPr/>
          <p:nvPr/>
        </p:nvSpPr>
        <p:spPr>
          <a:xfrm>
            <a:off x="5033300" y="6310507"/>
            <a:ext cx="6966972" cy="369332"/>
          </a:xfrm>
          <a:prstGeom prst="rect">
            <a:avLst/>
          </a:prstGeom>
        </p:spPr>
        <p:txBody>
          <a:bodyPr wrap="none">
            <a:spAutoFit/>
          </a:bodyPr>
          <a:lstStyle/>
          <a:p>
            <a:pPr lvl="0">
              <a:spcBef>
                <a:spcPct val="0"/>
              </a:spcBef>
              <a:defRPr/>
            </a:pPr>
            <a:r>
              <a:rPr lang="es-ES_tradnl" b="1" dirty="0" smtClean="0">
                <a:solidFill>
                  <a:schemeClr val="accent4">
                    <a:lumMod val="75000"/>
                  </a:schemeClr>
                </a:solidFill>
                <a:latin typeface="Century Gothic" pitchFamily="34" charset="0"/>
                <a:ea typeface="Verdana" pitchFamily="34" charset="0"/>
                <a:cs typeface="Consolas" pitchFamily="49" charset="0"/>
              </a:rPr>
              <a:t>PODER SINDICAL Y DISTRIBUCIÓN SALARIAL |  MAYO DE 2019</a:t>
            </a:r>
            <a:endParaRPr lang="es-ES_tradnl" b="1" dirty="0">
              <a:solidFill>
                <a:schemeClr val="accent4">
                  <a:lumMod val="75000"/>
                </a:schemeClr>
              </a:solidFill>
              <a:latin typeface="Century Gothic" pitchFamily="34" charset="0"/>
              <a:ea typeface="Verdana" pitchFamily="34" charset="0"/>
              <a:cs typeface="Consolas" pitchFamily="49" charset="0"/>
            </a:endParaRPr>
          </a:p>
        </p:txBody>
      </p:sp>
      <p:sp>
        <p:nvSpPr>
          <p:cNvPr id="18" name="Marcador de contenido 17"/>
          <p:cNvSpPr>
            <a:spLocks noGrp="1"/>
          </p:cNvSpPr>
          <p:nvPr>
            <p:ph sz="half" idx="1"/>
          </p:nvPr>
        </p:nvSpPr>
        <p:spPr>
          <a:xfrm>
            <a:off x="304095" y="1746871"/>
            <a:ext cx="11583810" cy="2248524"/>
          </a:xfrm>
        </p:spPr>
        <p:txBody>
          <a:bodyPr anchor="t">
            <a:noAutofit/>
          </a:bodyPr>
          <a:lstStyle/>
          <a:p>
            <a:r>
              <a:rPr lang="es-ES_tradnl" dirty="0" smtClean="0">
                <a:latin typeface="+mn-lt"/>
              </a:rPr>
              <a:t>R</a:t>
            </a:r>
            <a:r>
              <a:rPr lang="es-ES_tradnl" sz="1800" dirty="0" smtClean="0">
                <a:latin typeface="+mn-lt"/>
              </a:rPr>
              <a:t>egresión de la media condicional | </a:t>
            </a:r>
            <a:r>
              <a:rPr lang="es-ES_tradnl" sz="1800" b="1" dirty="0" smtClean="0">
                <a:latin typeface="+mn-lt"/>
              </a:rPr>
              <a:t>por cuantiles | </a:t>
            </a:r>
            <a:r>
              <a:rPr lang="es-ES_tradnl" sz="1800" b="1" dirty="0" smtClean="0">
                <a:latin typeface="+mn-lt"/>
              </a:rPr>
              <a:t>Inter-</a:t>
            </a:r>
            <a:r>
              <a:rPr lang="es-ES_tradnl" sz="1800" b="1" dirty="0" err="1" smtClean="0">
                <a:latin typeface="+mn-lt"/>
              </a:rPr>
              <a:t>cuantiles</a:t>
            </a:r>
            <a:r>
              <a:rPr lang="es-ES_tradnl" sz="1800" b="1" dirty="0" smtClean="0">
                <a:latin typeface="+mn-lt"/>
              </a:rPr>
              <a:t> </a:t>
            </a:r>
            <a:r>
              <a:rPr lang="es-ES_tradnl" sz="1800" dirty="0" smtClean="0">
                <a:latin typeface="+mn-lt"/>
              </a:rPr>
              <a:t>(</a:t>
            </a:r>
            <a:r>
              <a:rPr lang="es-ES_tradnl" sz="1800" dirty="0" err="1" smtClean="0">
                <a:latin typeface="+mn-lt"/>
              </a:rPr>
              <a:t>Koenker</a:t>
            </a:r>
            <a:r>
              <a:rPr lang="es-ES_tradnl" sz="1800" dirty="0" smtClean="0">
                <a:latin typeface="+mn-lt"/>
              </a:rPr>
              <a:t> &amp; </a:t>
            </a:r>
            <a:r>
              <a:rPr lang="es-ES_tradnl" sz="1800" dirty="0" err="1" smtClean="0">
                <a:latin typeface="+mn-lt"/>
              </a:rPr>
              <a:t>Bassett</a:t>
            </a:r>
            <a:r>
              <a:rPr lang="es-ES_tradnl" sz="1800" dirty="0" smtClean="0">
                <a:latin typeface="+mn-lt"/>
              </a:rPr>
              <a:t>, 1978)| con técnica de </a:t>
            </a:r>
            <a:r>
              <a:rPr lang="es-ES_tradnl" sz="1800" dirty="0" err="1" smtClean="0">
                <a:latin typeface="+mn-lt"/>
              </a:rPr>
              <a:t>Bootstrap</a:t>
            </a:r>
            <a:r>
              <a:rPr lang="es-ES_tradnl" sz="1800" dirty="0" smtClean="0">
                <a:latin typeface="+mn-lt"/>
              </a:rPr>
              <a:t>.</a:t>
            </a:r>
          </a:p>
          <a:p>
            <a:r>
              <a:rPr lang="es-ES_tradnl" dirty="0" smtClean="0">
                <a:latin typeface="+mn-lt"/>
              </a:rPr>
              <a:t>Covariables de interés</a:t>
            </a:r>
          </a:p>
          <a:p>
            <a:pPr lvl="1"/>
            <a:r>
              <a:rPr lang="es-ES_tradnl" sz="1800" b="1" dirty="0" err="1" smtClean="0">
                <a:latin typeface="+mn-lt"/>
              </a:rPr>
              <a:t>cct</a:t>
            </a:r>
            <a:r>
              <a:rPr lang="es-ES_tradnl" sz="1800" b="1" dirty="0" smtClean="0">
                <a:latin typeface="+mn-lt"/>
              </a:rPr>
              <a:t> </a:t>
            </a:r>
            <a:r>
              <a:rPr lang="es-ES_tradnl" sz="1800" dirty="0" smtClean="0">
                <a:latin typeface="+mn-lt"/>
              </a:rPr>
              <a:t>¿está Ud. </a:t>
            </a:r>
            <a:r>
              <a:rPr lang="es-ES_tradnl" sz="1800" dirty="0" smtClean="0">
                <a:latin typeface="+mn-lt"/>
              </a:rPr>
              <a:t>cubierto </a:t>
            </a:r>
            <a:r>
              <a:rPr lang="es-ES_tradnl" sz="1800" dirty="0" smtClean="0">
                <a:latin typeface="+mn-lt"/>
              </a:rPr>
              <a:t>por un CCT</a:t>
            </a:r>
            <a:r>
              <a:rPr lang="es-ES_tradnl" sz="1800" dirty="0" smtClean="0">
                <a:latin typeface="+mn-lt"/>
              </a:rPr>
              <a:t>?</a:t>
            </a:r>
          </a:p>
          <a:p>
            <a:pPr lvl="1"/>
            <a:r>
              <a:rPr lang="es-ES_tradnl" sz="1800" b="1" dirty="0" err="1" smtClean="0">
                <a:latin typeface="+mn-lt"/>
              </a:rPr>
              <a:t>afil</a:t>
            </a:r>
            <a:r>
              <a:rPr lang="es-ES_tradnl" sz="1800" b="1" dirty="0" smtClean="0">
                <a:latin typeface="+mn-lt"/>
              </a:rPr>
              <a:t> </a:t>
            </a:r>
            <a:r>
              <a:rPr lang="es-ES_tradnl" sz="1800" dirty="0" smtClean="0">
                <a:latin typeface="+mn-lt"/>
              </a:rPr>
              <a:t>¿está Ud. afiliado a un sindicato?</a:t>
            </a:r>
            <a:endParaRPr lang="es-ES_tradnl" sz="1800" b="1" dirty="0" smtClean="0">
              <a:latin typeface="+mn-lt"/>
            </a:endParaRPr>
          </a:p>
          <a:p>
            <a:pPr lvl="1"/>
            <a:r>
              <a:rPr lang="es-ES_tradnl" sz="1800" dirty="0" smtClean="0">
                <a:latin typeface="+mn-lt"/>
              </a:rPr>
              <a:t>CL por reclamo salarial. De una distribución de cantidad de CL (</a:t>
            </a:r>
            <a:r>
              <a:rPr lang="es-ES_tradnl" sz="1800" b="1" dirty="0" smtClean="0">
                <a:latin typeface="+mn-lt"/>
              </a:rPr>
              <a:t>2013 ó 2012/2013*</a:t>
            </a:r>
            <a:r>
              <a:rPr lang="es-ES_tradnl" sz="1800" dirty="0" smtClean="0">
                <a:latin typeface="+mn-lt"/>
              </a:rPr>
              <a:t>), se estiman </a:t>
            </a:r>
            <a:r>
              <a:rPr lang="es-ES_tradnl" sz="1800" dirty="0" err="1" smtClean="0">
                <a:latin typeface="+mn-lt"/>
              </a:rPr>
              <a:t>cuartiles</a:t>
            </a:r>
            <a:r>
              <a:rPr lang="es-ES_tradnl" sz="1800" dirty="0" smtClean="0">
                <a:latin typeface="+mn-lt"/>
              </a:rPr>
              <a:t>. Surgen 4 variables dummy asignados a la rama/región del trabajador:</a:t>
            </a:r>
          </a:p>
          <a:p>
            <a:pPr lvl="2"/>
            <a:r>
              <a:rPr lang="es-ES_tradnl" sz="1800" b="1" dirty="0" err="1" smtClean="0">
                <a:latin typeface="+mn-lt"/>
              </a:rPr>
              <a:t>cl</a:t>
            </a:r>
            <a:r>
              <a:rPr lang="es-AR" sz="1800" b="1" dirty="0" smtClean="0">
                <a:latin typeface="+mn-lt"/>
              </a:rPr>
              <a:t>nula </a:t>
            </a:r>
            <a:r>
              <a:rPr lang="es-AR" sz="1800" dirty="0" smtClean="0">
                <a:latin typeface="+mn-lt"/>
              </a:rPr>
              <a:t> (25% más bajo entre los CL registrados en ese período). </a:t>
            </a:r>
            <a:endParaRPr lang="es-AR" sz="1800" u="sng" dirty="0" smtClean="0">
              <a:latin typeface="+mn-lt"/>
            </a:endParaRPr>
          </a:p>
          <a:p>
            <a:pPr lvl="2"/>
            <a:r>
              <a:rPr lang="es-AR" sz="1800" b="1" dirty="0" err="1" smtClean="0">
                <a:latin typeface="+mn-lt"/>
              </a:rPr>
              <a:t>clbaja</a:t>
            </a:r>
            <a:r>
              <a:rPr lang="es-AR" sz="1800" b="1" dirty="0" smtClean="0">
                <a:latin typeface="+mn-lt"/>
              </a:rPr>
              <a:t> </a:t>
            </a:r>
            <a:r>
              <a:rPr lang="es-AR" sz="1800" dirty="0" smtClean="0">
                <a:latin typeface="+mn-lt"/>
              </a:rPr>
              <a:t>(entre 26%-50% de la distribución de CL)</a:t>
            </a:r>
          </a:p>
          <a:p>
            <a:pPr lvl="2"/>
            <a:r>
              <a:rPr lang="es-AR" sz="1800" b="1" dirty="0" err="1" smtClean="0">
                <a:latin typeface="+mn-lt"/>
              </a:rPr>
              <a:t>clmedia</a:t>
            </a:r>
            <a:r>
              <a:rPr lang="es-AR" sz="1800" b="1" dirty="0" smtClean="0">
                <a:latin typeface="+mn-lt"/>
              </a:rPr>
              <a:t> </a:t>
            </a:r>
            <a:r>
              <a:rPr lang="es-AR" sz="1800" dirty="0" smtClean="0">
                <a:latin typeface="+mn-lt"/>
              </a:rPr>
              <a:t>(entre 51%-75% de la distribución de CL)</a:t>
            </a:r>
          </a:p>
          <a:p>
            <a:pPr lvl="2"/>
            <a:r>
              <a:rPr lang="es-AR" sz="1800" b="1" dirty="0" err="1" smtClean="0">
                <a:latin typeface="+mn-lt"/>
              </a:rPr>
              <a:t>clalta</a:t>
            </a:r>
            <a:r>
              <a:rPr lang="es-AR" sz="1800" b="1" dirty="0" smtClean="0">
                <a:latin typeface="+mn-lt"/>
              </a:rPr>
              <a:t> </a:t>
            </a:r>
            <a:r>
              <a:rPr lang="es-AR" sz="1800" dirty="0" smtClean="0">
                <a:latin typeface="+mn-lt"/>
              </a:rPr>
              <a:t>(25% más alto de la distribución de CL).</a:t>
            </a:r>
          </a:p>
          <a:p>
            <a:pPr lvl="1"/>
            <a:r>
              <a:rPr lang="es-ES_tradnl" sz="1800" dirty="0" smtClean="0">
                <a:latin typeface="+mn-lt"/>
              </a:rPr>
              <a:t>Variables de Control: edad, </a:t>
            </a:r>
            <a:r>
              <a:rPr lang="es-ES_tradnl" sz="1800" dirty="0" err="1" smtClean="0">
                <a:latin typeface="+mn-lt"/>
              </a:rPr>
              <a:t>edadsq</a:t>
            </a:r>
            <a:r>
              <a:rPr lang="es-ES_tradnl" sz="1800" dirty="0" smtClean="0">
                <a:latin typeface="+mn-lt"/>
              </a:rPr>
              <a:t>, educa, </a:t>
            </a:r>
            <a:r>
              <a:rPr lang="es-ES_tradnl" sz="1800" dirty="0" err="1" smtClean="0">
                <a:latin typeface="+mn-lt"/>
              </a:rPr>
              <a:t>tifull</a:t>
            </a:r>
            <a:r>
              <a:rPr lang="es-ES_tradnl" sz="1800" dirty="0" smtClean="0">
                <a:latin typeface="+mn-lt"/>
              </a:rPr>
              <a:t>, </a:t>
            </a:r>
            <a:r>
              <a:rPr lang="es-ES_tradnl" sz="1800" dirty="0" err="1" smtClean="0">
                <a:latin typeface="+mn-lt"/>
              </a:rPr>
              <a:t>varon</a:t>
            </a:r>
            <a:r>
              <a:rPr lang="es-ES_tradnl" sz="1800" dirty="0" smtClean="0">
                <a:latin typeface="+mn-lt"/>
              </a:rPr>
              <a:t>, antig15, antig5mas, </a:t>
            </a:r>
            <a:r>
              <a:rPr lang="es-ES_tradnl" sz="1800" dirty="0" err="1" smtClean="0">
                <a:latin typeface="+mn-lt"/>
              </a:rPr>
              <a:t>unicas</a:t>
            </a:r>
            <a:r>
              <a:rPr lang="es-ES_tradnl" sz="1800" dirty="0" smtClean="0">
                <a:latin typeface="+mn-lt"/>
              </a:rPr>
              <a:t>, </a:t>
            </a:r>
            <a:r>
              <a:rPr lang="es-ES_tradnl" sz="1800" dirty="0" err="1" smtClean="0">
                <a:latin typeface="+mn-lt"/>
              </a:rPr>
              <a:t>sepviu</a:t>
            </a:r>
            <a:r>
              <a:rPr lang="es-ES_tradnl" sz="1800" dirty="0" smtClean="0">
                <a:latin typeface="+mn-lt"/>
              </a:rPr>
              <a:t>, 8 v. v. dummy rama (8) y región (5)</a:t>
            </a:r>
            <a:endParaRPr lang="es-AR" sz="1800" dirty="0" smtClean="0">
              <a:latin typeface="+mn-lt"/>
            </a:endParaRPr>
          </a:p>
          <a:p>
            <a:pPr lvl="1"/>
            <a:endParaRPr lang="es-ES_tradnl" sz="1800" dirty="0" smtClean="0">
              <a:latin typeface="+mn-lt"/>
            </a:endParaRPr>
          </a:p>
          <a:p>
            <a:pPr lvl="1"/>
            <a:endParaRPr lang="es-ES" sz="1800" dirty="0" smtClean="0">
              <a:solidFill>
                <a:schemeClr val="accent6">
                  <a:lumMod val="50000"/>
                </a:schemeClr>
              </a:solidFill>
              <a:latin typeface="+mn-lt"/>
              <a:ea typeface="Calibri" panose="020F0502020204030204" pitchFamily="34" charset="0"/>
              <a:cs typeface="Times New Roman" panose="02020603050405020304" pitchFamily="18" charset="0"/>
            </a:endParaRPr>
          </a:p>
          <a:p>
            <a:endParaRPr lang="es-ES_tradnl" dirty="0" smtClean="0">
              <a:solidFill>
                <a:schemeClr val="accent6">
                  <a:lumMod val="50000"/>
                </a:schemeClr>
              </a:solidFill>
              <a:latin typeface="+mn-lt"/>
              <a:ea typeface="Calibri" panose="020F0502020204030204" pitchFamily="34" charset="0"/>
              <a:cs typeface="Times New Roman" panose="02020603050405020304" pitchFamily="18" charset="0"/>
            </a:endParaRPr>
          </a:p>
          <a:p>
            <a:endParaRPr lang="es-ES_tradnl" dirty="0" smtClean="0">
              <a:solidFill>
                <a:schemeClr val="accent6">
                  <a:lumMod val="50000"/>
                </a:schemeClr>
              </a:solidFill>
              <a:latin typeface="+mn-lt"/>
              <a:ea typeface="Calibri" panose="020F0502020204030204" pitchFamily="34" charset="0"/>
              <a:cs typeface="Times New Roman" panose="02020603050405020304" pitchFamily="18" charset="0"/>
            </a:endParaRPr>
          </a:p>
          <a:p>
            <a:endParaRPr lang="es-ES_tradnl" dirty="0" smtClean="0">
              <a:solidFill>
                <a:schemeClr val="accent6">
                  <a:lumMod val="50000"/>
                </a:schemeClr>
              </a:solidFill>
              <a:latin typeface="+mn-lt"/>
              <a:ea typeface="Calibri" panose="020F0502020204030204" pitchFamily="34" charset="0"/>
              <a:cs typeface="Times New Roman" panose="02020603050405020304" pitchFamily="18" charset="0"/>
            </a:endParaRPr>
          </a:p>
          <a:p>
            <a:endParaRPr lang="es-ES_tradnl" dirty="0" smtClean="0">
              <a:solidFill>
                <a:schemeClr val="accent6">
                  <a:lumMod val="50000"/>
                </a:schemeClr>
              </a:solidFill>
              <a:latin typeface="+mn-lt"/>
              <a:ea typeface="Calibri" panose="020F0502020204030204" pitchFamily="34" charset="0"/>
              <a:cs typeface="Times New Roman" panose="02020603050405020304" pitchFamily="18" charset="0"/>
            </a:endParaRPr>
          </a:p>
          <a:p>
            <a:endParaRPr lang="es-ES_tradnl" dirty="0" smtClean="0">
              <a:solidFill>
                <a:schemeClr val="accent6">
                  <a:lumMod val="50000"/>
                </a:schemeClr>
              </a:solidFill>
              <a:latin typeface="+mn-lt"/>
              <a:ea typeface="Calibri" panose="020F0502020204030204" pitchFamily="34" charset="0"/>
              <a:cs typeface="Times New Roman" panose="02020603050405020304" pitchFamily="18" charset="0"/>
            </a:endParaRPr>
          </a:p>
          <a:p>
            <a:endParaRPr lang="es-ES_tradnl" dirty="0" smtClean="0">
              <a:solidFill>
                <a:schemeClr val="accent6">
                  <a:lumMod val="50000"/>
                </a:schemeClr>
              </a:solidFill>
              <a:latin typeface="+mn-lt"/>
              <a:ea typeface="Calibri" panose="020F0502020204030204" pitchFamily="34" charset="0"/>
              <a:cs typeface="Times New Roman" panose="02020603050405020304" pitchFamily="18" charset="0"/>
            </a:endParaRPr>
          </a:p>
          <a:p>
            <a:endParaRPr lang="es-ES_tradnl" dirty="0" smtClean="0">
              <a:solidFill>
                <a:schemeClr val="accent6">
                  <a:lumMod val="50000"/>
                </a:schemeClr>
              </a:solidFill>
              <a:latin typeface="+mn-lt"/>
              <a:ea typeface="Calibri" panose="020F0502020204030204" pitchFamily="34" charset="0"/>
              <a:cs typeface="Times New Roman" panose="02020603050405020304" pitchFamily="18" charset="0"/>
            </a:endParaRPr>
          </a:p>
          <a:p>
            <a:endParaRPr lang="es-ES_tradnl" dirty="0" smtClean="0">
              <a:solidFill>
                <a:schemeClr val="accent6">
                  <a:lumMod val="50000"/>
                </a:schemeClr>
              </a:solidFill>
              <a:latin typeface="+mn-lt"/>
              <a:ea typeface="Calibri" panose="020F0502020204030204" pitchFamily="34" charset="0"/>
              <a:cs typeface="Times New Roman" panose="02020603050405020304" pitchFamily="18" charset="0"/>
            </a:endParaRPr>
          </a:p>
          <a:p>
            <a:r>
              <a:rPr lang="es-ES_tradnl" dirty="0" smtClean="0">
                <a:solidFill>
                  <a:schemeClr val="accent6">
                    <a:lumMod val="50000"/>
                  </a:schemeClr>
                </a:solidFill>
                <a:latin typeface="+mn-lt"/>
                <a:ea typeface="Calibri" panose="020F0502020204030204" pitchFamily="34" charset="0"/>
                <a:cs typeface="Times New Roman" panose="02020603050405020304" pitchFamily="18" charset="0"/>
              </a:rPr>
              <a:t>;</a:t>
            </a:r>
            <a:r>
              <a:rPr lang="es-ES_tradnl" dirty="0" err="1" smtClean="0">
                <a:solidFill>
                  <a:schemeClr val="accent6">
                    <a:lumMod val="50000"/>
                  </a:schemeClr>
                </a:solidFill>
                <a:latin typeface="+mn-lt"/>
                <a:ea typeface="Calibri" panose="020F0502020204030204" pitchFamily="34" charset="0"/>
                <a:cs typeface="Times New Roman" panose="02020603050405020304" pitchFamily="18" charset="0"/>
              </a:rPr>
              <a:t>PTyE</a:t>
            </a:r>
            <a:endParaRPr lang="es-ES_tradnl" dirty="0" smtClean="0">
              <a:solidFill>
                <a:schemeClr val="accent6">
                  <a:lumMod val="50000"/>
                </a:schemeClr>
              </a:solidFill>
              <a:latin typeface="+mn-lt"/>
              <a:ea typeface="Calibri" panose="020F0502020204030204" pitchFamily="34" charset="0"/>
              <a:cs typeface="Times New Roman" panose="02020603050405020304" pitchFamily="18" charset="0"/>
            </a:endParaRPr>
          </a:p>
        </p:txBody>
      </p:sp>
      <p:sp>
        <p:nvSpPr>
          <p:cNvPr id="4" name="Rectángulo 3"/>
          <p:cNvSpPr/>
          <p:nvPr/>
        </p:nvSpPr>
        <p:spPr>
          <a:xfrm>
            <a:off x="3048000" y="1790090"/>
            <a:ext cx="6096000" cy="382477"/>
          </a:xfrm>
          <a:prstGeom prst="rect">
            <a:avLst/>
          </a:prstGeom>
        </p:spPr>
        <p:txBody>
          <a:bodyPr>
            <a:spAutoFit/>
          </a:bodyPr>
          <a:lstStyle/>
          <a:p>
            <a:pPr algn="just">
              <a:lnSpc>
                <a:spcPct val="115000"/>
              </a:lnSpc>
              <a:spcBef>
                <a:spcPts val="1200"/>
              </a:spcBef>
              <a:spcAft>
                <a:spcPts val="0"/>
              </a:spcAft>
            </a:pPr>
            <a:r>
              <a:rPr lang="es-ES" dirty="0" smtClean="0">
                <a:latin typeface="+mj-lt"/>
                <a:ea typeface="Calibri" panose="020F0502020204030204" pitchFamily="34" charset="0"/>
                <a:cs typeface="Times New Roman" panose="02020603050405020304" pitchFamily="18" charset="0"/>
              </a:rPr>
              <a:t>.</a:t>
            </a:r>
            <a:endParaRPr lang="es-AR" sz="1600" dirty="0">
              <a:effectLst/>
              <a:latin typeface="+mj-lt"/>
              <a:ea typeface="Calibri" panose="020F0502020204030204" pitchFamily="34" charset="0"/>
              <a:cs typeface="Times New Roman" panose="02020603050405020304" pitchFamily="18" charset="0"/>
            </a:endParaRPr>
          </a:p>
        </p:txBody>
      </p:sp>
      <p:sp>
        <p:nvSpPr>
          <p:cNvPr id="9" name="8 CuadroTexto"/>
          <p:cNvSpPr txBox="1"/>
          <p:nvPr/>
        </p:nvSpPr>
        <p:spPr>
          <a:xfrm>
            <a:off x="674557" y="1199211"/>
            <a:ext cx="10762938" cy="646331"/>
          </a:xfrm>
          <a:prstGeom prst="rect">
            <a:avLst/>
          </a:prstGeom>
          <a:noFill/>
        </p:spPr>
        <p:txBody>
          <a:bodyPr wrap="square" rtlCol="0">
            <a:spAutoFit/>
          </a:bodyPr>
          <a:lstStyle/>
          <a:p>
            <a:r>
              <a:rPr lang="es-ES_tradnl" b="1" dirty="0" smtClean="0"/>
              <a:t>Ecuaciones de salarios </a:t>
            </a:r>
            <a:r>
              <a:rPr lang="es-ES_tradnl" dirty="0" smtClean="0"/>
              <a:t>(</a:t>
            </a:r>
            <a:r>
              <a:rPr lang="es-ES_tradnl" dirty="0" err="1" smtClean="0"/>
              <a:t>Mincer</a:t>
            </a:r>
            <a:r>
              <a:rPr lang="es-ES_tradnl" dirty="0" smtClean="0"/>
              <a:t>, 1974).</a:t>
            </a:r>
            <a:r>
              <a:rPr lang="es-ES_tradnl" b="1" dirty="0" smtClean="0"/>
              <a:t> </a:t>
            </a:r>
            <a:r>
              <a:rPr lang="es-ES_tradnl" dirty="0" smtClean="0"/>
              <a:t>A partir del principio </a:t>
            </a:r>
            <a:r>
              <a:rPr lang="es-ES_tradnl" b="1" i="1" dirty="0" smtClean="0"/>
              <a:t>erga omnes</a:t>
            </a:r>
            <a:r>
              <a:rPr lang="es-ES_tradnl" i="1" dirty="0" smtClean="0"/>
              <a:t>, </a:t>
            </a:r>
            <a:r>
              <a:rPr lang="es-ES_tradnl" i="1" dirty="0" smtClean="0"/>
              <a:t>se relativiza </a:t>
            </a:r>
            <a:r>
              <a:rPr lang="es-ES_tradnl" i="1" dirty="0" smtClean="0"/>
              <a:t>la condición de afiliación como determinante directo en la ecuación de salarios</a:t>
            </a:r>
          </a:p>
        </p:txBody>
      </p:sp>
    </p:spTree>
    <p:extLst>
      <p:ext uri="{BB962C8B-B14F-4D97-AF65-F5344CB8AC3E}">
        <p14:creationId xmlns:p14="http://schemas.microsoft.com/office/powerpoint/2010/main" val="34472951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498" y="217715"/>
            <a:ext cx="9404723" cy="623928"/>
          </a:xfrm>
        </p:spPr>
        <p:txBody>
          <a:bodyPr/>
          <a:lstStyle/>
          <a:p>
            <a:r>
              <a:rPr lang="es-AR" sz="3200" b="1" dirty="0" smtClean="0">
                <a:solidFill>
                  <a:schemeClr val="accent1">
                    <a:lumMod val="75000"/>
                  </a:schemeClr>
                </a:solidFill>
              </a:rPr>
              <a:t>Resultados</a:t>
            </a:r>
            <a:endParaRPr lang="es-AR" sz="3200" b="1" dirty="0">
              <a:solidFill>
                <a:schemeClr val="accent1">
                  <a:lumMod val="75000"/>
                </a:schemeClr>
              </a:solidFill>
            </a:endParaRPr>
          </a:p>
        </p:txBody>
      </p:sp>
      <p:sp>
        <p:nvSpPr>
          <p:cNvPr id="7" name="6 Marcador de número de diapositiva"/>
          <p:cNvSpPr>
            <a:spLocks noGrp="1"/>
          </p:cNvSpPr>
          <p:nvPr>
            <p:ph type="sldNum" sz="quarter" idx="12"/>
          </p:nvPr>
        </p:nvSpPr>
        <p:spPr>
          <a:xfrm>
            <a:off x="10338977" y="282717"/>
            <a:ext cx="838199" cy="767687"/>
          </a:xfrm>
        </p:spPr>
        <p:txBody>
          <a:bodyPr/>
          <a:lstStyle/>
          <a:p>
            <a:fld id="{BA875541-8164-4CC7-9F2F-6F0C49BB858D}" type="slidenum">
              <a:rPr lang="en-US" sz="1800" smtClean="0">
                <a:solidFill>
                  <a:srgbClr val="FFFFFF"/>
                </a:solidFill>
              </a:rPr>
              <a:pPr/>
              <a:t>11</a:t>
            </a:fld>
            <a:endParaRPr lang="en-US" sz="1800" dirty="0">
              <a:solidFill>
                <a:srgbClr val="FFFFFF"/>
              </a:solidFill>
            </a:endParaRPr>
          </a:p>
        </p:txBody>
      </p:sp>
      <p:pic>
        <p:nvPicPr>
          <p:cNvPr id="6" name="Picture 2" descr="https://www.eldesconcierto.cl/wp-content/uploads/2016/04/escenaobrera-580x350.jpg"/>
          <p:cNvPicPr>
            <a:picLocks noChangeAspect="1" noChangeArrowheads="1"/>
          </p:cNvPicPr>
          <p:nvPr/>
        </p:nvPicPr>
        <p:blipFill>
          <a:blip r:embed="rId3" cstate="print">
            <a:duotone>
              <a:schemeClr val="accent1">
                <a:shade val="45000"/>
                <a:satMod val="135000"/>
              </a:schemeClr>
              <a:prstClr val="white"/>
            </a:duotone>
          </a:blip>
          <a:srcRect l="12646" r="12646"/>
          <a:stretch>
            <a:fillRect/>
          </a:stretch>
        </p:blipFill>
        <p:spPr bwMode="auto">
          <a:xfrm>
            <a:off x="11312013" y="274217"/>
            <a:ext cx="688259" cy="72579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Rectángulo 3"/>
          <p:cNvSpPr/>
          <p:nvPr/>
        </p:nvSpPr>
        <p:spPr>
          <a:xfrm>
            <a:off x="3048000" y="1790090"/>
            <a:ext cx="6096000" cy="382477"/>
          </a:xfrm>
          <a:prstGeom prst="rect">
            <a:avLst/>
          </a:prstGeom>
        </p:spPr>
        <p:txBody>
          <a:bodyPr>
            <a:spAutoFit/>
          </a:bodyPr>
          <a:lstStyle/>
          <a:p>
            <a:pPr algn="just">
              <a:lnSpc>
                <a:spcPct val="115000"/>
              </a:lnSpc>
              <a:spcBef>
                <a:spcPts val="1200"/>
              </a:spcBef>
              <a:spcAft>
                <a:spcPts val="0"/>
              </a:spcAft>
            </a:pPr>
            <a:r>
              <a:rPr lang="es-ES" dirty="0" smtClean="0">
                <a:latin typeface="+mj-lt"/>
                <a:ea typeface="Calibri" panose="020F0502020204030204" pitchFamily="34" charset="0"/>
                <a:cs typeface="Times New Roman" panose="02020603050405020304" pitchFamily="18" charset="0"/>
              </a:rPr>
              <a:t>.</a:t>
            </a:r>
            <a:endParaRPr lang="es-AR" sz="1600" dirty="0">
              <a:effectLst/>
              <a:latin typeface="+mj-lt"/>
              <a:ea typeface="Calibri" panose="020F0502020204030204" pitchFamily="34" charset="0"/>
              <a:cs typeface="Times New Roman" panose="02020603050405020304" pitchFamily="18" charset="0"/>
            </a:endParaRPr>
          </a:p>
        </p:txBody>
      </p:sp>
      <p:graphicFrame>
        <p:nvGraphicFramePr>
          <p:cNvPr id="15" name="14 Tabla"/>
          <p:cNvGraphicFramePr>
            <a:graphicFrameLocks noGrp="1"/>
          </p:cNvGraphicFramePr>
          <p:nvPr/>
        </p:nvGraphicFramePr>
        <p:xfrm>
          <a:off x="369208" y="802816"/>
          <a:ext cx="7613650" cy="5512860"/>
        </p:xfrm>
        <a:graphic>
          <a:graphicData uri="http://schemas.openxmlformats.org/drawingml/2006/table">
            <a:tbl>
              <a:tblPr/>
              <a:tblGrid>
                <a:gridCol w="942264">
                  <a:extLst>
                    <a:ext uri="{9D8B030D-6E8A-4147-A177-3AD203B41FA5}">
                      <a16:colId xmlns:a16="http://schemas.microsoft.com/office/drawing/2014/main" val="20000"/>
                    </a:ext>
                  </a:extLst>
                </a:gridCol>
                <a:gridCol w="1113223">
                  <a:extLst>
                    <a:ext uri="{9D8B030D-6E8A-4147-A177-3AD203B41FA5}">
                      <a16:colId xmlns:a16="http://schemas.microsoft.com/office/drawing/2014/main" val="20001"/>
                    </a:ext>
                  </a:extLst>
                </a:gridCol>
                <a:gridCol w="1109247">
                  <a:extLst>
                    <a:ext uri="{9D8B030D-6E8A-4147-A177-3AD203B41FA5}">
                      <a16:colId xmlns:a16="http://schemas.microsoft.com/office/drawing/2014/main" val="20002"/>
                    </a:ext>
                  </a:extLst>
                </a:gridCol>
                <a:gridCol w="1109247">
                  <a:extLst>
                    <a:ext uri="{9D8B030D-6E8A-4147-A177-3AD203B41FA5}">
                      <a16:colId xmlns:a16="http://schemas.microsoft.com/office/drawing/2014/main" val="20003"/>
                    </a:ext>
                  </a:extLst>
                </a:gridCol>
                <a:gridCol w="1113223">
                  <a:extLst>
                    <a:ext uri="{9D8B030D-6E8A-4147-A177-3AD203B41FA5}">
                      <a16:colId xmlns:a16="http://schemas.microsoft.com/office/drawing/2014/main" val="20004"/>
                    </a:ext>
                  </a:extLst>
                </a:gridCol>
                <a:gridCol w="1113223">
                  <a:extLst>
                    <a:ext uri="{9D8B030D-6E8A-4147-A177-3AD203B41FA5}">
                      <a16:colId xmlns:a16="http://schemas.microsoft.com/office/drawing/2014/main" val="20005"/>
                    </a:ext>
                  </a:extLst>
                </a:gridCol>
                <a:gridCol w="1113223">
                  <a:extLst>
                    <a:ext uri="{9D8B030D-6E8A-4147-A177-3AD203B41FA5}">
                      <a16:colId xmlns:a16="http://schemas.microsoft.com/office/drawing/2014/main" val="20006"/>
                    </a:ext>
                  </a:extLst>
                </a:gridCol>
              </a:tblGrid>
              <a:tr h="200773">
                <a:tc gridSpan="4">
                  <a:txBody>
                    <a:bodyPr/>
                    <a:lstStyle/>
                    <a:p>
                      <a:pPr algn="l" fontAlgn="b"/>
                      <a:r>
                        <a:rPr lang="es-AR" sz="1200" b="1" i="0" u="none" strike="noStrike" dirty="0">
                          <a:solidFill>
                            <a:srgbClr val="272727"/>
                          </a:solidFill>
                          <a:latin typeface="Century Gothic"/>
                        </a:rPr>
                        <a:t>Tabla 1. Ecuaciones de ingreso - M1 (sólo CCT)</a:t>
                      </a:r>
                    </a:p>
                  </a:txBody>
                  <a:tcPr marL="9525" marR="9525" marT="9525" marB="0" anchor="b">
                    <a:lnL>
                      <a:noFill/>
                    </a:lnL>
                    <a:lnR>
                      <a:noFill/>
                    </a:lnR>
                    <a:lnT>
                      <a:noFill/>
                    </a:lnT>
                    <a:lnB>
                      <a:noFill/>
                    </a:lnB>
                    <a:solidFill>
                      <a:srgbClr val="FFFFFF"/>
                    </a:solidFill>
                  </a:tcPr>
                </a:tc>
                <a:tc hMerge="1">
                  <a:txBody>
                    <a:bodyPr/>
                    <a:lstStyle/>
                    <a:p>
                      <a:endParaRPr lang="es-AR"/>
                    </a:p>
                  </a:txBody>
                  <a:tcPr/>
                </a:tc>
                <a:tc hMerge="1">
                  <a:txBody>
                    <a:bodyPr/>
                    <a:lstStyle/>
                    <a:p>
                      <a:endParaRPr lang="es-AR"/>
                    </a:p>
                  </a:txBody>
                  <a:tcPr/>
                </a:tc>
                <a:tc hMerge="1">
                  <a:txBody>
                    <a:bodyPr/>
                    <a:lstStyle/>
                    <a:p>
                      <a:endParaRPr lang="es-AR"/>
                    </a:p>
                  </a:txBody>
                  <a:tcPr/>
                </a:tc>
                <a:tc>
                  <a:txBody>
                    <a:bodyPr/>
                    <a:lstStyle/>
                    <a:p>
                      <a:pPr algn="l" fontAlgn="b"/>
                      <a:r>
                        <a:rPr lang="es-AR" sz="1200" b="1" i="0" u="none" strike="noStrike">
                          <a:solidFill>
                            <a:srgbClr val="272727"/>
                          </a:solidFill>
                          <a:latin typeface="Century Gothic"/>
                        </a:rPr>
                        <a:t> </a:t>
                      </a:r>
                    </a:p>
                  </a:txBody>
                  <a:tcPr marL="9525" marR="9525" marT="9525" marB="0" anchor="b">
                    <a:lnL>
                      <a:noFill/>
                    </a:lnL>
                    <a:lnR>
                      <a:noFill/>
                    </a:lnR>
                    <a:lnT>
                      <a:noFill/>
                    </a:lnT>
                    <a:lnB>
                      <a:noFill/>
                    </a:lnB>
                    <a:solidFill>
                      <a:srgbClr val="FFFFFF"/>
                    </a:solidFill>
                  </a:tcPr>
                </a:tc>
                <a:tc>
                  <a:txBody>
                    <a:bodyPr/>
                    <a:lstStyle/>
                    <a:p>
                      <a:pPr algn="l" fontAlgn="b"/>
                      <a:r>
                        <a:rPr lang="es-AR" sz="1200" b="1" i="0" u="none" strike="noStrike">
                          <a:solidFill>
                            <a:srgbClr val="272727"/>
                          </a:solidFill>
                          <a:latin typeface="Century Gothic"/>
                        </a:rPr>
                        <a:t> </a:t>
                      </a:r>
                    </a:p>
                  </a:txBody>
                  <a:tcPr marL="9525" marR="9525" marT="9525" marB="0" anchor="b">
                    <a:lnL>
                      <a:noFill/>
                    </a:lnL>
                    <a:lnR>
                      <a:noFill/>
                    </a:lnR>
                    <a:lnT>
                      <a:noFill/>
                    </a:lnT>
                    <a:lnB>
                      <a:noFill/>
                    </a:lnB>
                    <a:solidFill>
                      <a:srgbClr val="FFFFFF"/>
                    </a:solidFill>
                  </a:tcPr>
                </a:tc>
                <a:tc>
                  <a:txBody>
                    <a:bodyPr/>
                    <a:lstStyle/>
                    <a:p>
                      <a:pPr algn="l" fontAlgn="b"/>
                      <a:r>
                        <a:rPr lang="es-AR" sz="1200" b="1" i="0" u="none" strike="noStrike">
                          <a:solidFill>
                            <a:srgbClr val="272727"/>
                          </a:solidFill>
                          <a:latin typeface="Century Gothic"/>
                        </a:rPr>
                        <a:t> </a:t>
                      </a:r>
                    </a:p>
                  </a:txBody>
                  <a:tcPr marL="9525" marR="9525" marT="9525" marB="0" anchor="b">
                    <a:lnL>
                      <a:noFill/>
                    </a:lnL>
                    <a:lnR>
                      <a:noFill/>
                    </a:lnR>
                    <a:lnT>
                      <a:noFill/>
                    </a:lnT>
                    <a:lnB>
                      <a:noFill/>
                    </a:lnB>
                    <a:solidFill>
                      <a:srgbClr val="FFFFFF"/>
                    </a:solidFill>
                  </a:tcPr>
                </a:tc>
                <a:extLst>
                  <a:ext uri="{0D108BD9-81ED-4DB2-BD59-A6C34878D82A}">
                    <a16:rowId xmlns:a16="http://schemas.microsoft.com/office/drawing/2014/main" val="10000"/>
                  </a:ext>
                </a:extLst>
              </a:tr>
              <a:tr h="200773">
                <a:tc>
                  <a:txBody>
                    <a:bodyPr/>
                    <a:lstStyle/>
                    <a:p>
                      <a:pPr algn="l" fontAlgn="b"/>
                      <a:r>
                        <a:rPr lang="es-AR" sz="1200" b="0" i="0" u="none" strike="noStrike">
                          <a:solidFill>
                            <a:srgbClr val="272727"/>
                          </a:solidFill>
                          <a:latin typeface="Century Gothic"/>
                        </a:rPr>
                        <a:t> </a:t>
                      </a:r>
                    </a:p>
                  </a:txBody>
                  <a:tcPr marL="9525" marR="9525" marT="9525"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l" fontAlgn="b"/>
                      <a:r>
                        <a:rPr lang="es-AR" sz="1200" b="0" i="0" u="none" strike="noStrike">
                          <a:solidFill>
                            <a:srgbClr val="272727"/>
                          </a:solidFill>
                          <a:latin typeface="Century Gothic"/>
                        </a:rPr>
                        <a:t>(OLS) FyM</a:t>
                      </a:r>
                    </a:p>
                  </a:txBody>
                  <a:tcPr marL="9525" marR="9525" marT="9525"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200" b="0" i="0" u="none" strike="noStrike">
                          <a:solidFill>
                            <a:srgbClr val="272727"/>
                          </a:solidFill>
                          <a:latin typeface="Century Gothic"/>
                        </a:rPr>
                        <a:t>(q10) FyM</a:t>
                      </a:r>
                    </a:p>
                  </a:txBody>
                  <a:tcPr marL="9525" marR="9525" marT="9525"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200" b="0" i="0" u="none" strike="noStrike">
                          <a:solidFill>
                            <a:srgbClr val="272727"/>
                          </a:solidFill>
                          <a:latin typeface="Century Gothic"/>
                        </a:rPr>
                        <a:t>(q25) FyM</a:t>
                      </a:r>
                    </a:p>
                  </a:txBody>
                  <a:tcPr marL="9525" marR="9525" marT="9525"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200" b="0" i="0" u="none" strike="noStrike">
                          <a:solidFill>
                            <a:srgbClr val="272727"/>
                          </a:solidFill>
                          <a:latin typeface="Century Gothic"/>
                        </a:rPr>
                        <a:t>(q50) FyM</a:t>
                      </a:r>
                    </a:p>
                  </a:txBody>
                  <a:tcPr marL="9525" marR="9525" marT="9525"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200" b="0" i="0" u="none" strike="noStrike">
                          <a:solidFill>
                            <a:srgbClr val="272727"/>
                          </a:solidFill>
                          <a:latin typeface="Century Gothic"/>
                        </a:rPr>
                        <a:t>(q75) FyM</a:t>
                      </a:r>
                    </a:p>
                  </a:txBody>
                  <a:tcPr marL="9525" marR="9525" marT="9525"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200" b="0" i="0" u="none" strike="noStrike">
                          <a:solidFill>
                            <a:srgbClr val="272727"/>
                          </a:solidFill>
                          <a:latin typeface="Century Gothic"/>
                        </a:rPr>
                        <a:t>(q90) FyM</a:t>
                      </a:r>
                    </a:p>
                  </a:txBody>
                  <a:tcPr marL="9525" marR="9525" marT="9525"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89619">
                <a:tc>
                  <a:txBody>
                    <a:bodyPr/>
                    <a:lstStyle/>
                    <a:p>
                      <a:pPr algn="l" fontAlgn="b"/>
                      <a:r>
                        <a:rPr lang="es-AR" sz="1200" b="0" i="0" u="none" strike="noStrike">
                          <a:solidFill>
                            <a:srgbClr val="272727"/>
                          </a:solidFill>
                          <a:latin typeface="Century Gothic"/>
                        </a:rPr>
                        <a:t> </a:t>
                      </a:r>
                    </a:p>
                  </a:txBody>
                  <a:tcPr marL="9525" marR="9525" marT="9525"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200" b="0" i="0" u="none" strike="noStrike">
                          <a:solidFill>
                            <a:srgbClr val="272727"/>
                          </a:solidFill>
                          <a:latin typeface="Century Gothic"/>
                        </a:rPr>
                        <a:t> </a:t>
                      </a:r>
                    </a:p>
                  </a:txBody>
                  <a:tcPr marL="9525" marR="9525" marT="9525" marB="0" anchor="b">
                    <a:lnL>
                      <a:noFill/>
                    </a:lnL>
                    <a:lnR>
                      <a:noFill/>
                    </a:lnR>
                    <a:lnT w="6350"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200" b="0" i="0" u="none" strike="noStrike">
                          <a:solidFill>
                            <a:srgbClr val="272727"/>
                          </a:solidFill>
                          <a:latin typeface="Century Gothic"/>
                        </a:rPr>
                        <a:t> </a:t>
                      </a:r>
                    </a:p>
                  </a:txBody>
                  <a:tcPr marL="9525" marR="9525" marT="9525" marB="0" anchor="b">
                    <a:lnL>
                      <a:noFill/>
                    </a:lnL>
                    <a:lnR>
                      <a:noFill/>
                    </a:lnR>
                    <a:lnT w="6350"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200" b="0" i="0" u="none" strike="noStrike">
                          <a:solidFill>
                            <a:srgbClr val="272727"/>
                          </a:solidFill>
                          <a:latin typeface="Century Gothic"/>
                        </a:rPr>
                        <a:t> </a:t>
                      </a:r>
                    </a:p>
                  </a:txBody>
                  <a:tcPr marL="9525" marR="9525" marT="9525" marB="0" anchor="b">
                    <a:lnL>
                      <a:noFill/>
                    </a:lnL>
                    <a:lnR>
                      <a:noFill/>
                    </a:lnR>
                    <a:lnT w="6350"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200" b="0" i="0" u="none" strike="noStrike">
                          <a:solidFill>
                            <a:srgbClr val="272727"/>
                          </a:solidFill>
                          <a:latin typeface="Century Gothic"/>
                        </a:rPr>
                        <a:t> </a:t>
                      </a:r>
                    </a:p>
                  </a:txBody>
                  <a:tcPr marL="9525" marR="9525" marT="9525" marB="0" anchor="b">
                    <a:lnL>
                      <a:noFill/>
                    </a:lnL>
                    <a:lnR>
                      <a:noFill/>
                    </a:lnR>
                    <a:lnT w="6350"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200" b="0" i="0" u="none" strike="noStrike">
                          <a:solidFill>
                            <a:srgbClr val="272727"/>
                          </a:solidFill>
                          <a:latin typeface="Century Gothic"/>
                        </a:rPr>
                        <a:t> </a:t>
                      </a:r>
                    </a:p>
                  </a:txBody>
                  <a:tcPr marL="9525" marR="9525" marT="9525" marB="0" anchor="b">
                    <a:lnL>
                      <a:noFill/>
                    </a:lnL>
                    <a:lnR>
                      <a:noFill/>
                    </a:lnR>
                    <a:lnT w="6350"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200" b="0" i="0" u="none" strike="noStrike">
                          <a:solidFill>
                            <a:srgbClr val="272727"/>
                          </a:solidFill>
                          <a:latin typeface="Century Gothic"/>
                        </a:rPr>
                        <a:t> </a:t>
                      </a:r>
                    </a:p>
                  </a:txBody>
                  <a:tcPr marL="9525" marR="9525" marT="9525" marB="0" anchor="b">
                    <a:lnL>
                      <a:noFill/>
                    </a:lnL>
                    <a:lnR>
                      <a:noFill/>
                    </a:lnR>
                    <a:lnT w="6350"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200773">
                <a:tc>
                  <a:txBody>
                    <a:bodyPr/>
                    <a:lstStyle/>
                    <a:p>
                      <a:pPr algn="l" fontAlgn="b"/>
                      <a:r>
                        <a:rPr lang="es-AR" sz="1200" b="0" i="0" u="none" strike="noStrike">
                          <a:solidFill>
                            <a:srgbClr val="272727"/>
                          </a:solidFill>
                          <a:latin typeface="Century Gothic"/>
                        </a:rPr>
                        <a:t>cct</a:t>
                      </a:r>
                    </a:p>
                  </a:txBody>
                  <a:tcPr marL="9525" marR="9525" marT="9525" marB="0" anchor="b">
                    <a:lnL>
                      <a:noFill/>
                    </a:lnL>
                    <a:lnR w="6350" cap="flat" cmpd="sng" algn="ctr">
                      <a:solidFill>
                        <a:srgbClr val="800000"/>
                      </a:solidFill>
                      <a:prstDash val="solid"/>
                      <a:round/>
                      <a:headEnd type="none" w="med" len="med"/>
                      <a:tailEnd type="none" w="med" len="med"/>
                    </a:lnR>
                    <a:lnT>
                      <a:noFill/>
                    </a:lnT>
                    <a:lnB>
                      <a:noFill/>
                    </a:lnB>
                    <a:solidFill>
                      <a:srgbClr val="FFFFFF"/>
                    </a:solidFill>
                  </a:tcPr>
                </a:tc>
                <a:tc>
                  <a:txBody>
                    <a:bodyPr/>
                    <a:lstStyle/>
                    <a:p>
                      <a:pPr algn="ctr" fontAlgn="b"/>
                      <a:r>
                        <a:rPr lang="es-AR" sz="1200" b="0" i="0" u="none" strike="noStrike">
                          <a:solidFill>
                            <a:srgbClr val="272727"/>
                          </a:solidFill>
                          <a:latin typeface="Century Gothic"/>
                        </a:rPr>
                        <a:t>0.166***</a:t>
                      </a:r>
                    </a:p>
                  </a:txBody>
                  <a:tcPr marL="9525" marR="9525" marT="9525" marB="0" anchor="b">
                    <a:lnL w="6350" cap="flat" cmpd="sng" algn="ctr">
                      <a:solidFill>
                        <a:srgbClr val="800000"/>
                      </a:solidFill>
                      <a:prstDash val="solid"/>
                      <a:round/>
                      <a:headEnd type="none" w="med" len="med"/>
                      <a:tailEnd type="none" w="med" len="med"/>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200" b="0" i="0" u="none" strike="noStrike">
                          <a:solidFill>
                            <a:srgbClr val="272727"/>
                          </a:solidFill>
                          <a:latin typeface="Century Gothic"/>
                        </a:rPr>
                        <a:t>0.225***</a:t>
                      </a:r>
                    </a:p>
                  </a:txBody>
                  <a:tcPr marL="9525" marR="9525" marT="9525"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200" b="0" i="0" u="none" strike="noStrike">
                          <a:solidFill>
                            <a:srgbClr val="272727"/>
                          </a:solidFill>
                          <a:latin typeface="Century Gothic"/>
                        </a:rPr>
                        <a:t>0.212***</a:t>
                      </a:r>
                    </a:p>
                  </a:txBody>
                  <a:tcPr marL="9525" marR="9525" marT="9525"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200" b="0" i="0" u="none" strike="noStrike">
                          <a:solidFill>
                            <a:srgbClr val="272727"/>
                          </a:solidFill>
                          <a:latin typeface="Century Gothic"/>
                        </a:rPr>
                        <a:t>0.143***</a:t>
                      </a:r>
                    </a:p>
                  </a:txBody>
                  <a:tcPr marL="9525" marR="9525" marT="9525"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200" b="0" i="0" u="none" strike="noStrike">
                          <a:solidFill>
                            <a:srgbClr val="272727"/>
                          </a:solidFill>
                          <a:latin typeface="Century Gothic"/>
                        </a:rPr>
                        <a:t>0.0817**</a:t>
                      </a:r>
                    </a:p>
                  </a:txBody>
                  <a:tcPr marL="9525" marR="9525" marT="9525"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200" b="0" i="0" u="none" strike="noStrike">
                          <a:solidFill>
                            <a:srgbClr val="272727"/>
                          </a:solidFill>
                          <a:latin typeface="Century Gothic"/>
                        </a:rPr>
                        <a:t>0.118***</a:t>
                      </a:r>
                    </a:p>
                  </a:txBody>
                  <a:tcPr marL="9525" marR="9525" marT="9525" marB="0" anchor="b">
                    <a:lnL>
                      <a:noFill/>
                    </a:lnL>
                    <a:lnR w="6350" cap="flat" cmpd="sng" algn="ctr">
                      <a:solidFill>
                        <a:srgbClr val="800000"/>
                      </a:solidFill>
                      <a:prstDash val="solid"/>
                      <a:round/>
                      <a:headEnd type="none" w="med" len="med"/>
                      <a:tailEnd type="none" w="med" len="med"/>
                    </a:lnR>
                    <a:lnT w="6350" cap="flat" cmpd="sng" algn="ctr">
                      <a:solidFill>
                        <a:srgbClr val="8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3"/>
                  </a:ext>
                </a:extLst>
              </a:tr>
              <a:tr h="189619">
                <a:tc>
                  <a:txBody>
                    <a:bodyPr/>
                    <a:lstStyle/>
                    <a:p>
                      <a:pPr algn="l" fontAlgn="b"/>
                      <a:r>
                        <a:rPr lang="es-AR" sz="1200" b="0" i="0" u="none" strike="noStrike">
                          <a:solidFill>
                            <a:srgbClr val="272727"/>
                          </a:solidFill>
                          <a:latin typeface="Century Gothic"/>
                        </a:rPr>
                        <a:t> </a:t>
                      </a:r>
                    </a:p>
                  </a:txBody>
                  <a:tcPr marL="9525" marR="9525" marT="9525" marB="0" anchor="b">
                    <a:lnL>
                      <a:noFill/>
                    </a:lnL>
                    <a:lnR w="6350" cap="flat" cmpd="sng" algn="ctr">
                      <a:solidFill>
                        <a:srgbClr val="800000"/>
                      </a:solidFill>
                      <a:prstDash val="solid"/>
                      <a:round/>
                      <a:headEnd type="none" w="med" len="med"/>
                      <a:tailEnd type="none" w="med" len="med"/>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(0.0278)</a:t>
                      </a:r>
                    </a:p>
                  </a:txBody>
                  <a:tcPr marL="9525" marR="9525" marT="9525" marB="0" anchor="b">
                    <a:lnL w="6350" cap="flat" cmpd="sng" algn="ctr">
                      <a:solidFill>
                        <a:srgbClr val="800000"/>
                      </a:solidFill>
                      <a:prstDash val="solid"/>
                      <a:round/>
                      <a:headEnd type="none" w="med" len="med"/>
                      <a:tailEnd type="none" w="med" len="med"/>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200" b="0" i="0" u="none" strike="noStrike">
                          <a:solidFill>
                            <a:srgbClr val="272727"/>
                          </a:solidFill>
                          <a:latin typeface="Century Gothic"/>
                        </a:rPr>
                        <a:t>(0.0521)</a:t>
                      </a:r>
                    </a:p>
                  </a:txBody>
                  <a:tcPr marL="9525" marR="9525" marT="9525"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200" b="0" i="0" u="none" strike="noStrike">
                          <a:solidFill>
                            <a:srgbClr val="272727"/>
                          </a:solidFill>
                          <a:latin typeface="Century Gothic"/>
                        </a:rPr>
                        <a:t>(0.0233)</a:t>
                      </a:r>
                    </a:p>
                  </a:txBody>
                  <a:tcPr marL="9525" marR="9525" marT="9525"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200" b="0" i="0" u="none" strike="noStrike">
                          <a:solidFill>
                            <a:srgbClr val="272727"/>
                          </a:solidFill>
                          <a:latin typeface="Century Gothic"/>
                        </a:rPr>
                        <a:t>(0.0220)</a:t>
                      </a:r>
                    </a:p>
                  </a:txBody>
                  <a:tcPr marL="9525" marR="9525" marT="9525"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200" b="0" i="0" u="none" strike="noStrike">
                          <a:solidFill>
                            <a:srgbClr val="272727"/>
                          </a:solidFill>
                          <a:latin typeface="Century Gothic"/>
                        </a:rPr>
                        <a:t>(0.0337)</a:t>
                      </a:r>
                    </a:p>
                  </a:txBody>
                  <a:tcPr marL="9525" marR="9525" marT="9525"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200" b="0" i="0" u="none" strike="noStrike">
                          <a:solidFill>
                            <a:srgbClr val="272727"/>
                          </a:solidFill>
                          <a:latin typeface="Century Gothic"/>
                        </a:rPr>
                        <a:t>(0.0448)</a:t>
                      </a:r>
                    </a:p>
                  </a:txBody>
                  <a:tcPr marL="9525" marR="9525" marT="9525" marB="0" anchor="b">
                    <a:lnL>
                      <a:noFill/>
                    </a:lnL>
                    <a:lnR w="6350" cap="flat" cmpd="sng" algn="ctr">
                      <a:solidFill>
                        <a:srgbClr val="800000"/>
                      </a:solidFill>
                      <a:prstDash val="solid"/>
                      <a:round/>
                      <a:headEnd type="none" w="med" len="med"/>
                      <a:tailEnd type="none" w="med" len="med"/>
                    </a:lnR>
                    <a:lnT>
                      <a:noFill/>
                    </a:lnT>
                    <a:lnB w="6350" cap="flat" cmpd="sng" algn="ctr">
                      <a:solidFill>
                        <a:srgbClr val="8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200773">
                <a:tc>
                  <a:txBody>
                    <a:bodyPr/>
                    <a:lstStyle/>
                    <a:p>
                      <a:pPr algn="l" fontAlgn="b"/>
                      <a:r>
                        <a:rPr lang="es-AR" sz="1200" b="0" i="0" u="none" strike="noStrike">
                          <a:solidFill>
                            <a:srgbClr val="272727"/>
                          </a:solidFill>
                          <a:latin typeface="Century Gothic"/>
                        </a:rPr>
                        <a:t>edad</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0.0347***</a:t>
                      </a:r>
                    </a:p>
                  </a:txBody>
                  <a:tcPr marL="9525" marR="9525" marT="9525"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200" b="0" i="0" u="none" strike="noStrike">
                          <a:solidFill>
                            <a:srgbClr val="272727"/>
                          </a:solidFill>
                          <a:latin typeface="Century Gothic"/>
                        </a:rPr>
                        <a:t>0.0105</a:t>
                      </a:r>
                    </a:p>
                  </a:txBody>
                  <a:tcPr marL="9525" marR="9525" marT="9525"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200" b="0" i="0" u="none" strike="noStrike">
                          <a:solidFill>
                            <a:srgbClr val="272727"/>
                          </a:solidFill>
                          <a:latin typeface="Century Gothic"/>
                        </a:rPr>
                        <a:t>0.0368***</a:t>
                      </a:r>
                    </a:p>
                  </a:txBody>
                  <a:tcPr marL="9525" marR="9525" marT="9525"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200" b="0" i="0" u="none" strike="noStrike">
                          <a:solidFill>
                            <a:srgbClr val="272727"/>
                          </a:solidFill>
                          <a:latin typeface="Century Gothic"/>
                        </a:rPr>
                        <a:t>0.0252***</a:t>
                      </a:r>
                    </a:p>
                  </a:txBody>
                  <a:tcPr marL="9525" marR="9525" marT="9525"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200" b="0" i="0" u="none" strike="noStrike">
                          <a:solidFill>
                            <a:srgbClr val="272727"/>
                          </a:solidFill>
                          <a:latin typeface="Century Gothic"/>
                        </a:rPr>
                        <a:t>0.0272*</a:t>
                      </a:r>
                    </a:p>
                  </a:txBody>
                  <a:tcPr marL="9525" marR="9525" marT="9525"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200" b="0" i="0" u="none" strike="noStrike">
                          <a:solidFill>
                            <a:srgbClr val="272727"/>
                          </a:solidFill>
                          <a:latin typeface="Century Gothic"/>
                        </a:rPr>
                        <a:t>0.0618***</a:t>
                      </a:r>
                    </a:p>
                  </a:txBody>
                  <a:tcPr marL="9525" marR="9525" marT="9525"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5"/>
                  </a:ext>
                </a:extLst>
              </a:tr>
              <a:tr h="189619">
                <a:tc>
                  <a:txBody>
                    <a:bodyPr/>
                    <a:lstStyle/>
                    <a:p>
                      <a:pPr algn="l" fontAlgn="b"/>
                      <a:r>
                        <a:rPr lang="es-AR" sz="1200" b="0" i="0" u="none" strike="noStrike">
                          <a:solidFill>
                            <a:srgbClr val="272727"/>
                          </a:solidFill>
                          <a:latin typeface="Century Gothic"/>
                        </a:rPr>
                        <a:t> </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(0.0106)</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(0.0176)</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(0.0102)</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(0.00915)</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(0.0147)</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(0.0141)</a:t>
                      </a:r>
                    </a:p>
                  </a:txBody>
                  <a:tcPr marL="9525" marR="9525" marT="9525" marB="0" anchor="b">
                    <a:lnL>
                      <a:noFill/>
                    </a:lnL>
                    <a:lnR>
                      <a:noFill/>
                    </a:lnR>
                    <a:lnT>
                      <a:noFill/>
                    </a:lnT>
                    <a:lnB>
                      <a:noFill/>
                    </a:lnB>
                    <a:solidFill>
                      <a:srgbClr val="FFFFFF"/>
                    </a:solidFill>
                  </a:tcPr>
                </a:tc>
                <a:extLst>
                  <a:ext uri="{0D108BD9-81ED-4DB2-BD59-A6C34878D82A}">
                    <a16:rowId xmlns:a16="http://schemas.microsoft.com/office/drawing/2014/main" val="10006"/>
                  </a:ext>
                </a:extLst>
              </a:tr>
              <a:tr h="200773">
                <a:tc>
                  <a:txBody>
                    <a:bodyPr/>
                    <a:lstStyle/>
                    <a:p>
                      <a:pPr algn="l" fontAlgn="b"/>
                      <a:r>
                        <a:rPr lang="es-AR" sz="1200" b="0" i="0" u="none" strike="noStrike">
                          <a:solidFill>
                            <a:srgbClr val="272727"/>
                          </a:solidFill>
                          <a:latin typeface="Century Gothic"/>
                        </a:rPr>
                        <a:t>edadsq</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-0.000359***</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-0.000103</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-0.000425***</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-0.000286***</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-0.000280</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-0.000585***</a:t>
                      </a:r>
                    </a:p>
                  </a:txBody>
                  <a:tcPr marL="9525" marR="9525" marT="9525" marB="0" anchor="b">
                    <a:lnL>
                      <a:noFill/>
                    </a:lnL>
                    <a:lnR>
                      <a:noFill/>
                    </a:lnR>
                    <a:lnT>
                      <a:noFill/>
                    </a:lnT>
                    <a:lnB>
                      <a:noFill/>
                    </a:lnB>
                    <a:solidFill>
                      <a:srgbClr val="FFFFFF"/>
                    </a:solidFill>
                  </a:tcPr>
                </a:tc>
                <a:extLst>
                  <a:ext uri="{0D108BD9-81ED-4DB2-BD59-A6C34878D82A}">
                    <a16:rowId xmlns:a16="http://schemas.microsoft.com/office/drawing/2014/main" val="10007"/>
                  </a:ext>
                </a:extLst>
              </a:tr>
              <a:tr h="189619">
                <a:tc>
                  <a:txBody>
                    <a:bodyPr/>
                    <a:lstStyle/>
                    <a:p>
                      <a:pPr algn="l" fontAlgn="b"/>
                      <a:r>
                        <a:rPr lang="es-AR" sz="1200" b="0" i="0" u="none" strike="noStrike">
                          <a:solidFill>
                            <a:srgbClr val="272727"/>
                          </a:solidFill>
                          <a:latin typeface="Century Gothic"/>
                        </a:rPr>
                        <a:t> </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(0.000124)</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(0.000190)</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(0.000115)</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º</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(0.000176)</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(0.000176)</a:t>
                      </a:r>
                    </a:p>
                  </a:txBody>
                  <a:tcPr marL="9525" marR="9525" marT="9525" marB="0" anchor="b">
                    <a:lnL>
                      <a:noFill/>
                    </a:lnL>
                    <a:lnR>
                      <a:noFill/>
                    </a:lnR>
                    <a:lnT>
                      <a:noFill/>
                    </a:lnT>
                    <a:lnB>
                      <a:noFill/>
                    </a:lnB>
                    <a:solidFill>
                      <a:srgbClr val="FFFFFF"/>
                    </a:solidFill>
                  </a:tcPr>
                </a:tc>
                <a:extLst>
                  <a:ext uri="{0D108BD9-81ED-4DB2-BD59-A6C34878D82A}">
                    <a16:rowId xmlns:a16="http://schemas.microsoft.com/office/drawing/2014/main" val="10008"/>
                  </a:ext>
                </a:extLst>
              </a:tr>
              <a:tr h="200773">
                <a:tc>
                  <a:txBody>
                    <a:bodyPr/>
                    <a:lstStyle/>
                    <a:p>
                      <a:pPr algn="l" fontAlgn="b"/>
                      <a:r>
                        <a:rPr lang="es-AR" sz="1200" b="0" i="0" u="none" strike="noStrike">
                          <a:solidFill>
                            <a:srgbClr val="272727"/>
                          </a:solidFill>
                          <a:latin typeface="Century Gothic"/>
                        </a:rPr>
                        <a:t>educa</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0.0408***</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0.0387***</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0.0376***</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0.0452***</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0.0365***</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0.0458***</a:t>
                      </a:r>
                    </a:p>
                  </a:txBody>
                  <a:tcPr marL="9525" marR="9525" marT="9525" marB="0" anchor="b">
                    <a:lnL>
                      <a:noFill/>
                    </a:lnL>
                    <a:lnR>
                      <a:noFill/>
                    </a:lnR>
                    <a:lnT>
                      <a:noFill/>
                    </a:lnT>
                    <a:lnB>
                      <a:noFill/>
                    </a:lnB>
                    <a:solidFill>
                      <a:srgbClr val="FFFFFF"/>
                    </a:solidFill>
                  </a:tcPr>
                </a:tc>
                <a:extLst>
                  <a:ext uri="{0D108BD9-81ED-4DB2-BD59-A6C34878D82A}">
                    <a16:rowId xmlns:a16="http://schemas.microsoft.com/office/drawing/2014/main" val="10009"/>
                  </a:ext>
                </a:extLst>
              </a:tr>
              <a:tr h="189619">
                <a:tc>
                  <a:txBody>
                    <a:bodyPr/>
                    <a:lstStyle/>
                    <a:p>
                      <a:pPr algn="l" fontAlgn="b"/>
                      <a:r>
                        <a:rPr lang="es-AR" sz="1200" b="0" i="0" u="none" strike="noStrike">
                          <a:solidFill>
                            <a:srgbClr val="272727"/>
                          </a:solidFill>
                          <a:latin typeface="Century Gothic"/>
                        </a:rPr>
                        <a:t> </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(0.00419)</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(0.00825)</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(0.00449)</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(0.00405)</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(0.00483)</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(0.00851)</a:t>
                      </a:r>
                    </a:p>
                  </a:txBody>
                  <a:tcPr marL="9525" marR="9525" marT="9525" marB="0" anchor="b">
                    <a:lnL>
                      <a:noFill/>
                    </a:lnL>
                    <a:lnR>
                      <a:noFill/>
                    </a:lnR>
                    <a:lnT>
                      <a:noFill/>
                    </a:lnT>
                    <a:lnB>
                      <a:noFill/>
                    </a:lnB>
                    <a:solidFill>
                      <a:srgbClr val="FFFFFF"/>
                    </a:solidFill>
                  </a:tcPr>
                </a:tc>
                <a:extLst>
                  <a:ext uri="{0D108BD9-81ED-4DB2-BD59-A6C34878D82A}">
                    <a16:rowId xmlns:a16="http://schemas.microsoft.com/office/drawing/2014/main" val="10010"/>
                  </a:ext>
                </a:extLst>
              </a:tr>
              <a:tr h="200773">
                <a:tc>
                  <a:txBody>
                    <a:bodyPr/>
                    <a:lstStyle/>
                    <a:p>
                      <a:pPr algn="l" fontAlgn="b"/>
                      <a:r>
                        <a:rPr lang="es-AR" sz="1200" b="0" i="0" u="none" strike="noStrike">
                          <a:solidFill>
                            <a:srgbClr val="272727"/>
                          </a:solidFill>
                          <a:latin typeface="Century Gothic"/>
                        </a:rPr>
                        <a:t>tifull</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-0.489***</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-0.530***</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-0.434***</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-0.427***</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-0.427***</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dirty="0">
                          <a:solidFill>
                            <a:srgbClr val="272727"/>
                          </a:solidFill>
                          <a:latin typeface="Century Gothic"/>
                        </a:rPr>
                        <a:t>-0.597***</a:t>
                      </a:r>
                    </a:p>
                  </a:txBody>
                  <a:tcPr marL="9525" marR="9525" marT="9525" marB="0" anchor="b">
                    <a:lnL>
                      <a:noFill/>
                    </a:lnL>
                    <a:lnR>
                      <a:noFill/>
                    </a:lnR>
                    <a:lnT>
                      <a:noFill/>
                    </a:lnT>
                    <a:lnB>
                      <a:noFill/>
                    </a:lnB>
                    <a:solidFill>
                      <a:srgbClr val="FFFFFF"/>
                    </a:solidFill>
                  </a:tcPr>
                </a:tc>
                <a:extLst>
                  <a:ext uri="{0D108BD9-81ED-4DB2-BD59-A6C34878D82A}">
                    <a16:rowId xmlns:a16="http://schemas.microsoft.com/office/drawing/2014/main" val="10011"/>
                  </a:ext>
                </a:extLst>
              </a:tr>
              <a:tr h="189619">
                <a:tc>
                  <a:txBody>
                    <a:bodyPr/>
                    <a:lstStyle/>
                    <a:p>
                      <a:pPr algn="l" fontAlgn="b"/>
                      <a:r>
                        <a:rPr lang="es-AR" sz="1200" b="0" i="0" u="none" strike="noStrike">
                          <a:solidFill>
                            <a:srgbClr val="272727"/>
                          </a:solidFill>
                          <a:latin typeface="Century Gothic"/>
                        </a:rPr>
                        <a:t> </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(0.0417)</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(0.111)</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(0.0553)</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(0.0454)</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(0.0356)</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(0.0584)</a:t>
                      </a:r>
                    </a:p>
                  </a:txBody>
                  <a:tcPr marL="9525" marR="9525" marT="9525" marB="0" anchor="b">
                    <a:lnL>
                      <a:noFill/>
                    </a:lnL>
                    <a:lnR>
                      <a:noFill/>
                    </a:lnR>
                    <a:lnT>
                      <a:noFill/>
                    </a:lnT>
                    <a:lnB>
                      <a:noFill/>
                    </a:lnB>
                    <a:solidFill>
                      <a:srgbClr val="FFFFFF"/>
                    </a:solidFill>
                  </a:tcPr>
                </a:tc>
                <a:extLst>
                  <a:ext uri="{0D108BD9-81ED-4DB2-BD59-A6C34878D82A}">
                    <a16:rowId xmlns:a16="http://schemas.microsoft.com/office/drawing/2014/main" val="10012"/>
                  </a:ext>
                </a:extLst>
              </a:tr>
              <a:tr h="200773">
                <a:tc>
                  <a:txBody>
                    <a:bodyPr/>
                    <a:lstStyle/>
                    <a:p>
                      <a:pPr algn="l" fontAlgn="b"/>
                      <a:r>
                        <a:rPr lang="es-AR" sz="1200" b="0" i="0" u="none" strike="noStrike">
                          <a:solidFill>
                            <a:srgbClr val="272727"/>
                          </a:solidFill>
                          <a:latin typeface="Century Gothic"/>
                        </a:rPr>
                        <a:t>varon</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0.228***</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0.251***</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0.203***</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0.198***</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0.201***</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0.285***</a:t>
                      </a:r>
                    </a:p>
                  </a:txBody>
                  <a:tcPr marL="9525" marR="9525" marT="9525" marB="0" anchor="b">
                    <a:lnL>
                      <a:noFill/>
                    </a:lnL>
                    <a:lnR>
                      <a:noFill/>
                    </a:lnR>
                    <a:lnT>
                      <a:noFill/>
                    </a:lnT>
                    <a:lnB>
                      <a:noFill/>
                    </a:lnB>
                    <a:solidFill>
                      <a:srgbClr val="FFFFFF"/>
                    </a:solidFill>
                  </a:tcPr>
                </a:tc>
                <a:extLst>
                  <a:ext uri="{0D108BD9-81ED-4DB2-BD59-A6C34878D82A}">
                    <a16:rowId xmlns:a16="http://schemas.microsoft.com/office/drawing/2014/main" val="10013"/>
                  </a:ext>
                </a:extLst>
              </a:tr>
              <a:tr h="189619">
                <a:tc>
                  <a:txBody>
                    <a:bodyPr/>
                    <a:lstStyle/>
                    <a:p>
                      <a:pPr algn="l" fontAlgn="b"/>
                      <a:r>
                        <a:rPr lang="es-AR" sz="1200" b="0" i="0" u="none" strike="noStrike">
                          <a:solidFill>
                            <a:srgbClr val="272727"/>
                          </a:solidFill>
                          <a:latin typeface="Century Gothic"/>
                        </a:rPr>
                        <a:t> </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(0.0416)</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(0.0646)</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(0.0384)</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(0.0307)</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(0.0444)</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(0.0680)</a:t>
                      </a:r>
                    </a:p>
                  </a:txBody>
                  <a:tcPr marL="9525" marR="9525" marT="9525" marB="0" anchor="b">
                    <a:lnL>
                      <a:noFill/>
                    </a:lnL>
                    <a:lnR>
                      <a:noFill/>
                    </a:lnR>
                    <a:lnT>
                      <a:noFill/>
                    </a:lnT>
                    <a:lnB>
                      <a:noFill/>
                    </a:lnB>
                    <a:solidFill>
                      <a:srgbClr val="FFFFFF"/>
                    </a:solidFill>
                  </a:tcPr>
                </a:tc>
                <a:extLst>
                  <a:ext uri="{0D108BD9-81ED-4DB2-BD59-A6C34878D82A}">
                    <a16:rowId xmlns:a16="http://schemas.microsoft.com/office/drawing/2014/main" val="10014"/>
                  </a:ext>
                </a:extLst>
              </a:tr>
              <a:tr h="200773">
                <a:tc>
                  <a:txBody>
                    <a:bodyPr/>
                    <a:lstStyle/>
                    <a:p>
                      <a:pPr algn="l" fontAlgn="b"/>
                      <a:r>
                        <a:rPr lang="es-AR" sz="1200" b="0" i="0" u="none" strike="noStrike">
                          <a:solidFill>
                            <a:srgbClr val="272727"/>
                          </a:solidFill>
                          <a:latin typeface="Century Gothic"/>
                        </a:rPr>
                        <a:t>anti15</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-0.00801</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0.0372</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0.0373</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0.0217</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-0.0461</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-0.111</a:t>
                      </a:r>
                    </a:p>
                  </a:txBody>
                  <a:tcPr marL="9525" marR="9525" marT="9525" marB="0" anchor="b">
                    <a:lnL>
                      <a:noFill/>
                    </a:lnL>
                    <a:lnR>
                      <a:noFill/>
                    </a:lnR>
                    <a:lnT>
                      <a:noFill/>
                    </a:lnT>
                    <a:lnB>
                      <a:noFill/>
                    </a:lnB>
                    <a:solidFill>
                      <a:srgbClr val="FFFFFF"/>
                    </a:solidFill>
                  </a:tcPr>
                </a:tc>
                <a:extLst>
                  <a:ext uri="{0D108BD9-81ED-4DB2-BD59-A6C34878D82A}">
                    <a16:rowId xmlns:a16="http://schemas.microsoft.com/office/drawing/2014/main" val="10015"/>
                  </a:ext>
                </a:extLst>
              </a:tr>
              <a:tr h="189619">
                <a:tc>
                  <a:txBody>
                    <a:bodyPr/>
                    <a:lstStyle/>
                    <a:p>
                      <a:pPr algn="l" fontAlgn="b"/>
                      <a:r>
                        <a:rPr lang="es-AR" sz="1200" b="0" i="0" u="none" strike="noStrike">
                          <a:solidFill>
                            <a:srgbClr val="272727"/>
                          </a:solidFill>
                          <a:latin typeface="Century Gothic"/>
                        </a:rPr>
                        <a:t> </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(0.0544)</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(0.0880)</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(0.0625)</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(0.0503)</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(0.0603)</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(0.0780)</a:t>
                      </a:r>
                    </a:p>
                  </a:txBody>
                  <a:tcPr marL="9525" marR="9525" marT="9525" marB="0" anchor="b">
                    <a:lnL>
                      <a:noFill/>
                    </a:lnL>
                    <a:lnR>
                      <a:noFill/>
                    </a:lnR>
                    <a:lnT>
                      <a:noFill/>
                    </a:lnT>
                    <a:lnB>
                      <a:noFill/>
                    </a:lnB>
                    <a:solidFill>
                      <a:srgbClr val="FFFFFF"/>
                    </a:solidFill>
                  </a:tcPr>
                </a:tc>
                <a:extLst>
                  <a:ext uri="{0D108BD9-81ED-4DB2-BD59-A6C34878D82A}">
                    <a16:rowId xmlns:a16="http://schemas.microsoft.com/office/drawing/2014/main" val="10016"/>
                  </a:ext>
                </a:extLst>
              </a:tr>
              <a:tr h="200773">
                <a:tc>
                  <a:txBody>
                    <a:bodyPr/>
                    <a:lstStyle/>
                    <a:p>
                      <a:pPr algn="l" fontAlgn="b"/>
                      <a:r>
                        <a:rPr lang="es-AR" sz="1200" b="0" i="0" u="none" strike="noStrike">
                          <a:solidFill>
                            <a:srgbClr val="272727"/>
                          </a:solidFill>
                          <a:latin typeface="Century Gothic"/>
                        </a:rPr>
                        <a:t>anti5mas</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0.0606</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0.164</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0.130**</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0.117**</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-0.00262</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-0.120</a:t>
                      </a:r>
                    </a:p>
                  </a:txBody>
                  <a:tcPr marL="9525" marR="9525" marT="9525" marB="0" anchor="b">
                    <a:lnL>
                      <a:noFill/>
                    </a:lnL>
                    <a:lnR>
                      <a:noFill/>
                    </a:lnR>
                    <a:lnT>
                      <a:noFill/>
                    </a:lnT>
                    <a:lnB>
                      <a:noFill/>
                    </a:lnB>
                    <a:solidFill>
                      <a:srgbClr val="FFFFFF"/>
                    </a:solidFill>
                  </a:tcPr>
                </a:tc>
                <a:extLst>
                  <a:ext uri="{0D108BD9-81ED-4DB2-BD59-A6C34878D82A}">
                    <a16:rowId xmlns:a16="http://schemas.microsoft.com/office/drawing/2014/main" val="10017"/>
                  </a:ext>
                </a:extLst>
              </a:tr>
              <a:tr h="189619">
                <a:tc>
                  <a:txBody>
                    <a:bodyPr/>
                    <a:lstStyle/>
                    <a:p>
                      <a:pPr algn="l" fontAlgn="b"/>
                      <a:r>
                        <a:rPr lang="es-AR" sz="1200" b="0" i="0" u="none" strike="noStrike">
                          <a:solidFill>
                            <a:srgbClr val="272727"/>
                          </a:solidFill>
                          <a:latin typeface="Century Gothic"/>
                        </a:rPr>
                        <a:t> </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(0.0618)</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(0.111)</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(0.0648)</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(0.0524)</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(0.0668)</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(0.0841)</a:t>
                      </a:r>
                    </a:p>
                  </a:txBody>
                  <a:tcPr marL="9525" marR="9525" marT="9525" marB="0" anchor="b">
                    <a:lnL>
                      <a:noFill/>
                    </a:lnL>
                    <a:lnR>
                      <a:noFill/>
                    </a:lnR>
                    <a:lnT>
                      <a:noFill/>
                    </a:lnT>
                    <a:lnB>
                      <a:noFill/>
                    </a:lnB>
                    <a:solidFill>
                      <a:srgbClr val="FFFFFF"/>
                    </a:solidFill>
                  </a:tcPr>
                </a:tc>
                <a:extLst>
                  <a:ext uri="{0D108BD9-81ED-4DB2-BD59-A6C34878D82A}">
                    <a16:rowId xmlns:a16="http://schemas.microsoft.com/office/drawing/2014/main" val="10018"/>
                  </a:ext>
                </a:extLst>
              </a:tr>
              <a:tr h="200773">
                <a:tc>
                  <a:txBody>
                    <a:bodyPr/>
                    <a:lstStyle/>
                    <a:p>
                      <a:pPr algn="l" fontAlgn="b"/>
                      <a:r>
                        <a:rPr lang="es-AR" sz="1200" b="0" i="0" u="none" strike="noStrike">
                          <a:solidFill>
                            <a:srgbClr val="272727"/>
                          </a:solidFill>
                          <a:latin typeface="Century Gothic"/>
                        </a:rPr>
                        <a:t>unicas</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0.0489</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0.0770</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0.0574</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0.0842***</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0.0750*</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0.00405</a:t>
                      </a:r>
                    </a:p>
                  </a:txBody>
                  <a:tcPr marL="9525" marR="9525" marT="9525" marB="0" anchor="b">
                    <a:lnL>
                      <a:noFill/>
                    </a:lnL>
                    <a:lnR>
                      <a:noFill/>
                    </a:lnR>
                    <a:lnT>
                      <a:noFill/>
                    </a:lnT>
                    <a:lnB>
                      <a:noFill/>
                    </a:lnB>
                    <a:solidFill>
                      <a:srgbClr val="FFFFFF"/>
                    </a:solidFill>
                  </a:tcPr>
                </a:tc>
                <a:extLst>
                  <a:ext uri="{0D108BD9-81ED-4DB2-BD59-A6C34878D82A}">
                    <a16:rowId xmlns:a16="http://schemas.microsoft.com/office/drawing/2014/main" val="10019"/>
                  </a:ext>
                </a:extLst>
              </a:tr>
              <a:tr h="189619">
                <a:tc>
                  <a:txBody>
                    <a:bodyPr/>
                    <a:lstStyle/>
                    <a:p>
                      <a:pPr algn="l" fontAlgn="b"/>
                      <a:r>
                        <a:rPr lang="es-AR" sz="1200" b="0" i="0" u="none" strike="noStrike">
                          <a:solidFill>
                            <a:srgbClr val="272727"/>
                          </a:solidFill>
                          <a:latin typeface="Century Gothic"/>
                        </a:rPr>
                        <a:t> </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(0.0318)</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(0.0709)</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(0.0372)</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(0.0249)</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(0.0397)</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(0.0705)</a:t>
                      </a:r>
                    </a:p>
                  </a:txBody>
                  <a:tcPr marL="9525" marR="9525" marT="9525" marB="0" anchor="b">
                    <a:lnL>
                      <a:noFill/>
                    </a:lnL>
                    <a:lnR>
                      <a:noFill/>
                    </a:lnR>
                    <a:lnT>
                      <a:noFill/>
                    </a:lnT>
                    <a:lnB>
                      <a:noFill/>
                    </a:lnB>
                    <a:solidFill>
                      <a:srgbClr val="FFFFFF"/>
                    </a:solidFill>
                  </a:tcPr>
                </a:tc>
                <a:extLst>
                  <a:ext uri="{0D108BD9-81ED-4DB2-BD59-A6C34878D82A}">
                    <a16:rowId xmlns:a16="http://schemas.microsoft.com/office/drawing/2014/main" val="10020"/>
                  </a:ext>
                </a:extLst>
              </a:tr>
              <a:tr h="200773">
                <a:tc>
                  <a:txBody>
                    <a:bodyPr/>
                    <a:lstStyle/>
                    <a:p>
                      <a:pPr algn="l" fontAlgn="b"/>
                      <a:r>
                        <a:rPr lang="es-AR" sz="1200" b="0" i="0" u="none" strike="noStrike">
                          <a:solidFill>
                            <a:srgbClr val="272727"/>
                          </a:solidFill>
                          <a:latin typeface="Century Gothic"/>
                        </a:rPr>
                        <a:t>sepviu</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0.0114</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0.0622</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0.0414</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0.0872*</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0.0531</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0.00737</a:t>
                      </a:r>
                    </a:p>
                  </a:txBody>
                  <a:tcPr marL="9525" marR="9525" marT="9525" marB="0" anchor="b">
                    <a:lnL>
                      <a:noFill/>
                    </a:lnL>
                    <a:lnR>
                      <a:noFill/>
                    </a:lnR>
                    <a:lnT>
                      <a:noFill/>
                    </a:lnT>
                    <a:lnB>
                      <a:noFill/>
                    </a:lnB>
                    <a:solidFill>
                      <a:srgbClr val="FFFFFF"/>
                    </a:solidFill>
                  </a:tcPr>
                </a:tc>
                <a:extLst>
                  <a:ext uri="{0D108BD9-81ED-4DB2-BD59-A6C34878D82A}">
                    <a16:rowId xmlns:a16="http://schemas.microsoft.com/office/drawing/2014/main" val="10021"/>
                  </a:ext>
                </a:extLst>
              </a:tr>
              <a:tr h="189619">
                <a:tc>
                  <a:txBody>
                    <a:bodyPr/>
                    <a:lstStyle/>
                    <a:p>
                      <a:pPr algn="l" fontAlgn="b"/>
                      <a:r>
                        <a:rPr lang="es-AR" sz="1200" b="0" i="0" u="none" strike="noStrike">
                          <a:solidFill>
                            <a:srgbClr val="272727"/>
                          </a:solidFill>
                          <a:latin typeface="Century Gothic"/>
                        </a:rPr>
                        <a:t> </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(0.0583)</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(0.110)</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(0.0639)</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(0.0515)</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(0.0608)</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(0.118)</a:t>
                      </a:r>
                    </a:p>
                  </a:txBody>
                  <a:tcPr marL="9525" marR="9525" marT="9525" marB="0" anchor="b">
                    <a:lnL>
                      <a:noFill/>
                    </a:lnL>
                    <a:lnR>
                      <a:noFill/>
                    </a:lnR>
                    <a:lnT>
                      <a:noFill/>
                    </a:lnT>
                    <a:lnB>
                      <a:noFill/>
                    </a:lnB>
                    <a:solidFill>
                      <a:srgbClr val="FFFFFF"/>
                    </a:solidFill>
                  </a:tcPr>
                </a:tc>
                <a:extLst>
                  <a:ext uri="{0D108BD9-81ED-4DB2-BD59-A6C34878D82A}">
                    <a16:rowId xmlns:a16="http://schemas.microsoft.com/office/drawing/2014/main" val="10022"/>
                  </a:ext>
                </a:extLst>
              </a:tr>
              <a:tr h="200773">
                <a:tc>
                  <a:txBody>
                    <a:bodyPr/>
                    <a:lstStyle/>
                    <a:p>
                      <a:pPr algn="l" fontAlgn="b"/>
                      <a:r>
                        <a:rPr lang="es-AR" sz="1200" b="0" i="0" u="none" strike="noStrike">
                          <a:solidFill>
                            <a:srgbClr val="272727"/>
                          </a:solidFill>
                          <a:latin typeface="Century Gothic"/>
                        </a:rPr>
                        <a:t>Constant</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2.770***</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2.254***</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2.322***</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2.876***</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3.472***</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3.157***</a:t>
                      </a:r>
                    </a:p>
                  </a:txBody>
                  <a:tcPr marL="9525" marR="9525" marT="9525" marB="0" anchor="b">
                    <a:lnL>
                      <a:noFill/>
                    </a:lnL>
                    <a:lnR>
                      <a:noFill/>
                    </a:lnR>
                    <a:lnT>
                      <a:noFill/>
                    </a:lnT>
                    <a:lnB>
                      <a:noFill/>
                    </a:lnB>
                    <a:solidFill>
                      <a:srgbClr val="FFFFFF"/>
                    </a:solidFill>
                  </a:tcPr>
                </a:tc>
                <a:extLst>
                  <a:ext uri="{0D108BD9-81ED-4DB2-BD59-A6C34878D82A}">
                    <a16:rowId xmlns:a16="http://schemas.microsoft.com/office/drawing/2014/main" val="10023"/>
                  </a:ext>
                </a:extLst>
              </a:tr>
              <a:tr h="189619">
                <a:tc>
                  <a:txBody>
                    <a:bodyPr/>
                    <a:lstStyle/>
                    <a:p>
                      <a:pPr algn="l" fontAlgn="b"/>
                      <a:r>
                        <a:rPr lang="es-AR" sz="1200" b="0" i="0" u="none" strike="noStrike">
                          <a:solidFill>
                            <a:srgbClr val="272727"/>
                          </a:solidFill>
                          <a:latin typeface="Century Gothic"/>
                        </a:rPr>
                        <a:t> </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(0.220)</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dirty="0">
                          <a:solidFill>
                            <a:srgbClr val="272727"/>
                          </a:solidFill>
                          <a:latin typeface="Century Gothic"/>
                        </a:rPr>
                        <a:t>(0.355)</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(0.192)</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(0.185)</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(0.264)</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(0.268)</a:t>
                      </a:r>
                    </a:p>
                  </a:txBody>
                  <a:tcPr marL="9525" marR="9525" marT="9525" marB="0" anchor="b">
                    <a:lnL>
                      <a:noFill/>
                    </a:lnL>
                    <a:lnR>
                      <a:noFill/>
                    </a:lnR>
                    <a:lnT>
                      <a:noFill/>
                    </a:lnT>
                    <a:lnB>
                      <a:noFill/>
                    </a:lnB>
                    <a:solidFill>
                      <a:srgbClr val="FFFFFF"/>
                    </a:solidFill>
                  </a:tcPr>
                </a:tc>
                <a:extLst>
                  <a:ext uri="{0D108BD9-81ED-4DB2-BD59-A6C34878D82A}">
                    <a16:rowId xmlns:a16="http://schemas.microsoft.com/office/drawing/2014/main" val="10024"/>
                  </a:ext>
                </a:extLst>
              </a:tr>
              <a:tr h="189619">
                <a:tc>
                  <a:txBody>
                    <a:bodyPr/>
                    <a:lstStyle/>
                    <a:p>
                      <a:pPr algn="l" fontAlgn="b"/>
                      <a:r>
                        <a:rPr lang="es-AR" sz="1200" b="0" i="0" u="none" strike="noStrike">
                          <a:solidFill>
                            <a:srgbClr val="272727"/>
                          </a:solidFill>
                          <a:latin typeface="Century Gothic"/>
                        </a:rPr>
                        <a:t> </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 </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 </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 </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 </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 </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 </a:t>
                      </a:r>
                    </a:p>
                  </a:txBody>
                  <a:tcPr marL="9525" marR="9525" marT="9525" marB="0" anchor="b">
                    <a:lnL>
                      <a:noFill/>
                    </a:lnL>
                    <a:lnR>
                      <a:noFill/>
                    </a:lnR>
                    <a:lnT>
                      <a:noFill/>
                    </a:lnT>
                    <a:lnB>
                      <a:noFill/>
                    </a:lnB>
                    <a:solidFill>
                      <a:srgbClr val="FFFFFF"/>
                    </a:solidFill>
                  </a:tcPr>
                </a:tc>
                <a:extLst>
                  <a:ext uri="{0D108BD9-81ED-4DB2-BD59-A6C34878D82A}">
                    <a16:rowId xmlns:a16="http://schemas.microsoft.com/office/drawing/2014/main" val="10025"/>
                  </a:ext>
                </a:extLst>
              </a:tr>
              <a:tr h="200773">
                <a:tc>
                  <a:txBody>
                    <a:bodyPr/>
                    <a:lstStyle/>
                    <a:p>
                      <a:pPr algn="l" fontAlgn="b"/>
                      <a:r>
                        <a:rPr lang="es-AR" sz="1200" b="0" i="0" u="none" strike="noStrike">
                          <a:solidFill>
                            <a:srgbClr val="272727"/>
                          </a:solidFill>
                          <a:latin typeface="Century Gothic"/>
                        </a:rPr>
                        <a:t>Obs.</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2,730</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2,730</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2,730</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2,730</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2,730</a:t>
                      </a:r>
                    </a:p>
                  </a:txBody>
                  <a:tcPr marL="9525" marR="9525" marT="9525" marB="0" anchor="b">
                    <a:lnL>
                      <a:noFill/>
                    </a:lnL>
                    <a:lnR>
                      <a:noFill/>
                    </a:lnR>
                    <a:lnT>
                      <a:noFill/>
                    </a:lnT>
                    <a:lnB>
                      <a:noFill/>
                    </a:lnB>
                    <a:solidFill>
                      <a:srgbClr val="FFFFFF"/>
                    </a:solidFill>
                  </a:tcPr>
                </a:tc>
                <a:tc>
                  <a:txBody>
                    <a:bodyPr/>
                    <a:lstStyle/>
                    <a:p>
                      <a:pPr algn="ctr" fontAlgn="b"/>
                      <a:r>
                        <a:rPr lang="es-AR" sz="1200" b="0" i="0" u="none" strike="noStrike">
                          <a:solidFill>
                            <a:srgbClr val="272727"/>
                          </a:solidFill>
                          <a:latin typeface="Century Gothic"/>
                        </a:rPr>
                        <a:t>2,730</a:t>
                      </a:r>
                    </a:p>
                  </a:txBody>
                  <a:tcPr marL="9525" marR="9525" marT="9525" marB="0" anchor="b">
                    <a:lnL>
                      <a:noFill/>
                    </a:lnL>
                    <a:lnR>
                      <a:noFill/>
                    </a:lnR>
                    <a:lnT>
                      <a:noFill/>
                    </a:lnT>
                    <a:lnB>
                      <a:noFill/>
                    </a:lnB>
                    <a:solidFill>
                      <a:srgbClr val="FFFFFF"/>
                    </a:solidFill>
                  </a:tcPr>
                </a:tc>
                <a:extLst>
                  <a:ext uri="{0D108BD9-81ED-4DB2-BD59-A6C34878D82A}">
                    <a16:rowId xmlns:a16="http://schemas.microsoft.com/office/drawing/2014/main" val="10026"/>
                  </a:ext>
                </a:extLst>
              </a:tr>
              <a:tr h="200773">
                <a:tc>
                  <a:txBody>
                    <a:bodyPr/>
                    <a:lstStyle/>
                    <a:p>
                      <a:pPr algn="l" fontAlgn="b"/>
                      <a:r>
                        <a:rPr lang="es-AR" sz="1200" b="0" i="0" u="none" strike="noStrike">
                          <a:solidFill>
                            <a:srgbClr val="272727"/>
                          </a:solidFill>
                          <a:latin typeface="Century Gothic"/>
                        </a:rPr>
                        <a:t>R-sq.</a:t>
                      </a:r>
                    </a:p>
                  </a:txBody>
                  <a:tcPr marL="9525" marR="9525" marT="9525"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200" b="0" i="0" u="none" strike="noStrike">
                          <a:solidFill>
                            <a:srgbClr val="272727"/>
                          </a:solidFill>
                          <a:latin typeface="Century Gothic"/>
                        </a:rPr>
                        <a:t>0.224</a:t>
                      </a:r>
                    </a:p>
                  </a:txBody>
                  <a:tcPr marL="9525" marR="9525" marT="9525"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l" fontAlgn="b"/>
                      <a:r>
                        <a:rPr lang="es-AR" sz="1200" b="0" i="0" u="none" strike="noStrike">
                          <a:solidFill>
                            <a:srgbClr val="272727"/>
                          </a:solidFill>
                          <a:latin typeface="Century Gothic"/>
                        </a:rPr>
                        <a:t> </a:t>
                      </a:r>
                    </a:p>
                  </a:txBody>
                  <a:tcPr marL="9525" marR="9525" marT="9525"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l" fontAlgn="b"/>
                      <a:r>
                        <a:rPr lang="es-AR" sz="1200" b="0" i="0" u="none" strike="noStrike">
                          <a:solidFill>
                            <a:srgbClr val="272727"/>
                          </a:solidFill>
                          <a:latin typeface="Century Gothic"/>
                        </a:rPr>
                        <a:t> </a:t>
                      </a:r>
                    </a:p>
                  </a:txBody>
                  <a:tcPr marL="9525" marR="9525" marT="9525"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l" fontAlgn="b"/>
                      <a:r>
                        <a:rPr lang="es-AR" sz="1200" b="0" i="0" u="none" strike="noStrike">
                          <a:solidFill>
                            <a:srgbClr val="272727"/>
                          </a:solidFill>
                          <a:latin typeface="Century Gothic"/>
                        </a:rPr>
                        <a:t> </a:t>
                      </a:r>
                    </a:p>
                  </a:txBody>
                  <a:tcPr marL="9525" marR="9525" marT="9525"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l" fontAlgn="b"/>
                      <a:r>
                        <a:rPr lang="es-AR" sz="1200" b="0" i="0" u="none" strike="noStrike">
                          <a:solidFill>
                            <a:srgbClr val="272727"/>
                          </a:solidFill>
                          <a:latin typeface="Century Gothic"/>
                        </a:rPr>
                        <a:t> </a:t>
                      </a:r>
                    </a:p>
                  </a:txBody>
                  <a:tcPr marL="9525" marR="9525" marT="9525"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l" fontAlgn="b"/>
                      <a:r>
                        <a:rPr lang="es-AR" sz="1200" b="0" i="0" u="none" strike="noStrike" dirty="0">
                          <a:solidFill>
                            <a:srgbClr val="272727"/>
                          </a:solidFill>
                          <a:latin typeface="Century Gothic"/>
                        </a:rPr>
                        <a:t> </a:t>
                      </a:r>
                    </a:p>
                  </a:txBody>
                  <a:tcPr marL="9525" marR="9525" marT="9525"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extLst>
                  <a:ext uri="{0D108BD9-81ED-4DB2-BD59-A6C34878D82A}">
                    <a16:rowId xmlns:a16="http://schemas.microsoft.com/office/drawing/2014/main" val="10027"/>
                  </a:ext>
                </a:extLst>
              </a:tr>
            </a:tbl>
          </a:graphicData>
        </a:graphic>
      </p:graphicFrame>
      <p:sp>
        <p:nvSpPr>
          <p:cNvPr id="17" name="Marcador de contenido 17"/>
          <p:cNvSpPr>
            <a:spLocks noGrp="1"/>
          </p:cNvSpPr>
          <p:nvPr>
            <p:ph sz="half" idx="1"/>
          </p:nvPr>
        </p:nvSpPr>
        <p:spPr>
          <a:xfrm>
            <a:off x="8273143" y="1259166"/>
            <a:ext cx="3454399" cy="4212720"/>
          </a:xfrm>
        </p:spPr>
        <p:txBody>
          <a:bodyPr>
            <a:noAutofit/>
          </a:bodyPr>
          <a:lstStyle/>
          <a:p>
            <a:pPr>
              <a:buClr>
                <a:srgbClr val="A50021"/>
              </a:buClr>
            </a:pPr>
            <a:r>
              <a:rPr lang="es-ES_tradnl" dirty="0" smtClean="0">
                <a:solidFill>
                  <a:schemeClr val="accent6">
                    <a:lumMod val="50000"/>
                  </a:schemeClr>
                </a:solidFill>
                <a:ea typeface="Calibri" panose="020F0502020204030204" pitchFamily="34" charset="0"/>
                <a:cs typeface="Times New Roman" panose="02020603050405020304" pitchFamily="18" charset="0"/>
              </a:rPr>
              <a:t>M1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FyM</a:t>
            </a:r>
            <a:r>
              <a:rPr lang="es-ES_tradnl" dirty="0" smtClean="0">
                <a:solidFill>
                  <a:schemeClr val="accent6">
                    <a:lumMod val="50000"/>
                  </a:schemeClr>
                </a:solidFill>
                <a:ea typeface="Calibri" panose="020F0502020204030204" pitchFamily="34" charset="0"/>
                <a:cs typeface="Times New Roman" panose="02020603050405020304" pitchFamily="18" charset="0"/>
              </a:rPr>
              <a:t>: Regresiones inter(</a:t>
            </a:r>
            <a:r>
              <a:rPr lang="es-ES_tradnl" dirty="0" err="1" smtClean="0">
                <a:solidFill>
                  <a:schemeClr val="accent6">
                    <a:lumMod val="50000"/>
                  </a:schemeClr>
                </a:solidFill>
                <a:ea typeface="Calibri" panose="020F0502020204030204" pitchFamily="34" charset="0"/>
                <a:cs typeface="Times New Roman" panose="02020603050405020304" pitchFamily="18" charset="0"/>
              </a:rPr>
              <a:t>qs</a:t>
            </a:r>
            <a:r>
              <a:rPr lang="es-ES_tradnl" dirty="0" smtClean="0">
                <a:solidFill>
                  <a:schemeClr val="accent6">
                    <a:lumMod val="50000"/>
                  </a:schemeClr>
                </a:solidFill>
                <a:ea typeface="Calibri" panose="020F0502020204030204" pitchFamily="34" charset="0"/>
                <a:cs typeface="Times New Roman" panose="02020603050405020304" pitchFamily="18" charset="0"/>
              </a:rPr>
              <a:t>):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cct</a:t>
            </a:r>
            <a:r>
              <a:rPr lang="es-ES_tradnl" dirty="0" smtClean="0">
                <a:solidFill>
                  <a:schemeClr val="accent6">
                    <a:lumMod val="50000"/>
                  </a:schemeClr>
                </a:solidFill>
                <a:ea typeface="Calibri" panose="020F0502020204030204" pitchFamily="34" charset="0"/>
                <a:cs typeface="Times New Roman" panose="02020603050405020304" pitchFamily="18" charset="0"/>
              </a:rPr>
              <a:t> reduce significativamente la dispersión salarial entre q10-q25-q50-q75</a:t>
            </a:r>
          </a:p>
          <a:p>
            <a:pPr>
              <a:buClr>
                <a:srgbClr val="A50021"/>
              </a:buClr>
            </a:pPr>
            <a:r>
              <a:rPr lang="es-ES_tradnl" dirty="0" smtClean="0">
                <a:solidFill>
                  <a:schemeClr val="accent6">
                    <a:lumMod val="50000"/>
                  </a:schemeClr>
                </a:solidFill>
                <a:ea typeface="Calibri" panose="020F0502020204030204" pitchFamily="34" charset="0"/>
                <a:cs typeface="Times New Roman" panose="02020603050405020304" pitchFamily="18" charset="0"/>
              </a:rPr>
              <a:t>M1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Fem</a:t>
            </a:r>
            <a:r>
              <a:rPr lang="es-ES_tradnl" dirty="0" smtClean="0">
                <a:solidFill>
                  <a:schemeClr val="accent6">
                    <a:lumMod val="50000"/>
                  </a:schemeClr>
                </a:solidFill>
                <a:ea typeface="Calibri" panose="020F0502020204030204" pitchFamily="34" charset="0"/>
                <a:cs typeface="Times New Roman" panose="02020603050405020304" pitchFamily="18" charset="0"/>
              </a:rPr>
              <a:t>: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cct</a:t>
            </a:r>
            <a:r>
              <a:rPr lang="es-ES_tradnl" dirty="0" smtClean="0">
                <a:solidFill>
                  <a:schemeClr val="accent6">
                    <a:lumMod val="50000"/>
                  </a:schemeClr>
                </a:solidFill>
                <a:ea typeface="Calibri" panose="020F0502020204030204" pitchFamily="34" charset="0"/>
                <a:cs typeface="Times New Roman" panose="02020603050405020304" pitchFamily="18" charset="0"/>
              </a:rPr>
              <a:t> con efectos no significativos.</a:t>
            </a:r>
          </a:p>
          <a:p>
            <a:pPr>
              <a:buClr>
                <a:srgbClr val="A50021"/>
              </a:buClr>
            </a:pPr>
            <a:r>
              <a:rPr lang="es-ES_tradnl" dirty="0" smtClean="0">
                <a:solidFill>
                  <a:schemeClr val="accent6">
                    <a:lumMod val="50000"/>
                  </a:schemeClr>
                </a:solidFill>
                <a:ea typeface="Calibri" panose="020F0502020204030204" pitchFamily="34" charset="0"/>
                <a:cs typeface="Times New Roman" panose="02020603050405020304" pitchFamily="18" charset="0"/>
              </a:rPr>
              <a:t>M1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Masc</a:t>
            </a:r>
            <a:r>
              <a:rPr lang="es-ES_tradnl" dirty="0" smtClean="0">
                <a:solidFill>
                  <a:schemeClr val="accent6">
                    <a:lumMod val="50000"/>
                  </a:schemeClr>
                </a:solidFill>
                <a:ea typeface="Calibri" panose="020F0502020204030204" pitchFamily="34" charset="0"/>
                <a:cs typeface="Times New Roman" panose="02020603050405020304" pitchFamily="18" charset="0"/>
              </a:rPr>
              <a:t>: ídem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FyM</a:t>
            </a:r>
            <a:endParaRPr lang="es-ES_tradnl" dirty="0" smtClean="0">
              <a:solidFill>
                <a:schemeClr val="accent6">
                  <a:lumMod val="50000"/>
                </a:schemeClr>
              </a:solidFill>
              <a:ea typeface="Calibri" panose="020F0502020204030204" pitchFamily="34" charset="0"/>
              <a:cs typeface="Times New Roman" panose="02020603050405020304" pitchFamily="18" charset="0"/>
            </a:endParaRPr>
          </a:p>
          <a:p>
            <a:pPr lvl="1">
              <a:buClr>
                <a:srgbClr val="A50021"/>
              </a:buClr>
            </a:pPr>
            <a:endParaRPr lang="es-ES_tradnl" sz="1600" dirty="0" smtClean="0">
              <a:solidFill>
                <a:schemeClr val="accent6">
                  <a:lumMod val="50000"/>
                </a:schemeClr>
              </a:solidFill>
              <a:ea typeface="Calibri" panose="020F0502020204030204" pitchFamily="34" charset="0"/>
              <a:cs typeface="Times New Roman" panose="02020603050405020304" pitchFamily="18" charset="0"/>
            </a:endParaRPr>
          </a:p>
        </p:txBody>
      </p:sp>
      <p:sp>
        <p:nvSpPr>
          <p:cNvPr id="20" name="19 Rectángulo"/>
          <p:cNvSpPr/>
          <p:nvPr/>
        </p:nvSpPr>
        <p:spPr>
          <a:xfrm>
            <a:off x="8229600" y="5688449"/>
            <a:ext cx="3962400" cy="1169551"/>
          </a:xfrm>
          <a:prstGeom prst="rect">
            <a:avLst/>
          </a:prstGeom>
        </p:spPr>
        <p:txBody>
          <a:bodyPr wrap="square">
            <a:spAutoFit/>
          </a:bodyPr>
          <a:lstStyle/>
          <a:p>
            <a:pPr fontAlgn="b"/>
            <a:r>
              <a:rPr lang="es-AR" sz="1400" dirty="0" smtClean="0">
                <a:solidFill>
                  <a:srgbClr val="272727"/>
                </a:solidFill>
              </a:rPr>
              <a:t>Fuente: elaboración propia con datos de ENES-PISAC y </a:t>
            </a:r>
            <a:r>
              <a:rPr lang="es-AR" sz="1400" dirty="0" err="1" smtClean="0">
                <a:solidFill>
                  <a:srgbClr val="272727"/>
                </a:solidFill>
              </a:rPr>
              <a:t>DEyRT-MPyT</a:t>
            </a:r>
            <a:r>
              <a:rPr lang="es-AR" sz="1400" dirty="0" smtClean="0">
                <a:solidFill>
                  <a:srgbClr val="272727"/>
                </a:solidFill>
              </a:rPr>
              <a:t>. </a:t>
            </a:r>
          </a:p>
          <a:p>
            <a:pPr fontAlgn="b"/>
            <a:r>
              <a:rPr lang="es-AR" sz="1400" dirty="0" smtClean="0">
                <a:solidFill>
                  <a:srgbClr val="272727"/>
                </a:solidFill>
              </a:rPr>
              <a:t>Notas: *** p&lt;0.01, ** p&lt;0.05, * p&lt;0.1 Errores estándar vía </a:t>
            </a:r>
            <a:r>
              <a:rPr lang="es-AR" sz="1400" dirty="0" err="1" smtClean="0">
                <a:solidFill>
                  <a:srgbClr val="272727"/>
                </a:solidFill>
              </a:rPr>
              <a:t>Bootstrap</a:t>
            </a:r>
            <a:r>
              <a:rPr lang="es-AR" sz="1400" dirty="0" smtClean="0">
                <a:solidFill>
                  <a:srgbClr val="272727"/>
                </a:solidFill>
              </a:rPr>
              <a:t>. </a:t>
            </a:r>
            <a:r>
              <a:rPr lang="es-ES_tradnl" sz="1400" dirty="0" smtClean="0">
                <a:solidFill>
                  <a:srgbClr val="272727"/>
                </a:solidFill>
              </a:rPr>
              <a:t>M1 incluye controles por rama (8) y región (9)</a:t>
            </a:r>
            <a:endParaRPr lang="es-AR" sz="1400" dirty="0">
              <a:solidFill>
                <a:srgbClr val="272727"/>
              </a:solidFill>
            </a:endParaRPr>
          </a:p>
        </p:txBody>
      </p:sp>
    </p:spTree>
    <p:extLst>
      <p:ext uri="{BB962C8B-B14F-4D97-AF65-F5344CB8AC3E}">
        <p14:creationId xmlns:p14="http://schemas.microsoft.com/office/powerpoint/2010/main" val="34472951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498" y="217715"/>
            <a:ext cx="9404723" cy="623928"/>
          </a:xfrm>
        </p:spPr>
        <p:txBody>
          <a:bodyPr/>
          <a:lstStyle/>
          <a:p>
            <a:r>
              <a:rPr lang="es-AR" sz="3200" b="1" dirty="0" smtClean="0">
                <a:solidFill>
                  <a:schemeClr val="accent1">
                    <a:lumMod val="75000"/>
                  </a:schemeClr>
                </a:solidFill>
              </a:rPr>
              <a:t>Resultados</a:t>
            </a:r>
            <a:endParaRPr lang="es-AR" sz="3200" b="1" dirty="0">
              <a:solidFill>
                <a:schemeClr val="accent1">
                  <a:lumMod val="75000"/>
                </a:schemeClr>
              </a:solidFill>
            </a:endParaRPr>
          </a:p>
        </p:txBody>
      </p:sp>
      <p:sp>
        <p:nvSpPr>
          <p:cNvPr id="7" name="6 Marcador de número de diapositiva"/>
          <p:cNvSpPr>
            <a:spLocks noGrp="1"/>
          </p:cNvSpPr>
          <p:nvPr>
            <p:ph type="sldNum" sz="quarter" idx="12"/>
          </p:nvPr>
        </p:nvSpPr>
        <p:spPr>
          <a:xfrm>
            <a:off x="10415757" y="339445"/>
            <a:ext cx="838199" cy="767687"/>
          </a:xfrm>
        </p:spPr>
        <p:txBody>
          <a:bodyPr/>
          <a:lstStyle/>
          <a:p>
            <a:fld id="{BA875541-8164-4CC7-9F2F-6F0C49BB858D}" type="slidenum">
              <a:rPr lang="en-US" sz="1800" smtClean="0">
                <a:solidFill>
                  <a:srgbClr val="FFFFFF"/>
                </a:solidFill>
              </a:rPr>
              <a:pPr/>
              <a:t>12</a:t>
            </a:fld>
            <a:endParaRPr lang="en-US" sz="1800" dirty="0">
              <a:solidFill>
                <a:srgbClr val="FFFFFF"/>
              </a:solidFill>
            </a:endParaRPr>
          </a:p>
        </p:txBody>
      </p:sp>
      <p:pic>
        <p:nvPicPr>
          <p:cNvPr id="6" name="Picture 2" descr="https://www.eldesconcierto.cl/wp-content/uploads/2016/04/escenaobrera-580x350.jpg"/>
          <p:cNvPicPr>
            <a:picLocks noChangeAspect="1" noChangeArrowheads="1"/>
          </p:cNvPicPr>
          <p:nvPr/>
        </p:nvPicPr>
        <p:blipFill>
          <a:blip r:embed="rId3" cstate="print">
            <a:duotone>
              <a:schemeClr val="accent1">
                <a:shade val="45000"/>
                <a:satMod val="135000"/>
              </a:schemeClr>
              <a:prstClr val="white"/>
            </a:duotone>
          </a:blip>
          <a:srcRect l="12646" r="12646"/>
          <a:stretch>
            <a:fillRect/>
          </a:stretch>
        </p:blipFill>
        <p:spPr bwMode="auto">
          <a:xfrm>
            <a:off x="11312013" y="274217"/>
            <a:ext cx="688259" cy="72579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Rectángulo 3"/>
          <p:cNvSpPr/>
          <p:nvPr/>
        </p:nvSpPr>
        <p:spPr>
          <a:xfrm>
            <a:off x="3048000" y="1790090"/>
            <a:ext cx="6096000" cy="382477"/>
          </a:xfrm>
          <a:prstGeom prst="rect">
            <a:avLst/>
          </a:prstGeom>
        </p:spPr>
        <p:txBody>
          <a:bodyPr>
            <a:spAutoFit/>
          </a:bodyPr>
          <a:lstStyle/>
          <a:p>
            <a:pPr algn="just">
              <a:lnSpc>
                <a:spcPct val="115000"/>
              </a:lnSpc>
              <a:spcBef>
                <a:spcPts val="1200"/>
              </a:spcBef>
              <a:spcAft>
                <a:spcPts val="0"/>
              </a:spcAft>
            </a:pPr>
            <a:r>
              <a:rPr lang="es-ES" dirty="0" smtClean="0">
                <a:latin typeface="+mj-lt"/>
                <a:ea typeface="Calibri" panose="020F0502020204030204" pitchFamily="34" charset="0"/>
                <a:cs typeface="Times New Roman" panose="02020603050405020304" pitchFamily="18" charset="0"/>
              </a:rPr>
              <a:t>.</a:t>
            </a:r>
            <a:endParaRPr lang="es-AR" sz="1600" dirty="0">
              <a:effectLst/>
              <a:latin typeface="+mj-lt"/>
              <a:ea typeface="Calibri" panose="020F0502020204030204" pitchFamily="34" charset="0"/>
              <a:cs typeface="Times New Roman" panose="02020603050405020304" pitchFamily="18" charset="0"/>
            </a:endParaRPr>
          </a:p>
        </p:txBody>
      </p:sp>
      <p:sp>
        <p:nvSpPr>
          <p:cNvPr id="17" name="Marcador de contenido 17"/>
          <p:cNvSpPr>
            <a:spLocks noGrp="1"/>
          </p:cNvSpPr>
          <p:nvPr>
            <p:ph sz="half" idx="1"/>
          </p:nvPr>
        </p:nvSpPr>
        <p:spPr>
          <a:xfrm>
            <a:off x="8084456" y="1099509"/>
            <a:ext cx="4107543" cy="4212720"/>
          </a:xfrm>
        </p:spPr>
        <p:txBody>
          <a:bodyPr>
            <a:noAutofit/>
          </a:bodyPr>
          <a:lstStyle/>
          <a:p>
            <a:pPr>
              <a:buClr>
                <a:srgbClr val="A50021"/>
              </a:buClr>
            </a:pPr>
            <a:r>
              <a:rPr lang="es-ES_tradnl" dirty="0" smtClean="0">
                <a:solidFill>
                  <a:schemeClr val="accent6">
                    <a:lumMod val="50000"/>
                  </a:schemeClr>
                </a:solidFill>
                <a:ea typeface="Calibri" panose="020F0502020204030204" pitchFamily="34" charset="0"/>
                <a:cs typeface="Times New Roman" panose="02020603050405020304" pitchFamily="18" charset="0"/>
              </a:rPr>
              <a:t>M2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FyM</a:t>
            </a:r>
            <a:r>
              <a:rPr lang="es-ES_tradnl" dirty="0" smtClean="0">
                <a:solidFill>
                  <a:schemeClr val="accent6">
                    <a:lumMod val="50000"/>
                  </a:schemeClr>
                </a:solidFill>
                <a:ea typeface="Calibri" panose="020F0502020204030204" pitchFamily="34" charset="0"/>
                <a:cs typeface="Times New Roman" panose="02020603050405020304" pitchFamily="18" charset="0"/>
              </a:rPr>
              <a:t>: Regresiones inter(</a:t>
            </a:r>
            <a:r>
              <a:rPr lang="es-ES_tradnl" dirty="0" err="1" smtClean="0">
                <a:solidFill>
                  <a:schemeClr val="accent6">
                    <a:lumMod val="50000"/>
                  </a:schemeClr>
                </a:solidFill>
                <a:ea typeface="Calibri" panose="020F0502020204030204" pitchFamily="34" charset="0"/>
                <a:cs typeface="Times New Roman" panose="02020603050405020304" pitchFamily="18" charset="0"/>
              </a:rPr>
              <a:t>qs</a:t>
            </a:r>
            <a:r>
              <a:rPr lang="es-ES_tradnl" dirty="0" smtClean="0">
                <a:solidFill>
                  <a:schemeClr val="accent6">
                    <a:lumMod val="50000"/>
                  </a:schemeClr>
                </a:solidFill>
                <a:ea typeface="Calibri" panose="020F0502020204030204" pitchFamily="34" charset="0"/>
                <a:cs typeface="Times New Roman" panose="02020603050405020304" pitchFamily="18" charset="0"/>
              </a:rPr>
              <a:t>):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cct</a:t>
            </a:r>
            <a:r>
              <a:rPr lang="es-ES_tradnl" dirty="0" smtClean="0">
                <a:solidFill>
                  <a:schemeClr val="accent6">
                    <a:lumMod val="50000"/>
                  </a:schemeClr>
                </a:solidFill>
                <a:ea typeface="Calibri" panose="020F0502020204030204" pitchFamily="34" charset="0"/>
                <a:cs typeface="Times New Roman" panose="02020603050405020304" pitchFamily="18" charset="0"/>
              </a:rPr>
              <a:t> reduce significativamente la dispersión salarial entre q10-q25-q50-q75</a:t>
            </a:r>
          </a:p>
          <a:p>
            <a:pPr>
              <a:buClr>
                <a:srgbClr val="A50021"/>
              </a:buClr>
            </a:pPr>
            <a:r>
              <a:rPr lang="es-ES_tradnl" dirty="0" err="1" smtClean="0">
                <a:solidFill>
                  <a:schemeClr val="accent6">
                    <a:lumMod val="50000"/>
                  </a:schemeClr>
                </a:solidFill>
                <a:ea typeface="Calibri" panose="020F0502020204030204" pitchFamily="34" charset="0"/>
                <a:cs typeface="Times New Roman" panose="02020603050405020304" pitchFamily="18" charset="0"/>
              </a:rPr>
              <a:t>clmedio</a:t>
            </a:r>
            <a:r>
              <a:rPr lang="es-ES_tradnl" dirty="0" smtClean="0">
                <a:solidFill>
                  <a:schemeClr val="accent6">
                    <a:lumMod val="50000"/>
                  </a:schemeClr>
                </a:solidFill>
                <a:ea typeface="Calibri" panose="020F0502020204030204" pitchFamily="34" charset="0"/>
                <a:cs typeface="Times New Roman" panose="02020603050405020304" pitchFamily="18" charset="0"/>
              </a:rPr>
              <a:t> y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clalto</a:t>
            </a:r>
            <a:r>
              <a:rPr lang="es-ES_tradnl" dirty="0" smtClean="0">
                <a:solidFill>
                  <a:schemeClr val="accent6">
                    <a:lumMod val="50000"/>
                  </a:schemeClr>
                </a:solidFill>
                <a:ea typeface="Calibri" panose="020F0502020204030204" pitchFamily="34" charset="0"/>
                <a:cs typeface="Times New Roman" panose="02020603050405020304" pitchFamily="18" charset="0"/>
              </a:rPr>
              <a:t>: elevan significativamente la dispersión salarial en q50-q90.</a:t>
            </a:r>
          </a:p>
          <a:p>
            <a:pPr>
              <a:buClr>
                <a:srgbClr val="A50021"/>
              </a:buClr>
            </a:pPr>
            <a:r>
              <a:rPr lang="es-ES_tradnl" dirty="0" smtClean="0">
                <a:solidFill>
                  <a:schemeClr val="accent6">
                    <a:lumMod val="50000"/>
                  </a:schemeClr>
                </a:solidFill>
                <a:ea typeface="Calibri" panose="020F0502020204030204" pitchFamily="34" charset="0"/>
                <a:cs typeface="Times New Roman" panose="02020603050405020304" pitchFamily="18" charset="0"/>
              </a:rPr>
              <a:t>M2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Fem</a:t>
            </a:r>
            <a:r>
              <a:rPr lang="es-ES_tradnl" dirty="0" smtClean="0">
                <a:solidFill>
                  <a:schemeClr val="accent6">
                    <a:lumMod val="50000"/>
                  </a:schemeClr>
                </a:solidFill>
                <a:ea typeface="Calibri" panose="020F0502020204030204" pitchFamily="34" charset="0"/>
                <a:cs typeface="Times New Roman" panose="02020603050405020304" pitchFamily="18" charset="0"/>
              </a:rPr>
              <a:t>: sin evidencia significativa. </a:t>
            </a:r>
          </a:p>
          <a:p>
            <a:pPr>
              <a:buClr>
                <a:srgbClr val="A50021"/>
              </a:buClr>
            </a:pPr>
            <a:r>
              <a:rPr lang="es-ES_tradnl" dirty="0" smtClean="0">
                <a:solidFill>
                  <a:schemeClr val="accent6">
                    <a:lumMod val="50000"/>
                  </a:schemeClr>
                </a:solidFill>
                <a:ea typeface="Calibri" panose="020F0502020204030204" pitchFamily="34" charset="0"/>
                <a:cs typeface="Times New Roman" panose="02020603050405020304" pitchFamily="18" charset="0"/>
              </a:rPr>
              <a:t>M2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Masc</a:t>
            </a:r>
            <a:r>
              <a:rPr lang="es-ES_tradnl" dirty="0" smtClean="0">
                <a:solidFill>
                  <a:schemeClr val="accent6">
                    <a:lumMod val="50000"/>
                  </a:schemeClr>
                </a:solidFill>
                <a:ea typeface="Calibri" panose="020F0502020204030204" pitchFamily="34" charset="0"/>
                <a:cs typeface="Times New Roman" panose="02020603050405020304" pitchFamily="18" charset="0"/>
              </a:rPr>
              <a:t>: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cct</a:t>
            </a:r>
            <a:r>
              <a:rPr lang="es-ES_tradnl" dirty="0" smtClean="0">
                <a:solidFill>
                  <a:schemeClr val="accent6">
                    <a:lumMod val="50000"/>
                  </a:schemeClr>
                </a:solidFill>
                <a:ea typeface="Calibri" panose="020F0502020204030204" pitchFamily="34" charset="0"/>
                <a:cs typeface="Times New Roman" panose="02020603050405020304" pitchFamily="18" charset="0"/>
              </a:rPr>
              <a:t> reduce dispersión salarial en q25-q75;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clmedio</a:t>
            </a:r>
            <a:r>
              <a:rPr lang="es-ES_tradnl" dirty="0" smtClean="0">
                <a:solidFill>
                  <a:schemeClr val="accent6">
                    <a:lumMod val="50000"/>
                  </a:schemeClr>
                </a:solidFill>
                <a:ea typeface="Calibri" panose="020F0502020204030204" pitchFamily="34" charset="0"/>
                <a:cs typeface="Times New Roman" panose="02020603050405020304" pitchFamily="18" charset="0"/>
              </a:rPr>
              <a:t> y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clalto</a:t>
            </a:r>
            <a:r>
              <a:rPr lang="es-ES_tradnl" dirty="0" smtClean="0">
                <a:solidFill>
                  <a:schemeClr val="accent6">
                    <a:lumMod val="50000"/>
                  </a:schemeClr>
                </a:solidFill>
                <a:ea typeface="Calibri" panose="020F0502020204030204" pitchFamily="34" charset="0"/>
                <a:cs typeface="Times New Roman" panose="02020603050405020304" pitchFamily="18" charset="0"/>
              </a:rPr>
              <a:t>, ídem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FyM</a:t>
            </a:r>
            <a:endParaRPr lang="es-ES_tradnl" dirty="0" smtClean="0">
              <a:solidFill>
                <a:schemeClr val="accent6">
                  <a:lumMod val="50000"/>
                </a:schemeClr>
              </a:solidFill>
              <a:ea typeface="Calibri" panose="020F0502020204030204" pitchFamily="34" charset="0"/>
              <a:cs typeface="Times New Roman" panose="02020603050405020304" pitchFamily="18" charset="0"/>
            </a:endParaRPr>
          </a:p>
          <a:p>
            <a:pPr lvl="1">
              <a:buClr>
                <a:srgbClr val="A50021"/>
              </a:buClr>
            </a:pPr>
            <a:endParaRPr lang="es-ES_tradnl" sz="1600" dirty="0" smtClean="0">
              <a:solidFill>
                <a:schemeClr val="accent6">
                  <a:lumMod val="50000"/>
                </a:schemeClr>
              </a:solidFill>
              <a:ea typeface="Calibri" panose="020F0502020204030204" pitchFamily="34" charset="0"/>
              <a:cs typeface="Times New Roman" panose="02020603050405020304" pitchFamily="18" charset="0"/>
            </a:endParaRPr>
          </a:p>
        </p:txBody>
      </p:sp>
      <p:sp>
        <p:nvSpPr>
          <p:cNvPr id="19" name="18 Rectángulo"/>
          <p:cNvSpPr/>
          <p:nvPr/>
        </p:nvSpPr>
        <p:spPr>
          <a:xfrm>
            <a:off x="8229600" y="5688449"/>
            <a:ext cx="3962400" cy="1169551"/>
          </a:xfrm>
          <a:prstGeom prst="rect">
            <a:avLst/>
          </a:prstGeom>
        </p:spPr>
        <p:txBody>
          <a:bodyPr wrap="square">
            <a:spAutoFit/>
          </a:bodyPr>
          <a:lstStyle/>
          <a:p>
            <a:pPr fontAlgn="b"/>
            <a:r>
              <a:rPr lang="es-AR" sz="1400" dirty="0" smtClean="0">
                <a:solidFill>
                  <a:srgbClr val="272727"/>
                </a:solidFill>
              </a:rPr>
              <a:t>Fuente: elaboración propia con datos de ENES-PISAC y </a:t>
            </a:r>
            <a:r>
              <a:rPr lang="es-AR" sz="1400" dirty="0" err="1" smtClean="0">
                <a:solidFill>
                  <a:srgbClr val="272727"/>
                </a:solidFill>
              </a:rPr>
              <a:t>DEyRT-MPyT</a:t>
            </a:r>
            <a:r>
              <a:rPr lang="es-AR" sz="1400" dirty="0" smtClean="0">
                <a:solidFill>
                  <a:srgbClr val="272727"/>
                </a:solidFill>
              </a:rPr>
              <a:t>. </a:t>
            </a:r>
          </a:p>
          <a:p>
            <a:pPr fontAlgn="b"/>
            <a:r>
              <a:rPr lang="es-AR" sz="1400" dirty="0" smtClean="0">
                <a:solidFill>
                  <a:srgbClr val="272727"/>
                </a:solidFill>
              </a:rPr>
              <a:t>Notas: *** p&lt;0.01, ** p&lt;0.05, * p&lt;0.1 Errores estándar vía </a:t>
            </a:r>
            <a:r>
              <a:rPr lang="es-AR" sz="1400" dirty="0" err="1" smtClean="0">
                <a:solidFill>
                  <a:srgbClr val="272727"/>
                </a:solidFill>
              </a:rPr>
              <a:t>Bootstrap</a:t>
            </a:r>
            <a:r>
              <a:rPr lang="es-AR" sz="1400" dirty="0" smtClean="0">
                <a:solidFill>
                  <a:srgbClr val="272727"/>
                </a:solidFill>
              </a:rPr>
              <a:t>. </a:t>
            </a:r>
            <a:r>
              <a:rPr lang="es-ES_tradnl" sz="1400" dirty="0" smtClean="0">
                <a:solidFill>
                  <a:srgbClr val="272727"/>
                </a:solidFill>
              </a:rPr>
              <a:t>M1 incluye controles por rama (8) y región (9)</a:t>
            </a:r>
            <a:endParaRPr lang="es-AR" sz="1400" dirty="0">
              <a:solidFill>
                <a:srgbClr val="272727"/>
              </a:solidFill>
            </a:endParaRPr>
          </a:p>
        </p:txBody>
      </p:sp>
      <p:graphicFrame>
        <p:nvGraphicFramePr>
          <p:cNvPr id="9" name="8 Tabla"/>
          <p:cNvGraphicFramePr>
            <a:graphicFrameLocks noGrp="1"/>
          </p:cNvGraphicFramePr>
          <p:nvPr/>
        </p:nvGraphicFramePr>
        <p:xfrm>
          <a:off x="405792" y="745724"/>
          <a:ext cx="7562551" cy="6112282"/>
        </p:xfrm>
        <a:graphic>
          <a:graphicData uri="http://schemas.openxmlformats.org/drawingml/2006/table">
            <a:tbl>
              <a:tblPr/>
              <a:tblGrid>
                <a:gridCol w="935939">
                  <a:extLst>
                    <a:ext uri="{9D8B030D-6E8A-4147-A177-3AD203B41FA5}">
                      <a16:colId xmlns:a16="http://schemas.microsoft.com/office/drawing/2014/main" val="20000"/>
                    </a:ext>
                  </a:extLst>
                </a:gridCol>
                <a:gridCol w="1105752">
                  <a:extLst>
                    <a:ext uri="{9D8B030D-6E8A-4147-A177-3AD203B41FA5}">
                      <a16:colId xmlns:a16="http://schemas.microsoft.com/office/drawing/2014/main" val="20001"/>
                    </a:ext>
                  </a:extLst>
                </a:gridCol>
                <a:gridCol w="1101802">
                  <a:extLst>
                    <a:ext uri="{9D8B030D-6E8A-4147-A177-3AD203B41FA5}">
                      <a16:colId xmlns:a16="http://schemas.microsoft.com/office/drawing/2014/main" val="20002"/>
                    </a:ext>
                  </a:extLst>
                </a:gridCol>
                <a:gridCol w="1101802">
                  <a:extLst>
                    <a:ext uri="{9D8B030D-6E8A-4147-A177-3AD203B41FA5}">
                      <a16:colId xmlns:a16="http://schemas.microsoft.com/office/drawing/2014/main" val="20003"/>
                    </a:ext>
                  </a:extLst>
                </a:gridCol>
                <a:gridCol w="1105752">
                  <a:extLst>
                    <a:ext uri="{9D8B030D-6E8A-4147-A177-3AD203B41FA5}">
                      <a16:colId xmlns:a16="http://schemas.microsoft.com/office/drawing/2014/main" val="20004"/>
                    </a:ext>
                  </a:extLst>
                </a:gridCol>
                <a:gridCol w="1105752">
                  <a:extLst>
                    <a:ext uri="{9D8B030D-6E8A-4147-A177-3AD203B41FA5}">
                      <a16:colId xmlns:a16="http://schemas.microsoft.com/office/drawing/2014/main" val="20005"/>
                    </a:ext>
                  </a:extLst>
                </a:gridCol>
                <a:gridCol w="1105752">
                  <a:extLst>
                    <a:ext uri="{9D8B030D-6E8A-4147-A177-3AD203B41FA5}">
                      <a16:colId xmlns:a16="http://schemas.microsoft.com/office/drawing/2014/main" val="20006"/>
                    </a:ext>
                  </a:extLst>
                </a:gridCol>
              </a:tblGrid>
              <a:tr h="179773">
                <a:tc gridSpan="4">
                  <a:txBody>
                    <a:bodyPr/>
                    <a:lstStyle/>
                    <a:p>
                      <a:pPr algn="l" fontAlgn="b"/>
                      <a:r>
                        <a:rPr lang="es-AR" sz="1100" b="1" i="0" u="none" strike="noStrike" dirty="0">
                          <a:solidFill>
                            <a:srgbClr val="272727"/>
                          </a:solidFill>
                          <a:latin typeface="Century Gothic"/>
                        </a:rPr>
                        <a:t>Tabla </a:t>
                      </a:r>
                      <a:r>
                        <a:rPr lang="es-AR" sz="1100" b="1" i="0" u="none" strike="noStrike" dirty="0" smtClean="0">
                          <a:solidFill>
                            <a:srgbClr val="272727"/>
                          </a:solidFill>
                          <a:latin typeface="Century Gothic"/>
                        </a:rPr>
                        <a:t>2. </a:t>
                      </a:r>
                      <a:r>
                        <a:rPr lang="es-AR" sz="1100" b="1" i="0" u="none" strike="noStrike" dirty="0">
                          <a:solidFill>
                            <a:srgbClr val="272727"/>
                          </a:solidFill>
                          <a:latin typeface="Century Gothic"/>
                        </a:rPr>
                        <a:t>Ecuaciones de ingreso - M2 (CCT y CL (2013))</a:t>
                      </a:r>
                    </a:p>
                  </a:txBody>
                  <a:tcPr marL="9138" marR="9138" marT="9138" marB="0" anchor="b">
                    <a:lnL>
                      <a:noFill/>
                    </a:lnL>
                    <a:lnR>
                      <a:noFill/>
                    </a:lnR>
                    <a:lnT>
                      <a:noFill/>
                    </a:lnT>
                    <a:lnB>
                      <a:noFill/>
                    </a:lnB>
                    <a:solidFill>
                      <a:srgbClr val="FFFFFF"/>
                    </a:solidFill>
                  </a:tcPr>
                </a:tc>
                <a:tc hMerge="1">
                  <a:txBody>
                    <a:bodyPr/>
                    <a:lstStyle/>
                    <a:p>
                      <a:endParaRPr lang="es-AR"/>
                    </a:p>
                  </a:txBody>
                  <a:tcPr/>
                </a:tc>
                <a:tc hMerge="1">
                  <a:txBody>
                    <a:bodyPr/>
                    <a:lstStyle/>
                    <a:p>
                      <a:endParaRPr lang="es-AR"/>
                    </a:p>
                  </a:txBody>
                  <a:tcPr/>
                </a:tc>
                <a:tc hMerge="1">
                  <a:txBody>
                    <a:bodyPr/>
                    <a:lstStyle/>
                    <a:p>
                      <a:endParaRPr lang="es-AR"/>
                    </a:p>
                  </a:txBody>
                  <a:tcPr/>
                </a:tc>
                <a:tc>
                  <a:txBody>
                    <a:bodyPr/>
                    <a:lstStyle/>
                    <a:p>
                      <a:pPr algn="l" fontAlgn="b"/>
                      <a:r>
                        <a:rPr lang="es-AR" sz="1100" b="1"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l" fontAlgn="b"/>
                      <a:r>
                        <a:rPr lang="es-AR" sz="1100" b="1"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l" fontAlgn="b"/>
                      <a:r>
                        <a:rPr lang="es-AR" sz="1100" b="1"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00"/>
                  </a:ext>
                </a:extLst>
              </a:tr>
              <a:tr h="179773">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l" fontAlgn="b"/>
                      <a:r>
                        <a:rPr lang="es-AR" sz="1100" b="0" i="0" u="none" strike="noStrike">
                          <a:solidFill>
                            <a:srgbClr val="272727"/>
                          </a:solidFill>
                          <a:latin typeface="Century Gothic"/>
                        </a:rPr>
                        <a:t>(OLS) FyM</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(q10) FyM</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(q25) FyM</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(q50) FyM</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(q75) FyM</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(q90) FyM</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79773">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 </a:t>
                      </a:r>
                    </a:p>
                  </a:txBody>
                  <a:tcPr marL="9138" marR="9138" marT="9138" marB="0" anchor="b">
                    <a:lnL>
                      <a:noFill/>
                    </a:lnL>
                    <a:lnR>
                      <a:noFill/>
                    </a:lnR>
                    <a:lnT w="6350"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 </a:t>
                      </a:r>
                    </a:p>
                  </a:txBody>
                  <a:tcPr marL="9138" marR="9138" marT="9138" marB="0" anchor="b">
                    <a:lnL>
                      <a:noFill/>
                    </a:lnL>
                    <a:lnR>
                      <a:noFill/>
                    </a:lnR>
                    <a:lnT w="6350"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 </a:t>
                      </a:r>
                    </a:p>
                  </a:txBody>
                  <a:tcPr marL="9138" marR="9138" marT="9138" marB="0" anchor="b">
                    <a:lnL>
                      <a:noFill/>
                    </a:lnL>
                    <a:lnR>
                      <a:noFill/>
                    </a:lnR>
                    <a:lnT w="6350"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 </a:t>
                      </a:r>
                    </a:p>
                  </a:txBody>
                  <a:tcPr marL="9138" marR="9138" marT="9138" marB="0" anchor="b">
                    <a:lnL>
                      <a:noFill/>
                    </a:lnL>
                    <a:lnR>
                      <a:noFill/>
                    </a:lnR>
                    <a:lnT w="6350"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 </a:t>
                      </a:r>
                    </a:p>
                  </a:txBody>
                  <a:tcPr marL="9138" marR="9138" marT="9138" marB="0" anchor="b">
                    <a:lnL>
                      <a:noFill/>
                    </a:lnL>
                    <a:lnR>
                      <a:noFill/>
                    </a:lnR>
                    <a:lnT w="6350"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 </a:t>
                      </a:r>
                    </a:p>
                  </a:txBody>
                  <a:tcPr marL="9138" marR="9138" marT="9138" marB="0" anchor="b">
                    <a:lnL>
                      <a:noFill/>
                    </a:lnL>
                    <a:lnR>
                      <a:noFill/>
                    </a:lnR>
                    <a:lnT w="6350"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179773">
                <a:tc>
                  <a:txBody>
                    <a:bodyPr/>
                    <a:lstStyle/>
                    <a:p>
                      <a:pPr algn="l" fontAlgn="b"/>
                      <a:r>
                        <a:rPr lang="es-AR" sz="1100" b="0" i="0" u="none" strike="noStrike">
                          <a:solidFill>
                            <a:srgbClr val="272727"/>
                          </a:solidFill>
                          <a:latin typeface="Century Gothic"/>
                        </a:rPr>
                        <a:t>cct</a:t>
                      </a:r>
                    </a:p>
                  </a:txBody>
                  <a:tcPr marL="9138" marR="9138" marT="9138" marB="0" anchor="b">
                    <a:lnL>
                      <a:noFill/>
                    </a:lnL>
                    <a:lnR w="6350" cap="flat" cmpd="sng" algn="ctr">
                      <a:solidFill>
                        <a:srgbClr val="800000"/>
                      </a:solidFill>
                      <a:prstDash val="solid"/>
                      <a:round/>
                      <a:headEnd type="none" w="med" len="med"/>
                      <a:tailEnd type="none" w="med" len="med"/>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0.165***</a:t>
                      </a:r>
                    </a:p>
                  </a:txBody>
                  <a:tcPr marL="9138" marR="9138" marT="9138" marB="0" anchor="b">
                    <a:lnL w="6350" cap="flat" cmpd="sng" algn="ctr">
                      <a:solidFill>
                        <a:srgbClr val="800000"/>
                      </a:solidFill>
                      <a:prstDash val="solid"/>
                      <a:round/>
                      <a:headEnd type="none" w="med" len="med"/>
                      <a:tailEnd type="none" w="med" len="med"/>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0.248***</a:t>
                      </a:r>
                    </a:p>
                  </a:txBody>
                  <a:tcPr marL="9138" marR="9138" marT="9138"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0.212***</a:t>
                      </a:r>
                    </a:p>
                  </a:txBody>
                  <a:tcPr marL="9138" marR="9138" marT="9138"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0.143***</a:t>
                      </a:r>
                    </a:p>
                  </a:txBody>
                  <a:tcPr marL="9138" marR="9138" marT="9138"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0.0801***</a:t>
                      </a:r>
                    </a:p>
                  </a:txBody>
                  <a:tcPr marL="9138" marR="9138" marT="9138"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0.109*</a:t>
                      </a:r>
                    </a:p>
                  </a:txBody>
                  <a:tcPr marL="9138" marR="9138" marT="9138" marB="0" anchor="b">
                    <a:lnL>
                      <a:noFill/>
                    </a:lnL>
                    <a:lnR w="6350" cap="flat" cmpd="sng" algn="ctr">
                      <a:solidFill>
                        <a:srgbClr val="800000"/>
                      </a:solidFill>
                      <a:prstDash val="solid"/>
                      <a:round/>
                      <a:headEnd type="none" w="med" len="med"/>
                      <a:tailEnd type="none" w="med" len="med"/>
                    </a:lnR>
                    <a:lnT w="6350" cap="flat" cmpd="sng" algn="ctr">
                      <a:solidFill>
                        <a:srgbClr val="8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3"/>
                  </a:ext>
                </a:extLst>
              </a:tr>
              <a:tr h="179773">
                <a:tc>
                  <a:txBody>
                    <a:bodyPr/>
                    <a:lstStyle/>
                    <a:p>
                      <a:pPr algn="l" fontAlgn="b"/>
                      <a:r>
                        <a:rPr lang="es-AR" sz="1100" b="0" i="0" u="none" strike="noStrike">
                          <a:solidFill>
                            <a:srgbClr val="272727"/>
                          </a:solidFill>
                          <a:latin typeface="Century Gothic"/>
                        </a:rPr>
                        <a:t> </a:t>
                      </a:r>
                    </a:p>
                  </a:txBody>
                  <a:tcPr marL="9138" marR="9138" marT="9138" marB="0" anchor="b">
                    <a:lnL>
                      <a:noFill/>
                    </a:lnL>
                    <a:lnR w="6350" cap="flat" cmpd="sng" algn="ctr">
                      <a:solidFill>
                        <a:srgbClr val="800000"/>
                      </a:solidFill>
                      <a:prstDash val="solid"/>
                      <a:round/>
                      <a:headEnd type="none" w="med" len="med"/>
                      <a:tailEnd type="none" w="med" len="med"/>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(0.0277)</a:t>
                      </a:r>
                    </a:p>
                  </a:txBody>
                  <a:tcPr marL="9138" marR="9138" marT="9138" marB="0" anchor="b">
                    <a:lnL w="6350" cap="flat" cmpd="sng" algn="ctr">
                      <a:solidFill>
                        <a:srgbClr val="800000"/>
                      </a:solidFill>
                      <a:prstDash val="solid"/>
                      <a:round/>
                      <a:headEnd type="none" w="med" len="med"/>
                      <a:tailEnd type="none" w="med" len="med"/>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(0.0492)</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(0.0309)</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(0.0204)</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(0.0280)</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(0.0562)</a:t>
                      </a:r>
                    </a:p>
                  </a:txBody>
                  <a:tcPr marL="9138" marR="9138" marT="9138" marB="0" anchor="b">
                    <a:lnL>
                      <a:noFill/>
                    </a:lnL>
                    <a:lnR w="6350" cap="flat" cmpd="sng" algn="ctr">
                      <a:solidFill>
                        <a:srgbClr val="800000"/>
                      </a:solidFill>
                      <a:prstDash val="solid"/>
                      <a:round/>
                      <a:headEnd type="none" w="med" len="med"/>
                      <a:tailEnd type="none" w="med" len="med"/>
                    </a:lnR>
                    <a:lnT>
                      <a:noFill/>
                    </a:lnT>
                    <a:lnB w="6350" cap="flat" cmpd="sng" algn="ctr">
                      <a:solidFill>
                        <a:srgbClr val="8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179773">
                <a:tc>
                  <a:txBody>
                    <a:bodyPr/>
                    <a:lstStyle/>
                    <a:p>
                      <a:pPr algn="l" fontAlgn="b"/>
                      <a:r>
                        <a:rPr lang="es-AR" sz="1100" b="0" i="0" u="none" strike="noStrike">
                          <a:solidFill>
                            <a:srgbClr val="272727"/>
                          </a:solidFill>
                          <a:latin typeface="Century Gothic"/>
                        </a:rPr>
                        <a:t>clbaja13</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0.0273</a:t>
                      </a:r>
                    </a:p>
                  </a:txBody>
                  <a:tcPr marL="9138" marR="9138" marT="9138"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0.0866</a:t>
                      </a:r>
                    </a:p>
                  </a:txBody>
                  <a:tcPr marL="9138" marR="9138" marT="9138"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0.0553</a:t>
                      </a:r>
                    </a:p>
                  </a:txBody>
                  <a:tcPr marL="9138" marR="9138" marT="9138"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-0.0121</a:t>
                      </a:r>
                    </a:p>
                  </a:txBody>
                  <a:tcPr marL="9138" marR="9138" marT="9138"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0.00518</a:t>
                      </a:r>
                    </a:p>
                  </a:txBody>
                  <a:tcPr marL="9138" marR="9138" marT="9138"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0.123</a:t>
                      </a:r>
                    </a:p>
                  </a:txBody>
                  <a:tcPr marL="9138" marR="9138" marT="9138"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5"/>
                  </a:ext>
                </a:extLst>
              </a:tr>
              <a:tr h="179773">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(0.0598)</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(0.0991)</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(0.0615)</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(0.0497)</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(0.0555)</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(0.109)</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179773">
                <a:tc>
                  <a:txBody>
                    <a:bodyPr/>
                    <a:lstStyle/>
                    <a:p>
                      <a:pPr algn="l" fontAlgn="b"/>
                      <a:r>
                        <a:rPr lang="es-AR" sz="1100" b="0" i="0" u="none" strike="noStrike">
                          <a:solidFill>
                            <a:srgbClr val="272727"/>
                          </a:solidFill>
                          <a:latin typeface="Century Gothic"/>
                        </a:rPr>
                        <a:t>clmedia13</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0.0574</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0.230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0.0386</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-0.0530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0.0210</a:t>
                      </a:r>
                    </a:p>
                  </a:txBody>
                  <a:tcPr marL="9138" marR="9138" marT="9138" marB="0" anchor="b">
                    <a:lnL>
                      <a:noFill/>
                    </a:lnL>
                    <a:lnR w="6350" cap="flat" cmpd="sng" algn="ctr">
                      <a:solidFill>
                        <a:srgbClr val="800000"/>
                      </a:solidFill>
                      <a:prstDash val="solid"/>
                      <a:round/>
                      <a:headEnd type="none" w="med" len="med"/>
                      <a:tailEnd type="none" w="med" len="med"/>
                    </a:lnR>
                    <a:lnT>
                      <a:noFill/>
                    </a:lnT>
                    <a:lnB>
                      <a:noFill/>
                    </a:lnB>
                    <a:solidFill>
                      <a:srgbClr val="FFFFFF"/>
                    </a:solidFill>
                  </a:tcPr>
                </a:tc>
                <a:tc>
                  <a:txBody>
                    <a:bodyPr/>
                    <a:lstStyle/>
                    <a:p>
                      <a:pPr algn="ctr" fontAlgn="b"/>
                      <a:r>
                        <a:rPr lang="es-AR" sz="1100" b="0" i="0" u="none" strike="noStrike">
                          <a:solidFill>
                            <a:srgbClr val="272727"/>
                          </a:solidFill>
                          <a:latin typeface="Century Gothic"/>
                        </a:rPr>
                        <a:t>0.325**</a:t>
                      </a:r>
                    </a:p>
                  </a:txBody>
                  <a:tcPr marL="9138" marR="9138" marT="9138" marB="0" anchor="b">
                    <a:lnL w="6350" cap="flat" cmpd="sng" algn="ctr">
                      <a:solidFill>
                        <a:srgbClr val="800000"/>
                      </a:solidFill>
                      <a:prstDash val="solid"/>
                      <a:round/>
                      <a:headEnd type="none" w="med" len="med"/>
                      <a:tailEnd type="none" w="med" len="med"/>
                    </a:lnL>
                    <a:lnR w="6350" cap="flat" cmpd="sng" algn="ctr">
                      <a:solidFill>
                        <a:srgbClr val="800000"/>
                      </a:solidFill>
                      <a:prstDash val="solid"/>
                      <a:round/>
                      <a:headEnd type="none" w="med" len="med"/>
                      <a:tailEnd type="none" w="med" len="med"/>
                    </a:lnR>
                    <a:lnT w="6350" cap="flat" cmpd="sng" algn="ctr">
                      <a:solidFill>
                        <a:srgbClr val="8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7"/>
                  </a:ext>
                </a:extLst>
              </a:tr>
              <a:tr h="179773">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(0.0847)</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(0.141)</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(0.0891)</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(0.0900)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(0.0944)</a:t>
                      </a:r>
                    </a:p>
                  </a:txBody>
                  <a:tcPr marL="9138" marR="9138" marT="9138" marB="0" anchor="b">
                    <a:lnL>
                      <a:noFill/>
                    </a:lnL>
                    <a:lnR w="6350" cap="flat" cmpd="sng" algn="ctr">
                      <a:solidFill>
                        <a:srgbClr val="800000"/>
                      </a:solidFill>
                      <a:prstDash val="solid"/>
                      <a:round/>
                      <a:headEnd type="none" w="med" len="med"/>
                      <a:tailEnd type="none" w="med" len="med"/>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(0.133)</a:t>
                      </a:r>
                    </a:p>
                  </a:txBody>
                  <a:tcPr marL="9138" marR="9138" marT="9138" marB="0" anchor="b">
                    <a:lnL w="6350" cap="flat" cmpd="sng" algn="ctr">
                      <a:solidFill>
                        <a:srgbClr val="800000"/>
                      </a:solidFill>
                      <a:prstDash val="solid"/>
                      <a:round/>
                      <a:headEnd type="none" w="med" len="med"/>
                      <a:tailEnd type="none" w="med" len="med"/>
                    </a:lnL>
                    <a:lnR w="6350" cap="flat" cmpd="sng" algn="ctr">
                      <a:solidFill>
                        <a:srgbClr val="8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0008"/>
                  </a:ext>
                </a:extLst>
              </a:tr>
              <a:tr h="179773">
                <a:tc>
                  <a:txBody>
                    <a:bodyPr/>
                    <a:lstStyle/>
                    <a:p>
                      <a:pPr algn="l" fontAlgn="b"/>
                      <a:r>
                        <a:rPr lang="es-AR" sz="1100" b="0" i="0" u="none" strike="noStrike">
                          <a:solidFill>
                            <a:srgbClr val="272727"/>
                          </a:solidFill>
                          <a:latin typeface="Century Gothic"/>
                        </a:rPr>
                        <a:t>clalta13</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0.0473</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0.192</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0.0489</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-0.0440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-0.0331</a:t>
                      </a:r>
                    </a:p>
                  </a:txBody>
                  <a:tcPr marL="9138" marR="9138" marT="9138" marB="0" anchor="b">
                    <a:lnL>
                      <a:noFill/>
                    </a:lnL>
                    <a:lnR w="6350" cap="flat" cmpd="sng" algn="ctr">
                      <a:solidFill>
                        <a:srgbClr val="800000"/>
                      </a:solidFill>
                      <a:prstDash val="solid"/>
                      <a:round/>
                      <a:headEnd type="none" w="med" len="med"/>
                      <a:tailEnd type="none" w="med" len="med"/>
                    </a:lnR>
                    <a:lnT>
                      <a:noFill/>
                    </a:lnT>
                    <a:lnB>
                      <a:noFill/>
                    </a:lnB>
                    <a:solidFill>
                      <a:srgbClr val="FFFFFF"/>
                    </a:solidFill>
                  </a:tcPr>
                </a:tc>
                <a:tc>
                  <a:txBody>
                    <a:bodyPr/>
                    <a:lstStyle/>
                    <a:p>
                      <a:pPr algn="ctr" fontAlgn="b"/>
                      <a:r>
                        <a:rPr lang="es-AR" sz="1100" b="0" i="0" u="none" strike="noStrike">
                          <a:solidFill>
                            <a:srgbClr val="272727"/>
                          </a:solidFill>
                          <a:latin typeface="Century Gothic"/>
                        </a:rPr>
                        <a:t>0.353*</a:t>
                      </a:r>
                    </a:p>
                  </a:txBody>
                  <a:tcPr marL="9138" marR="9138" marT="9138" marB="0" anchor="b">
                    <a:lnL w="6350" cap="flat" cmpd="sng" algn="ctr">
                      <a:solidFill>
                        <a:srgbClr val="800000"/>
                      </a:solidFill>
                      <a:prstDash val="solid"/>
                      <a:round/>
                      <a:headEnd type="none" w="med" len="med"/>
                      <a:tailEnd type="none" w="med" len="med"/>
                    </a:lnL>
                    <a:lnR w="6350" cap="flat" cmpd="sng" algn="ctr">
                      <a:solidFill>
                        <a:srgbClr val="8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0009"/>
                  </a:ext>
                </a:extLst>
              </a:tr>
              <a:tr h="179773">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(0.0979)</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(0.125)</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(0.113)</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(0.100)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(0.114)</a:t>
                      </a:r>
                    </a:p>
                  </a:txBody>
                  <a:tcPr marL="9138" marR="9138" marT="9138" marB="0" anchor="b">
                    <a:lnL>
                      <a:noFill/>
                    </a:lnL>
                    <a:lnR w="6350" cap="flat" cmpd="sng" algn="ctr">
                      <a:solidFill>
                        <a:srgbClr val="800000"/>
                      </a:solidFill>
                      <a:prstDash val="solid"/>
                      <a:round/>
                      <a:headEnd type="none" w="med" len="med"/>
                      <a:tailEnd type="none" w="med" len="med"/>
                    </a:lnR>
                    <a:lnT>
                      <a:noFill/>
                    </a:lnT>
                    <a:lnB>
                      <a:noFill/>
                    </a:lnB>
                    <a:solidFill>
                      <a:srgbClr val="FFFFFF"/>
                    </a:solidFill>
                  </a:tcPr>
                </a:tc>
                <a:tc>
                  <a:txBody>
                    <a:bodyPr/>
                    <a:lstStyle/>
                    <a:p>
                      <a:pPr algn="ctr" fontAlgn="b"/>
                      <a:r>
                        <a:rPr lang="es-AR" sz="1100" b="0" i="0" u="none" strike="noStrike">
                          <a:solidFill>
                            <a:srgbClr val="272727"/>
                          </a:solidFill>
                          <a:latin typeface="Century Gothic"/>
                        </a:rPr>
                        <a:t>(0.200)</a:t>
                      </a:r>
                    </a:p>
                  </a:txBody>
                  <a:tcPr marL="9138" marR="9138" marT="9138" marB="0" anchor="b">
                    <a:lnL w="6350" cap="flat" cmpd="sng" algn="ctr">
                      <a:solidFill>
                        <a:srgbClr val="800000"/>
                      </a:solidFill>
                      <a:prstDash val="solid"/>
                      <a:round/>
                      <a:headEnd type="none" w="med" len="med"/>
                      <a:tailEnd type="none" w="med" len="med"/>
                    </a:lnL>
                    <a:lnR w="6350" cap="flat" cmpd="sng" algn="ctr">
                      <a:solidFill>
                        <a:srgbClr val="800000"/>
                      </a:solidFill>
                      <a:prstDash val="solid"/>
                      <a:round/>
                      <a:headEnd type="none" w="med" len="med"/>
                      <a:tailEnd type="none" w="med" len="med"/>
                    </a:lnR>
                    <a:lnT>
                      <a:noFill/>
                    </a:lnT>
                    <a:lnB w="6350" cap="flat" cmpd="sng" algn="ctr">
                      <a:solidFill>
                        <a:srgbClr val="800000"/>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r h="179773">
                <a:tc>
                  <a:txBody>
                    <a:bodyPr/>
                    <a:lstStyle/>
                    <a:p>
                      <a:pPr algn="l" fontAlgn="b"/>
                      <a:r>
                        <a:rPr lang="es-AR" sz="1100" b="0" i="0" u="none" strike="noStrike">
                          <a:solidFill>
                            <a:srgbClr val="272727"/>
                          </a:solidFill>
                          <a:latin typeface="Century Gothic"/>
                        </a:rPr>
                        <a:t>edad</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0.0347***</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0.0112</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0.0363***</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0.0228**</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0.0280***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0.0651***</a:t>
                      </a:r>
                    </a:p>
                  </a:txBody>
                  <a:tcPr marL="9138" marR="9138" marT="9138"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11"/>
                  </a:ext>
                </a:extLst>
              </a:tr>
              <a:tr h="179773">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(0.0108)</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(0.0141)</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(0.00979)</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(0.0107)</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(0.0108)</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(0.0155)</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12"/>
                  </a:ext>
                </a:extLst>
              </a:tr>
              <a:tr h="179773">
                <a:tc>
                  <a:txBody>
                    <a:bodyPr/>
                    <a:lstStyle/>
                    <a:p>
                      <a:pPr algn="l" fontAlgn="b"/>
                      <a:r>
                        <a:rPr lang="es-AR" sz="1100" b="0" i="0" u="none" strike="noStrike">
                          <a:solidFill>
                            <a:srgbClr val="272727"/>
                          </a:solidFill>
                          <a:latin typeface="Century Gothic"/>
                        </a:rPr>
                        <a:t>edadsq</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-0.000360***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-0.000111</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-0.000419***</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-0.000261**</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-0.000289**</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-0.000627***</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13"/>
                  </a:ext>
                </a:extLst>
              </a:tr>
              <a:tr h="179773">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(0.000126)</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(0.000162)</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(0.000115)</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(0.000122)</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(0.000135)</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dirty="0">
                          <a:solidFill>
                            <a:srgbClr val="272727"/>
                          </a:solidFill>
                          <a:latin typeface="Century Gothic"/>
                        </a:rPr>
                        <a:t>(0.000191)</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14"/>
                  </a:ext>
                </a:extLst>
              </a:tr>
              <a:tr h="179773">
                <a:tc>
                  <a:txBody>
                    <a:bodyPr/>
                    <a:lstStyle/>
                    <a:p>
                      <a:pPr algn="l" fontAlgn="b"/>
                      <a:r>
                        <a:rPr lang="es-AR" sz="1100" b="0" i="0" u="none" strike="noStrike">
                          <a:solidFill>
                            <a:srgbClr val="272727"/>
                          </a:solidFill>
                          <a:latin typeface="Century Gothic"/>
                        </a:rPr>
                        <a:t>educa</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0.0408***</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0.0422***</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0.0368***</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0.0449***</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0.0374***</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0.0444***</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15"/>
                  </a:ext>
                </a:extLst>
              </a:tr>
              <a:tr h="179773">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(0.00419)</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(0.00918)</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(0.00727)</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(0.00515)</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(0.00543)</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(0.00593)</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16"/>
                  </a:ext>
                </a:extLst>
              </a:tr>
              <a:tr h="179773">
                <a:tc>
                  <a:txBody>
                    <a:bodyPr/>
                    <a:lstStyle/>
                    <a:p>
                      <a:pPr algn="l" fontAlgn="b"/>
                      <a:r>
                        <a:rPr lang="es-AR" sz="1100" b="0" i="0" u="none" strike="noStrike">
                          <a:solidFill>
                            <a:srgbClr val="272727"/>
                          </a:solidFill>
                          <a:latin typeface="Century Gothic"/>
                        </a:rPr>
                        <a:t>tifull</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-0.488***</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-0.527***</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-0.436***</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-0.429***</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-0.440***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-0.567***</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17"/>
                  </a:ext>
                </a:extLst>
              </a:tr>
              <a:tr h="179773">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(0.0420)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(0.101)</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(0.0567)</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(0.0376)</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(0.0438)</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(0.0646)</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18"/>
                  </a:ext>
                </a:extLst>
              </a:tr>
              <a:tr h="179773">
                <a:tc>
                  <a:txBody>
                    <a:bodyPr/>
                    <a:lstStyle/>
                    <a:p>
                      <a:pPr algn="l" fontAlgn="b"/>
                      <a:r>
                        <a:rPr lang="es-AR" sz="1100" b="0" i="0" u="none" strike="noStrike">
                          <a:solidFill>
                            <a:srgbClr val="272727"/>
                          </a:solidFill>
                          <a:latin typeface="Century Gothic"/>
                        </a:rPr>
                        <a:t>varon</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0.228***</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0.236***</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0.207***</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0.194***</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0.211***</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0.317***</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19"/>
                  </a:ext>
                </a:extLst>
              </a:tr>
              <a:tr h="179773">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(0.0421)</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(0.0612)</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(0.0388)</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(0.0299)</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(0.0423)</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(0.0669)</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20"/>
                  </a:ext>
                </a:extLst>
              </a:tr>
              <a:tr h="179773">
                <a:tc>
                  <a:txBody>
                    <a:bodyPr/>
                    <a:lstStyle/>
                    <a:p>
                      <a:pPr algn="l" fontAlgn="b"/>
                      <a:r>
                        <a:rPr lang="es-AR" sz="1100" b="0" i="0" u="none" strike="noStrike">
                          <a:solidFill>
                            <a:srgbClr val="272727"/>
                          </a:solidFill>
                          <a:latin typeface="Century Gothic"/>
                        </a:rPr>
                        <a:t>anti15</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-0.00814</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0.0720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0.0298</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0.0299</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-0.0430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-0.124</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21"/>
                  </a:ext>
                </a:extLst>
              </a:tr>
              <a:tr h="179773">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(0.0545)</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(0.0979)</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(0.0722)</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(0.0494)</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(0.0553)</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(0.0894)</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22"/>
                  </a:ext>
                </a:extLst>
              </a:tr>
              <a:tr h="179773">
                <a:tc>
                  <a:txBody>
                    <a:bodyPr/>
                    <a:lstStyle/>
                    <a:p>
                      <a:pPr algn="l" fontAlgn="b"/>
                      <a:r>
                        <a:rPr lang="es-AR" sz="1100" b="0" i="0" u="none" strike="noStrike">
                          <a:solidFill>
                            <a:srgbClr val="272727"/>
                          </a:solidFill>
                          <a:latin typeface="Century Gothic"/>
                        </a:rPr>
                        <a:t>anti5mas</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0.0600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0.185</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0.124*</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0.134***</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0.00163</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-0.103</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23"/>
                  </a:ext>
                </a:extLst>
              </a:tr>
              <a:tr h="179773">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(0.0617)</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(0.126)</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(0.0748)</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(0.0501)</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(0.0688)</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(0.105)</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24"/>
                  </a:ext>
                </a:extLst>
              </a:tr>
              <a:tr h="179773">
                <a:tc>
                  <a:txBody>
                    <a:bodyPr/>
                    <a:lstStyle/>
                    <a:p>
                      <a:pPr algn="l" fontAlgn="b"/>
                      <a:r>
                        <a:rPr lang="es-AR" sz="1100" b="0" i="0" u="none" strike="noStrike">
                          <a:solidFill>
                            <a:srgbClr val="272727"/>
                          </a:solidFill>
                          <a:latin typeface="Century Gothic"/>
                        </a:rPr>
                        <a:t>unicas</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0.0490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0.0890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0.0571</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0.0810***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0.0723*</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-0.0159</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25"/>
                  </a:ext>
                </a:extLst>
              </a:tr>
              <a:tr h="179773">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(0.0317)</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(0.0672)</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(0.0350)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(0.0252)</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(0.0426)</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(0.0576)</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26"/>
                  </a:ext>
                </a:extLst>
              </a:tr>
              <a:tr h="179773">
                <a:tc>
                  <a:txBody>
                    <a:bodyPr/>
                    <a:lstStyle/>
                    <a:p>
                      <a:pPr algn="l" fontAlgn="b"/>
                      <a:r>
                        <a:rPr lang="es-AR" sz="1100" b="0" i="0" u="none" strike="noStrike">
                          <a:solidFill>
                            <a:srgbClr val="272727"/>
                          </a:solidFill>
                          <a:latin typeface="Century Gothic"/>
                        </a:rPr>
                        <a:t>sepviu</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0.0116</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0.0807</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0.0403</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0.0904*</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0.0649</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-0.00742</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27"/>
                  </a:ext>
                </a:extLst>
              </a:tr>
              <a:tr h="179773">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(0.0586)</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(0.0971)</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(0.0580)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(0.0546)</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(0.0676)</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(0.0955)</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28"/>
                  </a:ext>
                </a:extLst>
              </a:tr>
              <a:tr h="179773">
                <a:tc>
                  <a:txBody>
                    <a:bodyPr/>
                    <a:lstStyle/>
                    <a:p>
                      <a:pPr algn="l" fontAlgn="b"/>
                      <a:r>
                        <a:rPr lang="es-AR" sz="1100" b="0" i="0" u="none" strike="noStrike">
                          <a:solidFill>
                            <a:srgbClr val="272727"/>
                          </a:solidFill>
                          <a:latin typeface="Century Gothic"/>
                        </a:rPr>
                        <a:t>Constant</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2.758***</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2.125***</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2.323***</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2.931***</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3.457***</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3.059***</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29"/>
                  </a:ext>
                </a:extLst>
              </a:tr>
              <a:tr h="179773">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(0.212)</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(0.290)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(0.211)</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(0.244)</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(0.207)</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(0.301)</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30"/>
                  </a:ext>
                </a:extLst>
              </a:tr>
              <a:tr h="179773">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31"/>
                  </a:ext>
                </a:extLst>
              </a:tr>
              <a:tr h="179773">
                <a:tc>
                  <a:txBody>
                    <a:bodyPr/>
                    <a:lstStyle/>
                    <a:p>
                      <a:pPr algn="l" fontAlgn="b"/>
                      <a:r>
                        <a:rPr lang="es-AR" sz="1100" b="0" i="0" u="none" strike="noStrike">
                          <a:solidFill>
                            <a:srgbClr val="272727"/>
                          </a:solidFill>
                          <a:latin typeface="Century Gothic"/>
                        </a:rPr>
                        <a:t>Obs.</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2,730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2,730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2,730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2,730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2,730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2,730</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32"/>
                  </a:ext>
                </a:extLst>
              </a:tr>
              <a:tr h="179773">
                <a:tc>
                  <a:txBody>
                    <a:bodyPr/>
                    <a:lstStyle/>
                    <a:p>
                      <a:pPr algn="l" fontAlgn="b"/>
                      <a:r>
                        <a:rPr lang="es-AR" sz="1100" b="0" i="0" u="none" strike="noStrike">
                          <a:solidFill>
                            <a:srgbClr val="272727"/>
                          </a:solidFill>
                          <a:latin typeface="Century Gothic"/>
                        </a:rPr>
                        <a:t>R-sq.</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0.224</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l" fontAlgn="b"/>
                      <a:r>
                        <a:rPr lang="es-AR" sz="1100" b="0" i="0" u="none" strike="noStrike" dirty="0">
                          <a:solidFill>
                            <a:srgbClr val="272727"/>
                          </a:solidFill>
                          <a:latin typeface="Century Gothic"/>
                        </a:rPr>
                        <a:t> </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extLst>
                  <a:ext uri="{0D108BD9-81ED-4DB2-BD59-A6C34878D82A}">
                    <a16:rowId xmlns:a16="http://schemas.microsoft.com/office/drawing/2014/main" val="10033"/>
                  </a:ext>
                </a:extLst>
              </a:tr>
            </a:tbl>
          </a:graphicData>
        </a:graphic>
      </p:graphicFrame>
    </p:spTree>
    <p:extLst>
      <p:ext uri="{BB962C8B-B14F-4D97-AF65-F5344CB8AC3E}">
        <p14:creationId xmlns:p14="http://schemas.microsoft.com/office/powerpoint/2010/main" val="34472951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498" y="217715"/>
            <a:ext cx="9404723" cy="623928"/>
          </a:xfrm>
        </p:spPr>
        <p:txBody>
          <a:bodyPr/>
          <a:lstStyle/>
          <a:p>
            <a:r>
              <a:rPr lang="es-AR" sz="3200" b="1" dirty="0" smtClean="0">
                <a:solidFill>
                  <a:schemeClr val="accent1">
                    <a:lumMod val="75000"/>
                  </a:schemeClr>
                </a:solidFill>
              </a:rPr>
              <a:t>Resultados</a:t>
            </a:r>
            <a:endParaRPr lang="es-AR" sz="3200" b="1" dirty="0">
              <a:solidFill>
                <a:schemeClr val="accent1">
                  <a:lumMod val="75000"/>
                </a:schemeClr>
              </a:solidFill>
            </a:endParaRPr>
          </a:p>
        </p:txBody>
      </p:sp>
      <p:sp>
        <p:nvSpPr>
          <p:cNvPr id="7" name="6 Marcador de número de diapositiva"/>
          <p:cNvSpPr>
            <a:spLocks noGrp="1"/>
          </p:cNvSpPr>
          <p:nvPr>
            <p:ph type="sldNum" sz="quarter" idx="12"/>
          </p:nvPr>
        </p:nvSpPr>
        <p:spPr>
          <a:xfrm>
            <a:off x="10306901" y="339445"/>
            <a:ext cx="838199" cy="767687"/>
          </a:xfrm>
        </p:spPr>
        <p:txBody>
          <a:bodyPr/>
          <a:lstStyle/>
          <a:p>
            <a:fld id="{BA875541-8164-4CC7-9F2F-6F0C49BB858D}" type="slidenum">
              <a:rPr lang="en-US" sz="1800" smtClean="0">
                <a:solidFill>
                  <a:srgbClr val="FFFFFF"/>
                </a:solidFill>
              </a:rPr>
              <a:pPr/>
              <a:t>13</a:t>
            </a:fld>
            <a:endParaRPr lang="en-US" sz="1800" dirty="0">
              <a:solidFill>
                <a:srgbClr val="FFFFFF"/>
              </a:solidFill>
            </a:endParaRPr>
          </a:p>
        </p:txBody>
      </p:sp>
      <p:pic>
        <p:nvPicPr>
          <p:cNvPr id="6" name="Picture 2" descr="https://www.eldesconcierto.cl/wp-content/uploads/2016/04/escenaobrera-580x350.jpg"/>
          <p:cNvPicPr>
            <a:picLocks noChangeAspect="1" noChangeArrowheads="1"/>
          </p:cNvPicPr>
          <p:nvPr/>
        </p:nvPicPr>
        <p:blipFill>
          <a:blip r:embed="rId3" cstate="print">
            <a:duotone>
              <a:schemeClr val="accent1">
                <a:shade val="45000"/>
                <a:satMod val="135000"/>
              </a:schemeClr>
              <a:prstClr val="white"/>
            </a:duotone>
          </a:blip>
          <a:srcRect l="12646" r="12646"/>
          <a:stretch>
            <a:fillRect/>
          </a:stretch>
        </p:blipFill>
        <p:spPr bwMode="auto">
          <a:xfrm>
            <a:off x="11312013" y="274217"/>
            <a:ext cx="688259" cy="72579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Rectángulo 3"/>
          <p:cNvSpPr/>
          <p:nvPr/>
        </p:nvSpPr>
        <p:spPr>
          <a:xfrm>
            <a:off x="3048000" y="1790090"/>
            <a:ext cx="6096000" cy="382477"/>
          </a:xfrm>
          <a:prstGeom prst="rect">
            <a:avLst/>
          </a:prstGeom>
        </p:spPr>
        <p:txBody>
          <a:bodyPr>
            <a:spAutoFit/>
          </a:bodyPr>
          <a:lstStyle/>
          <a:p>
            <a:pPr algn="just">
              <a:lnSpc>
                <a:spcPct val="115000"/>
              </a:lnSpc>
              <a:spcBef>
                <a:spcPts val="1200"/>
              </a:spcBef>
              <a:spcAft>
                <a:spcPts val="0"/>
              </a:spcAft>
            </a:pPr>
            <a:r>
              <a:rPr lang="es-ES" dirty="0" smtClean="0">
                <a:latin typeface="+mj-lt"/>
                <a:ea typeface="Calibri" panose="020F0502020204030204" pitchFamily="34" charset="0"/>
                <a:cs typeface="Times New Roman" panose="02020603050405020304" pitchFamily="18" charset="0"/>
              </a:rPr>
              <a:t>.</a:t>
            </a:r>
            <a:endParaRPr lang="es-AR" sz="1600" dirty="0">
              <a:effectLst/>
              <a:latin typeface="+mj-lt"/>
              <a:ea typeface="Calibri" panose="020F0502020204030204" pitchFamily="34" charset="0"/>
              <a:cs typeface="Times New Roman" panose="02020603050405020304" pitchFamily="18" charset="0"/>
            </a:endParaRPr>
          </a:p>
        </p:txBody>
      </p:sp>
      <p:sp>
        <p:nvSpPr>
          <p:cNvPr id="17" name="Marcador de contenido 17"/>
          <p:cNvSpPr>
            <a:spLocks noGrp="1"/>
          </p:cNvSpPr>
          <p:nvPr>
            <p:ph sz="half" idx="1"/>
          </p:nvPr>
        </p:nvSpPr>
        <p:spPr>
          <a:xfrm>
            <a:off x="8084456" y="1099509"/>
            <a:ext cx="4107543" cy="4212720"/>
          </a:xfrm>
        </p:spPr>
        <p:txBody>
          <a:bodyPr>
            <a:noAutofit/>
          </a:bodyPr>
          <a:lstStyle/>
          <a:p>
            <a:pPr>
              <a:buClr>
                <a:srgbClr val="A50021"/>
              </a:buClr>
            </a:pPr>
            <a:r>
              <a:rPr lang="es-ES_tradnl" dirty="0" smtClean="0">
                <a:solidFill>
                  <a:schemeClr val="accent6">
                    <a:lumMod val="50000"/>
                  </a:schemeClr>
                </a:solidFill>
                <a:ea typeface="Calibri" panose="020F0502020204030204" pitchFamily="34" charset="0"/>
                <a:cs typeface="Times New Roman" panose="02020603050405020304" pitchFamily="18" charset="0"/>
              </a:rPr>
              <a:t>M3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FyM</a:t>
            </a:r>
            <a:r>
              <a:rPr lang="es-ES_tradnl" dirty="0" smtClean="0">
                <a:solidFill>
                  <a:schemeClr val="accent6">
                    <a:lumMod val="50000"/>
                  </a:schemeClr>
                </a:solidFill>
                <a:ea typeface="Calibri" panose="020F0502020204030204" pitchFamily="34" charset="0"/>
                <a:cs typeface="Times New Roman" panose="02020603050405020304" pitchFamily="18" charset="0"/>
              </a:rPr>
              <a:t>: Regresiones inter(</a:t>
            </a:r>
            <a:r>
              <a:rPr lang="es-ES_tradnl" dirty="0" err="1" smtClean="0">
                <a:solidFill>
                  <a:schemeClr val="accent6">
                    <a:lumMod val="50000"/>
                  </a:schemeClr>
                </a:solidFill>
                <a:ea typeface="Calibri" panose="020F0502020204030204" pitchFamily="34" charset="0"/>
                <a:cs typeface="Times New Roman" panose="02020603050405020304" pitchFamily="18" charset="0"/>
              </a:rPr>
              <a:t>qs</a:t>
            </a:r>
            <a:r>
              <a:rPr lang="es-ES_tradnl" dirty="0" smtClean="0">
                <a:solidFill>
                  <a:schemeClr val="accent6">
                    <a:lumMod val="50000"/>
                  </a:schemeClr>
                </a:solidFill>
                <a:ea typeface="Calibri" panose="020F0502020204030204" pitchFamily="34" charset="0"/>
                <a:cs typeface="Times New Roman" panose="02020603050405020304" pitchFamily="18" charset="0"/>
              </a:rPr>
              <a:t>):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cct</a:t>
            </a:r>
            <a:r>
              <a:rPr lang="es-ES_tradnl" dirty="0" smtClean="0">
                <a:solidFill>
                  <a:schemeClr val="accent6">
                    <a:lumMod val="50000"/>
                  </a:schemeClr>
                </a:solidFill>
                <a:ea typeface="Calibri" panose="020F0502020204030204" pitchFamily="34" charset="0"/>
                <a:cs typeface="Times New Roman" panose="02020603050405020304" pitchFamily="18" charset="0"/>
              </a:rPr>
              <a:t> </a:t>
            </a:r>
            <a:r>
              <a:rPr lang="es-ES_tradnl" u="sng" dirty="0" smtClean="0">
                <a:solidFill>
                  <a:schemeClr val="accent6">
                    <a:lumMod val="50000"/>
                  </a:schemeClr>
                </a:solidFill>
                <a:ea typeface="Calibri" panose="020F0502020204030204" pitchFamily="34" charset="0"/>
                <a:cs typeface="Times New Roman" panose="02020603050405020304" pitchFamily="18" charset="0"/>
              </a:rPr>
              <a:t>reduce </a:t>
            </a:r>
            <a:r>
              <a:rPr lang="es-ES_tradnl" u="sng" dirty="0" err="1" smtClean="0">
                <a:solidFill>
                  <a:schemeClr val="accent6">
                    <a:lumMod val="50000"/>
                  </a:schemeClr>
                </a:solidFill>
                <a:ea typeface="Calibri" panose="020F0502020204030204" pitchFamily="34" charset="0"/>
                <a:cs typeface="Times New Roman" panose="02020603050405020304" pitchFamily="18" charset="0"/>
              </a:rPr>
              <a:t>signif</a:t>
            </a:r>
            <a:r>
              <a:rPr lang="es-ES_tradnl" u="sng" dirty="0" smtClean="0">
                <a:solidFill>
                  <a:schemeClr val="accent6">
                    <a:lumMod val="50000"/>
                  </a:schemeClr>
                </a:solidFill>
                <a:ea typeface="Calibri" panose="020F0502020204030204" pitchFamily="34" charset="0"/>
                <a:cs typeface="Times New Roman" panose="02020603050405020304" pitchFamily="18" charset="0"/>
              </a:rPr>
              <a:t>. dispersión w</a:t>
            </a:r>
            <a:r>
              <a:rPr lang="es-ES_tradnl" dirty="0" smtClean="0">
                <a:solidFill>
                  <a:schemeClr val="accent6">
                    <a:lumMod val="50000"/>
                  </a:schemeClr>
                </a:solidFill>
                <a:ea typeface="Calibri" panose="020F0502020204030204" pitchFamily="34" charset="0"/>
                <a:cs typeface="Times New Roman" panose="02020603050405020304" pitchFamily="18" charset="0"/>
              </a:rPr>
              <a:t> entre q10-q25-q50-q75</a:t>
            </a:r>
          </a:p>
          <a:p>
            <a:pPr>
              <a:buClr>
                <a:srgbClr val="A50021"/>
              </a:buClr>
            </a:pPr>
            <a:r>
              <a:rPr lang="es-ES_tradnl" dirty="0" err="1" smtClean="0">
                <a:solidFill>
                  <a:schemeClr val="accent6">
                    <a:lumMod val="50000"/>
                  </a:schemeClr>
                </a:solidFill>
                <a:ea typeface="Calibri" panose="020F0502020204030204" pitchFamily="34" charset="0"/>
                <a:cs typeface="Times New Roman" panose="02020603050405020304" pitchFamily="18" charset="0"/>
              </a:rPr>
              <a:t>clmedio</a:t>
            </a:r>
            <a:r>
              <a:rPr lang="es-ES_tradnl" dirty="0" smtClean="0">
                <a:solidFill>
                  <a:schemeClr val="accent6">
                    <a:lumMod val="50000"/>
                  </a:schemeClr>
                </a:solidFill>
                <a:ea typeface="Calibri" panose="020F0502020204030204" pitchFamily="34" charset="0"/>
                <a:cs typeface="Times New Roman" panose="02020603050405020304" pitchFamily="18" charset="0"/>
              </a:rPr>
              <a:t> y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clalto</a:t>
            </a:r>
            <a:r>
              <a:rPr lang="es-ES_tradnl" dirty="0" smtClean="0">
                <a:solidFill>
                  <a:schemeClr val="accent6">
                    <a:lumMod val="50000"/>
                  </a:schemeClr>
                </a:solidFill>
                <a:ea typeface="Calibri" panose="020F0502020204030204" pitchFamily="34" charset="0"/>
                <a:cs typeface="Times New Roman" panose="02020603050405020304" pitchFamily="18" charset="0"/>
              </a:rPr>
              <a:t>: </a:t>
            </a:r>
            <a:r>
              <a:rPr lang="es-ES_tradnl" u="sng" dirty="0" smtClean="0">
                <a:solidFill>
                  <a:schemeClr val="accent6">
                    <a:lumMod val="50000"/>
                  </a:schemeClr>
                </a:solidFill>
                <a:ea typeface="Calibri" panose="020F0502020204030204" pitchFamily="34" charset="0"/>
                <a:cs typeface="Times New Roman" panose="02020603050405020304" pitchFamily="18" charset="0"/>
              </a:rPr>
              <a:t>elevan </a:t>
            </a:r>
            <a:r>
              <a:rPr lang="es-ES_tradnl" u="sng" dirty="0" err="1" smtClean="0">
                <a:solidFill>
                  <a:schemeClr val="accent6">
                    <a:lumMod val="50000"/>
                  </a:schemeClr>
                </a:solidFill>
                <a:ea typeface="Calibri" panose="020F0502020204030204" pitchFamily="34" charset="0"/>
                <a:cs typeface="Times New Roman" panose="02020603050405020304" pitchFamily="18" charset="0"/>
              </a:rPr>
              <a:t>signif</a:t>
            </a:r>
            <a:r>
              <a:rPr lang="es-ES_tradnl" u="sng" dirty="0" smtClean="0">
                <a:solidFill>
                  <a:schemeClr val="accent6">
                    <a:lumMod val="50000"/>
                  </a:schemeClr>
                </a:solidFill>
                <a:ea typeface="Calibri" panose="020F0502020204030204" pitchFamily="34" charset="0"/>
                <a:cs typeface="Times New Roman" panose="02020603050405020304" pitchFamily="18" charset="0"/>
              </a:rPr>
              <a:t>. la dispersión w</a:t>
            </a:r>
            <a:r>
              <a:rPr lang="es-ES_tradnl" dirty="0" smtClean="0">
                <a:solidFill>
                  <a:schemeClr val="accent6">
                    <a:lumMod val="50000"/>
                  </a:schemeClr>
                </a:solidFill>
                <a:ea typeface="Calibri" panose="020F0502020204030204" pitchFamily="34" charset="0"/>
                <a:cs typeface="Times New Roman" panose="02020603050405020304" pitchFamily="18" charset="0"/>
              </a:rPr>
              <a:t> en q50-q90.</a:t>
            </a:r>
          </a:p>
          <a:p>
            <a:pPr>
              <a:buClr>
                <a:srgbClr val="A50021"/>
              </a:buClr>
            </a:pPr>
            <a:r>
              <a:rPr lang="es-ES_tradnl" dirty="0" smtClean="0">
                <a:solidFill>
                  <a:schemeClr val="accent6">
                    <a:lumMod val="50000"/>
                  </a:schemeClr>
                </a:solidFill>
                <a:ea typeface="Calibri" panose="020F0502020204030204" pitchFamily="34" charset="0"/>
                <a:cs typeface="Times New Roman" panose="02020603050405020304" pitchFamily="18" charset="0"/>
              </a:rPr>
              <a:t>M3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Fem</a:t>
            </a:r>
            <a:r>
              <a:rPr lang="es-ES_tradnl" dirty="0" smtClean="0">
                <a:solidFill>
                  <a:schemeClr val="accent6">
                    <a:lumMod val="50000"/>
                  </a:schemeClr>
                </a:solidFill>
                <a:ea typeface="Calibri" panose="020F0502020204030204" pitchFamily="34" charset="0"/>
                <a:cs typeface="Times New Roman" panose="02020603050405020304" pitchFamily="18" charset="0"/>
              </a:rPr>
              <a:t>: sin evidencia significativa. </a:t>
            </a:r>
          </a:p>
          <a:p>
            <a:pPr>
              <a:buClr>
                <a:srgbClr val="A50021"/>
              </a:buClr>
            </a:pPr>
            <a:r>
              <a:rPr lang="es-ES_tradnl" dirty="0" smtClean="0">
                <a:solidFill>
                  <a:schemeClr val="accent6">
                    <a:lumMod val="50000"/>
                  </a:schemeClr>
                </a:solidFill>
                <a:ea typeface="Calibri" panose="020F0502020204030204" pitchFamily="34" charset="0"/>
                <a:cs typeface="Times New Roman" panose="02020603050405020304" pitchFamily="18" charset="0"/>
              </a:rPr>
              <a:t>M3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Masc</a:t>
            </a:r>
            <a:r>
              <a:rPr lang="es-ES_tradnl" dirty="0" smtClean="0">
                <a:solidFill>
                  <a:schemeClr val="accent6">
                    <a:lumMod val="50000"/>
                  </a:schemeClr>
                </a:solidFill>
                <a:ea typeface="Calibri" panose="020F0502020204030204" pitchFamily="34" charset="0"/>
                <a:cs typeface="Times New Roman" panose="02020603050405020304" pitchFamily="18" charset="0"/>
              </a:rPr>
              <a:t>: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cct</a:t>
            </a:r>
            <a:r>
              <a:rPr lang="es-ES_tradnl" dirty="0" smtClean="0">
                <a:solidFill>
                  <a:schemeClr val="accent6">
                    <a:lumMod val="50000"/>
                  </a:schemeClr>
                </a:solidFill>
                <a:ea typeface="Calibri" panose="020F0502020204030204" pitchFamily="34" charset="0"/>
                <a:cs typeface="Times New Roman" panose="02020603050405020304" pitchFamily="18" charset="0"/>
              </a:rPr>
              <a:t> reduce dispersión salarial en q25-q75;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clmedio</a:t>
            </a:r>
            <a:r>
              <a:rPr lang="es-ES_tradnl" dirty="0" smtClean="0">
                <a:solidFill>
                  <a:schemeClr val="accent6">
                    <a:lumMod val="50000"/>
                  </a:schemeClr>
                </a:solidFill>
                <a:ea typeface="Calibri" panose="020F0502020204030204" pitchFamily="34" charset="0"/>
                <a:cs typeface="Times New Roman" panose="02020603050405020304" pitchFamily="18" charset="0"/>
              </a:rPr>
              <a:t> y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clalto</a:t>
            </a:r>
            <a:r>
              <a:rPr lang="es-ES_tradnl" dirty="0" smtClean="0">
                <a:solidFill>
                  <a:schemeClr val="accent6">
                    <a:lumMod val="50000"/>
                  </a:schemeClr>
                </a:solidFill>
                <a:ea typeface="Calibri" panose="020F0502020204030204" pitchFamily="34" charset="0"/>
                <a:cs typeface="Times New Roman" panose="02020603050405020304" pitchFamily="18" charset="0"/>
              </a:rPr>
              <a:t> </a:t>
            </a:r>
            <a:r>
              <a:rPr lang="es-ES_tradnl" u="sng" dirty="0" smtClean="0">
                <a:solidFill>
                  <a:schemeClr val="accent6">
                    <a:lumMod val="50000"/>
                  </a:schemeClr>
                </a:solidFill>
                <a:ea typeface="Calibri" panose="020F0502020204030204" pitchFamily="34" charset="0"/>
                <a:cs typeface="Times New Roman" panose="02020603050405020304" pitchFamily="18" charset="0"/>
              </a:rPr>
              <a:t>elevan </a:t>
            </a:r>
            <a:r>
              <a:rPr lang="es-ES_tradnl" u="sng" dirty="0" err="1" smtClean="0">
                <a:solidFill>
                  <a:schemeClr val="accent6">
                    <a:lumMod val="50000"/>
                  </a:schemeClr>
                </a:solidFill>
                <a:ea typeface="Calibri" panose="020F0502020204030204" pitchFamily="34" charset="0"/>
                <a:cs typeface="Times New Roman" panose="02020603050405020304" pitchFamily="18" charset="0"/>
              </a:rPr>
              <a:t>signif</a:t>
            </a:r>
            <a:r>
              <a:rPr lang="es-ES_tradnl" u="sng" dirty="0" smtClean="0">
                <a:solidFill>
                  <a:schemeClr val="accent6">
                    <a:lumMod val="50000"/>
                  </a:schemeClr>
                </a:solidFill>
                <a:ea typeface="Calibri" panose="020F0502020204030204" pitchFamily="34" charset="0"/>
                <a:cs typeface="Times New Roman" panose="02020603050405020304" pitchFamily="18" charset="0"/>
              </a:rPr>
              <a:t>. dispersión w</a:t>
            </a:r>
            <a:r>
              <a:rPr lang="es-ES_tradnl" dirty="0" smtClean="0">
                <a:solidFill>
                  <a:schemeClr val="accent6">
                    <a:lumMod val="50000"/>
                  </a:schemeClr>
                </a:solidFill>
                <a:ea typeface="Calibri" panose="020F0502020204030204" pitchFamily="34" charset="0"/>
                <a:cs typeface="Times New Roman" panose="02020603050405020304" pitchFamily="18" charset="0"/>
              </a:rPr>
              <a:t> en q50-q90 y q10-q90(*)</a:t>
            </a:r>
          </a:p>
          <a:p>
            <a:pPr lvl="1">
              <a:buClr>
                <a:srgbClr val="A50021"/>
              </a:buClr>
            </a:pPr>
            <a:endParaRPr lang="es-ES_tradnl" sz="1600" dirty="0" smtClean="0">
              <a:solidFill>
                <a:schemeClr val="accent6">
                  <a:lumMod val="50000"/>
                </a:schemeClr>
              </a:solidFill>
              <a:ea typeface="Calibri" panose="020F0502020204030204" pitchFamily="34" charset="0"/>
              <a:cs typeface="Times New Roman" panose="02020603050405020304" pitchFamily="18" charset="0"/>
            </a:endParaRPr>
          </a:p>
        </p:txBody>
      </p:sp>
      <p:sp>
        <p:nvSpPr>
          <p:cNvPr id="19" name="18 Rectángulo"/>
          <p:cNvSpPr/>
          <p:nvPr/>
        </p:nvSpPr>
        <p:spPr>
          <a:xfrm>
            <a:off x="8229600" y="5688449"/>
            <a:ext cx="3962400" cy="1169551"/>
          </a:xfrm>
          <a:prstGeom prst="rect">
            <a:avLst/>
          </a:prstGeom>
        </p:spPr>
        <p:txBody>
          <a:bodyPr wrap="square">
            <a:spAutoFit/>
          </a:bodyPr>
          <a:lstStyle/>
          <a:p>
            <a:pPr fontAlgn="b"/>
            <a:r>
              <a:rPr lang="es-AR" sz="1400" dirty="0" smtClean="0">
                <a:solidFill>
                  <a:srgbClr val="272727"/>
                </a:solidFill>
              </a:rPr>
              <a:t>Fuente: elaboración propia con datos de ENES-PISAC y </a:t>
            </a:r>
            <a:r>
              <a:rPr lang="es-AR" sz="1400" dirty="0" err="1" smtClean="0">
                <a:solidFill>
                  <a:srgbClr val="272727"/>
                </a:solidFill>
              </a:rPr>
              <a:t>DEyRT-MPyT</a:t>
            </a:r>
            <a:r>
              <a:rPr lang="es-AR" sz="1400" dirty="0" smtClean="0">
                <a:solidFill>
                  <a:srgbClr val="272727"/>
                </a:solidFill>
              </a:rPr>
              <a:t>. </a:t>
            </a:r>
          </a:p>
          <a:p>
            <a:pPr fontAlgn="b"/>
            <a:r>
              <a:rPr lang="es-AR" sz="1400" dirty="0" smtClean="0">
                <a:solidFill>
                  <a:srgbClr val="272727"/>
                </a:solidFill>
              </a:rPr>
              <a:t>Notas: *** p&lt;0.01, ** p&lt;0.05, * p&lt;0.1 Errores estándar vía </a:t>
            </a:r>
            <a:r>
              <a:rPr lang="es-AR" sz="1400" dirty="0" err="1" smtClean="0">
                <a:solidFill>
                  <a:srgbClr val="272727"/>
                </a:solidFill>
              </a:rPr>
              <a:t>Bootstrap</a:t>
            </a:r>
            <a:r>
              <a:rPr lang="es-AR" sz="1400" dirty="0" smtClean="0">
                <a:solidFill>
                  <a:srgbClr val="272727"/>
                </a:solidFill>
              </a:rPr>
              <a:t>. </a:t>
            </a:r>
            <a:r>
              <a:rPr lang="es-ES_tradnl" sz="1400" dirty="0" smtClean="0">
                <a:solidFill>
                  <a:srgbClr val="272727"/>
                </a:solidFill>
              </a:rPr>
              <a:t>M1 incluye controles por rama (8) y región (9)</a:t>
            </a:r>
            <a:endParaRPr lang="es-AR" sz="1400" dirty="0">
              <a:solidFill>
                <a:srgbClr val="272727"/>
              </a:solidFill>
            </a:endParaRPr>
          </a:p>
        </p:txBody>
      </p:sp>
      <p:graphicFrame>
        <p:nvGraphicFramePr>
          <p:cNvPr id="10" name="9 Tabla"/>
          <p:cNvGraphicFramePr>
            <a:graphicFrameLocks noGrp="1"/>
          </p:cNvGraphicFramePr>
          <p:nvPr/>
        </p:nvGraphicFramePr>
        <p:xfrm>
          <a:off x="454897" y="762396"/>
          <a:ext cx="7295733" cy="6095606"/>
        </p:xfrm>
        <a:graphic>
          <a:graphicData uri="http://schemas.openxmlformats.org/drawingml/2006/table">
            <a:tbl>
              <a:tblPr/>
              <a:tblGrid>
                <a:gridCol w="1040649">
                  <a:extLst>
                    <a:ext uri="{9D8B030D-6E8A-4147-A177-3AD203B41FA5}">
                      <a16:colId xmlns:a16="http://schemas.microsoft.com/office/drawing/2014/main" val="20000"/>
                    </a:ext>
                  </a:extLst>
                </a:gridCol>
                <a:gridCol w="1044379">
                  <a:extLst>
                    <a:ext uri="{9D8B030D-6E8A-4147-A177-3AD203B41FA5}">
                      <a16:colId xmlns:a16="http://schemas.microsoft.com/office/drawing/2014/main" val="20001"/>
                    </a:ext>
                  </a:extLst>
                </a:gridCol>
                <a:gridCol w="1040649">
                  <a:extLst>
                    <a:ext uri="{9D8B030D-6E8A-4147-A177-3AD203B41FA5}">
                      <a16:colId xmlns:a16="http://schemas.microsoft.com/office/drawing/2014/main" val="20002"/>
                    </a:ext>
                  </a:extLst>
                </a:gridCol>
                <a:gridCol w="1040649">
                  <a:extLst>
                    <a:ext uri="{9D8B030D-6E8A-4147-A177-3AD203B41FA5}">
                      <a16:colId xmlns:a16="http://schemas.microsoft.com/office/drawing/2014/main" val="20003"/>
                    </a:ext>
                  </a:extLst>
                </a:gridCol>
                <a:gridCol w="1040649">
                  <a:extLst>
                    <a:ext uri="{9D8B030D-6E8A-4147-A177-3AD203B41FA5}">
                      <a16:colId xmlns:a16="http://schemas.microsoft.com/office/drawing/2014/main" val="20004"/>
                    </a:ext>
                  </a:extLst>
                </a:gridCol>
                <a:gridCol w="1044379">
                  <a:extLst>
                    <a:ext uri="{9D8B030D-6E8A-4147-A177-3AD203B41FA5}">
                      <a16:colId xmlns:a16="http://schemas.microsoft.com/office/drawing/2014/main" val="20005"/>
                    </a:ext>
                  </a:extLst>
                </a:gridCol>
                <a:gridCol w="1044379">
                  <a:extLst>
                    <a:ext uri="{9D8B030D-6E8A-4147-A177-3AD203B41FA5}">
                      <a16:colId xmlns:a16="http://schemas.microsoft.com/office/drawing/2014/main" val="20006"/>
                    </a:ext>
                  </a:extLst>
                </a:gridCol>
              </a:tblGrid>
              <a:tr h="181092">
                <a:tc gridSpan="5">
                  <a:txBody>
                    <a:bodyPr/>
                    <a:lstStyle/>
                    <a:p>
                      <a:pPr algn="l" fontAlgn="b"/>
                      <a:r>
                        <a:rPr lang="es-AR" sz="1100" b="1" i="0" u="none" strike="noStrike" dirty="0">
                          <a:solidFill>
                            <a:srgbClr val="272727"/>
                          </a:solidFill>
                          <a:latin typeface="Century Gothic"/>
                        </a:rPr>
                        <a:t>Tabla 3. Ecuaciones de ingreso - M3 (CCT y CL (2012-2013))</a:t>
                      </a:r>
                    </a:p>
                  </a:txBody>
                  <a:tcPr marL="9138" marR="9138" marT="9138" marB="0" anchor="b">
                    <a:lnL>
                      <a:noFill/>
                    </a:lnL>
                    <a:lnR>
                      <a:noFill/>
                    </a:lnR>
                    <a:lnT>
                      <a:noFill/>
                    </a:lnT>
                    <a:lnB>
                      <a:noFill/>
                    </a:lnB>
                    <a:solidFill>
                      <a:srgbClr val="FFFFFF"/>
                    </a:solidFill>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c>
                  <a:txBody>
                    <a:bodyPr/>
                    <a:lstStyle/>
                    <a:p>
                      <a:pPr algn="l" fontAlgn="b"/>
                      <a:r>
                        <a:rPr lang="es-AR" sz="1100" b="1"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l" fontAlgn="b"/>
                      <a:r>
                        <a:rPr lang="es-AR" sz="1100" b="1"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00"/>
                  </a:ext>
                </a:extLst>
              </a:tr>
              <a:tr h="181092">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l" fontAlgn="b"/>
                      <a:r>
                        <a:rPr lang="es-AR" sz="1100" b="0" i="0" u="none" strike="noStrike">
                          <a:solidFill>
                            <a:srgbClr val="272727"/>
                          </a:solidFill>
                          <a:latin typeface="Century Gothic"/>
                        </a:rPr>
                        <a:t>(OLS) FyM</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(q10) FyM</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(q25) FyM</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(q50) FyM</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(q75) FyM</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(q90) FyM</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77854">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 </a:t>
                      </a:r>
                    </a:p>
                  </a:txBody>
                  <a:tcPr marL="9138" marR="9138" marT="9138" marB="0" anchor="b">
                    <a:lnL>
                      <a:noFill/>
                    </a:lnL>
                    <a:lnR>
                      <a:noFill/>
                    </a:lnR>
                    <a:lnT w="6350"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 </a:t>
                      </a:r>
                    </a:p>
                  </a:txBody>
                  <a:tcPr marL="9138" marR="9138" marT="9138" marB="0" anchor="b">
                    <a:lnL>
                      <a:noFill/>
                    </a:lnL>
                    <a:lnR>
                      <a:noFill/>
                    </a:lnR>
                    <a:lnT w="6350"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 </a:t>
                      </a:r>
                    </a:p>
                  </a:txBody>
                  <a:tcPr marL="9138" marR="9138" marT="9138" marB="0" anchor="b">
                    <a:lnL>
                      <a:noFill/>
                    </a:lnL>
                    <a:lnR>
                      <a:noFill/>
                    </a:lnR>
                    <a:lnT w="6350"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 </a:t>
                      </a:r>
                    </a:p>
                  </a:txBody>
                  <a:tcPr marL="9138" marR="9138" marT="9138" marB="0" anchor="b">
                    <a:lnL>
                      <a:noFill/>
                    </a:lnL>
                    <a:lnR>
                      <a:noFill/>
                    </a:lnR>
                    <a:lnT w="6350"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 </a:t>
                      </a:r>
                    </a:p>
                  </a:txBody>
                  <a:tcPr marL="9138" marR="9138" marT="9138" marB="0" anchor="b">
                    <a:lnL>
                      <a:noFill/>
                    </a:lnL>
                    <a:lnR>
                      <a:noFill/>
                    </a:lnR>
                    <a:lnT w="6350"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 </a:t>
                      </a:r>
                    </a:p>
                  </a:txBody>
                  <a:tcPr marL="9138" marR="9138" marT="9138"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2"/>
                  </a:ext>
                </a:extLst>
              </a:tr>
              <a:tr h="181092">
                <a:tc>
                  <a:txBody>
                    <a:bodyPr/>
                    <a:lstStyle/>
                    <a:p>
                      <a:pPr algn="l" fontAlgn="b"/>
                      <a:r>
                        <a:rPr lang="es-AR" sz="1100" b="0" i="0" u="none" strike="noStrike">
                          <a:solidFill>
                            <a:srgbClr val="272727"/>
                          </a:solidFill>
                          <a:latin typeface="Century Gothic"/>
                        </a:rPr>
                        <a:t>cct</a:t>
                      </a:r>
                    </a:p>
                  </a:txBody>
                  <a:tcPr marL="9138" marR="9138" marT="9138" marB="0" anchor="b">
                    <a:lnL>
                      <a:noFill/>
                    </a:lnL>
                    <a:lnR w="6350" cap="flat" cmpd="sng" algn="ctr">
                      <a:solidFill>
                        <a:srgbClr val="800000"/>
                      </a:solidFill>
                      <a:prstDash val="solid"/>
                      <a:round/>
                      <a:headEnd type="none" w="med" len="med"/>
                      <a:tailEnd type="none" w="med" len="med"/>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0.162***</a:t>
                      </a:r>
                    </a:p>
                  </a:txBody>
                  <a:tcPr marL="9138" marR="9138" marT="9138" marB="0" anchor="b">
                    <a:lnL w="6350" cap="flat" cmpd="sng" algn="ctr">
                      <a:solidFill>
                        <a:srgbClr val="800000"/>
                      </a:solidFill>
                      <a:prstDash val="solid"/>
                      <a:round/>
                      <a:headEnd type="none" w="med" len="med"/>
                      <a:tailEnd type="none" w="med" len="med"/>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0.239***</a:t>
                      </a:r>
                    </a:p>
                  </a:txBody>
                  <a:tcPr marL="9138" marR="9138" marT="9138"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0.204***</a:t>
                      </a:r>
                    </a:p>
                  </a:txBody>
                  <a:tcPr marL="9138" marR="9138" marT="9138"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0.133***</a:t>
                      </a:r>
                    </a:p>
                  </a:txBody>
                  <a:tcPr marL="9138" marR="9138" marT="9138"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0.0809**</a:t>
                      </a:r>
                    </a:p>
                  </a:txBody>
                  <a:tcPr marL="9138" marR="9138" marT="9138" marB="0" anchor="b">
                    <a:lnL>
                      <a:noFill/>
                    </a:lnL>
                    <a:lnR w="6350" cap="flat" cmpd="sng" algn="ctr">
                      <a:solidFill>
                        <a:srgbClr val="800000"/>
                      </a:solidFill>
                      <a:prstDash val="solid"/>
                      <a:round/>
                      <a:headEnd type="none" w="med" len="med"/>
                      <a:tailEnd type="none" w="med" len="med"/>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0.0972</a:t>
                      </a:r>
                    </a:p>
                  </a:txBody>
                  <a:tcPr marL="9138" marR="9138" marT="9138" marB="0" anchor="b">
                    <a:lnL w="6350" cap="flat" cmpd="sng" algn="ctr">
                      <a:solidFill>
                        <a:srgbClr val="80000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03"/>
                  </a:ext>
                </a:extLst>
              </a:tr>
              <a:tr h="177854">
                <a:tc>
                  <a:txBody>
                    <a:bodyPr/>
                    <a:lstStyle/>
                    <a:p>
                      <a:pPr algn="l" fontAlgn="b"/>
                      <a:r>
                        <a:rPr lang="es-AR" sz="1100" b="0" i="0" u="none" strike="noStrike">
                          <a:solidFill>
                            <a:srgbClr val="272727"/>
                          </a:solidFill>
                          <a:latin typeface="Century Gothic"/>
                        </a:rPr>
                        <a:t> </a:t>
                      </a:r>
                    </a:p>
                  </a:txBody>
                  <a:tcPr marL="9138" marR="9138" marT="9138" marB="0" anchor="b">
                    <a:lnL>
                      <a:noFill/>
                    </a:lnL>
                    <a:lnR w="6350" cap="flat" cmpd="sng" algn="ctr">
                      <a:solidFill>
                        <a:srgbClr val="800000"/>
                      </a:solidFill>
                      <a:prstDash val="solid"/>
                      <a:round/>
                      <a:headEnd type="none" w="med" len="med"/>
                      <a:tailEnd type="none" w="med" len="med"/>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(0.0277)</a:t>
                      </a:r>
                    </a:p>
                  </a:txBody>
                  <a:tcPr marL="9138" marR="9138" marT="9138" marB="0" anchor="b">
                    <a:lnL w="6350" cap="flat" cmpd="sng" algn="ctr">
                      <a:solidFill>
                        <a:srgbClr val="800000"/>
                      </a:solidFill>
                      <a:prstDash val="solid"/>
                      <a:round/>
                      <a:headEnd type="none" w="med" len="med"/>
                      <a:tailEnd type="none" w="med" len="med"/>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(0.0579)</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(0.0418)</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(0.0297)</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(0.0371)</a:t>
                      </a:r>
                    </a:p>
                  </a:txBody>
                  <a:tcPr marL="9138" marR="9138" marT="9138" marB="0" anchor="b">
                    <a:lnL>
                      <a:noFill/>
                    </a:lnL>
                    <a:lnR w="6350" cap="flat" cmpd="sng" algn="ctr">
                      <a:solidFill>
                        <a:srgbClr val="800000"/>
                      </a:solidFill>
                      <a:prstDash val="solid"/>
                      <a:round/>
                      <a:headEnd type="none" w="med" len="med"/>
                      <a:tailEnd type="none" w="med" len="med"/>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(0.0617)</a:t>
                      </a:r>
                    </a:p>
                  </a:txBody>
                  <a:tcPr marL="9138" marR="9138" marT="9138" marB="0" anchor="b">
                    <a:lnL w="6350" cap="flat" cmpd="sng" algn="ctr">
                      <a:solidFill>
                        <a:srgbClr val="80000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04"/>
                  </a:ext>
                </a:extLst>
              </a:tr>
              <a:tr h="177854">
                <a:tc>
                  <a:txBody>
                    <a:bodyPr/>
                    <a:lstStyle/>
                    <a:p>
                      <a:pPr algn="l" fontAlgn="b"/>
                      <a:r>
                        <a:rPr lang="es-AR" sz="1100" b="0" i="0" u="none" strike="noStrike">
                          <a:solidFill>
                            <a:srgbClr val="272727"/>
                          </a:solidFill>
                          <a:latin typeface="Century Gothic"/>
                        </a:rPr>
                        <a:t>clbaja1213</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-0.0036</a:t>
                      </a:r>
                    </a:p>
                  </a:txBody>
                  <a:tcPr marL="9138" marR="9138" marT="9138"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0.0576</a:t>
                      </a:r>
                    </a:p>
                  </a:txBody>
                  <a:tcPr marL="9138" marR="9138" marT="9138"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0.0667</a:t>
                      </a:r>
                    </a:p>
                  </a:txBody>
                  <a:tcPr marL="9138" marR="9138" marT="9138"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-0.00182</a:t>
                      </a:r>
                    </a:p>
                  </a:txBody>
                  <a:tcPr marL="9138" marR="9138" marT="9138"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-0.0250</a:t>
                      </a:r>
                    </a:p>
                  </a:txBody>
                  <a:tcPr marL="9138" marR="9138" marT="9138"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0.0722</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05"/>
                  </a:ext>
                </a:extLst>
              </a:tr>
              <a:tr h="177854">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(0.0590)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(0.105)</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(0.0547)</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(0.0473)</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(0.0718)</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(0.145)</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177854">
                <a:tc>
                  <a:txBody>
                    <a:bodyPr/>
                    <a:lstStyle/>
                    <a:p>
                      <a:pPr algn="l" fontAlgn="b"/>
                      <a:r>
                        <a:rPr lang="es-AR" sz="1100" b="0" i="0" u="none" strike="noStrike">
                          <a:solidFill>
                            <a:srgbClr val="272727"/>
                          </a:solidFill>
                          <a:latin typeface="Century Gothic"/>
                        </a:rPr>
                        <a:t>clmedia1213</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0.101</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0.164</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0.0334</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-0.0039</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0.0778</a:t>
                      </a:r>
                    </a:p>
                  </a:txBody>
                  <a:tcPr marL="9138" marR="9138" marT="9138" marB="0" anchor="b">
                    <a:lnL>
                      <a:noFill/>
                    </a:lnL>
                    <a:lnR w="6350" cap="flat" cmpd="sng" algn="ctr">
                      <a:solidFill>
                        <a:srgbClr val="800000"/>
                      </a:solidFill>
                      <a:prstDash val="solid"/>
                      <a:round/>
                      <a:headEnd type="none" w="med" len="med"/>
                      <a:tailEnd type="none" w="med" len="med"/>
                    </a:lnR>
                    <a:lnT>
                      <a:noFill/>
                    </a:lnT>
                    <a:lnB>
                      <a:noFill/>
                    </a:lnB>
                    <a:solidFill>
                      <a:srgbClr val="FFFFFF"/>
                    </a:solidFill>
                  </a:tcPr>
                </a:tc>
                <a:tc>
                  <a:txBody>
                    <a:bodyPr/>
                    <a:lstStyle/>
                    <a:p>
                      <a:pPr algn="ctr" fontAlgn="b"/>
                      <a:r>
                        <a:rPr lang="es-AR" sz="1100" b="0" i="0" u="none" strike="noStrike">
                          <a:solidFill>
                            <a:srgbClr val="272727"/>
                          </a:solidFill>
                          <a:latin typeface="Century Gothic"/>
                        </a:rPr>
                        <a:t>0.406**</a:t>
                      </a:r>
                    </a:p>
                  </a:txBody>
                  <a:tcPr marL="9138" marR="9138" marT="9138" marB="0" anchor="b">
                    <a:lnL w="6350" cap="flat" cmpd="sng" algn="ctr">
                      <a:solidFill>
                        <a:srgbClr val="800000"/>
                      </a:solidFill>
                      <a:prstDash val="solid"/>
                      <a:round/>
                      <a:headEnd type="none" w="med" len="med"/>
                      <a:tailEnd type="none" w="med" len="med"/>
                    </a:lnL>
                    <a:lnR w="6350" cap="flat" cmpd="sng" algn="ctr">
                      <a:solidFill>
                        <a:srgbClr val="800000"/>
                      </a:solidFill>
                      <a:prstDash val="solid"/>
                      <a:round/>
                      <a:headEnd type="none" w="med" len="med"/>
                      <a:tailEnd type="none" w="med" len="med"/>
                    </a:lnR>
                    <a:lnT w="6350" cap="flat" cmpd="sng" algn="ctr">
                      <a:solidFill>
                        <a:srgbClr val="8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7"/>
                  </a:ext>
                </a:extLst>
              </a:tr>
              <a:tr h="177854">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(0.0882)</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(0.127)</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(0.0996)</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(0.0746)</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(0.0902)</a:t>
                      </a:r>
                    </a:p>
                  </a:txBody>
                  <a:tcPr marL="9138" marR="9138" marT="9138" marB="0" anchor="b">
                    <a:lnL>
                      <a:noFill/>
                    </a:lnL>
                    <a:lnR w="6350" cap="flat" cmpd="sng" algn="ctr">
                      <a:solidFill>
                        <a:srgbClr val="800000"/>
                      </a:solidFill>
                      <a:prstDash val="solid"/>
                      <a:round/>
                      <a:headEnd type="none" w="med" len="med"/>
                      <a:tailEnd type="none" w="med" len="med"/>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(0.182)</a:t>
                      </a:r>
                    </a:p>
                  </a:txBody>
                  <a:tcPr marL="9138" marR="9138" marT="9138" marB="0" anchor="b">
                    <a:lnL w="6350" cap="flat" cmpd="sng" algn="ctr">
                      <a:solidFill>
                        <a:srgbClr val="800000"/>
                      </a:solidFill>
                      <a:prstDash val="solid"/>
                      <a:round/>
                      <a:headEnd type="none" w="med" len="med"/>
                      <a:tailEnd type="none" w="med" len="med"/>
                    </a:lnL>
                    <a:lnR w="6350" cap="flat" cmpd="sng" algn="ctr">
                      <a:solidFill>
                        <a:srgbClr val="800000"/>
                      </a:solidFill>
                      <a:prstDash val="solid"/>
                      <a:round/>
                      <a:headEnd type="none" w="med" len="med"/>
                      <a:tailEnd type="none" w="med" len="med"/>
                    </a:lnR>
                    <a:lnT>
                      <a:noFill/>
                    </a:lnT>
                    <a:lnB w="6350" cap="flat" cmpd="sng" algn="ctr">
                      <a:solidFill>
                        <a:srgbClr val="800000"/>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177854">
                <a:tc>
                  <a:txBody>
                    <a:bodyPr/>
                    <a:lstStyle/>
                    <a:p>
                      <a:pPr algn="l" fontAlgn="b"/>
                      <a:r>
                        <a:rPr lang="es-AR" sz="1100" b="0" i="0" u="none" strike="noStrike">
                          <a:solidFill>
                            <a:srgbClr val="272727"/>
                          </a:solidFill>
                          <a:latin typeface="Century Gothic"/>
                        </a:rPr>
                        <a:t>clalta1213</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-0.0505</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-0.0473</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-0.134</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-0.0814</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-0.0375</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0.284</a:t>
                      </a:r>
                    </a:p>
                  </a:txBody>
                  <a:tcPr marL="9138" marR="9138" marT="9138"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9"/>
                  </a:ext>
                </a:extLst>
              </a:tr>
              <a:tr h="177854">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(0.111)</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(0.190)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(0.112)</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(0.102)</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(0.114)</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(0.187)</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10"/>
                  </a:ext>
                </a:extLst>
              </a:tr>
              <a:tr h="181092">
                <a:tc>
                  <a:txBody>
                    <a:bodyPr/>
                    <a:lstStyle/>
                    <a:p>
                      <a:pPr algn="l" fontAlgn="b"/>
                      <a:r>
                        <a:rPr lang="es-AR" sz="1100" b="0" i="0" u="none" strike="noStrike">
                          <a:solidFill>
                            <a:srgbClr val="272727"/>
                          </a:solidFill>
                          <a:latin typeface="Century Gothic"/>
                        </a:rPr>
                        <a:t>edad</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0.0341***</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0.0144</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0.0323***</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0.0261***</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0.0274**</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0.0687***</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11"/>
                  </a:ext>
                </a:extLst>
              </a:tr>
              <a:tr h="177854">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(0.0105)</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(0.0172)</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(0.00941)</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(0.00783)</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(0.0135)</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(0.0164)</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12"/>
                  </a:ext>
                </a:extLst>
              </a:tr>
              <a:tr h="181092">
                <a:tc>
                  <a:txBody>
                    <a:bodyPr/>
                    <a:lstStyle/>
                    <a:p>
                      <a:pPr algn="l" fontAlgn="b"/>
                      <a:r>
                        <a:rPr lang="es-AR" sz="1100" b="0" i="0" u="none" strike="noStrike">
                          <a:solidFill>
                            <a:srgbClr val="272727"/>
                          </a:solidFill>
                          <a:latin typeface="Century Gothic"/>
                        </a:rPr>
                        <a:t>edadsq</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-0.000354***</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-0.000146</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-0.000375***</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-0.000296***</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-0.000286*</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-0.000664***</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13"/>
                  </a:ext>
                </a:extLst>
              </a:tr>
              <a:tr h="177854">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(0.000124)</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(0.000191)</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(0.000115)</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dirty="0">
                          <a:solidFill>
                            <a:srgbClr val="272727"/>
                          </a:solidFill>
                          <a:latin typeface="Century Gothic"/>
                        </a:rPr>
                        <a:t>(0.0096)</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(0.000173)</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(0.000200)</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14"/>
                  </a:ext>
                </a:extLst>
              </a:tr>
              <a:tr h="181092">
                <a:tc>
                  <a:txBody>
                    <a:bodyPr/>
                    <a:lstStyle/>
                    <a:p>
                      <a:pPr algn="l" fontAlgn="b"/>
                      <a:r>
                        <a:rPr lang="es-AR" sz="1100" b="0" i="0" u="none" strike="noStrike">
                          <a:solidFill>
                            <a:srgbClr val="272727"/>
                          </a:solidFill>
                          <a:latin typeface="Century Gothic"/>
                        </a:rPr>
                        <a:t>educa</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0.0406***</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0.0425***</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0.0336***</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0.0448***</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0.0348***</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0.0428***</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15"/>
                  </a:ext>
                </a:extLst>
              </a:tr>
              <a:tr h="177854">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(0.00416)</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(0.00836)</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(0.00599)</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(0.00363)</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(0.00429)</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(0.00777)</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16"/>
                  </a:ext>
                </a:extLst>
              </a:tr>
              <a:tr h="181092">
                <a:tc>
                  <a:txBody>
                    <a:bodyPr/>
                    <a:lstStyle/>
                    <a:p>
                      <a:pPr algn="l" fontAlgn="b"/>
                      <a:r>
                        <a:rPr lang="es-AR" sz="1100" b="0" i="0" u="none" strike="noStrike">
                          <a:solidFill>
                            <a:srgbClr val="272727"/>
                          </a:solidFill>
                          <a:latin typeface="Century Gothic"/>
                        </a:rPr>
                        <a:t>tifull</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-0.490***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-0.506***</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-0.442***</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-0.435***</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-0.438***</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-0.563***</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17"/>
                  </a:ext>
                </a:extLst>
              </a:tr>
              <a:tr h="177854">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(0.0421)</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(0.113)</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(0.0513)</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(0.0433)</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(0.0424)</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(0.0601)</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18"/>
                  </a:ext>
                </a:extLst>
              </a:tr>
              <a:tr h="181092">
                <a:tc>
                  <a:txBody>
                    <a:bodyPr/>
                    <a:lstStyle/>
                    <a:p>
                      <a:pPr algn="l" fontAlgn="b"/>
                      <a:r>
                        <a:rPr lang="es-AR" sz="1100" b="0" i="0" u="none" strike="noStrike">
                          <a:solidFill>
                            <a:srgbClr val="272727"/>
                          </a:solidFill>
                          <a:latin typeface="Century Gothic"/>
                        </a:rPr>
                        <a:t>varon</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0.227***</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0.222***</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0.213***</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0.193***</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0.202***</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0.310***</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19"/>
                  </a:ext>
                </a:extLst>
              </a:tr>
              <a:tr h="177854">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(0.0417)</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(0.0575)</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(0.0446)</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(0.0305)</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(0.0462)</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(0.0646)</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20"/>
                  </a:ext>
                </a:extLst>
              </a:tr>
              <a:tr h="181092">
                <a:tc>
                  <a:txBody>
                    <a:bodyPr/>
                    <a:lstStyle/>
                    <a:p>
                      <a:pPr algn="l" fontAlgn="b"/>
                      <a:r>
                        <a:rPr lang="es-AR" sz="1100" b="0" i="0" u="none" strike="noStrike">
                          <a:solidFill>
                            <a:srgbClr val="272727"/>
                          </a:solidFill>
                          <a:latin typeface="Century Gothic"/>
                        </a:rPr>
                        <a:t>anti15</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-0.00898</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0.0271</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0.0467</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0.0103</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-0.0448</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-0.0953</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21"/>
                  </a:ext>
                </a:extLst>
              </a:tr>
              <a:tr h="177854">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(0.0538)</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(0.0794)</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(0.0754)</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(0.0600)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(0.0676)</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(0.0767)</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22"/>
                  </a:ext>
                </a:extLst>
              </a:tr>
              <a:tr h="181092">
                <a:tc>
                  <a:txBody>
                    <a:bodyPr/>
                    <a:lstStyle/>
                    <a:p>
                      <a:pPr algn="l" fontAlgn="b"/>
                      <a:r>
                        <a:rPr lang="es-AR" sz="1100" b="0" i="0" u="none" strike="noStrike">
                          <a:solidFill>
                            <a:srgbClr val="272727"/>
                          </a:solidFill>
                          <a:latin typeface="Century Gothic"/>
                        </a:rPr>
                        <a:t>anti5mas</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0.0588</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0.146*</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0.129*</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0.102**</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0.000977</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-0.0817</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23"/>
                  </a:ext>
                </a:extLst>
              </a:tr>
              <a:tr h="177854">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(0.0615)</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(0.0861)</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(0.0689)</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(0.0498)</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(0.0615)</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(0.0894)</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24"/>
                  </a:ext>
                </a:extLst>
              </a:tr>
              <a:tr h="181092">
                <a:tc>
                  <a:txBody>
                    <a:bodyPr/>
                    <a:lstStyle/>
                    <a:p>
                      <a:pPr algn="l" fontAlgn="b"/>
                      <a:r>
                        <a:rPr lang="es-AR" sz="1100" b="0" i="0" u="none" strike="noStrike">
                          <a:solidFill>
                            <a:srgbClr val="272727"/>
                          </a:solidFill>
                          <a:latin typeface="Century Gothic"/>
                        </a:rPr>
                        <a:t>unicas</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0.0519*</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0.118</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0.0551</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0.0730***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0.0808**</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-0.0414</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25"/>
                  </a:ext>
                </a:extLst>
              </a:tr>
              <a:tr h="177854">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(0.0313)</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(0.0781)</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(0.0347)</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(0.0264)</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(0.0405)</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(0.0745)</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26"/>
                  </a:ext>
                </a:extLst>
              </a:tr>
              <a:tr h="181092">
                <a:tc>
                  <a:txBody>
                    <a:bodyPr/>
                    <a:lstStyle/>
                    <a:p>
                      <a:pPr algn="l" fontAlgn="b"/>
                      <a:r>
                        <a:rPr lang="es-AR" sz="1100" b="0" i="0" u="none" strike="noStrike">
                          <a:solidFill>
                            <a:srgbClr val="272727"/>
                          </a:solidFill>
                          <a:latin typeface="Century Gothic"/>
                        </a:rPr>
                        <a:t>sepviu</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0.0116</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0.0912</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0.0147</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0.0891**</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0.0497</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-0.0217</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27"/>
                  </a:ext>
                </a:extLst>
              </a:tr>
              <a:tr h="177854">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(0.0580)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(0.127)</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(0.0744)</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(0.0442)</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(0.0567)</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(0.126)</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28"/>
                  </a:ext>
                </a:extLst>
              </a:tr>
              <a:tr h="181092">
                <a:tc>
                  <a:txBody>
                    <a:bodyPr/>
                    <a:lstStyle/>
                    <a:p>
                      <a:pPr algn="l" fontAlgn="b"/>
                      <a:r>
                        <a:rPr lang="es-AR" sz="1100" b="0" i="0" u="none" strike="noStrike">
                          <a:solidFill>
                            <a:srgbClr val="272727"/>
                          </a:solidFill>
                          <a:latin typeface="Century Gothic"/>
                        </a:rPr>
                        <a:t>Constant</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2.758***</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2.125***</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2.323***</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2.931***</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3.457***</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3.059***</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29"/>
                  </a:ext>
                </a:extLst>
              </a:tr>
              <a:tr h="177854">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(0.212)</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(0.290)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(0.211)</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(0.244)</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(0.207)</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(0.301)</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30"/>
                  </a:ext>
                </a:extLst>
              </a:tr>
              <a:tr h="177854">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 </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31"/>
                  </a:ext>
                </a:extLst>
              </a:tr>
              <a:tr h="181092">
                <a:tc>
                  <a:txBody>
                    <a:bodyPr/>
                    <a:lstStyle/>
                    <a:p>
                      <a:pPr algn="l" fontAlgn="b"/>
                      <a:r>
                        <a:rPr lang="es-AR" sz="1100" b="0" i="0" u="none" strike="noStrike">
                          <a:solidFill>
                            <a:srgbClr val="272727"/>
                          </a:solidFill>
                          <a:latin typeface="Century Gothic"/>
                        </a:rPr>
                        <a:t>Obs.</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2,730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2,730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2,730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2,730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2,730</a:t>
                      </a:r>
                    </a:p>
                  </a:txBody>
                  <a:tcPr marL="9138" marR="9138" marT="9138"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2,730</a:t>
                      </a:r>
                    </a:p>
                  </a:txBody>
                  <a:tcPr marL="9138" marR="9138" marT="9138" marB="0" anchor="b">
                    <a:lnL>
                      <a:noFill/>
                    </a:lnL>
                    <a:lnR>
                      <a:noFill/>
                    </a:lnR>
                    <a:lnT>
                      <a:noFill/>
                    </a:lnT>
                    <a:lnB>
                      <a:noFill/>
                    </a:lnB>
                    <a:solidFill>
                      <a:srgbClr val="FFFFFF"/>
                    </a:solidFill>
                  </a:tcPr>
                </a:tc>
                <a:extLst>
                  <a:ext uri="{0D108BD9-81ED-4DB2-BD59-A6C34878D82A}">
                    <a16:rowId xmlns:a16="http://schemas.microsoft.com/office/drawing/2014/main" val="10032"/>
                  </a:ext>
                </a:extLst>
              </a:tr>
              <a:tr h="181092">
                <a:tc>
                  <a:txBody>
                    <a:bodyPr/>
                    <a:lstStyle/>
                    <a:p>
                      <a:pPr algn="l" fontAlgn="b"/>
                      <a:r>
                        <a:rPr lang="es-AR" sz="1100" b="0" i="0" u="none" strike="noStrike">
                          <a:solidFill>
                            <a:srgbClr val="272727"/>
                          </a:solidFill>
                          <a:latin typeface="Century Gothic"/>
                        </a:rPr>
                        <a:t>R-sq.</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0.224</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l" fontAlgn="b"/>
                      <a:r>
                        <a:rPr lang="es-AR" sz="1100" b="0" i="0" u="none" strike="noStrike">
                          <a:solidFill>
                            <a:srgbClr val="272727"/>
                          </a:solidFill>
                          <a:latin typeface="Century Gothic"/>
                        </a:rPr>
                        <a:t> </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l" fontAlgn="b"/>
                      <a:r>
                        <a:rPr lang="es-AR" sz="1100" b="0" i="0" u="none" strike="noStrike" dirty="0">
                          <a:solidFill>
                            <a:srgbClr val="272727"/>
                          </a:solidFill>
                          <a:latin typeface="Century Gothic"/>
                        </a:rPr>
                        <a:t> </a:t>
                      </a:r>
                    </a:p>
                  </a:txBody>
                  <a:tcPr marL="9138" marR="9138" marT="9138"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extLst>
                  <a:ext uri="{0D108BD9-81ED-4DB2-BD59-A6C34878D82A}">
                    <a16:rowId xmlns:a16="http://schemas.microsoft.com/office/drawing/2014/main" val="10033"/>
                  </a:ext>
                </a:extLst>
              </a:tr>
            </a:tbl>
          </a:graphicData>
        </a:graphic>
      </p:graphicFrame>
    </p:spTree>
    <p:extLst>
      <p:ext uri="{BB962C8B-B14F-4D97-AF65-F5344CB8AC3E}">
        <p14:creationId xmlns:p14="http://schemas.microsoft.com/office/powerpoint/2010/main" val="34472951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498" y="217715"/>
            <a:ext cx="9404723" cy="623928"/>
          </a:xfrm>
        </p:spPr>
        <p:txBody>
          <a:bodyPr/>
          <a:lstStyle/>
          <a:p>
            <a:r>
              <a:rPr lang="es-AR" sz="3200" b="1" dirty="0" smtClean="0">
                <a:solidFill>
                  <a:schemeClr val="accent1">
                    <a:lumMod val="75000"/>
                  </a:schemeClr>
                </a:solidFill>
              </a:rPr>
              <a:t>Resultados</a:t>
            </a:r>
            <a:endParaRPr lang="es-AR" sz="3200" b="1" dirty="0">
              <a:solidFill>
                <a:schemeClr val="accent1">
                  <a:lumMod val="75000"/>
                </a:schemeClr>
              </a:solidFill>
            </a:endParaRPr>
          </a:p>
        </p:txBody>
      </p:sp>
      <p:sp>
        <p:nvSpPr>
          <p:cNvPr id="7" name="6 Marcador de número de diapositiva"/>
          <p:cNvSpPr>
            <a:spLocks noGrp="1"/>
          </p:cNvSpPr>
          <p:nvPr>
            <p:ph type="sldNum" sz="quarter" idx="12"/>
          </p:nvPr>
        </p:nvSpPr>
        <p:spPr>
          <a:xfrm>
            <a:off x="10301672" y="282070"/>
            <a:ext cx="838199" cy="767687"/>
          </a:xfrm>
        </p:spPr>
        <p:txBody>
          <a:bodyPr/>
          <a:lstStyle/>
          <a:p>
            <a:fld id="{BA875541-8164-4CC7-9F2F-6F0C49BB858D}" type="slidenum">
              <a:rPr lang="en-US" sz="1800" smtClean="0">
                <a:solidFill>
                  <a:srgbClr val="FFFFFF"/>
                </a:solidFill>
              </a:rPr>
              <a:pPr/>
              <a:t>14</a:t>
            </a:fld>
            <a:endParaRPr lang="en-US" sz="1800" dirty="0">
              <a:solidFill>
                <a:srgbClr val="FFFFFF"/>
              </a:solidFill>
            </a:endParaRPr>
          </a:p>
        </p:txBody>
      </p:sp>
      <p:pic>
        <p:nvPicPr>
          <p:cNvPr id="6" name="Picture 2" descr="https://www.eldesconcierto.cl/wp-content/uploads/2016/04/escenaobrera-580x350.jpg"/>
          <p:cNvPicPr>
            <a:picLocks noChangeAspect="1" noChangeArrowheads="1"/>
          </p:cNvPicPr>
          <p:nvPr/>
        </p:nvPicPr>
        <p:blipFill>
          <a:blip r:embed="rId3" cstate="print">
            <a:duotone>
              <a:schemeClr val="accent1">
                <a:shade val="45000"/>
                <a:satMod val="135000"/>
              </a:schemeClr>
              <a:prstClr val="white"/>
            </a:duotone>
          </a:blip>
          <a:srcRect l="12646" r="12646"/>
          <a:stretch>
            <a:fillRect/>
          </a:stretch>
        </p:blipFill>
        <p:spPr bwMode="auto">
          <a:xfrm>
            <a:off x="11312013" y="274217"/>
            <a:ext cx="688259" cy="72579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Rectángulo 3"/>
          <p:cNvSpPr/>
          <p:nvPr/>
        </p:nvSpPr>
        <p:spPr>
          <a:xfrm>
            <a:off x="3048000" y="1790090"/>
            <a:ext cx="6096000" cy="382477"/>
          </a:xfrm>
          <a:prstGeom prst="rect">
            <a:avLst/>
          </a:prstGeom>
        </p:spPr>
        <p:txBody>
          <a:bodyPr>
            <a:spAutoFit/>
          </a:bodyPr>
          <a:lstStyle/>
          <a:p>
            <a:pPr algn="just">
              <a:lnSpc>
                <a:spcPct val="115000"/>
              </a:lnSpc>
              <a:spcBef>
                <a:spcPts val="1200"/>
              </a:spcBef>
              <a:spcAft>
                <a:spcPts val="0"/>
              </a:spcAft>
            </a:pPr>
            <a:r>
              <a:rPr lang="es-ES" dirty="0" smtClean="0">
                <a:latin typeface="+mj-lt"/>
                <a:ea typeface="Calibri" panose="020F0502020204030204" pitchFamily="34" charset="0"/>
                <a:cs typeface="Times New Roman" panose="02020603050405020304" pitchFamily="18" charset="0"/>
              </a:rPr>
              <a:t>.</a:t>
            </a:r>
            <a:endParaRPr lang="es-AR" sz="1600" dirty="0">
              <a:effectLst/>
              <a:latin typeface="+mj-lt"/>
              <a:ea typeface="Calibri" panose="020F0502020204030204" pitchFamily="34" charset="0"/>
              <a:cs typeface="Times New Roman" panose="02020603050405020304" pitchFamily="18" charset="0"/>
            </a:endParaRPr>
          </a:p>
        </p:txBody>
      </p:sp>
      <p:sp>
        <p:nvSpPr>
          <p:cNvPr id="17" name="Marcador de contenido 17"/>
          <p:cNvSpPr>
            <a:spLocks noGrp="1"/>
          </p:cNvSpPr>
          <p:nvPr>
            <p:ph sz="half" idx="1"/>
          </p:nvPr>
        </p:nvSpPr>
        <p:spPr>
          <a:xfrm>
            <a:off x="7765144" y="1099508"/>
            <a:ext cx="4426856" cy="4386891"/>
          </a:xfrm>
        </p:spPr>
        <p:txBody>
          <a:bodyPr>
            <a:noAutofit/>
          </a:bodyPr>
          <a:lstStyle/>
          <a:p>
            <a:pPr>
              <a:buClr>
                <a:srgbClr val="A50021"/>
              </a:buClr>
            </a:pPr>
            <a:r>
              <a:rPr lang="es-ES_tradnl" dirty="0" smtClean="0">
                <a:solidFill>
                  <a:schemeClr val="accent6">
                    <a:lumMod val="50000"/>
                  </a:schemeClr>
                </a:solidFill>
                <a:ea typeface="Calibri" panose="020F0502020204030204" pitchFamily="34" charset="0"/>
                <a:cs typeface="Times New Roman" panose="02020603050405020304" pitchFamily="18" charset="0"/>
              </a:rPr>
              <a:t>M4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FyM</a:t>
            </a:r>
            <a:r>
              <a:rPr lang="es-ES_tradnl" dirty="0" smtClean="0">
                <a:solidFill>
                  <a:schemeClr val="accent6">
                    <a:lumMod val="50000"/>
                  </a:schemeClr>
                </a:solidFill>
                <a:ea typeface="Calibri" panose="020F0502020204030204" pitchFamily="34" charset="0"/>
                <a:cs typeface="Times New Roman" panose="02020603050405020304" pitchFamily="18" charset="0"/>
              </a:rPr>
              <a:t>: Regresiones inter(</a:t>
            </a:r>
            <a:r>
              <a:rPr lang="es-ES_tradnl" dirty="0" err="1" smtClean="0">
                <a:solidFill>
                  <a:schemeClr val="accent6">
                    <a:lumMod val="50000"/>
                  </a:schemeClr>
                </a:solidFill>
                <a:ea typeface="Calibri" panose="020F0502020204030204" pitchFamily="34" charset="0"/>
                <a:cs typeface="Times New Roman" panose="02020603050405020304" pitchFamily="18" charset="0"/>
              </a:rPr>
              <a:t>qs</a:t>
            </a:r>
            <a:r>
              <a:rPr lang="es-ES_tradnl" dirty="0" smtClean="0">
                <a:solidFill>
                  <a:schemeClr val="accent6">
                    <a:lumMod val="50000"/>
                  </a:schemeClr>
                </a:solidFill>
                <a:ea typeface="Calibri" panose="020F0502020204030204" pitchFamily="34" charset="0"/>
                <a:cs typeface="Times New Roman" panose="02020603050405020304" pitchFamily="18" charset="0"/>
              </a:rPr>
              <a:t>):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cct</a:t>
            </a:r>
            <a:r>
              <a:rPr lang="es-ES_tradnl" dirty="0" smtClean="0">
                <a:solidFill>
                  <a:schemeClr val="accent6">
                    <a:lumMod val="50000"/>
                  </a:schemeClr>
                </a:solidFill>
                <a:ea typeface="Calibri" panose="020F0502020204030204" pitchFamily="34" charset="0"/>
                <a:cs typeface="Times New Roman" panose="02020603050405020304" pitchFamily="18" charset="0"/>
              </a:rPr>
              <a:t> </a:t>
            </a:r>
            <a:r>
              <a:rPr lang="es-ES_tradnl" u="sng" dirty="0" smtClean="0">
                <a:solidFill>
                  <a:schemeClr val="accent6">
                    <a:lumMod val="50000"/>
                  </a:schemeClr>
                </a:solidFill>
                <a:ea typeface="Calibri" panose="020F0502020204030204" pitchFamily="34" charset="0"/>
                <a:cs typeface="Times New Roman" panose="02020603050405020304" pitchFamily="18" charset="0"/>
              </a:rPr>
              <a:t>reduce </a:t>
            </a:r>
            <a:r>
              <a:rPr lang="es-ES_tradnl" u="sng" dirty="0" err="1" smtClean="0">
                <a:solidFill>
                  <a:schemeClr val="accent6">
                    <a:lumMod val="50000"/>
                  </a:schemeClr>
                </a:solidFill>
                <a:ea typeface="Calibri" panose="020F0502020204030204" pitchFamily="34" charset="0"/>
                <a:cs typeface="Times New Roman" panose="02020603050405020304" pitchFamily="18" charset="0"/>
              </a:rPr>
              <a:t>signif</a:t>
            </a:r>
            <a:r>
              <a:rPr lang="es-ES_tradnl" u="sng" dirty="0" smtClean="0">
                <a:solidFill>
                  <a:schemeClr val="accent6">
                    <a:lumMod val="50000"/>
                  </a:schemeClr>
                </a:solidFill>
                <a:ea typeface="Calibri" panose="020F0502020204030204" pitchFamily="34" charset="0"/>
                <a:cs typeface="Times New Roman" panose="02020603050405020304" pitchFamily="18" charset="0"/>
              </a:rPr>
              <a:t>. dispersión w</a:t>
            </a:r>
            <a:r>
              <a:rPr lang="es-ES_tradnl" dirty="0" smtClean="0">
                <a:solidFill>
                  <a:schemeClr val="accent6">
                    <a:lumMod val="50000"/>
                  </a:schemeClr>
                </a:solidFill>
                <a:ea typeface="Calibri" panose="020F0502020204030204" pitchFamily="34" charset="0"/>
                <a:cs typeface="Times New Roman" panose="02020603050405020304" pitchFamily="18" charset="0"/>
              </a:rPr>
              <a:t> entre q25 y q75</a:t>
            </a:r>
          </a:p>
          <a:p>
            <a:pPr>
              <a:buClr>
                <a:srgbClr val="A50021"/>
              </a:buClr>
            </a:pPr>
            <a:r>
              <a:rPr lang="es-ES_tradnl" dirty="0" err="1" smtClean="0">
                <a:solidFill>
                  <a:schemeClr val="accent6">
                    <a:lumMod val="50000"/>
                  </a:schemeClr>
                </a:solidFill>
                <a:ea typeface="Calibri" panose="020F0502020204030204" pitchFamily="34" charset="0"/>
                <a:cs typeface="Times New Roman" panose="02020603050405020304" pitchFamily="18" charset="0"/>
              </a:rPr>
              <a:t>Afil</a:t>
            </a:r>
            <a:r>
              <a:rPr lang="es-ES_tradnl" dirty="0" smtClean="0">
                <a:solidFill>
                  <a:schemeClr val="accent6">
                    <a:lumMod val="50000"/>
                  </a:schemeClr>
                </a:solidFill>
                <a:ea typeface="Calibri" panose="020F0502020204030204" pitchFamily="34" charset="0"/>
                <a:cs typeface="Times New Roman" panose="02020603050405020304" pitchFamily="18" charset="0"/>
              </a:rPr>
              <a:t>: reduce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signif</a:t>
            </a:r>
            <a:r>
              <a:rPr lang="es-ES_tradnl" dirty="0" smtClean="0">
                <a:solidFill>
                  <a:schemeClr val="accent6">
                    <a:lumMod val="50000"/>
                  </a:schemeClr>
                </a:solidFill>
                <a:ea typeface="Calibri" panose="020F0502020204030204" pitchFamily="34" charset="0"/>
                <a:cs typeface="Times New Roman" panose="02020603050405020304" pitchFamily="18" charset="0"/>
              </a:rPr>
              <a:t>. Dispersión w en q10-q90 y q10-q50</a:t>
            </a:r>
          </a:p>
          <a:p>
            <a:pPr>
              <a:buClr>
                <a:srgbClr val="A50021"/>
              </a:buClr>
            </a:pPr>
            <a:r>
              <a:rPr lang="es-ES_tradnl" dirty="0" err="1" smtClean="0">
                <a:solidFill>
                  <a:schemeClr val="accent6">
                    <a:lumMod val="50000"/>
                  </a:schemeClr>
                </a:solidFill>
                <a:ea typeface="Calibri" panose="020F0502020204030204" pitchFamily="34" charset="0"/>
                <a:cs typeface="Times New Roman" panose="02020603050405020304" pitchFamily="18" charset="0"/>
              </a:rPr>
              <a:t>clmedio</a:t>
            </a:r>
            <a:r>
              <a:rPr lang="es-ES_tradnl" dirty="0" smtClean="0">
                <a:solidFill>
                  <a:schemeClr val="accent6">
                    <a:lumMod val="50000"/>
                  </a:schemeClr>
                </a:solidFill>
                <a:ea typeface="Calibri" panose="020F0502020204030204" pitchFamily="34" charset="0"/>
                <a:cs typeface="Times New Roman" panose="02020603050405020304" pitchFamily="18" charset="0"/>
              </a:rPr>
              <a:t> y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clalto</a:t>
            </a:r>
            <a:r>
              <a:rPr lang="es-ES_tradnl" dirty="0" smtClean="0">
                <a:solidFill>
                  <a:schemeClr val="accent6">
                    <a:lumMod val="50000"/>
                  </a:schemeClr>
                </a:solidFill>
                <a:ea typeface="Calibri" panose="020F0502020204030204" pitchFamily="34" charset="0"/>
                <a:cs typeface="Times New Roman" panose="02020603050405020304" pitchFamily="18" charset="0"/>
              </a:rPr>
              <a:t>: </a:t>
            </a:r>
            <a:r>
              <a:rPr lang="es-ES_tradnl" u="sng" dirty="0" smtClean="0">
                <a:solidFill>
                  <a:schemeClr val="accent6">
                    <a:lumMod val="50000"/>
                  </a:schemeClr>
                </a:solidFill>
                <a:ea typeface="Calibri" panose="020F0502020204030204" pitchFamily="34" charset="0"/>
                <a:cs typeface="Times New Roman" panose="02020603050405020304" pitchFamily="18" charset="0"/>
              </a:rPr>
              <a:t>elevan </a:t>
            </a:r>
            <a:r>
              <a:rPr lang="es-ES_tradnl" u="sng" dirty="0" err="1" smtClean="0">
                <a:solidFill>
                  <a:schemeClr val="accent6">
                    <a:lumMod val="50000"/>
                  </a:schemeClr>
                </a:solidFill>
                <a:ea typeface="Calibri" panose="020F0502020204030204" pitchFamily="34" charset="0"/>
                <a:cs typeface="Times New Roman" panose="02020603050405020304" pitchFamily="18" charset="0"/>
              </a:rPr>
              <a:t>signif</a:t>
            </a:r>
            <a:r>
              <a:rPr lang="es-ES_tradnl" u="sng" dirty="0" smtClean="0">
                <a:solidFill>
                  <a:schemeClr val="accent6">
                    <a:lumMod val="50000"/>
                  </a:schemeClr>
                </a:solidFill>
                <a:ea typeface="Calibri" panose="020F0502020204030204" pitchFamily="34" charset="0"/>
                <a:cs typeface="Times New Roman" panose="02020603050405020304" pitchFamily="18" charset="0"/>
              </a:rPr>
              <a:t>. la dispersión w</a:t>
            </a:r>
            <a:r>
              <a:rPr lang="es-ES_tradnl" dirty="0" smtClean="0">
                <a:solidFill>
                  <a:schemeClr val="accent6">
                    <a:lumMod val="50000"/>
                  </a:schemeClr>
                </a:solidFill>
                <a:ea typeface="Calibri" panose="020F0502020204030204" pitchFamily="34" charset="0"/>
                <a:cs typeface="Times New Roman" panose="02020603050405020304" pitchFamily="18" charset="0"/>
              </a:rPr>
              <a:t> en q50-q90.</a:t>
            </a:r>
          </a:p>
          <a:p>
            <a:pPr>
              <a:buClr>
                <a:srgbClr val="A50021"/>
              </a:buClr>
            </a:pPr>
            <a:r>
              <a:rPr lang="es-ES_tradnl" dirty="0" smtClean="0">
                <a:solidFill>
                  <a:schemeClr val="accent6">
                    <a:lumMod val="50000"/>
                  </a:schemeClr>
                </a:solidFill>
                <a:ea typeface="Calibri" panose="020F0502020204030204" pitchFamily="34" charset="0"/>
                <a:cs typeface="Times New Roman" panose="02020603050405020304" pitchFamily="18" charset="0"/>
              </a:rPr>
              <a:t>M4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Fem</a:t>
            </a:r>
            <a:r>
              <a:rPr lang="es-ES_tradnl" dirty="0" smtClean="0">
                <a:solidFill>
                  <a:schemeClr val="accent6">
                    <a:lumMod val="50000"/>
                  </a:schemeClr>
                </a:solidFill>
                <a:ea typeface="Calibri" panose="020F0502020204030204" pitchFamily="34" charset="0"/>
                <a:cs typeface="Times New Roman" panose="02020603050405020304" pitchFamily="18" charset="0"/>
              </a:rPr>
              <a:t>: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cct</a:t>
            </a:r>
            <a:r>
              <a:rPr lang="es-ES_tradnl" dirty="0" smtClean="0">
                <a:solidFill>
                  <a:schemeClr val="accent6">
                    <a:lumMod val="50000"/>
                  </a:schemeClr>
                </a:solidFill>
                <a:ea typeface="Calibri" panose="020F0502020204030204" pitchFamily="34" charset="0"/>
                <a:cs typeface="Times New Roman" panose="02020603050405020304" pitchFamily="18" charset="0"/>
              </a:rPr>
              <a:t> reduce dispersión w en q25-q75, sin efecto en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afil</a:t>
            </a:r>
            <a:r>
              <a:rPr lang="es-ES_tradnl" dirty="0" smtClean="0">
                <a:solidFill>
                  <a:schemeClr val="accent6">
                    <a:lumMod val="50000"/>
                  </a:schemeClr>
                </a:solidFill>
                <a:ea typeface="Calibri" panose="020F0502020204030204" pitchFamily="34" charset="0"/>
                <a:cs typeface="Times New Roman" panose="02020603050405020304" pitchFamily="18" charset="0"/>
              </a:rPr>
              <a:t>/cl.</a:t>
            </a:r>
          </a:p>
          <a:p>
            <a:pPr>
              <a:buClr>
                <a:srgbClr val="A50021"/>
              </a:buClr>
            </a:pPr>
            <a:r>
              <a:rPr lang="es-ES_tradnl" dirty="0" smtClean="0">
                <a:solidFill>
                  <a:schemeClr val="accent6">
                    <a:lumMod val="50000"/>
                  </a:schemeClr>
                </a:solidFill>
                <a:ea typeface="Calibri" panose="020F0502020204030204" pitchFamily="34" charset="0"/>
                <a:cs typeface="Times New Roman" panose="02020603050405020304" pitchFamily="18" charset="0"/>
              </a:rPr>
              <a:t>M4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Masc</a:t>
            </a:r>
            <a:r>
              <a:rPr lang="es-ES_tradnl" dirty="0" smtClean="0">
                <a:solidFill>
                  <a:schemeClr val="accent6">
                    <a:lumMod val="50000"/>
                  </a:schemeClr>
                </a:solidFill>
                <a:ea typeface="Calibri" panose="020F0502020204030204" pitchFamily="34" charset="0"/>
                <a:cs typeface="Times New Roman" panose="02020603050405020304" pitchFamily="18" charset="0"/>
              </a:rPr>
              <a:t>: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cct</a:t>
            </a:r>
            <a:r>
              <a:rPr lang="es-ES_tradnl" dirty="0" smtClean="0">
                <a:solidFill>
                  <a:schemeClr val="accent6">
                    <a:lumMod val="50000"/>
                  </a:schemeClr>
                </a:solidFill>
                <a:ea typeface="Calibri" panose="020F0502020204030204" pitchFamily="34" charset="0"/>
                <a:cs typeface="Times New Roman" panose="02020603050405020304" pitchFamily="18" charset="0"/>
              </a:rPr>
              <a:t> reduce dispersión salarial en q25-q75; reduce dispersión w en q10-q50;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clmedio</a:t>
            </a:r>
            <a:r>
              <a:rPr lang="es-ES_tradnl" dirty="0" smtClean="0">
                <a:solidFill>
                  <a:schemeClr val="accent6">
                    <a:lumMod val="50000"/>
                  </a:schemeClr>
                </a:solidFill>
                <a:ea typeface="Calibri" panose="020F0502020204030204" pitchFamily="34" charset="0"/>
                <a:cs typeface="Times New Roman" panose="02020603050405020304" pitchFamily="18" charset="0"/>
              </a:rPr>
              <a:t> y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clalto</a:t>
            </a:r>
            <a:r>
              <a:rPr lang="es-ES_tradnl" dirty="0" smtClean="0">
                <a:solidFill>
                  <a:schemeClr val="accent6">
                    <a:lumMod val="50000"/>
                  </a:schemeClr>
                </a:solidFill>
                <a:ea typeface="Calibri" panose="020F0502020204030204" pitchFamily="34" charset="0"/>
                <a:cs typeface="Times New Roman" panose="02020603050405020304" pitchFamily="18" charset="0"/>
              </a:rPr>
              <a:t> </a:t>
            </a:r>
            <a:r>
              <a:rPr lang="es-ES_tradnl" u="sng" dirty="0" smtClean="0">
                <a:solidFill>
                  <a:schemeClr val="accent6">
                    <a:lumMod val="50000"/>
                  </a:schemeClr>
                </a:solidFill>
                <a:ea typeface="Calibri" panose="020F0502020204030204" pitchFamily="34" charset="0"/>
                <a:cs typeface="Times New Roman" panose="02020603050405020304" pitchFamily="18" charset="0"/>
              </a:rPr>
              <a:t>elevan </a:t>
            </a:r>
            <a:r>
              <a:rPr lang="es-ES_tradnl" u="sng" dirty="0" err="1" smtClean="0">
                <a:solidFill>
                  <a:schemeClr val="accent6">
                    <a:lumMod val="50000"/>
                  </a:schemeClr>
                </a:solidFill>
                <a:ea typeface="Calibri" panose="020F0502020204030204" pitchFamily="34" charset="0"/>
                <a:cs typeface="Times New Roman" panose="02020603050405020304" pitchFamily="18" charset="0"/>
              </a:rPr>
              <a:t>signif</a:t>
            </a:r>
            <a:r>
              <a:rPr lang="es-ES_tradnl" u="sng" dirty="0" smtClean="0">
                <a:solidFill>
                  <a:schemeClr val="accent6">
                    <a:lumMod val="50000"/>
                  </a:schemeClr>
                </a:solidFill>
                <a:ea typeface="Calibri" panose="020F0502020204030204" pitchFamily="34" charset="0"/>
                <a:cs typeface="Times New Roman" panose="02020603050405020304" pitchFamily="18" charset="0"/>
              </a:rPr>
              <a:t>. dispersión w</a:t>
            </a:r>
            <a:r>
              <a:rPr lang="es-ES_tradnl" dirty="0" smtClean="0">
                <a:solidFill>
                  <a:schemeClr val="accent6">
                    <a:lumMod val="50000"/>
                  </a:schemeClr>
                </a:solidFill>
                <a:ea typeface="Calibri" panose="020F0502020204030204" pitchFamily="34" charset="0"/>
                <a:cs typeface="Times New Roman" panose="02020603050405020304" pitchFamily="18" charset="0"/>
              </a:rPr>
              <a:t> en q50-q90 y q10-q90(*)</a:t>
            </a:r>
          </a:p>
          <a:p>
            <a:pPr lvl="1">
              <a:buClr>
                <a:srgbClr val="A50021"/>
              </a:buClr>
            </a:pPr>
            <a:endParaRPr lang="es-ES_tradnl" sz="1600" dirty="0" smtClean="0">
              <a:solidFill>
                <a:schemeClr val="accent6">
                  <a:lumMod val="50000"/>
                </a:schemeClr>
              </a:solidFill>
              <a:ea typeface="Calibri" panose="020F0502020204030204" pitchFamily="34" charset="0"/>
              <a:cs typeface="Times New Roman" panose="02020603050405020304" pitchFamily="18" charset="0"/>
            </a:endParaRPr>
          </a:p>
        </p:txBody>
      </p:sp>
      <p:sp>
        <p:nvSpPr>
          <p:cNvPr id="19" name="18 Rectángulo"/>
          <p:cNvSpPr/>
          <p:nvPr/>
        </p:nvSpPr>
        <p:spPr>
          <a:xfrm>
            <a:off x="8229600" y="5688449"/>
            <a:ext cx="3962400" cy="1169551"/>
          </a:xfrm>
          <a:prstGeom prst="rect">
            <a:avLst/>
          </a:prstGeom>
        </p:spPr>
        <p:txBody>
          <a:bodyPr wrap="square">
            <a:spAutoFit/>
          </a:bodyPr>
          <a:lstStyle/>
          <a:p>
            <a:pPr fontAlgn="b"/>
            <a:r>
              <a:rPr lang="es-AR" sz="1400" dirty="0" smtClean="0">
                <a:solidFill>
                  <a:srgbClr val="272727"/>
                </a:solidFill>
              </a:rPr>
              <a:t>Fuente: elaboración propia con datos de ENES-PISAC y </a:t>
            </a:r>
            <a:r>
              <a:rPr lang="es-AR" sz="1400" dirty="0" err="1" smtClean="0">
                <a:solidFill>
                  <a:srgbClr val="272727"/>
                </a:solidFill>
              </a:rPr>
              <a:t>DEyRT-MPyT</a:t>
            </a:r>
            <a:r>
              <a:rPr lang="es-AR" sz="1400" dirty="0" smtClean="0">
                <a:solidFill>
                  <a:srgbClr val="272727"/>
                </a:solidFill>
              </a:rPr>
              <a:t>. </a:t>
            </a:r>
          </a:p>
          <a:p>
            <a:pPr fontAlgn="b"/>
            <a:r>
              <a:rPr lang="es-AR" sz="1400" dirty="0" smtClean="0">
                <a:solidFill>
                  <a:srgbClr val="272727"/>
                </a:solidFill>
              </a:rPr>
              <a:t>Notas: *** p&lt;0.01, ** p&lt;0.05, * p&lt;0.1 Errores estándar vía </a:t>
            </a:r>
            <a:r>
              <a:rPr lang="es-AR" sz="1400" dirty="0" err="1" smtClean="0">
                <a:solidFill>
                  <a:srgbClr val="272727"/>
                </a:solidFill>
              </a:rPr>
              <a:t>Bootstrap</a:t>
            </a:r>
            <a:r>
              <a:rPr lang="es-AR" sz="1400" dirty="0" smtClean="0">
                <a:solidFill>
                  <a:srgbClr val="272727"/>
                </a:solidFill>
              </a:rPr>
              <a:t>. </a:t>
            </a:r>
            <a:r>
              <a:rPr lang="es-ES_tradnl" sz="1400" dirty="0" smtClean="0">
                <a:solidFill>
                  <a:srgbClr val="272727"/>
                </a:solidFill>
              </a:rPr>
              <a:t>M1 incluye controles por rama (8) y región (9)</a:t>
            </a:r>
            <a:endParaRPr lang="es-AR" sz="1400" dirty="0">
              <a:solidFill>
                <a:srgbClr val="272727"/>
              </a:solidFill>
            </a:endParaRPr>
          </a:p>
        </p:txBody>
      </p:sp>
      <p:graphicFrame>
        <p:nvGraphicFramePr>
          <p:cNvPr id="9" name="8 Tabla"/>
          <p:cNvGraphicFramePr>
            <a:graphicFrameLocks noGrp="1"/>
          </p:cNvGraphicFramePr>
          <p:nvPr/>
        </p:nvGraphicFramePr>
        <p:xfrm>
          <a:off x="375338" y="710298"/>
          <a:ext cx="7259175" cy="6147702"/>
        </p:xfrm>
        <a:graphic>
          <a:graphicData uri="http://schemas.openxmlformats.org/drawingml/2006/table">
            <a:tbl>
              <a:tblPr/>
              <a:tblGrid>
                <a:gridCol w="898863">
                  <a:extLst>
                    <a:ext uri="{9D8B030D-6E8A-4147-A177-3AD203B41FA5}">
                      <a16:colId xmlns:a16="http://schemas.microsoft.com/office/drawing/2014/main" val="20000"/>
                    </a:ext>
                  </a:extLst>
                </a:gridCol>
                <a:gridCol w="1061948">
                  <a:extLst>
                    <a:ext uri="{9D8B030D-6E8A-4147-A177-3AD203B41FA5}">
                      <a16:colId xmlns:a16="http://schemas.microsoft.com/office/drawing/2014/main" val="20001"/>
                    </a:ext>
                  </a:extLst>
                </a:gridCol>
                <a:gridCol w="1058156">
                  <a:extLst>
                    <a:ext uri="{9D8B030D-6E8A-4147-A177-3AD203B41FA5}">
                      <a16:colId xmlns:a16="http://schemas.microsoft.com/office/drawing/2014/main" val="20002"/>
                    </a:ext>
                  </a:extLst>
                </a:gridCol>
                <a:gridCol w="1058156">
                  <a:extLst>
                    <a:ext uri="{9D8B030D-6E8A-4147-A177-3AD203B41FA5}">
                      <a16:colId xmlns:a16="http://schemas.microsoft.com/office/drawing/2014/main" val="20003"/>
                    </a:ext>
                  </a:extLst>
                </a:gridCol>
                <a:gridCol w="1058156">
                  <a:extLst>
                    <a:ext uri="{9D8B030D-6E8A-4147-A177-3AD203B41FA5}">
                      <a16:colId xmlns:a16="http://schemas.microsoft.com/office/drawing/2014/main" val="20004"/>
                    </a:ext>
                  </a:extLst>
                </a:gridCol>
                <a:gridCol w="1061948">
                  <a:extLst>
                    <a:ext uri="{9D8B030D-6E8A-4147-A177-3AD203B41FA5}">
                      <a16:colId xmlns:a16="http://schemas.microsoft.com/office/drawing/2014/main" val="20005"/>
                    </a:ext>
                  </a:extLst>
                </a:gridCol>
                <a:gridCol w="1061948">
                  <a:extLst>
                    <a:ext uri="{9D8B030D-6E8A-4147-A177-3AD203B41FA5}">
                      <a16:colId xmlns:a16="http://schemas.microsoft.com/office/drawing/2014/main" val="20006"/>
                    </a:ext>
                  </a:extLst>
                </a:gridCol>
              </a:tblGrid>
              <a:tr h="173720">
                <a:tc gridSpan="5">
                  <a:txBody>
                    <a:bodyPr/>
                    <a:lstStyle/>
                    <a:p>
                      <a:pPr algn="l" fontAlgn="b"/>
                      <a:r>
                        <a:rPr lang="es-AR" sz="1050" b="1" i="0" u="none" strike="noStrike" dirty="0">
                          <a:solidFill>
                            <a:srgbClr val="272727"/>
                          </a:solidFill>
                          <a:latin typeface="Century Gothic"/>
                        </a:rPr>
                        <a:t>Tabla 4. Ecuaciones de ingreso - M4 (CCT, </a:t>
                      </a:r>
                      <a:r>
                        <a:rPr lang="es-AR" sz="1050" b="1" i="0" u="none" strike="noStrike" dirty="0" err="1">
                          <a:solidFill>
                            <a:srgbClr val="272727"/>
                          </a:solidFill>
                          <a:latin typeface="Century Gothic"/>
                        </a:rPr>
                        <a:t>Afil</a:t>
                      </a:r>
                      <a:r>
                        <a:rPr lang="es-AR" sz="1050" b="1" i="0" u="none" strike="noStrike" dirty="0">
                          <a:solidFill>
                            <a:srgbClr val="272727"/>
                          </a:solidFill>
                          <a:latin typeface="Century Gothic"/>
                        </a:rPr>
                        <a:t> y CL (2013))</a:t>
                      </a:r>
                    </a:p>
                  </a:txBody>
                  <a:tcPr marL="8642" marR="8642" marT="8642" marB="0" anchor="b">
                    <a:lnL>
                      <a:noFill/>
                    </a:lnL>
                    <a:lnR>
                      <a:noFill/>
                    </a:lnR>
                    <a:lnT>
                      <a:noFill/>
                    </a:lnT>
                    <a:lnB>
                      <a:noFill/>
                    </a:lnB>
                    <a:solidFill>
                      <a:srgbClr val="FFFFFF"/>
                    </a:solidFill>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c>
                  <a:txBody>
                    <a:bodyPr/>
                    <a:lstStyle/>
                    <a:p>
                      <a:pPr algn="l" fontAlgn="b"/>
                      <a:r>
                        <a:rPr lang="es-AR" sz="1050" b="1"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l" fontAlgn="b"/>
                      <a:r>
                        <a:rPr lang="es-AR" sz="1050" b="1"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00"/>
                  </a:ext>
                </a:extLst>
              </a:tr>
              <a:tr h="173720">
                <a:tc>
                  <a:txBody>
                    <a:bodyPr/>
                    <a:lstStyle/>
                    <a:p>
                      <a:pPr algn="l" fontAlgn="b"/>
                      <a:r>
                        <a:rPr lang="es-AR" sz="1050" b="0" i="0" u="none" strike="noStrike">
                          <a:solidFill>
                            <a:srgbClr val="272727"/>
                          </a:solidFill>
                          <a:latin typeface="Century Gothic"/>
                        </a:rPr>
                        <a:t> </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l" fontAlgn="b"/>
                      <a:r>
                        <a:rPr lang="es-AR" sz="1050" b="0" i="0" u="none" strike="noStrike">
                          <a:solidFill>
                            <a:srgbClr val="272727"/>
                          </a:solidFill>
                          <a:latin typeface="Century Gothic"/>
                        </a:rPr>
                        <a:t>(OLS) FyM</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050" b="0" i="0" u="none" strike="noStrike">
                          <a:solidFill>
                            <a:srgbClr val="272727"/>
                          </a:solidFill>
                          <a:latin typeface="Century Gothic"/>
                        </a:rPr>
                        <a:t>(q10) FyM</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050" b="0" i="0" u="none" strike="noStrike">
                          <a:solidFill>
                            <a:srgbClr val="272727"/>
                          </a:solidFill>
                          <a:latin typeface="Century Gothic"/>
                        </a:rPr>
                        <a:t>(q25) FyM</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050" b="0" i="0" u="none" strike="noStrike">
                          <a:solidFill>
                            <a:srgbClr val="272727"/>
                          </a:solidFill>
                          <a:latin typeface="Century Gothic"/>
                        </a:rPr>
                        <a:t>(q50) FyM</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050" b="0" i="0" u="none" strike="noStrike">
                          <a:solidFill>
                            <a:srgbClr val="272727"/>
                          </a:solidFill>
                          <a:latin typeface="Century Gothic"/>
                        </a:rPr>
                        <a:t>(q75) FyM</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050" b="0" i="0" u="none" strike="noStrike">
                          <a:solidFill>
                            <a:srgbClr val="272727"/>
                          </a:solidFill>
                          <a:latin typeface="Century Gothic"/>
                        </a:rPr>
                        <a:t>(q90) FyM</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64069">
                <a:tc>
                  <a:txBody>
                    <a:bodyPr/>
                    <a:lstStyle/>
                    <a:p>
                      <a:pPr algn="l" fontAlgn="b"/>
                      <a:r>
                        <a:rPr lang="es-AR" sz="1050" b="0" i="0" u="none" strike="noStrike">
                          <a:solidFill>
                            <a:srgbClr val="272727"/>
                          </a:solidFill>
                          <a:latin typeface="Century Gothic"/>
                        </a:rPr>
                        <a:t> </a:t>
                      </a:r>
                    </a:p>
                  </a:txBody>
                  <a:tcPr marL="8642" marR="8642" marT="8642"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050" b="0" i="0" u="none" strike="noStrike">
                          <a:solidFill>
                            <a:srgbClr val="272727"/>
                          </a:solidFill>
                          <a:latin typeface="Century Gothic"/>
                        </a:rPr>
                        <a:t> </a:t>
                      </a:r>
                    </a:p>
                  </a:txBody>
                  <a:tcPr marL="8642" marR="8642" marT="8642" marB="0" anchor="b">
                    <a:lnL>
                      <a:noFill/>
                    </a:lnL>
                    <a:lnR>
                      <a:noFill/>
                    </a:lnR>
                    <a:lnT w="6350"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050" b="0" i="0" u="none" strike="noStrike">
                          <a:solidFill>
                            <a:srgbClr val="272727"/>
                          </a:solidFill>
                          <a:latin typeface="Century Gothic"/>
                        </a:rPr>
                        <a:t> </a:t>
                      </a:r>
                    </a:p>
                  </a:txBody>
                  <a:tcPr marL="8642" marR="8642" marT="8642" marB="0" anchor="b">
                    <a:lnL>
                      <a:noFill/>
                    </a:lnL>
                    <a:lnR>
                      <a:noFill/>
                    </a:lnR>
                    <a:lnT w="6350"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050" b="0" i="0" u="none" strike="noStrike">
                          <a:solidFill>
                            <a:srgbClr val="272727"/>
                          </a:solidFill>
                          <a:latin typeface="Century Gothic"/>
                        </a:rPr>
                        <a:t> </a:t>
                      </a:r>
                    </a:p>
                  </a:txBody>
                  <a:tcPr marL="8642" marR="8642" marT="8642" marB="0" anchor="b">
                    <a:lnL>
                      <a:noFill/>
                    </a:lnL>
                    <a:lnR>
                      <a:noFill/>
                    </a:lnR>
                    <a:lnT w="6350"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050" b="0" i="0" u="none" strike="noStrike">
                          <a:solidFill>
                            <a:srgbClr val="272727"/>
                          </a:solidFill>
                          <a:latin typeface="Century Gothic"/>
                        </a:rPr>
                        <a:t> </a:t>
                      </a:r>
                    </a:p>
                  </a:txBody>
                  <a:tcPr marL="8642" marR="8642" marT="8642" marB="0" anchor="b">
                    <a:lnL>
                      <a:noFill/>
                    </a:lnL>
                    <a:lnR>
                      <a:noFill/>
                    </a:lnR>
                    <a:lnT w="6350"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050" b="0" i="0" u="none" strike="noStrike">
                          <a:solidFill>
                            <a:srgbClr val="272727"/>
                          </a:solidFill>
                          <a:latin typeface="Century Gothic"/>
                        </a:rPr>
                        <a:t> </a:t>
                      </a:r>
                    </a:p>
                  </a:txBody>
                  <a:tcPr marL="8642" marR="8642" marT="8642" marB="0" anchor="b">
                    <a:lnL>
                      <a:noFill/>
                    </a:lnL>
                    <a:lnR>
                      <a:noFill/>
                    </a:lnR>
                    <a:lnT w="6350"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050" b="0" i="0" u="none" strike="noStrike">
                          <a:solidFill>
                            <a:srgbClr val="272727"/>
                          </a:solidFill>
                          <a:latin typeface="Century Gothic"/>
                        </a:rPr>
                        <a:t> </a:t>
                      </a:r>
                    </a:p>
                  </a:txBody>
                  <a:tcPr marL="8642" marR="8642" marT="8642" marB="0" anchor="b">
                    <a:lnL>
                      <a:noFill/>
                    </a:lnL>
                    <a:lnR>
                      <a:noFill/>
                    </a:lnR>
                    <a:lnT w="6350"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173720">
                <a:tc>
                  <a:txBody>
                    <a:bodyPr/>
                    <a:lstStyle/>
                    <a:p>
                      <a:pPr algn="l" fontAlgn="b"/>
                      <a:r>
                        <a:rPr lang="es-AR" sz="1050" b="0" i="0" u="none" strike="noStrike">
                          <a:solidFill>
                            <a:srgbClr val="272727"/>
                          </a:solidFill>
                          <a:latin typeface="Century Gothic"/>
                        </a:rPr>
                        <a:t>cct</a:t>
                      </a:r>
                    </a:p>
                  </a:txBody>
                  <a:tcPr marL="8642" marR="8642" marT="8642" marB="0" anchor="b">
                    <a:lnL>
                      <a:noFill/>
                    </a:lnL>
                    <a:lnR w="6350" cap="flat" cmpd="sng" algn="ctr">
                      <a:solidFill>
                        <a:srgbClr val="800000"/>
                      </a:solidFill>
                      <a:prstDash val="solid"/>
                      <a:round/>
                      <a:headEnd type="none" w="med" len="med"/>
                      <a:tailEnd type="none" w="med" len="med"/>
                    </a:lnR>
                    <a:lnT>
                      <a:noFill/>
                    </a:lnT>
                    <a:lnB>
                      <a:noFill/>
                    </a:lnB>
                    <a:solidFill>
                      <a:srgbClr val="FFFFFF"/>
                    </a:solidFill>
                  </a:tcPr>
                </a:tc>
                <a:tc>
                  <a:txBody>
                    <a:bodyPr/>
                    <a:lstStyle/>
                    <a:p>
                      <a:pPr algn="ctr" fontAlgn="b"/>
                      <a:r>
                        <a:rPr lang="es-AR" sz="1050" b="0" i="0" u="none" strike="noStrike">
                          <a:solidFill>
                            <a:srgbClr val="272727"/>
                          </a:solidFill>
                          <a:latin typeface="Century Gothic"/>
                        </a:rPr>
                        <a:t>0.155***</a:t>
                      </a:r>
                    </a:p>
                  </a:txBody>
                  <a:tcPr marL="8642" marR="8642" marT="8642" marB="0" anchor="b">
                    <a:lnL w="6350" cap="flat" cmpd="sng" algn="ctr">
                      <a:solidFill>
                        <a:srgbClr val="800000"/>
                      </a:solidFill>
                      <a:prstDash val="solid"/>
                      <a:round/>
                      <a:headEnd type="none" w="med" len="med"/>
                      <a:tailEnd type="none" w="med" len="med"/>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050" b="0" i="0" u="none" strike="noStrike">
                          <a:solidFill>
                            <a:srgbClr val="272727"/>
                          </a:solidFill>
                          <a:latin typeface="Century Gothic"/>
                        </a:rPr>
                        <a:t>0.199***</a:t>
                      </a:r>
                    </a:p>
                  </a:txBody>
                  <a:tcPr marL="8642" marR="8642" marT="8642"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050" b="0" i="0" u="none" strike="noStrike">
                          <a:solidFill>
                            <a:srgbClr val="272727"/>
                          </a:solidFill>
                          <a:latin typeface="Century Gothic"/>
                        </a:rPr>
                        <a:t>0.205***</a:t>
                      </a:r>
                    </a:p>
                  </a:txBody>
                  <a:tcPr marL="8642" marR="8642" marT="8642"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050" b="0" i="0" u="none" strike="noStrike">
                          <a:solidFill>
                            <a:srgbClr val="272727"/>
                          </a:solidFill>
                          <a:latin typeface="Century Gothic"/>
                        </a:rPr>
                        <a:t>0.144***</a:t>
                      </a:r>
                    </a:p>
                  </a:txBody>
                  <a:tcPr marL="8642" marR="8642" marT="8642"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050" b="0" i="0" u="none" strike="noStrike">
                          <a:solidFill>
                            <a:srgbClr val="272727"/>
                          </a:solidFill>
                          <a:latin typeface="Century Gothic"/>
                        </a:rPr>
                        <a:t>0.0816***</a:t>
                      </a:r>
                    </a:p>
                  </a:txBody>
                  <a:tcPr marL="8642" marR="8642" marT="8642"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050" b="0" i="0" u="none" strike="noStrike">
                          <a:solidFill>
                            <a:srgbClr val="272727"/>
                          </a:solidFill>
                          <a:latin typeface="Century Gothic"/>
                        </a:rPr>
                        <a:t>0.113**</a:t>
                      </a:r>
                    </a:p>
                  </a:txBody>
                  <a:tcPr marL="8642" marR="8642" marT="8642" marB="0" anchor="b">
                    <a:lnL>
                      <a:noFill/>
                    </a:lnL>
                    <a:lnR w="6350" cap="flat" cmpd="sng" algn="ctr">
                      <a:solidFill>
                        <a:srgbClr val="800000"/>
                      </a:solidFill>
                      <a:prstDash val="solid"/>
                      <a:round/>
                      <a:headEnd type="none" w="med" len="med"/>
                      <a:tailEnd type="none" w="med" len="med"/>
                    </a:lnR>
                    <a:lnT w="6350" cap="flat" cmpd="sng" algn="ctr">
                      <a:solidFill>
                        <a:srgbClr val="8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3"/>
                  </a:ext>
                </a:extLst>
              </a:tr>
              <a:tr h="164069">
                <a:tc>
                  <a:txBody>
                    <a:bodyPr/>
                    <a:lstStyle/>
                    <a:p>
                      <a:pPr algn="l" fontAlgn="b"/>
                      <a:r>
                        <a:rPr lang="es-AR" sz="1050" b="0" i="0" u="none" strike="noStrike">
                          <a:solidFill>
                            <a:srgbClr val="272727"/>
                          </a:solidFill>
                          <a:latin typeface="Century Gothic"/>
                        </a:rPr>
                        <a:t> </a:t>
                      </a:r>
                    </a:p>
                  </a:txBody>
                  <a:tcPr marL="8642" marR="8642" marT="8642" marB="0" anchor="b">
                    <a:lnL>
                      <a:noFill/>
                    </a:lnL>
                    <a:lnR w="6350" cap="flat" cmpd="sng" algn="ctr">
                      <a:solidFill>
                        <a:srgbClr val="800000"/>
                      </a:solidFill>
                      <a:prstDash val="solid"/>
                      <a:round/>
                      <a:headEnd type="none" w="med" len="med"/>
                      <a:tailEnd type="none" w="med" len="med"/>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(0.0279)</a:t>
                      </a:r>
                    </a:p>
                  </a:txBody>
                  <a:tcPr marL="8642" marR="8642" marT="8642" marB="0" anchor="b">
                    <a:lnL w="6350" cap="flat" cmpd="sng" algn="ctr">
                      <a:solidFill>
                        <a:srgbClr val="800000"/>
                      </a:solidFill>
                      <a:prstDash val="solid"/>
                      <a:round/>
                      <a:headEnd type="none" w="med" len="med"/>
                      <a:tailEnd type="none" w="med" len="med"/>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050" b="0" i="0" u="none" strike="noStrike">
                          <a:solidFill>
                            <a:srgbClr val="272727"/>
                          </a:solidFill>
                          <a:latin typeface="Century Gothic"/>
                        </a:rPr>
                        <a:t>(0.0552)</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050" b="0" i="0" u="none" strike="noStrike">
                          <a:solidFill>
                            <a:srgbClr val="272727"/>
                          </a:solidFill>
                          <a:latin typeface="Century Gothic"/>
                        </a:rPr>
                        <a:t>(0.0339)</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050" b="0" i="0" u="none" strike="noStrike">
                          <a:solidFill>
                            <a:srgbClr val="272727"/>
                          </a:solidFill>
                          <a:latin typeface="Century Gothic"/>
                        </a:rPr>
                        <a:t>(0.0246)</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050" b="0" i="0" u="none" strike="noStrike">
                          <a:solidFill>
                            <a:srgbClr val="272727"/>
                          </a:solidFill>
                          <a:latin typeface="Century Gothic"/>
                        </a:rPr>
                        <a:t>(0.0305)</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050" b="0" i="0" u="none" strike="noStrike">
                          <a:solidFill>
                            <a:srgbClr val="272727"/>
                          </a:solidFill>
                          <a:latin typeface="Century Gothic"/>
                        </a:rPr>
                        <a:t>(0.0548)</a:t>
                      </a:r>
                    </a:p>
                  </a:txBody>
                  <a:tcPr marL="8642" marR="8642" marT="8642" marB="0" anchor="b">
                    <a:lnL>
                      <a:noFill/>
                    </a:lnL>
                    <a:lnR w="6350" cap="flat" cmpd="sng" algn="ctr">
                      <a:solidFill>
                        <a:srgbClr val="800000"/>
                      </a:solidFill>
                      <a:prstDash val="solid"/>
                      <a:round/>
                      <a:headEnd type="none" w="med" len="med"/>
                      <a:tailEnd type="none" w="med" len="med"/>
                    </a:lnR>
                    <a:lnT>
                      <a:noFill/>
                    </a:lnT>
                    <a:lnB w="6350" cap="flat" cmpd="sng" algn="ctr">
                      <a:solidFill>
                        <a:srgbClr val="8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164069">
                <a:tc>
                  <a:txBody>
                    <a:bodyPr/>
                    <a:lstStyle/>
                    <a:p>
                      <a:pPr algn="l" fontAlgn="b"/>
                      <a:r>
                        <a:rPr lang="es-AR" sz="1050" b="0" i="0" u="none" strike="noStrike">
                          <a:solidFill>
                            <a:srgbClr val="272727"/>
                          </a:solidFill>
                          <a:latin typeface="Century Gothic"/>
                        </a:rPr>
                        <a:t>afil</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0.0375</a:t>
                      </a:r>
                    </a:p>
                  </a:txBody>
                  <a:tcPr marL="8642" marR="8642" marT="8642" marB="0" anchor="b">
                    <a:lnL>
                      <a:noFill/>
                    </a:lnL>
                    <a:lnR w="6350" cap="flat" cmpd="sng" algn="ctr">
                      <a:solidFill>
                        <a:srgbClr val="800000"/>
                      </a:solidFill>
                      <a:prstDash val="solid"/>
                      <a:round/>
                      <a:headEnd type="none" w="med" len="med"/>
                      <a:tailEnd type="none" w="med" len="med"/>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050" b="0" i="0" u="none" strike="noStrike">
                          <a:solidFill>
                            <a:srgbClr val="272727"/>
                          </a:solidFill>
                          <a:latin typeface="Century Gothic"/>
                        </a:rPr>
                        <a:t>0.163***</a:t>
                      </a:r>
                    </a:p>
                  </a:txBody>
                  <a:tcPr marL="8642" marR="8642" marT="8642" marB="0" anchor="b">
                    <a:lnL w="6350" cap="flat" cmpd="sng" algn="ctr">
                      <a:solidFill>
                        <a:srgbClr val="800000"/>
                      </a:solidFill>
                      <a:prstDash val="solid"/>
                      <a:round/>
                      <a:headEnd type="none" w="med" len="med"/>
                      <a:tailEnd type="none" w="med" len="med"/>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050" b="0" i="0" u="none" strike="noStrike">
                          <a:solidFill>
                            <a:srgbClr val="272727"/>
                          </a:solidFill>
                          <a:latin typeface="Century Gothic"/>
                        </a:rPr>
                        <a:t>0.0800**</a:t>
                      </a:r>
                    </a:p>
                  </a:txBody>
                  <a:tcPr marL="8642" marR="8642" marT="8642" marB="0" anchor="b">
                    <a:lnL>
                      <a:noFill/>
                    </a:lnL>
                    <a:lnR w="6350" cap="flat" cmpd="sng" algn="ctr">
                      <a:solidFill>
                        <a:srgbClr val="800000"/>
                      </a:solidFill>
                      <a:prstDash val="solid"/>
                      <a:round/>
                      <a:headEnd type="none" w="med" len="med"/>
                      <a:tailEnd type="none" w="med" len="med"/>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050" b="0" i="0" u="none" strike="noStrike">
                          <a:solidFill>
                            <a:srgbClr val="272727"/>
                          </a:solidFill>
                          <a:latin typeface="Century Gothic"/>
                        </a:rPr>
                        <a:t>0.00669</a:t>
                      </a:r>
                    </a:p>
                  </a:txBody>
                  <a:tcPr marL="8642" marR="8642" marT="8642" marB="0" anchor="b">
                    <a:lnL w="6350" cap="flat" cmpd="sng" algn="ctr">
                      <a:solidFill>
                        <a:srgbClr val="800000"/>
                      </a:solidFill>
                      <a:prstDash val="solid"/>
                      <a:round/>
                      <a:headEnd type="none" w="med" len="med"/>
                      <a:tailEnd type="none" w="med" len="med"/>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050" b="0" i="0" u="none" strike="noStrike">
                          <a:solidFill>
                            <a:srgbClr val="272727"/>
                          </a:solidFill>
                          <a:latin typeface="Century Gothic"/>
                        </a:rPr>
                        <a:t>0.0150</a:t>
                      </a:r>
                    </a:p>
                  </a:txBody>
                  <a:tcPr marL="8642" marR="8642" marT="8642"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050" b="0" i="0" u="none" strike="noStrike">
                          <a:solidFill>
                            <a:srgbClr val="272727"/>
                          </a:solidFill>
                          <a:latin typeface="Century Gothic"/>
                        </a:rPr>
                        <a:t>-0.0114</a:t>
                      </a:r>
                    </a:p>
                  </a:txBody>
                  <a:tcPr marL="8642" marR="8642" marT="8642"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5"/>
                  </a:ext>
                </a:extLst>
              </a:tr>
              <a:tr h="164069">
                <a:tc>
                  <a:txBody>
                    <a:bodyPr/>
                    <a:lstStyle/>
                    <a:p>
                      <a:pPr algn="l" fontAlgn="b"/>
                      <a:r>
                        <a:rPr lang="es-AR" sz="105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(0.0291)</a:t>
                      </a:r>
                    </a:p>
                  </a:txBody>
                  <a:tcPr marL="8642" marR="8642" marT="8642" marB="0" anchor="b">
                    <a:lnL>
                      <a:noFill/>
                    </a:lnL>
                    <a:lnR w="6350" cap="flat" cmpd="sng" algn="ctr">
                      <a:solidFill>
                        <a:srgbClr val="800000"/>
                      </a:solidFill>
                      <a:prstDash val="solid"/>
                      <a:round/>
                      <a:headEnd type="none" w="med" len="med"/>
                      <a:tailEnd type="none" w="med" len="med"/>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(0.0532)</a:t>
                      </a:r>
                    </a:p>
                  </a:txBody>
                  <a:tcPr marL="8642" marR="8642" marT="8642" marB="0" anchor="b">
                    <a:lnL w="6350" cap="flat" cmpd="sng" algn="ctr">
                      <a:solidFill>
                        <a:srgbClr val="800000"/>
                      </a:solidFill>
                      <a:prstDash val="solid"/>
                      <a:round/>
                      <a:headEnd type="none" w="med" len="med"/>
                      <a:tailEnd type="none" w="med" len="med"/>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050" b="0" i="0" u="none" strike="noStrike">
                          <a:solidFill>
                            <a:srgbClr val="272727"/>
                          </a:solidFill>
                          <a:latin typeface="Century Gothic"/>
                        </a:rPr>
                        <a:t>(0.0365)</a:t>
                      </a:r>
                    </a:p>
                  </a:txBody>
                  <a:tcPr marL="8642" marR="8642" marT="8642" marB="0" anchor="b">
                    <a:lnL>
                      <a:noFill/>
                    </a:lnL>
                    <a:lnR w="6350" cap="flat" cmpd="sng" algn="ctr">
                      <a:solidFill>
                        <a:srgbClr val="800000"/>
                      </a:solidFill>
                      <a:prstDash val="solid"/>
                      <a:round/>
                      <a:headEnd type="none" w="med" len="med"/>
                      <a:tailEnd type="none" w="med" len="med"/>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050" b="0" i="0" u="none" strike="noStrike">
                          <a:solidFill>
                            <a:srgbClr val="272727"/>
                          </a:solidFill>
                          <a:latin typeface="Century Gothic"/>
                        </a:rPr>
                        <a:t>(0.0257)</a:t>
                      </a:r>
                    </a:p>
                  </a:txBody>
                  <a:tcPr marL="8642" marR="8642" marT="8642" marB="0" anchor="b">
                    <a:lnL w="6350" cap="flat" cmpd="sng" algn="ctr">
                      <a:solidFill>
                        <a:srgbClr val="800000"/>
                      </a:solidFill>
                      <a:prstDash val="solid"/>
                      <a:round/>
                      <a:headEnd type="none" w="med" len="med"/>
                      <a:tailEnd type="none" w="med" len="med"/>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(0.0357)</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(0.0670)</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06"/>
                  </a:ext>
                </a:extLst>
              </a:tr>
              <a:tr h="164069">
                <a:tc>
                  <a:txBody>
                    <a:bodyPr/>
                    <a:lstStyle/>
                    <a:p>
                      <a:pPr algn="l" fontAlgn="b"/>
                      <a:r>
                        <a:rPr lang="es-AR" sz="1050" b="0" i="0" u="none" strike="noStrike">
                          <a:solidFill>
                            <a:srgbClr val="272727"/>
                          </a:solidFill>
                          <a:latin typeface="Century Gothic"/>
                        </a:rPr>
                        <a:t>clbaja13</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0.0238</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0.0723</a:t>
                      </a:r>
                    </a:p>
                  </a:txBody>
                  <a:tcPr marL="8642" marR="8642" marT="8642"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050" b="0" i="0" u="none" strike="noStrike">
                          <a:solidFill>
                            <a:srgbClr val="272727"/>
                          </a:solidFill>
                          <a:latin typeface="Century Gothic"/>
                        </a:rPr>
                        <a:t>0.0373</a:t>
                      </a:r>
                    </a:p>
                  </a:txBody>
                  <a:tcPr marL="8642" marR="8642" marT="8642"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050" b="0" i="0" u="none" strike="noStrike">
                          <a:solidFill>
                            <a:srgbClr val="272727"/>
                          </a:solidFill>
                          <a:latin typeface="Century Gothic"/>
                        </a:rPr>
                        <a:t>-0.0113</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0.00214</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0.125</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07"/>
                  </a:ext>
                </a:extLst>
              </a:tr>
              <a:tr h="164069">
                <a:tc>
                  <a:txBody>
                    <a:bodyPr/>
                    <a:lstStyle/>
                    <a:p>
                      <a:pPr algn="l" fontAlgn="b"/>
                      <a:r>
                        <a:rPr lang="es-AR" sz="105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(0.0597)</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(0.0667)</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(0.0582)</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(0.0499)</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(0.0651)</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(0.0887)</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164069">
                <a:tc>
                  <a:txBody>
                    <a:bodyPr/>
                    <a:lstStyle/>
                    <a:p>
                      <a:pPr algn="l" fontAlgn="b"/>
                      <a:r>
                        <a:rPr lang="es-AR" sz="1050" b="0" i="0" u="none" strike="noStrike">
                          <a:solidFill>
                            <a:srgbClr val="272727"/>
                          </a:solidFill>
                          <a:latin typeface="Century Gothic"/>
                        </a:rPr>
                        <a:t>clmedia13</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0.0547</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0.192</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0.00464</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-0.0478</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0.0206</a:t>
                      </a:r>
                    </a:p>
                  </a:txBody>
                  <a:tcPr marL="8642" marR="8642" marT="8642" marB="0" anchor="b">
                    <a:lnL>
                      <a:noFill/>
                    </a:lnL>
                    <a:lnR w="6350" cap="flat" cmpd="sng" algn="ctr">
                      <a:solidFill>
                        <a:srgbClr val="800000"/>
                      </a:solidFill>
                      <a:prstDash val="solid"/>
                      <a:round/>
                      <a:headEnd type="none" w="med" len="med"/>
                      <a:tailEnd type="none" w="med" len="med"/>
                    </a:lnR>
                    <a:lnT>
                      <a:noFill/>
                    </a:lnT>
                    <a:lnB>
                      <a:noFill/>
                    </a:lnB>
                    <a:solidFill>
                      <a:srgbClr val="FFFFFF"/>
                    </a:solidFill>
                  </a:tcPr>
                </a:tc>
                <a:tc>
                  <a:txBody>
                    <a:bodyPr/>
                    <a:lstStyle/>
                    <a:p>
                      <a:pPr algn="ctr" fontAlgn="b"/>
                      <a:r>
                        <a:rPr lang="es-AR" sz="1050" b="0" i="0" u="none" strike="noStrike">
                          <a:solidFill>
                            <a:srgbClr val="272727"/>
                          </a:solidFill>
                          <a:latin typeface="Century Gothic"/>
                        </a:rPr>
                        <a:t>0.319**</a:t>
                      </a:r>
                    </a:p>
                  </a:txBody>
                  <a:tcPr marL="8642" marR="8642" marT="8642" marB="0" anchor="b">
                    <a:lnL w="6350" cap="flat" cmpd="sng" algn="ctr">
                      <a:solidFill>
                        <a:srgbClr val="800000"/>
                      </a:solidFill>
                      <a:prstDash val="solid"/>
                      <a:round/>
                      <a:headEnd type="none" w="med" len="med"/>
                      <a:tailEnd type="none" w="med" len="med"/>
                    </a:lnL>
                    <a:lnR w="6350" cap="flat" cmpd="sng" algn="ctr">
                      <a:solidFill>
                        <a:srgbClr val="800000"/>
                      </a:solidFill>
                      <a:prstDash val="solid"/>
                      <a:round/>
                      <a:headEnd type="none" w="med" len="med"/>
                      <a:tailEnd type="none" w="med" len="med"/>
                    </a:lnR>
                    <a:lnT w="6350" cap="flat" cmpd="sng" algn="ctr">
                      <a:solidFill>
                        <a:srgbClr val="8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9"/>
                  </a:ext>
                </a:extLst>
              </a:tr>
              <a:tr h="164069">
                <a:tc>
                  <a:txBody>
                    <a:bodyPr/>
                    <a:lstStyle/>
                    <a:p>
                      <a:pPr algn="l" fontAlgn="b"/>
                      <a:r>
                        <a:rPr lang="es-AR" sz="105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(0.0853)</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(0.145)</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(0.0915)</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(0.0825)</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(0.112)</a:t>
                      </a:r>
                    </a:p>
                  </a:txBody>
                  <a:tcPr marL="8642" marR="8642" marT="8642" marB="0" anchor="b">
                    <a:lnL>
                      <a:noFill/>
                    </a:lnL>
                    <a:lnR w="6350" cap="flat" cmpd="sng" algn="ctr">
                      <a:solidFill>
                        <a:srgbClr val="800000"/>
                      </a:solidFill>
                      <a:prstDash val="solid"/>
                      <a:round/>
                      <a:headEnd type="none" w="med" len="med"/>
                      <a:tailEnd type="none" w="med" len="med"/>
                    </a:lnR>
                    <a:lnT>
                      <a:noFill/>
                    </a:lnT>
                    <a:lnB>
                      <a:noFill/>
                    </a:lnB>
                    <a:solidFill>
                      <a:srgbClr val="FFFFFF"/>
                    </a:solidFill>
                  </a:tcPr>
                </a:tc>
                <a:tc>
                  <a:txBody>
                    <a:bodyPr/>
                    <a:lstStyle/>
                    <a:p>
                      <a:pPr algn="ctr" fontAlgn="b"/>
                      <a:r>
                        <a:rPr lang="es-AR" sz="1050" b="0" i="0" u="none" strike="noStrike">
                          <a:solidFill>
                            <a:srgbClr val="272727"/>
                          </a:solidFill>
                          <a:latin typeface="Century Gothic"/>
                        </a:rPr>
                        <a:t>(0.150)</a:t>
                      </a:r>
                    </a:p>
                  </a:txBody>
                  <a:tcPr marL="8642" marR="8642" marT="8642" marB="0" anchor="b">
                    <a:lnL w="6350" cap="flat" cmpd="sng" algn="ctr">
                      <a:solidFill>
                        <a:srgbClr val="800000"/>
                      </a:solidFill>
                      <a:prstDash val="solid"/>
                      <a:round/>
                      <a:headEnd type="none" w="med" len="med"/>
                      <a:tailEnd type="none" w="med" len="med"/>
                    </a:lnL>
                    <a:lnR w="6350" cap="flat" cmpd="sng" algn="ctr">
                      <a:solidFill>
                        <a:srgbClr val="8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0010"/>
                  </a:ext>
                </a:extLst>
              </a:tr>
              <a:tr h="164069">
                <a:tc>
                  <a:txBody>
                    <a:bodyPr/>
                    <a:lstStyle/>
                    <a:p>
                      <a:pPr algn="l" fontAlgn="b"/>
                      <a:r>
                        <a:rPr lang="es-AR" sz="1050" b="0" i="0" u="none" strike="noStrike">
                          <a:solidFill>
                            <a:srgbClr val="272727"/>
                          </a:solidFill>
                          <a:latin typeface="Century Gothic"/>
                        </a:rPr>
                        <a:t>clalta13</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0.0430</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0.162</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0.0261</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-0.0407</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-0.0405</a:t>
                      </a:r>
                    </a:p>
                  </a:txBody>
                  <a:tcPr marL="8642" marR="8642" marT="8642" marB="0" anchor="b">
                    <a:lnL>
                      <a:noFill/>
                    </a:lnL>
                    <a:lnR w="6350" cap="flat" cmpd="sng" algn="ctr">
                      <a:solidFill>
                        <a:srgbClr val="800000"/>
                      </a:solidFill>
                      <a:prstDash val="solid"/>
                      <a:round/>
                      <a:headEnd type="none" w="med" len="med"/>
                      <a:tailEnd type="none" w="med" len="med"/>
                    </a:lnR>
                    <a:lnT>
                      <a:noFill/>
                    </a:lnT>
                    <a:lnB>
                      <a:noFill/>
                    </a:lnB>
                    <a:solidFill>
                      <a:srgbClr val="FFFFFF"/>
                    </a:solidFill>
                  </a:tcPr>
                </a:tc>
                <a:tc>
                  <a:txBody>
                    <a:bodyPr/>
                    <a:lstStyle/>
                    <a:p>
                      <a:pPr algn="ctr" fontAlgn="b"/>
                      <a:r>
                        <a:rPr lang="es-AR" sz="1050" b="0" i="0" u="none" strike="noStrike">
                          <a:solidFill>
                            <a:srgbClr val="272727"/>
                          </a:solidFill>
                          <a:latin typeface="Century Gothic"/>
                        </a:rPr>
                        <a:t>0.336**</a:t>
                      </a:r>
                    </a:p>
                  </a:txBody>
                  <a:tcPr marL="8642" marR="8642" marT="8642" marB="0" anchor="b">
                    <a:lnL w="6350" cap="flat" cmpd="sng" algn="ctr">
                      <a:solidFill>
                        <a:srgbClr val="800000"/>
                      </a:solidFill>
                      <a:prstDash val="solid"/>
                      <a:round/>
                      <a:headEnd type="none" w="med" len="med"/>
                      <a:tailEnd type="none" w="med" len="med"/>
                    </a:lnL>
                    <a:lnR w="6350" cap="flat" cmpd="sng" algn="ctr">
                      <a:solidFill>
                        <a:srgbClr val="8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0011"/>
                  </a:ext>
                </a:extLst>
              </a:tr>
              <a:tr h="164069">
                <a:tc>
                  <a:txBody>
                    <a:bodyPr/>
                    <a:lstStyle/>
                    <a:p>
                      <a:pPr algn="l" fontAlgn="b"/>
                      <a:r>
                        <a:rPr lang="es-AR" sz="105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(0.0978)</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(0.169)</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(0.0985)</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(0.0917)</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(0.104)</a:t>
                      </a:r>
                    </a:p>
                  </a:txBody>
                  <a:tcPr marL="8642" marR="8642" marT="8642" marB="0" anchor="b">
                    <a:lnL>
                      <a:noFill/>
                    </a:lnL>
                    <a:lnR w="6350" cap="flat" cmpd="sng" algn="ctr">
                      <a:solidFill>
                        <a:srgbClr val="800000"/>
                      </a:solidFill>
                      <a:prstDash val="solid"/>
                      <a:round/>
                      <a:headEnd type="none" w="med" len="med"/>
                      <a:tailEnd type="none" w="med" len="med"/>
                    </a:lnR>
                    <a:lnT>
                      <a:noFill/>
                    </a:lnT>
                    <a:lnB>
                      <a:noFill/>
                    </a:lnB>
                    <a:solidFill>
                      <a:srgbClr val="FFFFFF"/>
                    </a:solidFill>
                  </a:tcPr>
                </a:tc>
                <a:tc>
                  <a:txBody>
                    <a:bodyPr/>
                    <a:lstStyle/>
                    <a:p>
                      <a:pPr algn="ctr" fontAlgn="b"/>
                      <a:r>
                        <a:rPr lang="es-AR" sz="1050" b="0" i="0" u="none" strike="noStrike">
                          <a:solidFill>
                            <a:srgbClr val="272727"/>
                          </a:solidFill>
                          <a:latin typeface="Century Gothic"/>
                        </a:rPr>
                        <a:t>(0.142)</a:t>
                      </a:r>
                    </a:p>
                  </a:txBody>
                  <a:tcPr marL="8642" marR="8642" marT="8642" marB="0" anchor="b">
                    <a:lnL w="6350" cap="flat" cmpd="sng" algn="ctr">
                      <a:solidFill>
                        <a:srgbClr val="800000"/>
                      </a:solidFill>
                      <a:prstDash val="solid"/>
                      <a:round/>
                      <a:headEnd type="none" w="med" len="med"/>
                      <a:tailEnd type="none" w="med" len="med"/>
                    </a:lnL>
                    <a:lnR w="6350" cap="flat" cmpd="sng" algn="ctr">
                      <a:solidFill>
                        <a:srgbClr val="800000"/>
                      </a:solidFill>
                      <a:prstDash val="solid"/>
                      <a:round/>
                      <a:headEnd type="none" w="med" len="med"/>
                      <a:tailEnd type="none" w="med" len="med"/>
                    </a:lnR>
                    <a:lnT>
                      <a:noFill/>
                    </a:lnT>
                    <a:lnB w="6350" cap="flat" cmpd="sng" algn="ctr">
                      <a:solidFill>
                        <a:srgbClr val="800000"/>
                      </a:solidFill>
                      <a:prstDash val="solid"/>
                      <a:round/>
                      <a:headEnd type="none" w="med" len="med"/>
                      <a:tailEnd type="none" w="med" len="med"/>
                    </a:lnB>
                    <a:solidFill>
                      <a:srgbClr val="FFFFFF"/>
                    </a:solidFill>
                  </a:tcPr>
                </a:tc>
                <a:extLst>
                  <a:ext uri="{0D108BD9-81ED-4DB2-BD59-A6C34878D82A}">
                    <a16:rowId xmlns:a16="http://schemas.microsoft.com/office/drawing/2014/main" val="10012"/>
                  </a:ext>
                </a:extLst>
              </a:tr>
              <a:tr h="173720">
                <a:tc>
                  <a:txBody>
                    <a:bodyPr/>
                    <a:lstStyle/>
                    <a:p>
                      <a:pPr algn="l" fontAlgn="b"/>
                      <a:r>
                        <a:rPr lang="es-AR" sz="1050" b="0" i="0" u="none" strike="noStrike">
                          <a:solidFill>
                            <a:srgbClr val="272727"/>
                          </a:solidFill>
                          <a:latin typeface="Century Gothic"/>
                        </a:rPr>
                        <a:t>edad</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0.0348***</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0.0134</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0.0352***</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0.0230***</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0.0279**</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0.0630***</a:t>
                      </a:r>
                    </a:p>
                  </a:txBody>
                  <a:tcPr marL="8642" marR="8642" marT="8642"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13"/>
                  </a:ext>
                </a:extLst>
              </a:tr>
              <a:tr h="164069">
                <a:tc>
                  <a:txBody>
                    <a:bodyPr/>
                    <a:lstStyle/>
                    <a:p>
                      <a:pPr algn="l" fontAlgn="b"/>
                      <a:r>
                        <a:rPr lang="es-AR" sz="105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(0.0108)</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(0.0173)</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(0.0102)</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(0.00873)</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(0.0134)</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(0.0138)</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14"/>
                  </a:ext>
                </a:extLst>
              </a:tr>
              <a:tr h="173720">
                <a:tc>
                  <a:txBody>
                    <a:bodyPr/>
                    <a:lstStyle/>
                    <a:p>
                      <a:pPr algn="l" fontAlgn="b"/>
                      <a:r>
                        <a:rPr lang="es-AR" sz="1050" b="0" i="0" u="none" strike="noStrike">
                          <a:solidFill>
                            <a:srgbClr val="272727"/>
                          </a:solidFill>
                          <a:latin typeface="Century Gothic"/>
                        </a:rPr>
                        <a:t>edadsq</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-0.000360***</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-0.000151</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-0.000404***</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-0.000264**</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-0.000287*</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-0.000604***</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15"/>
                  </a:ext>
                </a:extLst>
              </a:tr>
              <a:tr h="164069">
                <a:tc>
                  <a:txBody>
                    <a:bodyPr/>
                    <a:lstStyle/>
                    <a:p>
                      <a:pPr algn="l" fontAlgn="b"/>
                      <a:r>
                        <a:rPr lang="es-AR" sz="105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(0.000126)</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(0.000194)</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(0.000123)</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(0.000102)</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(0.000161)</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(0.000166)</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16"/>
                  </a:ext>
                </a:extLst>
              </a:tr>
              <a:tr h="173720">
                <a:tc>
                  <a:txBody>
                    <a:bodyPr/>
                    <a:lstStyle/>
                    <a:p>
                      <a:pPr algn="l" fontAlgn="b"/>
                      <a:r>
                        <a:rPr lang="es-AR" sz="1050" b="0" i="0" u="none" strike="noStrike">
                          <a:solidFill>
                            <a:srgbClr val="272727"/>
                          </a:solidFill>
                          <a:latin typeface="Century Gothic"/>
                        </a:rPr>
                        <a:t>educa</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0.0413***</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0.0420***</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0.0383***</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0.0443***</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0.0366***</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0.0444***</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17"/>
                  </a:ext>
                </a:extLst>
              </a:tr>
              <a:tr h="164069">
                <a:tc>
                  <a:txBody>
                    <a:bodyPr/>
                    <a:lstStyle/>
                    <a:p>
                      <a:pPr algn="l" fontAlgn="b"/>
                      <a:r>
                        <a:rPr lang="es-AR" sz="105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(0.00431)</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(0.00972)</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(0.00609)</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(0.00482)</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(0.00523)</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(0.00663)</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18"/>
                  </a:ext>
                </a:extLst>
              </a:tr>
              <a:tr h="173720">
                <a:tc>
                  <a:txBody>
                    <a:bodyPr/>
                    <a:lstStyle/>
                    <a:p>
                      <a:pPr algn="l" fontAlgn="b"/>
                      <a:r>
                        <a:rPr lang="es-AR" sz="1050" b="0" i="0" u="none" strike="noStrike">
                          <a:solidFill>
                            <a:srgbClr val="272727"/>
                          </a:solidFill>
                          <a:latin typeface="Century Gothic"/>
                        </a:rPr>
                        <a:t>tifull</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-0.490***</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-0.526***</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-0.426***</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-0.432***</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-0.449***</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-0.583***</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19"/>
                  </a:ext>
                </a:extLst>
              </a:tr>
              <a:tr h="164069">
                <a:tc>
                  <a:txBody>
                    <a:bodyPr/>
                    <a:lstStyle/>
                    <a:p>
                      <a:pPr algn="l" fontAlgn="b"/>
                      <a:r>
                        <a:rPr lang="es-AR" sz="105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(0.0421)</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(0.0974)</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(0.0585)</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(0.0355)</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(0.0379)</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(0.0473)</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20"/>
                  </a:ext>
                </a:extLst>
              </a:tr>
              <a:tr h="173720">
                <a:tc>
                  <a:txBody>
                    <a:bodyPr/>
                    <a:lstStyle/>
                    <a:p>
                      <a:pPr algn="l" fontAlgn="b"/>
                      <a:r>
                        <a:rPr lang="es-AR" sz="1050" b="0" i="0" u="none" strike="noStrike">
                          <a:solidFill>
                            <a:srgbClr val="272727"/>
                          </a:solidFill>
                          <a:latin typeface="Century Gothic"/>
                        </a:rPr>
                        <a:t>varon</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0.226***</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0.234***</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0.200***</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0.195***</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0.204***</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0.307***</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21"/>
                  </a:ext>
                </a:extLst>
              </a:tr>
              <a:tr h="164069">
                <a:tc>
                  <a:txBody>
                    <a:bodyPr/>
                    <a:lstStyle/>
                    <a:p>
                      <a:pPr algn="l" fontAlgn="b"/>
                      <a:r>
                        <a:rPr lang="es-AR" sz="105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(0.0422)</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(0.0615)</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(0.0386)</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(0.0317)</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(0.0426)</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(0.0621)</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22"/>
                  </a:ext>
                </a:extLst>
              </a:tr>
              <a:tr h="173720">
                <a:tc>
                  <a:txBody>
                    <a:bodyPr/>
                    <a:lstStyle/>
                    <a:p>
                      <a:pPr algn="l" fontAlgn="b"/>
                      <a:r>
                        <a:rPr lang="es-AR" sz="1050" b="0" i="0" u="none" strike="noStrike">
                          <a:solidFill>
                            <a:srgbClr val="272727"/>
                          </a:solidFill>
                          <a:latin typeface="Century Gothic"/>
                        </a:rPr>
                        <a:t>anti15</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-0.0106</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0.0559</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0.0261</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0.0295</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-0.0350</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-0.0908</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23"/>
                  </a:ext>
                </a:extLst>
              </a:tr>
              <a:tr h="164069">
                <a:tc>
                  <a:txBody>
                    <a:bodyPr/>
                    <a:lstStyle/>
                    <a:p>
                      <a:pPr algn="l" fontAlgn="b"/>
                      <a:r>
                        <a:rPr lang="es-AR" sz="105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(0.0546)</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(0.0830)</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(0.0691)</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(0.0505)</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(0.0659)</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(0.102)</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24"/>
                  </a:ext>
                </a:extLst>
              </a:tr>
              <a:tr h="173720">
                <a:tc>
                  <a:txBody>
                    <a:bodyPr/>
                    <a:lstStyle/>
                    <a:p>
                      <a:pPr algn="l" fontAlgn="b"/>
                      <a:r>
                        <a:rPr lang="es-AR" sz="1050" b="0" i="0" u="none" strike="noStrike">
                          <a:solidFill>
                            <a:srgbClr val="272727"/>
                          </a:solidFill>
                          <a:latin typeface="Century Gothic"/>
                        </a:rPr>
                        <a:t>anti5mas</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0.0552</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0.185*</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0.110</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0.130**</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0.00514</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-0.0741</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25"/>
                  </a:ext>
                </a:extLst>
              </a:tr>
              <a:tr h="164069">
                <a:tc>
                  <a:txBody>
                    <a:bodyPr/>
                    <a:lstStyle/>
                    <a:p>
                      <a:pPr algn="l" fontAlgn="b"/>
                      <a:r>
                        <a:rPr lang="es-AR" sz="105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(0.0625)</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(0.0984)</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(0.0722)</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(0.0510)</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(0.0776)</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(0.117)</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26"/>
                  </a:ext>
                </a:extLst>
              </a:tr>
              <a:tr h="173720">
                <a:tc>
                  <a:txBody>
                    <a:bodyPr/>
                    <a:lstStyle/>
                    <a:p>
                      <a:pPr algn="l" fontAlgn="b"/>
                      <a:r>
                        <a:rPr lang="es-AR" sz="1050" b="0" i="0" u="none" strike="noStrike">
                          <a:solidFill>
                            <a:srgbClr val="272727"/>
                          </a:solidFill>
                          <a:latin typeface="Century Gothic"/>
                        </a:rPr>
                        <a:t>unicas</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0.0483</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0.105</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0.0425</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0.0845***</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0.0743*</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-0.00906</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27"/>
                  </a:ext>
                </a:extLst>
              </a:tr>
              <a:tr h="164069">
                <a:tc>
                  <a:txBody>
                    <a:bodyPr/>
                    <a:lstStyle/>
                    <a:p>
                      <a:pPr algn="l" fontAlgn="b"/>
                      <a:r>
                        <a:rPr lang="es-AR" sz="105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(0.0320)</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(0.0757)</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(0.0419)</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(0.0316)</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(0.0450)</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(0.0731)</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28"/>
                  </a:ext>
                </a:extLst>
              </a:tr>
              <a:tr h="173720">
                <a:tc>
                  <a:txBody>
                    <a:bodyPr/>
                    <a:lstStyle/>
                    <a:p>
                      <a:pPr algn="l" fontAlgn="b"/>
                      <a:r>
                        <a:rPr lang="es-AR" sz="1050" b="0" i="0" u="none" strike="noStrike">
                          <a:solidFill>
                            <a:srgbClr val="272727"/>
                          </a:solidFill>
                          <a:latin typeface="Century Gothic"/>
                        </a:rPr>
                        <a:t>sepviu</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0.0128</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0.159</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0.0136</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0.0889</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0.0624</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-0.0158</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29"/>
                  </a:ext>
                </a:extLst>
              </a:tr>
              <a:tr h="164069">
                <a:tc>
                  <a:txBody>
                    <a:bodyPr/>
                    <a:lstStyle/>
                    <a:p>
                      <a:pPr algn="l" fontAlgn="b"/>
                      <a:r>
                        <a:rPr lang="es-AR" sz="105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(0.0582)</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(0.115)</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(0.0537)</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(0.0556)</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(0.0668)</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(0.106)</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30"/>
                  </a:ext>
                </a:extLst>
              </a:tr>
              <a:tr h="173720">
                <a:tc>
                  <a:txBody>
                    <a:bodyPr/>
                    <a:lstStyle/>
                    <a:p>
                      <a:pPr algn="l" fontAlgn="b"/>
                      <a:r>
                        <a:rPr lang="es-AR" sz="1050" b="0" i="0" u="none" strike="noStrike">
                          <a:solidFill>
                            <a:srgbClr val="272727"/>
                          </a:solidFill>
                          <a:latin typeface="Century Gothic"/>
                        </a:rPr>
                        <a:t>Constant</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2.750***</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2.113***</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2.350***</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2.928***</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3.451***</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3.071***</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31"/>
                  </a:ext>
                </a:extLst>
              </a:tr>
              <a:tr h="164069">
                <a:tc>
                  <a:txBody>
                    <a:bodyPr/>
                    <a:lstStyle/>
                    <a:p>
                      <a:pPr algn="l" fontAlgn="b"/>
                      <a:r>
                        <a:rPr lang="es-AR" sz="105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(0.213)</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(0.379)</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(0.213)</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(0.185)</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(0.232)</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(0.268)</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32"/>
                  </a:ext>
                </a:extLst>
              </a:tr>
              <a:tr h="164069">
                <a:tc>
                  <a:txBody>
                    <a:bodyPr/>
                    <a:lstStyle/>
                    <a:p>
                      <a:pPr algn="l" fontAlgn="b"/>
                      <a:r>
                        <a:rPr lang="es-AR" sz="105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33"/>
                  </a:ext>
                </a:extLst>
              </a:tr>
              <a:tr h="173720">
                <a:tc>
                  <a:txBody>
                    <a:bodyPr/>
                    <a:lstStyle/>
                    <a:p>
                      <a:pPr algn="l" fontAlgn="b"/>
                      <a:r>
                        <a:rPr lang="es-AR" sz="1050" b="0" i="0" u="none" strike="noStrike">
                          <a:solidFill>
                            <a:srgbClr val="272727"/>
                          </a:solidFill>
                          <a:latin typeface="Century Gothic"/>
                        </a:rPr>
                        <a:t>Obs.</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2,730</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2,730</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2,730</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2,730</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2,730</a:t>
                      </a:r>
                    </a:p>
                  </a:txBody>
                  <a:tcPr marL="8642" marR="8642" marT="8642" marB="0" anchor="b">
                    <a:lnL>
                      <a:noFill/>
                    </a:lnL>
                    <a:lnR>
                      <a:noFill/>
                    </a:lnR>
                    <a:lnT>
                      <a:noFill/>
                    </a:lnT>
                    <a:lnB>
                      <a:noFill/>
                    </a:lnB>
                    <a:solidFill>
                      <a:srgbClr val="FFFFFF"/>
                    </a:solidFill>
                  </a:tcPr>
                </a:tc>
                <a:tc>
                  <a:txBody>
                    <a:bodyPr/>
                    <a:lstStyle/>
                    <a:p>
                      <a:pPr algn="ctr" fontAlgn="b"/>
                      <a:r>
                        <a:rPr lang="es-AR" sz="1050" b="0" i="0" u="none" strike="noStrike">
                          <a:solidFill>
                            <a:srgbClr val="272727"/>
                          </a:solidFill>
                          <a:latin typeface="Century Gothic"/>
                        </a:rPr>
                        <a:t>2,730</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34"/>
                  </a:ext>
                </a:extLst>
              </a:tr>
              <a:tr h="173720">
                <a:tc>
                  <a:txBody>
                    <a:bodyPr/>
                    <a:lstStyle/>
                    <a:p>
                      <a:pPr algn="l" fontAlgn="b"/>
                      <a:r>
                        <a:rPr lang="es-AR" sz="1050" b="0" i="0" u="none" strike="noStrike" dirty="0">
                          <a:solidFill>
                            <a:srgbClr val="272727"/>
                          </a:solidFill>
                          <a:latin typeface="Century Gothic"/>
                        </a:rPr>
                        <a:t>R-</a:t>
                      </a:r>
                      <a:r>
                        <a:rPr lang="es-AR" sz="1050" b="0" i="0" u="none" strike="noStrike" dirty="0" err="1">
                          <a:solidFill>
                            <a:srgbClr val="272727"/>
                          </a:solidFill>
                          <a:latin typeface="Century Gothic"/>
                        </a:rPr>
                        <a:t>sq</a:t>
                      </a:r>
                      <a:r>
                        <a:rPr lang="es-AR" sz="1050" b="0" i="0" u="none" strike="noStrike" dirty="0">
                          <a:solidFill>
                            <a:srgbClr val="272727"/>
                          </a:solidFill>
                          <a:latin typeface="Century Gothic"/>
                        </a:rPr>
                        <a:t>.</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050" b="0" i="0" u="none" strike="noStrike">
                          <a:solidFill>
                            <a:srgbClr val="272727"/>
                          </a:solidFill>
                          <a:latin typeface="Century Gothic"/>
                        </a:rPr>
                        <a:t>0.224</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l" fontAlgn="b"/>
                      <a:r>
                        <a:rPr lang="es-AR" sz="1050" b="0" i="0" u="none" strike="noStrike">
                          <a:solidFill>
                            <a:srgbClr val="272727"/>
                          </a:solidFill>
                          <a:latin typeface="Century Gothic"/>
                        </a:rPr>
                        <a:t> </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l" fontAlgn="b"/>
                      <a:r>
                        <a:rPr lang="es-AR" sz="1050" b="0" i="0" u="none" strike="noStrike">
                          <a:solidFill>
                            <a:srgbClr val="272727"/>
                          </a:solidFill>
                          <a:latin typeface="Century Gothic"/>
                        </a:rPr>
                        <a:t> </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l" fontAlgn="b"/>
                      <a:r>
                        <a:rPr lang="es-AR" sz="1050" b="0" i="0" u="none" strike="noStrike">
                          <a:solidFill>
                            <a:srgbClr val="272727"/>
                          </a:solidFill>
                          <a:latin typeface="Century Gothic"/>
                        </a:rPr>
                        <a:t> </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l" fontAlgn="b"/>
                      <a:r>
                        <a:rPr lang="es-AR" sz="1050" b="0" i="0" u="none" strike="noStrike">
                          <a:solidFill>
                            <a:srgbClr val="272727"/>
                          </a:solidFill>
                          <a:latin typeface="Century Gothic"/>
                        </a:rPr>
                        <a:t> </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l" fontAlgn="b"/>
                      <a:r>
                        <a:rPr lang="es-AR" sz="1050" b="0" i="0" u="none" strike="noStrike" dirty="0">
                          <a:solidFill>
                            <a:srgbClr val="272727"/>
                          </a:solidFill>
                          <a:latin typeface="Century Gothic"/>
                        </a:rPr>
                        <a:t> </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extLst>
                  <a:ext uri="{0D108BD9-81ED-4DB2-BD59-A6C34878D82A}">
                    <a16:rowId xmlns:a16="http://schemas.microsoft.com/office/drawing/2014/main" val="10035"/>
                  </a:ext>
                </a:extLst>
              </a:tr>
            </a:tbl>
          </a:graphicData>
        </a:graphic>
      </p:graphicFrame>
    </p:spTree>
    <p:extLst>
      <p:ext uri="{BB962C8B-B14F-4D97-AF65-F5344CB8AC3E}">
        <p14:creationId xmlns:p14="http://schemas.microsoft.com/office/powerpoint/2010/main" val="34472951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498" y="217715"/>
            <a:ext cx="9404723" cy="623928"/>
          </a:xfrm>
        </p:spPr>
        <p:txBody>
          <a:bodyPr/>
          <a:lstStyle/>
          <a:p>
            <a:r>
              <a:rPr lang="es-AR" sz="3200" b="1" dirty="0" smtClean="0">
                <a:solidFill>
                  <a:schemeClr val="accent1">
                    <a:lumMod val="75000"/>
                  </a:schemeClr>
                </a:solidFill>
              </a:rPr>
              <a:t>Resultados</a:t>
            </a:r>
            <a:endParaRPr lang="es-AR" sz="3200" b="1" dirty="0">
              <a:solidFill>
                <a:schemeClr val="accent1">
                  <a:lumMod val="75000"/>
                </a:schemeClr>
              </a:solidFill>
            </a:endParaRPr>
          </a:p>
        </p:txBody>
      </p:sp>
      <p:sp>
        <p:nvSpPr>
          <p:cNvPr id="7" name="6 Marcador de número de diapositiva"/>
          <p:cNvSpPr>
            <a:spLocks noGrp="1"/>
          </p:cNvSpPr>
          <p:nvPr>
            <p:ph type="sldNum" sz="quarter" idx="12"/>
          </p:nvPr>
        </p:nvSpPr>
        <p:spPr>
          <a:xfrm>
            <a:off x="10329461" y="331821"/>
            <a:ext cx="838199" cy="767687"/>
          </a:xfrm>
        </p:spPr>
        <p:txBody>
          <a:bodyPr/>
          <a:lstStyle/>
          <a:p>
            <a:fld id="{BA875541-8164-4CC7-9F2F-6F0C49BB858D}" type="slidenum">
              <a:rPr lang="en-US" sz="1800" smtClean="0">
                <a:solidFill>
                  <a:srgbClr val="FFFFFF"/>
                </a:solidFill>
              </a:rPr>
              <a:pPr/>
              <a:t>15</a:t>
            </a:fld>
            <a:endParaRPr lang="en-US" sz="1800" dirty="0">
              <a:solidFill>
                <a:srgbClr val="FFFFFF"/>
              </a:solidFill>
            </a:endParaRPr>
          </a:p>
        </p:txBody>
      </p:sp>
      <p:pic>
        <p:nvPicPr>
          <p:cNvPr id="6" name="Picture 2" descr="https://www.eldesconcierto.cl/wp-content/uploads/2016/04/escenaobrera-580x350.jpg"/>
          <p:cNvPicPr>
            <a:picLocks noChangeAspect="1" noChangeArrowheads="1"/>
          </p:cNvPicPr>
          <p:nvPr/>
        </p:nvPicPr>
        <p:blipFill>
          <a:blip r:embed="rId3" cstate="print">
            <a:duotone>
              <a:schemeClr val="accent1">
                <a:shade val="45000"/>
                <a:satMod val="135000"/>
              </a:schemeClr>
              <a:prstClr val="white"/>
            </a:duotone>
          </a:blip>
          <a:srcRect l="12646" r="12646"/>
          <a:stretch>
            <a:fillRect/>
          </a:stretch>
        </p:blipFill>
        <p:spPr bwMode="auto">
          <a:xfrm>
            <a:off x="11312013" y="274217"/>
            <a:ext cx="688259" cy="72579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Rectángulo 3"/>
          <p:cNvSpPr/>
          <p:nvPr/>
        </p:nvSpPr>
        <p:spPr>
          <a:xfrm>
            <a:off x="3048000" y="1790090"/>
            <a:ext cx="6096000" cy="382477"/>
          </a:xfrm>
          <a:prstGeom prst="rect">
            <a:avLst/>
          </a:prstGeom>
        </p:spPr>
        <p:txBody>
          <a:bodyPr>
            <a:spAutoFit/>
          </a:bodyPr>
          <a:lstStyle/>
          <a:p>
            <a:pPr algn="just">
              <a:lnSpc>
                <a:spcPct val="115000"/>
              </a:lnSpc>
              <a:spcBef>
                <a:spcPts val="1200"/>
              </a:spcBef>
              <a:spcAft>
                <a:spcPts val="0"/>
              </a:spcAft>
            </a:pPr>
            <a:r>
              <a:rPr lang="es-ES" dirty="0" smtClean="0">
                <a:latin typeface="+mj-lt"/>
                <a:ea typeface="Calibri" panose="020F0502020204030204" pitchFamily="34" charset="0"/>
                <a:cs typeface="Times New Roman" panose="02020603050405020304" pitchFamily="18" charset="0"/>
              </a:rPr>
              <a:t>.</a:t>
            </a:r>
            <a:endParaRPr lang="es-AR" sz="1600" dirty="0">
              <a:effectLst/>
              <a:latin typeface="+mj-lt"/>
              <a:ea typeface="Calibri" panose="020F0502020204030204" pitchFamily="34" charset="0"/>
              <a:cs typeface="Times New Roman" panose="02020603050405020304" pitchFamily="18" charset="0"/>
            </a:endParaRPr>
          </a:p>
        </p:txBody>
      </p:sp>
      <p:sp>
        <p:nvSpPr>
          <p:cNvPr id="17" name="Marcador de contenido 17"/>
          <p:cNvSpPr>
            <a:spLocks noGrp="1"/>
          </p:cNvSpPr>
          <p:nvPr>
            <p:ph sz="half" idx="1"/>
          </p:nvPr>
        </p:nvSpPr>
        <p:spPr>
          <a:xfrm>
            <a:off x="7765144" y="1099508"/>
            <a:ext cx="4426856" cy="4386891"/>
          </a:xfrm>
        </p:spPr>
        <p:txBody>
          <a:bodyPr>
            <a:noAutofit/>
          </a:bodyPr>
          <a:lstStyle/>
          <a:p>
            <a:pPr>
              <a:buClr>
                <a:srgbClr val="A50021"/>
              </a:buClr>
            </a:pPr>
            <a:r>
              <a:rPr lang="es-ES_tradnl" dirty="0" smtClean="0">
                <a:solidFill>
                  <a:schemeClr val="accent6">
                    <a:lumMod val="50000"/>
                  </a:schemeClr>
                </a:solidFill>
                <a:ea typeface="Calibri" panose="020F0502020204030204" pitchFamily="34" charset="0"/>
                <a:cs typeface="Times New Roman" panose="02020603050405020304" pitchFamily="18" charset="0"/>
              </a:rPr>
              <a:t>M5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FyM</a:t>
            </a:r>
            <a:r>
              <a:rPr lang="es-ES_tradnl" dirty="0" smtClean="0">
                <a:solidFill>
                  <a:schemeClr val="accent6">
                    <a:lumMod val="50000"/>
                  </a:schemeClr>
                </a:solidFill>
                <a:ea typeface="Calibri" panose="020F0502020204030204" pitchFamily="34" charset="0"/>
                <a:cs typeface="Times New Roman" panose="02020603050405020304" pitchFamily="18" charset="0"/>
              </a:rPr>
              <a:t>: Regresiones inter(</a:t>
            </a:r>
            <a:r>
              <a:rPr lang="es-ES_tradnl" dirty="0" err="1" smtClean="0">
                <a:solidFill>
                  <a:schemeClr val="accent6">
                    <a:lumMod val="50000"/>
                  </a:schemeClr>
                </a:solidFill>
                <a:ea typeface="Calibri" panose="020F0502020204030204" pitchFamily="34" charset="0"/>
                <a:cs typeface="Times New Roman" panose="02020603050405020304" pitchFamily="18" charset="0"/>
              </a:rPr>
              <a:t>qs</a:t>
            </a:r>
            <a:r>
              <a:rPr lang="es-ES_tradnl" dirty="0" smtClean="0">
                <a:solidFill>
                  <a:schemeClr val="accent6">
                    <a:lumMod val="50000"/>
                  </a:schemeClr>
                </a:solidFill>
                <a:ea typeface="Calibri" panose="020F0502020204030204" pitchFamily="34" charset="0"/>
                <a:cs typeface="Times New Roman" panose="02020603050405020304" pitchFamily="18" charset="0"/>
              </a:rPr>
              <a:t>):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cct</a:t>
            </a:r>
            <a:r>
              <a:rPr lang="es-ES_tradnl" dirty="0" smtClean="0">
                <a:solidFill>
                  <a:schemeClr val="accent6">
                    <a:lumMod val="50000"/>
                  </a:schemeClr>
                </a:solidFill>
                <a:ea typeface="Calibri" panose="020F0502020204030204" pitchFamily="34" charset="0"/>
                <a:cs typeface="Times New Roman" panose="02020603050405020304" pitchFamily="18" charset="0"/>
              </a:rPr>
              <a:t> </a:t>
            </a:r>
            <a:r>
              <a:rPr lang="es-ES_tradnl" u="sng" dirty="0" smtClean="0">
                <a:solidFill>
                  <a:schemeClr val="accent6">
                    <a:lumMod val="50000"/>
                  </a:schemeClr>
                </a:solidFill>
                <a:ea typeface="Calibri" panose="020F0502020204030204" pitchFamily="34" charset="0"/>
                <a:cs typeface="Times New Roman" panose="02020603050405020304" pitchFamily="18" charset="0"/>
              </a:rPr>
              <a:t>reduce </a:t>
            </a:r>
            <a:r>
              <a:rPr lang="es-ES_tradnl" u="sng" dirty="0" err="1" smtClean="0">
                <a:solidFill>
                  <a:schemeClr val="accent6">
                    <a:lumMod val="50000"/>
                  </a:schemeClr>
                </a:solidFill>
                <a:ea typeface="Calibri" panose="020F0502020204030204" pitchFamily="34" charset="0"/>
                <a:cs typeface="Times New Roman" panose="02020603050405020304" pitchFamily="18" charset="0"/>
              </a:rPr>
              <a:t>signif</a:t>
            </a:r>
            <a:r>
              <a:rPr lang="es-ES_tradnl" u="sng" dirty="0" smtClean="0">
                <a:solidFill>
                  <a:schemeClr val="accent6">
                    <a:lumMod val="50000"/>
                  </a:schemeClr>
                </a:solidFill>
                <a:ea typeface="Calibri" panose="020F0502020204030204" pitchFamily="34" charset="0"/>
                <a:cs typeface="Times New Roman" panose="02020603050405020304" pitchFamily="18" charset="0"/>
              </a:rPr>
              <a:t>. dispersión w</a:t>
            </a:r>
            <a:r>
              <a:rPr lang="es-ES_tradnl" dirty="0" smtClean="0">
                <a:solidFill>
                  <a:schemeClr val="accent6">
                    <a:lumMod val="50000"/>
                  </a:schemeClr>
                </a:solidFill>
                <a:ea typeface="Calibri" panose="020F0502020204030204" pitchFamily="34" charset="0"/>
                <a:cs typeface="Times New Roman" panose="02020603050405020304" pitchFamily="18" charset="0"/>
              </a:rPr>
              <a:t> entre q25 y q75</a:t>
            </a:r>
          </a:p>
          <a:p>
            <a:pPr>
              <a:buClr>
                <a:srgbClr val="A50021"/>
              </a:buClr>
            </a:pPr>
            <a:r>
              <a:rPr lang="es-ES_tradnl" dirty="0" err="1" smtClean="0">
                <a:solidFill>
                  <a:schemeClr val="accent6">
                    <a:lumMod val="50000"/>
                  </a:schemeClr>
                </a:solidFill>
                <a:ea typeface="Calibri" panose="020F0502020204030204" pitchFamily="34" charset="0"/>
                <a:cs typeface="Times New Roman" panose="02020603050405020304" pitchFamily="18" charset="0"/>
              </a:rPr>
              <a:t>Afil</a:t>
            </a:r>
            <a:r>
              <a:rPr lang="es-ES_tradnl" dirty="0" smtClean="0">
                <a:solidFill>
                  <a:schemeClr val="accent6">
                    <a:lumMod val="50000"/>
                  </a:schemeClr>
                </a:solidFill>
                <a:ea typeface="Calibri" panose="020F0502020204030204" pitchFamily="34" charset="0"/>
                <a:cs typeface="Times New Roman" panose="02020603050405020304" pitchFamily="18" charset="0"/>
              </a:rPr>
              <a:t>: reduce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signif</a:t>
            </a:r>
            <a:r>
              <a:rPr lang="es-ES_tradnl" dirty="0" smtClean="0">
                <a:solidFill>
                  <a:schemeClr val="accent6">
                    <a:lumMod val="50000"/>
                  </a:schemeClr>
                </a:solidFill>
                <a:ea typeface="Calibri" panose="020F0502020204030204" pitchFamily="34" charset="0"/>
                <a:cs typeface="Times New Roman" panose="02020603050405020304" pitchFamily="18" charset="0"/>
              </a:rPr>
              <a:t>. Dispersión w en q10-q90 y q10-q50</a:t>
            </a:r>
          </a:p>
          <a:p>
            <a:pPr>
              <a:buClr>
                <a:srgbClr val="A50021"/>
              </a:buClr>
            </a:pPr>
            <a:r>
              <a:rPr lang="es-ES_tradnl" dirty="0" err="1" smtClean="0">
                <a:solidFill>
                  <a:schemeClr val="accent6">
                    <a:lumMod val="50000"/>
                  </a:schemeClr>
                </a:solidFill>
                <a:ea typeface="Calibri" panose="020F0502020204030204" pitchFamily="34" charset="0"/>
                <a:cs typeface="Times New Roman" panose="02020603050405020304" pitchFamily="18" charset="0"/>
              </a:rPr>
              <a:t>clmedio</a:t>
            </a:r>
            <a:r>
              <a:rPr lang="es-ES_tradnl" dirty="0" smtClean="0">
                <a:solidFill>
                  <a:schemeClr val="accent6">
                    <a:lumMod val="50000"/>
                  </a:schemeClr>
                </a:solidFill>
                <a:ea typeface="Calibri" panose="020F0502020204030204" pitchFamily="34" charset="0"/>
                <a:cs typeface="Times New Roman" panose="02020603050405020304" pitchFamily="18" charset="0"/>
              </a:rPr>
              <a:t> y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clalto</a:t>
            </a:r>
            <a:r>
              <a:rPr lang="es-ES_tradnl" dirty="0" smtClean="0">
                <a:solidFill>
                  <a:schemeClr val="accent6">
                    <a:lumMod val="50000"/>
                  </a:schemeClr>
                </a:solidFill>
                <a:ea typeface="Calibri" panose="020F0502020204030204" pitchFamily="34" charset="0"/>
                <a:cs typeface="Times New Roman" panose="02020603050405020304" pitchFamily="18" charset="0"/>
              </a:rPr>
              <a:t>: </a:t>
            </a:r>
            <a:r>
              <a:rPr lang="es-ES_tradnl" u="sng" dirty="0" smtClean="0">
                <a:solidFill>
                  <a:schemeClr val="accent6">
                    <a:lumMod val="50000"/>
                  </a:schemeClr>
                </a:solidFill>
                <a:ea typeface="Calibri" panose="020F0502020204030204" pitchFamily="34" charset="0"/>
                <a:cs typeface="Times New Roman" panose="02020603050405020304" pitchFamily="18" charset="0"/>
              </a:rPr>
              <a:t>elevan </a:t>
            </a:r>
            <a:r>
              <a:rPr lang="es-ES_tradnl" u="sng" dirty="0" err="1" smtClean="0">
                <a:solidFill>
                  <a:schemeClr val="accent6">
                    <a:lumMod val="50000"/>
                  </a:schemeClr>
                </a:solidFill>
                <a:ea typeface="Calibri" panose="020F0502020204030204" pitchFamily="34" charset="0"/>
                <a:cs typeface="Times New Roman" panose="02020603050405020304" pitchFamily="18" charset="0"/>
              </a:rPr>
              <a:t>signif</a:t>
            </a:r>
            <a:r>
              <a:rPr lang="es-ES_tradnl" u="sng" dirty="0" smtClean="0">
                <a:solidFill>
                  <a:schemeClr val="accent6">
                    <a:lumMod val="50000"/>
                  </a:schemeClr>
                </a:solidFill>
                <a:ea typeface="Calibri" panose="020F0502020204030204" pitchFamily="34" charset="0"/>
                <a:cs typeface="Times New Roman" panose="02020603050405020304" pitchFamily="18" charset="0"/>
              </a:rPr>
              <a:t>. la dispersión w</a:t>
            </a:r>
            <a:r>
              <a:rPr lang="es-ES_tradnl" dirty="0" smtClean="0">
                <a:solidFill>
                  <a:schemeClr val="accent6">
                    <a:lumMod val="50000"/>
                  </a:schemeClr>
                </a:solidFill>
                <a:ea typeface="Calibri" panose="020F0502020204030204" pitchFamily="34" charset="0"/>
                <a:cs typeface="Times New Roman" panose="02020603050405020304" pitchFamily="18" charset="0"/>
              </a:rPr>
              <a:t> en q50-q90.</a:t>
            </a:r>
          </a:p>
          <a:p>
            <a:pPr>
              <a:buClr>
                <a:srgbClr val="A50021"/>
              </a:buClr>
            </a:pPr>
            <a:r>
              <a:rPr lang="es-ES_tradnl" dirty="0" smtClean="0">
                <a:solidFill>
                  <a:schemeClr val="accent6">
                    <a:lumMod val="50000"/>
                  </a:schemeClr>
                </a:solidFill>
                <a:ea typeface="Calibri" panose="020F0502020204030204" pitchFamily="34" charset="0"/>
                <a:cs typeface="Times New Roman" panose="02020603050405020304" pitchFamily="18" charset="0"/>
              </a:rPr>
              <a:t>M5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Fem</a:t>
            </a:r>
            <a:r>
              <a:rPr lang="es-ES_tradnl" dirty="0" smtClean="0">
                <a:solidFill>
                  <a:schemeClr val="accent6">
                    <a:lumMod val="50000"/>
                  </a:schemeClr>
                </a:solidFill>
                <a:ea typeface="Calibri" panose="020F0502020204030204" pitchFamily="34" charset="0"/>
                <a:cs typeface="Times New Roman" panose="02020603050405020304" pitchFamily="18" charset="0"/>
              </a:rPr>
              <a:t>: sin evidencia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signif</a:t>
            </a:r>
            <a:r>
              <a:rPr lang="es-ES_tradnl" dirty="0" smtClean="0">
                <a:solidFill>
                  <a:schemeClr val="accent6">
                    <a:lumMod val="50000"/>
                  </a:schemeClr>
                </a:solidFill>
                <a:ea typeface="Calibri" panose="020F0502020204030204" pitchFamily="34" charset="0"/>
                <a:cs typeface="Times New Roman" panose="02020603050405020304" pitchFamily="18" charset="0"/>
              </a:rPr>
              <a:t>.</a:t>
            </a:r>
          </a:p>
          <a:p>
            <a:pPr>
              <a:buClr>
                <a:srgbClr val="A50021"/>
              </a:buClr>
            </a:pPr>
            <a:r>
              <a:rPr lang="es-ES_tradnl" dirty="0" smtClean="0">
                <a:solidFill>
                  <a:schemeClr val="accent6">
                    <a:lumMod val="50000"/>
                  </a:schemeClr>
                </a:solidFill>
                <a:ea typeface="Calibri" panose="020F0502020204030204" pitchFamily="34" charset="0"/>
                <a:cs typeface="Times New Roman" panose="02020603050405020304" pitchFamily="18" charset="0"/>
              </a:rPr>
              <a:t>M5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Masc</a:t>
            </a:r>
            <a:r>
              <a:rPr lang="es-ES_tradnl" dirty="0" smtClean="0">
                <a:solidFill>
                  <a:schemeClr val="accent6">
                    <a:lumMod val="50000"/>
                  </a:schemeClr>
                </a:solidFill>
                <a:ea typeface="Calibri" panose="020F0502020204030204" pitchFamily="34" charset="0"/>
                <a:cs typeface="Times New Roman" panose="02020603050405020304" pitchFamily="18" charset="0"/>
              </a:rPr>
              <a:t>: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cct</a:t>
            </a:r>
            <a:r>
              <a:rPr lang="es-ES_tradnl" dirty="0" smtClean="0">
                <a:solidFill>
                  <a:schemeClr val="accent6">
                    <a:lumMod val="50000"/>
                  </a:schemeClr>
                </a:solidFill>
                <a:ea typeface="Calibri" panose="020F0502020204030204" pitchFamily="34" charset="0"/>
                <a:cs typeface="Times New Roman" panose="02020603050405020304" pitchFamily="18" charset="0"/>
              </a:rPr>
              <a:t> reduce dispersión salarial en q25-q75(*); reduce dispersión w en q10-q50;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clmedio</a:t>
            </a:r>
            <a:r>
              <a:rPr lang="es-ES_tradnl" dirty="0" smtClean="0">
                <a:solidFill>
                  <a:schemeClr val="accent6">
                    <a:lumMod val="50000"/>
                  </a:schemeClr>
                </a:solidFill>
                <a:ea typeface="Calibri" panose="020F0502020204030204" pitchFamily="34" charset="0"/>
                <a:cs typeface="Times New Roman" panose="02020603050405020304" pitchFamily="18" charset="0"/>
              </a:rPr>
              <a:t> y </a:t>
            </a:r>
            <a:r>
              <a:rPr lang="es-ES_tradnl" dirty="0" err="1" smtClean="0">
                <a:solidFill>
                  <a:schemeClr val="accent6">
                    <a:lumMod val="50000"/>
                  </a:schemeClr>
                </a:solidFill>
                <a:ea typeface="Calibri" panose="020F0502020204030204" pitchFamily="34" charset="0"/>
                <a:cs typeface="Times New Roman" panose="02020603050405020304" pitchFamily="18" charset="0"/>
              </a:rPr>
              <a:t>clalto</a:t>
            </a:r>
            <a:r>
              <a:rPr lang="es-ES_tradnl" dirty="0" smtClean="0">
                <a:solidFill>
                  <a:schemeClr val="accent6">
                    <a:lumMod val="50000"/>
                  </a:schemeClr>
                </a:solidFill>
                <a:ea typeface="Calibri" panose="020F0502020204030204" pitchFamily="34" charset="0"/>
                <a:cs typeface="Times New Roman" panose="02020603050405020304" pitchFamily="18" charset="0"/>
              </a:rPr>
              <a:t> </a:t>
            </a:r>
            <a:r>
              <a:rPr lang="es-ES_tradnl" u="sng" dirty="0" smtClean="0">
                <a:solidFill>
                  <a:schemeClr val="accent6">
                    <a:lumMod val="50000"/>
                  </a:schemeClr>
                </a:solidFill>
                <a:ea typeface="Calibri" panose="020F0502020204030204" pitchFamily="34" charset="0"/>
                <a:cs typeface="Times New Roman" panose="02020603050405020304" pitchFamily="18" charset="0"/>
              </a:rPr>
              <a:t>elevan </a:t>
            </a:r>
            <a:r>
              <a:rPr lang="es-ES_tradnl" u="sng" dirty="0" err="1" smtClean="0">
                <a:solidFill>
                  <a:schemeClr val="accent6">
                    <a:lumMod val="50000"/>
                  </a:schemeClr>
                </a:solidFill>
                <a:ea typeface="Calibri" panose="020F0502020204030204" pitchFamily="34" charset="0"/>
                <a:cs typeface="Times New Roman" panose="02020603050405020304" pitchFamily="18" charset="0"/>
              </a:rPr>
              <a:t>signif</a:t>
            </a:r>
            <a:r>
              <a:rPr lang="es-ES_tradnl" u="sng" dirty="0" smtClean="0">
                <a:solidFill>
                  <a:schemeClr val="accent6">
                    <a:lumMod val="50000"/>
                  </a:schemeClr>
                </a:solidFill>
                <a:ea typeface="Calibri" panose="020F0502020204030204" pitchFamily="34" charset="0"/>
                <a:cs typeface="Times New Roman" panose="02020603050405020304" pitchFamily="18" charset="0"/>
              </a:rPr>
              <a:t>. dispersión w</a:t>
            </a:r>
            <a:r>
              <a:rPr lang="es-ES_tradnl" dirty="0" smtClean="0">
                <a:solidFill>
                  <a:schemeClr val="accent6">
                    <a:lumMod val="50000"/>
                  </a:schemeClr>
                </a:solidFill>
                <a:ea typeface="Calibri" panose="020F0502020204030204" pitchFamily="34" charset="0"/>
                <a:cs typeface="Times New Roman" panose="02020603050405020304" pitchFamily="18" charset="0"/>
              </a:rPr>
              <a:t> en q50-q90.</a:t>
            </a:r>
          </a:p>
          <a:p>
            <a:pPr lvl="1">
              <a:buClr>
                <a:srgbClr val="A50021"/>
              </a:buClr>
            </a:pPr>
            <a:endParaRPr lang="es-ES_tradnl" sz="1600" dirty="0" smtClean="0">
              <a:solidFill>
                <a:schemeClr val="accent6">
                  <a:lumMod val="50000"/>
                </a:schemeClr>
              </a:solidFill>
              <a:ea typeface="Calibri" panose="020F0502020204030204" pitchFamily="34" charset="0"/>
              <a:cs typeface="Times New Roman" panose="02020603050405020304" pitchFamily="18" charset="0"/>
            </a:endParaRPr>
          </a:p>
        </p:txBody>
      </p:sp>
      <p:sp>
        <p:nvSpPr>
          <p:cNvPr id="19" name="18 Rectángulo"/>
          <p:cNvSpPr/>
          <p:nvPr/>
        </p:nvSpPr>
        <p:spPr>
          <a:xfrm>
            <a:off x="8229600" y="5688449"/>
            <a:ext cx="3962400" cy="1169551"/>
          </a:xfrm>
          <a:prstGeom prst="rect">
            <a:avLst/>
          </a:prstGeom>
        </p:spPr>
        <p:txBody>
          <a:bodyPr wrap="square">
            <a:spAutoFit/>
          </a:bodyPr>
          <a:lstStyle/>
          <a:p>
            <a:pPr fontAlgn="b"/>
            <a:r>
              <a:rPr lang="es-AR" sz="1400" dirty="0" smtClean="0">
                <a:solidFill>
                  <a:srgbClr val="272727"/>
                </a:solidFill>
              </a:rPr>
              <a:t>Fuente: elaboración propia con datos de ENES-PISAC y </a:t>
            </a:r>
            <a:r>
              <a:rPr lang="es-AR" sz="1400" dirty="0" err="1" smtClean="0">
                <a:solidFill>
                  <a:srgbClr val="272727"/>
                </a:solidFill>
              </a:rPr>
              <a:t>DEyRT-MPyT</a:t>
            </a:r>
            <a:r>
              <a:rPr lang="es-AR" sz="1400" dirty="0" smtClean="0">
                <a:solidFill>
                  <a:srgbClr val="272727"/>
                </a:solidFill>
              </a:rPr>
              <a:t>. </a:t>
            </a:r>
          </a:p>
          <a:p>
            <a:pPr fontAlgn="b"/>
            <a:r>
              <a:rPr lang="es-AR" sz="1400" dirty="0" smtClean="0">
                <a:solidFill>
                  <a:srgbClr val="272727"/>
                </a:solidFill>
              </a:rPr>
              <a:t>Notas: *** p&lt;0.01, ** p&lt;0.05, * p&lt;0.1 Errores estándar vía </a:t>
            </a:r>
            <a:r>
              <a:rPr lang="es-AR" sz="1400" dirty="0" err="1" smtClean="0">
                <a:solidFill>
                  <a:srgbClr val="272727"/>
                </a:solidFill>
              </a:rPr>
              <a:t>Bootstrap</a:t>
            </a:r>
            <a:r>
              <a:rPr lang="es-AR" sz="1400" dirty="0" smtClean="0">
                <a:solidFill>
                  <a:srgbClr val="272727"/>
                </a:solidFill>
              </a:rPr>
              <a:t>. </a:t>
            </a:r>
            <a:r>
              <a:rPr lang="es-ES_tradnl" sz="1400" dirty="0" smtClean="0">
                <a:solidFill>
                  <a:srgbClr val="272727"/>
                </a:solidFill>
              </a:rPr>
              <a:t>M1 incluye controles por rama (8) y región (9)</a:t>
            </a:r>
            <a:endParaRPr lang="es-AR" sz="1400" dirty="0">
              <a:solidFill>
                <a:srgbClr val="272727"/>
              </a:solidFill>
            </a:endParaRPr>
          </a:p>
        </p:txBody>
      </p:sp>
      <p:graphicFrame>
        <p:nvGraphicFramePr>
          <p:cNvPr id="10" name="9 Tabla"/>
          <p:cNvGraphicFramePr>
            <a:graphicFrameLocks noGrp="1"/>
          </p:cNvGraphicFramePr>
          <p:nvPr/>
        </p:nvGraphicFramePr>
        <p:xfrm>
          <a:off x="468627" y="690634"/>
          <a:ext cx="7194914" cy="6169870"/>
        </p:xfrm>
        <a:graphic>
          <a:graphicData uri="http://schemas.openxmlformats.org/drawingml/2006/table">
            <a:tbl>
              <a:tblPr/>
              <a:tblGrid>
                <a:gridCol w="1007288">
                  <a:extLst>
                    <a:ext uri="{9D8B030D-6E8A-4147-A177-3AD203B41FA5}">
                      <a16:colId xmlns:a16="http://schemas.microsoft.com/office/drawing/2014/main" val="20000"/>
                    </a:ext>
                  </a:extLst>
                </a:gridCol>
                <a:gridCol w="1033116">
                  <a:extLst>
                    <a:ext uri="{9D8B030D-6E8A-4147-A177-3AD203B41FA5}">
                      <a16:colId xmlns:a16="http://schemas.microsoft.com/office/drawing/2014/main" val="20001"/>
                    </a:ext>
                  </a:extLst>
                </a:gridCol>
                <a:gridCol w="1029426">
                  <a:extLst>
                    <a:ext uri="{9D8B030D-6E8A-4147-A177-3AD203B41FA5}">
                      <a16:colId xmlns:a16="http://schemas.microsoft.com/office/drawing/2014/main" val="20002"/>
                    </a:ext>
                  </a:extLst>
                </a:gridCol>
                <a:gridCol w="1029426">
                  <a:extLst>
                    <a:ext uri="{9D8B030D-6E8A-4147-A177-3AD203B41FA5}">
                      <a16:colId xmlns:a16="http://schemas.microsoft.com/office/drawing/2014/main" val="20003"/>
                    </a:ext>
                  </a:extLst>
                </a:gridCol>
                <a:gridCol w="1029426">
                  <a:extLst>
                    <a:ext uri="{9D8B030D-6E8A-4147-A177-3AD203B41FA5}">
                      <a16:colId xmlns:a16="http://schemas.microsoft.com/office/drawing/2014/main" val="20004"/>
                    </a:ext>
                  </a:extLst>
                </a:gridCol>
                <a:gridCol w="1033116">
                  <a:extLst>
                    <a:ext uri="{9D8B030D-6E8A-4147-A177-3AD203B41FA5}">
                      <a16:colId xmlns:a16="http://schemas.microsoft.com/office/drawing/2014/main" val="20005"/>
                    </a:ext>
                  </a:extLst>
                </a:gridCol>
                <a:gridCol w="1033116">
                  <a:extLst>
                    <a:ext uri="{9D8B030D-6E8A-4147-A177-3AD203B41FA5}">
                      <a16:colId xmlns:a16="http://schemas.microsoft.com/office/drawing/2014/main" val="20006"/>
                    </a:ext>
                  </a:extLst>
                </a:gridCol>
              </a:tblGrid>
              <a:tr h="171316">
                <a:tc gridSpan="5">
                  <a:txBody>
                    <a:bodyPr/>
                    <a:lstStyle/>
                    <a:p>
                      <a:pPr algn="l" fontAlgn="b"/>
                      <a:r>
                        <a:rPr lang="es-AR" sz="1100" b="1" i="0" u="none" strike="noStrike" dirty="0">
                          <a:solidFill>
                            <a:srgbClr val="272727"/>
                          </a:solidFill>
                          <a:latin typeface="Century Gothic"/>
                        </a:rPr>
                        <a:t>Tabla 5. Ecuaciones de ingreso - M5 (CCT, </a:t>
                      </a:r>
                      <a:r>
                        <a:rPr lang="es-AR" sz="1100" b="1" i="0" u="none" strike="noStrike" dirty="0" err="1">
                          <a:solidFill>
                            <a:srgbClr val="272727"/>
                          </a:solidFill>
                          <a:latin typeface="Century Gothic"/>
                        </a:rPr>
                        <a:t>Afil</a:t>
                      </a:r>
                      <a:r>
                        <a:rPr lang="es-AR" sz="1100" b="1" i="0" u="none" strike="noStrike" dirty="0">
                          <a:solidFill>
                            <a:srgbClr val="272727"/>
                          </a:solidFill>
                          <a:latin typeface="Century Gothic"/>
                        </a:rPr>
                        <a:t> y CL (2012-2013))</a:t>
                      </a:r>
                    </a:p>
                  </a:txBody>
                  <a:tcPr marL="8642" marR="8642" marT="8642" marB="0" anchor="b">
                    <a:lnL>
                      <a:noFill/>
                    </a:lnL>
                    <a:lnR>
                      <a:noFill/>
                    </a:lnR>
                    <a:lnT>
                      <a:noFill/>
                    </a:lnT>
                    <a:lnB>
                      <a:noFill/>
                    </a:lnB>
                    <a:solidFill>
                      <a:srgbClr val="FFFFFF"/>
                    </a:solidFill>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c>
                  <a:txBody>
                    <a:bodyPr/>
                    <a:lstStyle/>
                    <a:p>
                      <a:pPr algn="l" fontAlgn="b"/>
                      <a:r>
                        <a:rPr lang="es-AR" sz="1100" b="1"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l" fontAlgn="b"/>
                      <a:r>
                        <a:rPr lang="es-AR" sz="1100" b="1"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00"/>
                  </a:ext>
                </a:extLst>
              </a:tr>
              <a:tr h="171316">
                <a:tc>
                  <a:txBody>
                    <a:bodyPr/>
                    <a:lstStyle/>
                    <a:p>
                      <a:pPr algn="l" fontAlgn="b"/>
                      <a:r>
                        <a:rPr lang="es-AR" sz="1100" b="0" i="0" u="none" strike="noStrike">
                          <a:solidFill>
                            <a:srgbClr val="272727"/>
                          </a:solidFill>
                          <a:latin typeface="Century Gothic"/>
                        </a:rPr>
                        <a:t> </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l" fontAlgn="b"/>
                      <a:r>
                        <a:rPr lang="es-AR" sz="1100" b="0" i="0" u="none" strike="noStrike">
                          <a:solidFill>
                            <a:srgbClr val="272727"/>
                          </a:solidFill>
                          <a:latin typeface="Century Gothic"/>
                        </a:rPr>
                        <a:t>(OLS) FyM</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(q10) FyM</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(q25) FyM</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(q50) FyM</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(q75) FyM</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(q90) FyM</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71316">
                <a:tc>
                  <a:txBody>
                    <a:bodyPr/>
                    <a:lstStyle/>
                    <a:p>
                      <a:pPr algn="l" fontAlgn="b"/>
                      <a:r>
                        <a:rPr lang="es-AR" sz="1100" b="0" i="0" u="none" strike="noStrike">
                          <a:solidFill>
                            <a:srgbClr val="272727"/>
                          </a:solidFill>
                          <a:latin typeface="Century Gothic"/>
                        </a:rPr>
                        <a:t> </a:t>
                      </a:r>
                    </a:p>
                  </a:txBody>
                  <a:tcPr marL="8642" marR="8642" marT="8642"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 </a:t>
                      </a:r>
                    </a:p>
                  </a:txBody>
                  <a:tcPr marL="8642" marR="8642" marT="8642" marB="0" anchor="b">
                    <a:lnL>
                      <a:noFill/>
                    </a:lnL>
                    <a:lnR>
                      <a:noFill/>
                    </a:lnR>
                    <a:lnT w="6350"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 </a:t>
                      </a:r>
                    </a:p>
                  </a:txBody>
                  <a:tcPr marL="8642" marR="8642" marT="8642" marB="0" anchor="b">
                    <a:lnL>
                      <a:noFill/>
                    </a:lnL>
                    <a:lnR>
                      <a:noFill/>
                    </a:lnR>
                    <a:lnT w="6350"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 </a:t>
                      </a:r>
                    </a:p>
                  </a:txBody>
                  <a:tcPr marL="8642" marR="8642" marT="8642" marB="0" anchor="b">
                    <a:lnL>
                      <a:noFill/>
                    </a:lnL>
                    <a:lnR>
                      <a:noFill/>
                    </a:lnR>
                    <a:lnT w="6350"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 </a:t>
                      </a:r>
                    </a:p>
                  </a:txBody>
                  <a:tcPr marL="8642" marR="8642" marT="8642" marB="0" anchor="b">
                    <a:lnL>
                      <a:noFill/>
                    </a:lnL>
                    <a:lnR>
                      <a:noFill/>
                    </a:lnR>
                    <a:lnT w="6350"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 </a:t>
                      </a:r>
                    </a:p>
                  </a:txBody>
                  <a:tcPr marL="8642" marR="8642" marT="8642" marB="0" anchor="b">
                    <a:lnL>
                      <a:noFill/>
                    </a:lnL>
                    <a:lnR>
                      <a:noFill/>
                    </a:lnR>
                    <a:lnT w="6350"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 </a:t>
                      </a:r>
                    </a:p>
                  </a:txBody>
                  <a:tcPr marL="8642" marR="8642" marT="8642" marB="0" anchor="b">
                    <a:lnL>
                      <a:noFill/>
                    </a:lnL>
                    <a:lnR>
                      <a:noFill/>
                    </a:lnR>
                    <a:lnT w="6350"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171316">
                <a:tc>
                  <a:txBody>
                    <a:bodyPr/>
                    <a:lstStyle/>
                    <a:p>
                      <a:pPr algn="l" fontAlgn="b"/>
                      <a:r>
                        <a:rPr lang="es-AR" sz="1100" b="0" i="0" u="none" strike="noStrike">
                          <a:solidFill>
                            <a:srgbClr val="272727"/>
                          </a:solidFill>
                          <a:latin typeface="Century Gothic"/>
                        </a:rPr>
                        <a:t>cct</a:t>
                      </a:r>
                    </a:p>
                  </a:txBody>
                  <a:tcPr marL="8642" marR="8642" marT="8642" marB="0" anchor="b">
                    <a:lnL>
                      <a:noFill/>
                    </a:lnL>
                    <a:lnR w="6350" cap="flat" cmpd="sng" algn="ctr">
                      <a:solidFill>
                        <a:srgbClr val="800000"/>
                      </a:solidFill>
                      <a:prstDash val="solid"/>
                      <a:round/>
                      <a:headEnd type="none" w="med" len="med"/>
                      <a:tailEnd type="none" w="med" len="med"/>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0.152***</a:t>
                      </a:r>
                    </a:p>
                  </a:txBody>
                  <a:tcPr marL="8642" marR="8642" marT="8642" marB="0" anchor="b">
                    <a:lnL w="6350" cap="flat" cmpd="sng" algn="ctr">
                      <a:solidFill>
                        <a:srgbClr val="800000"/>
                      </a:solidFill>
                      <a:prstDash val="solid"/>
                      <a:round/>
                      <a:headEnd type="none" w="med" len="med"/>
                      <a:tailEnd type="none" w="med" len="med"/>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0.212***</a:t>
                      </a:r>
                    </a:p>
                  </a:txBody>
                  <a:tcPr marL="8642" marR="8642" marT="8642"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0.191***</a:t>
                      </a:r>
                    </a:p>
                  </a:txBody>
                  <a:tcPr marL="8642" marR="8642" marT="8642"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0.132***</a:t>
                      </a:r>
                    </a:p>
                  </a:txBody>
                  <a:tcPr marL="8642" marR="8642" marT="8642"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0.0799***</a:t>
                      </a:r>
                    </a:p>
                  </a:txBody>
                  <a:tcPr marL="8642" marR="8642" marT="8642"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0.0979*</a:t>
                      </a:r>
                    </a:p>
                  </a:txBody>
                  <a:tcPr marL="8642" marR="8642" marT="8642" marB="0" anchor="b">
                    <a:lnL>
                      <a:noFill/>
                    </a:lnL>
                    <a:lnR w="6350" cap="flat" cmpd="sng" algn="ctr">
                      <a:solidFill>
                        <a:srgbClr val="800000"/>
                      </a:solidFill>
                      <a:prstDash val="solid"/>
                      <a:round/>
                      <a:headEnd type="none" w="med" len="med"/>
                      <a:tailEnd type="none" w="med" len="med"/>
                    </a:lnR>
                    <a:lnT w="6350" cap="flat" cmpd="sng" algn="ctr">
                      <a:solidFill>
                        <a:srgbClr val="8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3"/>
                  </a:ext>
                </a:extLst>
              </a:tr>
              <a:tr h="171316">
                <a:tc>
                  <a:txBody>
                    <a:bodyPr/>
                    <a:lstStyle/>
                    <a:p>
                      <a:pPr algn="l" fontAlgn="b"/>
                      <a:r>
                        <a:rPr lang="es-AR" sz="1100" b="0" i="0" u="none" strike="noStrike">
                          <a:solidFill>
                            <a:srgbClr val="272727"/>
                          </a:solidFill>
                          <a:latin typeface="Century Gothic"/>
                        </a:rPr>
                        <a:t> </a:t>
                      </a:r>
                    </a:p>
                  </a:txBody>
                  <a:tcPr marL="8642" marR="8642" marT="8642" marB="0" anchor="b">
                    <a:lnL>
                      <a:noFill/>
                    </a:lnL>
                    <a:lnR w="6350" cap="flat" cmpd="sng" algn="ctr">
                      <a:solidFill>
                        <a:srgbClr val="800000"/>
                      </a:solidFill>
                      <a:prstDash val="solid"/>
                      <a:round/>
                      <a:headEnd type="none" w="med" len="med"/>
                      <a:tailEnd type="none" w="med" len="med"/>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(0.0279)</a:t>
                      </a:r>
                    </a:p>
                  </a:txBody>
                  <a:tcPr marL="8642" marR="8642" marT="8642" marB="0" anchor="b">
                    <a:lnL w="6350" cap="flat" cmpd="sng" algn="ctr">
                      <a:solidFill>
                        <a:srgbClr val="800000"/>
                      </a:solidFill>
                      <a:prstDash val="solid"/>
                      <a:round/>
                      <a:headEnd type="none" w="med" len="med"/>
                      <a:tailEnd type="none" w="med" len="med"/>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(0.0503)</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(0.0410)</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(0.0260)</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(0.0309)</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(0.0565)</a:t>
                      </a:r>
                    </a:p>
                  </a:txBody>
                  <a:tcPr marL="8642" marR="8642" marT="8642" marB="0" anchor="b">
                    <a:lnL>
                      <a:noFill/>
                    </a:lnL>
                    <a:lnR w="6350" cap="flat" cmpd="sng" algn="ctr">
                      <a:solidFill>
                        <a:srgbClr val="800000"/>
                      </a:solidFill>
                      <a:prstDash val="solid"/>
                      <a:round/>
                      <a:headEnd type="none" w="med" len="med"/>
                      <a:tailEnd type="none" w="med" len="med"/>
                    </a:lnR>
                    <a:lnT>
                      <a:noFill/>
                    </a:lnT>
                    <a:lnB w="6350" cap="flat" cmpd="sng" algn="ctr">
                      <a:solidFill>
                        <a:srgbClr val="8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171316">
                <a:tc>
                  <a:txBody>
                    <a:bodyPr/>
                    <a:lstStyle/>
                    <a:p>
                      <a:pPr algn="l" fontAlgn="b"/>
                      <a:r>
                        <a:rPr lang="es-AR" sz="1100" b="0" i="0" u="none" strike="noStrike">
                          <a:solidFill>
                            <a:srgbClr val="272727"/>
                          </a:solidFill>
                          <a:latin typeface="Century Gothic"/>
                        </a:rPr>
                        <a:t>afil</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0.0370</a:t>
                      </a:r>
                    </a:p>
                  </a:txBody>
                  <a:tcPr marL="8642" marR="8642" marT="8642" marB="0" anchor="b">
                    <a:lnL>
                      <a:noFill/>
                    </a:lnL>
                    <a:lnR w="6350" cap="flat" cmpd="sng" algn="ctr">
                      <a:solidFill>
                        <a:srgbClr val="800000"/>
                      </a:solidFill>
                      <a:prstDash val="solid"/>
                      <a:round/>
                      <a:headEnd type="none" w="med" len="med"/>
                      <a:tailEnd type="none" w="med" len="med"/>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0.158***</a:t>
                      </a:r>
                    </a:p>
                  </a:txBody>
                  <a:tcPr marL="8642" marR="8642" marT="8642" marB="0" anchor="b">
                    <a:lnL w="6350" cap="flat" cmpd="sng" algn="ctr">
                      <a:solidFill>
                        <a:srgbClr val="800000"/>
                      </a:solidFill>
                      <a:prstDash val="solid"/>
                      <a:round/>
                      <a:headEnd type="none" w="med" len="med"/>
                      <a:tailEnd type="none" w="med" len="med"/>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0.0659*</a:t>
                      </a:r>
                    </a:p>
                  </a:txBody>
                  <a:tcPr marL="8642" marR="8642" marT="8642" marB="0" anchor="b">
                    <a:lnL>
                      <a:noFill/>
                    </a:lnL>
                    <a:lnR w="6350" cap="flat" cmpd="sng" algn="ctr">
                      <a:solidFill>
                        <a:srgbClr val="800000"/>
                      </a:solidFill>
                      <a:prstDash val="solid"/>
                      <a:round/>
                      <a:headEnd type="none" w="med" len="med"/>
                      <a:tailEnd type="none" w="med" len="med"/>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0.00582</a:t>
                      </a:r>
                    </a:p>
                  </a:txBody>
                  <a:tcPr marL="8642" marR="8642" marT="8642" marB="0" anchor="b">
                    <a:lnL w="6350" cap="flat" cmpd="sng" algn="ctr">
                      <a:solidFill>
                        <a:srgbClr val="800000"/>
                      </a:solidFill>
                      <a:prstDash val="solid"/>
                      <a:round/>
                      <a:headEnd type="none" w="med" len="med"/>
                      <a:tailEnd type="none" w="med" len="med"/>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0.0218</a:t>
                      </a:r>
                    </a:p>
                  </a:txBody>
                  <a:tcPr marL="8642" marR="8642" marT="8642"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-0.00231</a:t>
                      </a:r>
                    </a:p>
                  </a:txBody>
                  <a:tcPr marL="8642" marR="8642" marT="8642"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5"/>
                  </a:ext>
                </a:extLst>
              </a:tr>
              <a:tr h="171316">
                <a:tc>
                  <a:txBody>
                    <a:bodyPr/>
                    <a:lstStyle/>
                    <a:p>
                      <a:pPr algn="l" fontAlgn="b"/>
                      <a:r>
                        <a:rPr lang="es-AR" sz="110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(0.0295)</a:t>
                      </a:r>
                    </a:p>
                  </a:txBody>
                  <a:tcPr marL="8642" marR="8642" marT="8642" marB="0" anchor="b">
                    <a:lnL>
                      <a:noFill/>
                    </a:lnL>
                    <a:lnR w="6350" cap="flat" cmpd="sng" algn="ctr">
                      <a:solidFill>
                        <a:srgbClr val="800000"/>
                      </a:solidFill>
                      <a:prstDash val="solid"/>
                      <a:round/>
                      <a:headEnd type="none" w="med" len="med"/>
                      <a:tailEnd type="none" w="med" len="med"/>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(0.0576)</a:t>
                      </a:r>
                    </a:p>
                  </a:txBody>
                  <a:tcPr marL="8642" marR="8642" marT="8642" marB="0" anchor="b">
                    <a:lnL w="6350" cap="flat" cmpd="sng" algn="ctr">
                      <a:solidFill>
                        <a:srgbClr val="800000"/>
                      </a:solidFill>
                      <a:prstDash val="solid"/>
                      <a:round/>
                      <a:headEnd type="none" w="med" len="med"/>
                      <a:tailEnd type="none" w="med" len="med"/>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(0.0392)</a:t>
                      </a:r>
                    </a:p>
                  </a:txBody>
                  <a:tcPr marL="8642" marR="8642" marT="8642" marB="0" anchor="b">
                    <a:lnL>
                      <a:noFill/>
                    </a:lnL>
                    <a:lnR w="6350" cap="flat" cmpd="sng" algn="ctr">
                      <a:solidFill>
                        <a:srgbClr val="800000"/>
                      </a:solidFill>
                      <a:prstDash val="solid"/>
                      <a:round/>
                      <a:headEnd type="none" w="med" len="med"/>
                      <a:tailEnd type="none" w="med" len="med"/>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(0.0294)</a:t>
                      </a:r>
                    </a:p>
                  </a:txBody>
                  <a:tcPr marL="8642" marR="8642" marT="8642" marB="0" anchor="b">
                    <a:lnL w="6350" cap="flat" cmpd="sng" algn="ctr">
                      <a:solidFill>
                        <a:srgbClr val="800000"/>
                      </a:solidFill>
                      <a:prstDash val="solid"/>
                      <a:round/>
                      <a:headEnd type="none" w="med" len="med"/>
                      <a:tailEnd type="none" w="med" len="med"/>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(0.0349)</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(0.0579)</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06"/>
                  </a:ext>
                </a:extLst>
              </a:tr>
              <a:tr h="171316">
                <a:tc>
                  <a:txBody>
                    <a:bodyPr/>
                    <a:lstStyle/>
                    <a:p>
                      <a:pPr algn="l" fontAlgn="b"/>
                      <a:r>
                        <a:rPr lang="es-AR" sz="1100" b="0" i="0" u="none" strike="noStrike">
                          <a:solidFill>
                            <a:srgbClr val="272727"/>
                          </a:solidFill>
                          <a:latin typeface="Century Gothic"/>
                        </a:rPr>
                        <a:t>clbaja1213</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-0.00371</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0.0543</a:t>
                      </a:r>
                    </a:p>
                  </a:txBody>
                  <a:tcPr marL="8642" marR="8642" marT="8642"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0.0300</a:t>
                      </a:r>
                    </a:p>
                  </a:txBody>
                  <a:tcPr marL="8642" marR="8642" marT="8642"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tc>
                  <a:txBody>
                    <a:bodyPr/>
                    <a:lstStyle/>
                    <a:p>
                      <a:pPr algn="ctr" fontAlgn="b"/>
                      <a:r>
                        <a:rPr lang="es-AR" sz="1100" b="0" i="0" u="none" strike="noStrike">
                          <a:solidFill>
                            <a:srgbClr val="272727"/>
                          </a:solidFill>
                          <a:latin typeface="Century Gothic"/>
                        </a:rPr>
                        <a:t>-0.00482</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-0.0135</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0.0694</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07"/>
                  </a:ext>
                </a:extLst>
              </a:tr>
              <a:tr h="171316">
                <a:tc>
                  <a:txBody>
                    <a:bodyPr/>
                    <a:lstStyle/>
                    <a:p>
                      <a:pPr algn="l" fontAlgn="b"/>
                      <a:r>
                        <a:rPr lang="es-AR" sz="110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(0.0585)</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(0.0838)</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(0.0653)</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(0.0554)</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(0.0712)</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(0.0982)</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171316">
                <a:tc>
                  <a:txBody>
                    <a:bodyPr/>
                    <a:lstStyle/>
                    <a:p>
                      <a:pPr algn="l" fontAlgn="b"/>
                      <a:r>
                        <a:rPr lang="es-AR" sz="1100" b="0" i="0" u="none" strike="noStrike">
                          <a:solidFill>
                            <a:srgbClr val="272727"/>
                          </a:solidFill>
                          <a:latin typeface="Century Gothic"/>
                        </a:rPr>
                        <a:t>clmedia1213</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0.0989</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0.175</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0.0142</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0.00263</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0.102</a:t>
                      </a:r>
                    </a:p>
                  </a:txBody>
                  <a:tcPr marL="8642" marR="8642" marT="8642" marB="0" anchor="b">
                    <a:lnL>
                      <a:noFill/>
                    </a:lnL>
                    <a:lnR w="6350" cap="flat" cmpd="sng" algn="ctr">
                      <a:solidFill>
                        <a:srgbClr val="800000"/>
                      </a:solidFill>
                      <a:prstDash val="solid"/>
                      <a:round/>
                      <a:headEnd type="none" w="med" len="med"/>
                      <a:tailEnd type="none" w="med" len="med"/>
                    </a:lnR>
                    <a:lnT>
                      <a:noFill/>
                    </a:lnT>
                    <a:lnB>
                      <a:noFill/>
                    </a:lnB>
                    <a:solidFill>
                      <a:srgbClr val="FFFFFF"/>
                    </a:solidFill>
                  </a:tcPr>
                </a:tc>
                <a:tc>
                  <a:txBody>
                    <a:bodyPr/>
                    <a:lstStyle/>
                    <a:p>
                      <a:pPr algn="ctr" fontAlgn="b"/>
                      <a:r>
                        <a:rPr lang="es-AR" sz="1100" b="0" i="0" u="none" strike="noStrike">
                          <a:solidFill>
                            <a:srgbClr val="272727"/>
                          </a:solidFill>
                          <a:latin typeface="Century Gothic"/>
                        </a:rPr>
                        <a:t>0.400**</a:t>
                      </a:r>
                    </a:p>
                  </a:txBody>
                  <a:tcPr marL="8642" marR="8642" marT="8642" marB="0" anchor="b">
                    <a:lnL w="6350" cap="flat" cmpd="sng" algn="ctr">
                      <a:solidFill>
                        <a:srgbClr val="800000"/>
                      </a:solidFill>
                      <a:prstDash val="solid"/>
                      <a:round/>
                      <a:headEnd type="none" w="med" len="med"/>
                      <a:tailEnd type="none" w="med" len="med"/>
                    </a:lnL>
                    <a:lnR w="6350" cap="flat" cmpd="sng" algn="ctr">
                      <a:solidFill>
                        <a:srgbClr val="800000"/>
                      </a:solidFill>
                      <a:prstDash val="solid"/>
                      <a:round/>
                      <a:headEnd type="none" w="med" len="med"/>
                      <a:tailEnd type="none" w="med" len="med"/>
                    </a:lnR>
                    <a:lnT w="6350" cap="flat" cmpd="sng" algn="ctr">
                      <a:solidFill>
                        <a:srgbClr val="8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9"/>
                  </a:ext>
                </a:extLst>
              </a:tr>
              <a:tr h="171316">
                <a:tc>
                  <a:txBody>
                    <a:bodyPr/>
                    <a:lstStyle/>
                    <a:p>
                      <a:pPr algn="l" fontAlgn="b"/>
                      <a:r>
                        <a:rPr lang="es-AR" sz="110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(0.0888)</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(0.128)</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(0.0952)</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(0.0838)</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(0.0945)</a:t>
                      </a:r>
                    </a:p>
                  </a:txBody>
                  <a:tcPr marL="8642" marR="8642" marT="8642" marB="0" anchor="b">
                    <a:lnL>
                      <a:noFill/>
                    </a:lnL>
                    <a:lnR w="6350" cap="flat" cmpd="sng" algn="ctr">
                      <a:solidFill>
                        <a:srgbClr val="800000"/>
                      </a:solidFill>
                      <a:prstDash val="solid"/>
                      <a:round/>
                      <a:headEnd type="none" w="med" len="med"/>
                      <a:tailEnd type="none" w="med" len="med"/>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(0.169)</a:t>
                      </a:r>
                    </a:p>
                  </a:txBody>
                  <a:tcPr marL="8642" marR="8642" marT="8642" marB="0" anchor="b">
                    <a:lnL w="6350" cap="flat" cmpd="sng" algn="ctr">
                      <a:solidFill>
                        <a:srgbClr val="800000"/>
                      </a:solidFill>
                      <a:prstDash val="solid"/>
                      <a:round/>
                      <a:headEnd type="none" w="med" len="med"/>
                      <a:tailEnd type="none" w="med" len="med"/>
                    </a:lnL>
                    <a:lnR w="6350" cap="flat" cmpd="sng" algn="ctr">
                      <a:solidFill>
                        <a:srgbClr val="800000"/>
                      </a:solidFill>
                      <a:prstDash val="solid"/>
                      <a:round/>
                      <a:headEnd type="none" w="med" len="med"/>
                      <a:tailEnd type="none" w="med" len="med"/>
                    </a:lnR>
                    <a:lnT>
                      <a:noFill/>
                    </a:lnT>
                    <a:lnB w="6350" cap="flat" cmpd="sng" algn="ctr">
                      <a:solidFill>
                        <a:srgbClr val="800000"/>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r h="171316">
                <a:tc>
                  <a:txBody>
                    <a:bodyPr/>
                    <a:lstStyle/>
                    <a:p>
                      <a:pPr algn="l" fontAlgn="b"/>
                      <a:r>
                        <a:rPr lang="es-AR" sz="1100" b="0" i="0" u="none" strike="noStrike">
                          <a:solidFill>
                            <a:srgbClr val="272727"/>
                          </a:solidFill>
                          <a:latin typeface="Century Gothic"/>
                        </a:rPr>
                        <a:t>clalta1213</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-0.0521</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-0.0524</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-0.143</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-0.0781</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-0.0126</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0.274</a:t>
                      </a:r>
                    </a:p>
                  </a:txBody>
                  <a:tcPr marL="8642" marR="8642" marT="8642" marB="0" anchor="b">
                    <a:lnL>
                      <a:noFill/>
                    </a:lnL>
                    <a:lnR>
                      <a:noFill/>
                    </a:lnR>
                    <a:lnT w="6350" cap="flat" cmpd="sng" algn="ctr">
                      <a:solidFill>
                        <a:srgbClr val="8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11"/>
                  </a:ext>
                </a:extLst>
              </a:tr>
              <a:tr h="171316">
                <a:tc>
                  <a:txBody>
                    <a:bodyPr/>
                    <a:lstStyle/>
                    <a:p>
                      <a:pPr algn="l" fontAlgn="b"/>
                      <a:r>
                        <a:rPr lang="es-AR" sz="110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(0.111)</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(0.165)</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(0.0989)</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(0.111)</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(0.112)</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(0.198)</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12"/>
                  </a:ext>
                </a:extLst>
              </a:tr>
              <a:tr h="171316">
                <a:tc>
                  <a:txBody>
                    <a:bodyPr/>
                    <a:lstStyle/>
                    <a:p>
                      <a:pPr algn="l" fontAlgn="b"/>
                      <a:r>
                        <a:rPr lang="es-AR" sz="1100" b="0" i="0" u="none" strike="noStrike">
                          <a:solidFill>
                            <a:srgbClr val="272727"/>
                          </a:solidFill>
                          <a:latin typeface="Century Gothic"/>
                        </a:rPr>
                        <a:t>edad</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0.0342***</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0.0194*</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0.0343***</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0.0261***</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0.0275**</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0.0688***</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13"/>
                  </a:ext>
                </a:extLst>
              </a:tr>
              <a:tr h="171316">
                <a:tc>
                  <a:txBody>
                    <a:bodyPr/>
                    <a:lstStyle/>
                    <a:p>
                      <a:pPr algn="l" fontAlgn="b"/>
                      <a:r>
                        <a:rPr lang="es-AR" sz="110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(0.0105)</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(0.0103)</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(0.00920)</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(0.00724)</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(0.0129)</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(0.0173)</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14"/>
                  </a:ext>
                </a:extLst>
              </a:tr>
              <a:tr h="171316">
                <a:tc>
                  <a:txBody>
                    <a:bodyPr/>
                    <a:lstStyle/>
                    <a:p>
                      <a:pPr algn="l" fontAlgn="b"/>
                      <a:r>
                        <a:rPr lang="es-AR" sz="1100" b="0" i="0" u="none" strike="noStrike">
                          <a:solidFill>
                            <a:srgbClr val="272727"/>
                          </a:solidFill>
                          <a:latin typeface="Century Gothic"/>
                        </a:rPr>
                        <a:t>edadsq</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-0.000354***</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-0.000211*</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-0.000399***</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-0.000294***</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-0.000282*</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-0.000667***</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15"/>
                  </a:ext>
                </a:extLst>
              </a:tr>
              <a:tr h="171316">
                <a:tc>
                  <a:txBody>
                    <a:bodyPr/>
                    <a:lstStyle/>
                    <a:p>
                      <a:pPr algn="l" fontAlgn="b"/>
                      <a:r>
                        <a:rPr lang="es-AR" sz="110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(0.000124)</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(0.000125)</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(0.000105)</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(8.89e-05)</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(0.000158)</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(0.000207)</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16"/>
                  </a:ext>
                </a:extLst>
              </a:tr>
              <a:tr h="171316">
                <a:tc>
                  <a:txBody>
                    <a:bodyPr/>
                    <a:lstStyle/>
                    <a:p>
                      <a:pPr algn="l" fontAlgn="b"/>
                      <a:r>
                        <a:rPr lang="es-AR" sz="1100" b="0" i="0" u="none" strike="noStrike">
                          <a:solidFill>
                            <a:srgbClr val="272727"/>
                          </a:solidFill>
                          <a:latin typeface="Century Gothic"/>
                        </a:rPr>
                        <a:t>educa</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0.0411***</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0.0404***</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0.0373***</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0.0445***</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0.0354***</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0.0429***</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17"/>
                  </a:ext>
                </a:extLst>
              </a:tr>
              <a:tr h="171316">
                <a:tc>
                  <a:txBody>
                    <a:bodyPr/>
                    <a:lstStyle/>
                    <a:p>
                      <a:pPr algn="l" fontAlgn="b"/>
                      <a:r>
                        <a:rPr lang="es-AR" sz="110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(0.00428)</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(0.00835)</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(0.00686)</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(0.00446)</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(0.00550)</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(0.00731)</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18"/>
                  </a:ext>
                </a:extLst>
              </a:tr>
              <a:tr h="171316">
                <a:tc>
                  <a:txBody>
                    <a:bodyPr/>
                    <a:lstStyle/>
                    <a:p>
                      <a:pPr algn="l" fontAlgn="b"/>
                      <a:r>
                        <a:rPr lang="es-AR" sz="1100" b="0" i="0" u="none" strike="noStrike">
                          <a:solidFill>
                            <a:srgbClr val="272727"/>
                          </a:solidFill>
                          <a:latin typeface="Century Gothic"/>
                        </a:rPr>
                        <a:t>tifull</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-0.492***</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-0.502***</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-0.438***</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-0.431***</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-0.437***</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-0.564***</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19"/>
                  </a:ext>
                </a:extLst>
              </a:tr>
              <a:tr h="171316">
                <a:tc>
                  <a:txBody>
                    <a:bodyPr/>
                    <a:lstStyle/>
                    <a:p>
                      <a:pPr algn="l" fontAlgn="b"/>
                      <a:r>
                        <a:rPr lang="es-AR" sz="110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(0.0423)</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(0.0943)</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(0.0518)</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(0.0397)</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(0.0430)</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(0.0414)</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20"/>
                  </a:ext>
                </a:extLst>
              </a:tr>
              <a:tr h="171316">
                <a:tc>
                  <a:txBody>
                    <a:bodyPr/>
                    <a:lstStyle/>
                    <a:p>
                      <a:pPr algn="l" fontAlgn="b"/>
                      <a:r>
                        <a:rPr lang="es-AR" sz="1100" b="0" i="0" u="none" strike="noStrike">
                          <a:solidFill>
                            <a:srgbClr val="272727"/>
                          </a:solidFill>
                          <a:latin typeface="Century Gothic"/>
                        </a:rPr>
                        <a:t>varon</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0.226***</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0.215***</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0.210***</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0.192***</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0.195***</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0.311***</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21"/>
                  </a:ext>
                </a:extLst>
              </a:tr>
              <a:tr h="171316">
                <a:tc>
                  <a:txBody>
                    <a:bodyPr/>
                    <a:lstStyle/>
                    <a:p>
                      <a:pPr algn="l" fontAlgn="b"/>
                      <a:r>
                        <a:rPr lang="es-AR" sz="110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(0.0418)</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dirty="0">
                          <a:solidFill>
                            <a:srgbClr val="272727"/>
                          </a:solidFill>
                          <a:latin typeface="Century Gothic"/>
                        </a:rPr>
                        <a:t>(0.0608)</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(0.0449)</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(0.0362)</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(0.0460)</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(0.0642)</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22"/>
                  </a:ext>
                </a:extLst>
              </a:tr>
              <a:tr h="171316">
                <a:tc>
                  <a:txBody>
                    <a:bodyPr/>
                    <a:lstStyle/>
                    <a:p>
                      <a:pPr algn="l" fontAlgn="b"/>
                      <a:r>
                        <a:rPr lang="es-AR" sz="1100" b="0" i="0" u="none" strike="noStrike">
                          <a:solidFill>
                            <a:srgbClr val="272727"/>
                          </a:solidFill>
                          <a:latin typeface="Century Gothic"/>
                        </a:rPr>
                        <a:t>anti15</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-0.0114</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0.0296</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0.0154</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0.00792</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-0.0291</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-0.0943</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23"/>
                  </a:ext>
                </a:extLst>
              </a:tr>
              <a:tr h="171316">
                <a:tc>
                  <a:txBody>
                    <a:bodyPr/>
                    <a:lstStyle/>
                    <a:p>
                      <a:pPr algn="l" fontAlgn="b"/>
                      <a:r>
                        <a:rPr lang="es-AR" sz="110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(0.0539)</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(0.107)</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(0.0755)</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(0.0501)</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(0.0786)</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(0.0869)</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24"/>
                  </a:ext>
                </a:extLst>
              </a:tr>
              <a:tr h="171316">
                <a:tc>
                  <a:txBody>
                    <a:bodyPr/>
                    <a:lstStyle/>
                    <a:p>
                      <a:pPr algn="l" fontAlgn="b"/>
                      <a:r>
                        <a:rPr lang="es-AR" sz="1100" b="0" i="0" u="none" strike="noStrike">
                          <a:solidFill>
                            <a:srgbClr val="272727"/>
                          </a:solidFill>
                          <a:latin typeface="Century Gothic"/>
                        </a:rPr>
                        <a:t>anti5mas</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0.0541</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0.119</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0.107</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0.0989*</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0.00753</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-0.0783</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25"/>
                  </a:ext>
                </a:extLst>
              </a:tr>
              <a:tr h="171316">
                <a:tc>
                  <a:txBody>
                    <a:bodyPr/>
                    <a:lstStyle/>
                    <a:p>
                      <a:pPr algn="l" fontAlgn="b"/>
                      <a:r>
                        <a:rPr lang="es-AR" sz="110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(0.0624)</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(0.117)</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(0.0835)</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(0.0515)</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(0.0742)</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(0.1000)</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26"/>
                  </a:ext>
                </a:extLst>
              </a:tr>
              <a:tr h="171316">
                <a:tc>
                  <a:txBody>
                    <a:bodyPr/>
                    <a:lstStyle/>
                    <a:p>
                      <a:pPr algn="l" fontAlgn="b"/>
                      <a:r>
                        <a:rPr lang="es-AR" sz="1100" b="0" i="0" u="none" strike="noStrike">
                          <a:solidFill>
                            <a:srgbClr val="272727"/>
                          </a:solidFill>
                          <a:latin typeface="Century Gothic"/>
                        </a:rPr>
                        <a:t>unicas</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0.0512</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0.0940</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0.0487</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0.0716**</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0.0709**</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-0.0392</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27"/>
                  </a:ext>
                </a:extLst>
              </a:tr>
              <a:tr h="171316">
                <a:tc>
                  <a:txBody>
                    <a:bodyPr/>
                    <a:lstStyle/>
                    <a:p>
                      <a:pPr algn="l" fontAlgn="b"/>
                      <a:r>
                        <a:rPr lang="es-AR" sz="110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(0.0315)</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(0.0618)</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(0.0398)</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(0.0282)</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(0.0346)</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(0.0618)</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28"/>
                  </a:ext>
                </a:extLst>
              </a:tr>
              <a:tr h="171316">
                <a:tc>
                  <a:txBody>
                    <a:bodyPr/>
                    <a:lstStyle/>
                    <a:p>
                      <a:pPr algn="l" fontAlgn="b"/>
                      <a:r>
                        <a:rPr lang="es-AR" sz="1100" b="0" i="0" u="none" strike="noStrike">
                          <a:solidFill>
                            <a:srgbClr val="272727"/>
                          </a:solidFill>
                          <a:latin typeface="Century Gothic"/>
                        </a:rPr>
                        <a:t>sepviu</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0.0127</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0.140*</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0.0273</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0.0848*</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0.0503</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-0.0229</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29"/>
                  </a:ext>
                </a:extLst>
              </a:tr>
              <a:tr h="171316">
                <a:tc>
                  <a:txBody>
                    <a:bodyPr/>
                    <a:lstStyle/>
                    <a:p>
                      <a:pPr algn="l" fontAlgn="b"/>
                      <a:r>
                        <a:rPr lang="es-AR" sz="110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(0.0577)</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(0.0786)</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(0.0603)</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(0.0478)</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(0.0442)</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(0.109)</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30"/>
                  </a:ext>
                </a:extLst>
              </a:tr>
              <a:tr h="171316">
                <a:tc>
                  <a:txBody>
                    <a:bodyPr/>
                    <a:lstStyle/>
                    <a:p>
                      <a:pPr algn="l" fontAlgn="b"/>
                      <a:r>
                        <a:rPr lang="es-AR" sz="1100" b="0" i="0" u="none" strike="noStrike" dirty="0" err="1">
                          <a:solidFill>
                            <a:srgbClr val="272727"/>
                          </a:solidFill>
                          <a:latin typeface="Century Gothic"/>
                        </a:rPr>
                        <a:t>Constant</a:t>
                      </a:r>
                      <a:endParaRPr lang="es-AR" sz="1100" b="0" i="0" u="none" strike="noStrike" dirty="0">
                        <a:solidFill>
                          <a:srgbClr val="272727"/>
                        </a:solidFill>
                        <a:latin typeface="Century Gothic"/>
                      </a:endParaRP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dirty="0">
                          <a:solidFill>
                            <a:srgbClr val="272727"/>
                          </a:solidFill>
                          <a:latin typeface="Century Gothic"/>
                        </a:rPr>
                        <a:t>2.799***</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dirty="0">
                          <a:solidFill>
                            <a:srgbClr val="272727"/>
                          </a:solidFill>
                          <a:latin typeface="Century Gothic"/>
                        </a:rPr>
                        <a:t>2.090***</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dirty="0">
                          <a:solidFill>
                            <a:srgbClr val="272727"/>
                          </a:solidFill>
                          <a:latin typeface="Century Gothic"/>
                        </a:rPr>
                        <a:t>2.434***</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dirty="0">
                          <a:solidFill>
                            <a:srgbClr val="272727"/>
                          </a:solidFill>
                          <a:latin typeface="Century Gothic"/>
                        </a:rPr>
                        <a:t>2.904***</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dirty="0">
                          <a:solidFill>
                            <a:srgbClr val="272727"/>
                          </a:solidFill>
                          <a:latin typeface="Century Gothic"/>
                        </a:rPr>
                        <a:t>3.474***</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3.034***</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31"/>
                  </a:ext>
                </a:extLst>
              </a:tr>
              <a:tr h="171316">
                <a:tc>
                  <a:txBody>
                    <a:bodyPr/>
                    <a:lstStyle/>
                    <a:p>
                      <a:pPr algn="l" fontAlgn="b"/>
                      <a:r>
                        <a:rPr lang="es-AR" sz="1100" b="0" i="0" u="none" strike="noStrike">
                          <a:solidFill>
                            <a:srgbClr val="272727"/>
                          </a:solidFill>
                          <a:latin typeface="Century Gothic"/>
                        </a:rPr>
                        <a:t> </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(0.211)</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(0.262)</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(0.213)</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(0.152)</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dirty="0">
                          <a:solidFill>
                            <a:srgbClr val="272727"/>
                          </a:solidFill>
                          <a:latin typeface="Century Gothic"/>
                        </a:rPr>
                        <a:t>(0.224)</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dirty="0">
                          <a:solidFill>
                            <a:srgbClr val="272727"/>
                          </a:solidFill>
                          <a:latin typeface="Century Gothic"/>
                        </a:rPr>
                        <a:t>(0.345)</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32"/>
                  </a:ext>
                </a:extLst>
              </a:tr>
              <a:tr h="171316">
                <a:tc>
                  <a:txBody>
                    <a:bodyPr/>
                    <a:lstStyle/>
                    <a:p>
                      <a:pPr algn="l" fontAlgn="b"/>
                      <a:r>
                        <a:rPr lang="es-AR" sz="1100" b="0" i="0" u="none" strike="noStrike" dirty="0" err="1">
                          <a:solidFill>
                            <a:srgbClr val="272727"/>
                          </a:solidFill>
                          <a:latin typeface="Century Gothic"/>
                        </a:rPr>
                        <a:t>Obs</a:t>
                      </a:r>
                      <a:r>
                        <a:rPr lang="es-AR" sz="1100" b="0" i="0" u="none" strike="noStrike" dirty="0">
                          <a:solidFill>
                            <a:srgbClr val="272727"/>
                          </a:solidFill>
                          <a:latin typeface="Century Gothic"/>
                        </a:rPr>
                        <a:t>.</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2,730</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2,730</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2,730</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2,730</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2,730</a:t>
                      </a:r>
                    </a:p>
                  </a:txBody>
                  <a:tcPr marL="8642" marR="8642" marT="8642" marB="0" anchor="b">
                    <a:lnL>
                      <a:noFill/>
                    </a:lnL>
                    <a:lnR>
                      <a:noFill/>
                    </a:lnR>
                    <a:lnT>
                      <a:noFill/>
                    </a:lnT>
                    <a:lnB>
                      <a:noFill/>
                    </a:lnB>
                    <a:solidFill>
                      <a:srgbClr val="FFFFFF"/>
                    </a:solidFill>
                  </a:tcPr>
                </a:tc>
                <a:tc>
                  <a:txBody>
                    <a:bodyPr/>
                    <a:lstStyle/>
                    <a:p>
                      <a:pPr algn="ctr" fontAlgn="b"/>
                      <a:r>
                        <a:rPr lang="es-AR" sz="1100" b="0" i="0" u="none" strike="noStrike">
                          <a:solidFill>
                            <a:srgbClr val="272727"/>
                          </a:solidFill>
                          <a:latin typeface="Century Gothic"/>
                        </a:rPr>
                        <a:t>2,730</a:t>
                      </a:r>
                    </a:p>
                  </a:txBody>
                  <a:tcPr marL="8642" marR="8642" marT="8642" marB="0" anchor="b">
                    <a:lnL>
                      <a:noFill/>
                    </a:lnL>
                    <a:lnR>
                      <a:noFill/>
                    </a:lnR>
                    <a:lnT>
                      <a:noFill/>
                    </a:lnT>
                    <a:lnB>
                      <a:noFill/>
                    </a:lnB>
                    <a:solidFill>
                      <a:srgbClr val="FFFFFF"/>
                    </a:solidFill>
                  </a:tcPr>
                </a:tc>
                <a:extLst>
                  <a:ext uri="{0D108BD9-81ED-4DB2-BD59-A6C34878D82A}">
                    <a16:rowId xmlns:a16="http://schemas.microsoft.com/office/drawing/2014/main" val="10033"/>
                  </a:ext>
                </a:extLst>
              </a:tr>
              <a:tr h="171316">
                <a:tc>
                  <a:txBody>
                    <a:bodyPr/>
                    <a:lstStyle/>
                    <a:p>
                      <a:pPr algn="l" fontAlgn="b"/>
                      <a:r>
                        <a:rPr lang="es-AR" sz="1100" b="0" i="0" u="none" strike="noStrike">
                          <a:solidFill>
                            <a:srgbClr val="272727"/>
                          </a:solidFill>
                          <a:latin typeface="Century Gothic"/>
                        </a:rPr>
                        <a:t>R-sq.</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ctr" fontAlgn="b"/>
                      <a:r>
                        <a:rPr lang="es-AR" sz="1100" b="0" i="0" u="none" strike="noStrike">
                          <a:solidFill>
                            <a:srgbClr val="272727"/>
                          </a:solidFill>
                          <a:latin typeface="Century Gothic"/>
                        </a:rPr>
                        <a:t>0.227</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l" fontAlgn="b"/>
                      <a:r>
                        <a:rPr lang="es-AR" sz="1100" b="0" i="0" u="none" strike="noStrike">
                          <a:solidFill>
                            <a:srgbClr val="272727"/>
                          </a:solidFill>
                          <a:latin typeface="Century Gothic"/>
                        </a:rPr>
                        <a:t> </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l" fontAlgn="b"/>
                      <a:r>
                        <a:rPr lang="es-AR" sz="1100" b="0" i="0" u="none" strike="noStrike">
                          <a:solidFill>
                            <a:srgbClr val="272727"/>
                          </a:solidFill>
                          <a:latin typeface="Century Gothic"/>
                        </a:rPr>
                        <a:t> </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l" fontAlgn="b"/>
                      <a:r>
                        <a:rPr lang="es-AR" sz="1100" b="0" i="0" u="none" strike="noStrike">
                          <a:solidFill>
                            <a:srgbClr val="272727"/>
                          </a:solidFill>
                          <a:latin typeface="Century Gothic"/>
                        </a:rPr>
                        <a:t> </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l" fontAlgn="b"/>
                      <a:r>
                        <a:rPr lang="es-AR" sz="1100" b="0" i="0" u="none" strike="noStrike">
                          <a:solidFill>
                            <a:srgbClr val="272727"/>
                          </a:solidFill>
                          <a:latin typeface="Century Gothic"/>
                        </a:rPr>
                        <a:t> </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tc>
                  <a:txBody>
                    <a:bodyPr/>
                    <a:lstStyle/>
                    <a:p>
                      <a:pPr algn="l" fontAlgn="b"/>
                      <a:r>
                        <a:rPr lang="es-AR" sz="1100" b="0" i="0" u="none" strike="noStrike" dirty="0">
                          <a:solidFill>
                            <a:srgbClr val="272727"/>
                          </a:solidFill>
                          <a:latin typeface="Century Gothic"/>
                        </a:rPr>
                        <a:t> </a:t>
                      </a:r>
                    </a:p>
                  </a:txBody>
                  <a:tcPr marL="8642" marR="8642" marT="8642" marB="0" anchor="b">
                    <a:lnL>
                      <a:noFill/>
                    </a:lnL>
                    <a:lnR>
                      <a:noFill/>
                    </a:lnR>
                    <a:lnT>
                      <a:noFill/>
                    </a:lnT>
                    <a:lnB w="6350" cap="flat" cmpd="sng" algn="ctr">
                      <a:solidFill>
                        <a:srgbClr val="800000"/>
                      </a:solidFill>
                      <a:prstDash val="solid"/>
                      <a:round/>
                      <a:headEnd type="none" w="med" len="med"/>
                      <a:tailEnd type="none" w="med" len="med"/>
                    </a:lnB>
                    <a:solidFill>
                      <a:srgbClr val="FFFFFF"/>
                    </a:solidFill>
                  </a:tcPr>
                </a:tc>
                <a:extLst>
                  <a:ext uri="{0D108BD9-81ED-4DB2-BD59-A6C34878D82A}">
                    <a16:rowId xmlns:a16="http://schemas.microsoft.com/office/drawing/2014/main" val="10034"/>
                  </a:ext>
                </a:extLst>
              </a:tr>
            </a:tbl>
          </a:graphicData>
        </a:graphic>
      </p:graphicFrame>
    </p:spTree>
    <p:extLst>
      <p:ext uri="{BB962C8B-B14F-4D97-AF65-F5344CB8AC3E}">
        <p14:creationId xmlns:p14="http://schemas.microsoft.com/office/powerpoint/2010/main" val="34472951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756" y="452718"/>
            <a:ext cx="9404723" cy="623928"/>
          </a:xfrm>
        </p:spPr>
        <p:txBody>
          <a:bodyPr/>
          <a:lstStyle/>
          <a:p>
            <a:r>
              <a:rPr lang="es-AR" sz="3200" b="1" dirty="0" smtClean="0">
                <a:solidFill>
                  <a:schemeClr val="accent1">
                    <a:lumMod val="75000"/>
                  </a:schemeClr>
                </a:solidFill>
              </a:rPr>
              <a:t>Comentarios finales</a:t>
            </a:r>
            <a:endParaRPr lang="es-AR" sz="3200" b="1" dirty="0">
              <a:solidFill>
                <a:schemeClr val="accent1">
                  <a:lumMod val="75000"/>
                </a:schemeClr>
              </a:solidFill>
            </a:endParaRPr>
          </a:p>
        </p:txBody>
      </p:sp>
      <p:sp>
        <p:nvSpPr>
          <p:cNvPr id="7" name="6 Marcador de número de diapositiva"/>
          <p:cNvSpPr>
            <a:spLocks noGrp="1"/>
          </p:cNvSpPr>
          <p:nvPr>
            <p:ph type="sldNum" sz="quarter" idx="12"/>
          </p:nvPr>
        </p:nvSpPr>
        <p:spPr/>
        <p:txBody>
          <a:bodyPr/>
          <a:lstStyle/>
          <a:p>
            <a:fld id="{BA875541-8164-4CC7-9F2F-6F0C49BB858D}" type="slidenum">
              <a:rPr lang="en-US" sz="1800" smtClean="0">
                <a:solidFill>
                  <a:srgbClr val="FFFFFF"/>
                </a:solidFill>
              </a:rPr>
              <a:pPr/>
              <a:t>16</a:t>
            </a:fld>
            <a:endParaRPr lang="en-US" sz="1800" dirty="0">
              <a:solidFill>
                <a:srgbClr val="FFFFFF"/>
              </a:solidFill>
            </a:endParaRPr>
          </a:p>
        </p:txBody>
      </p:sp>
      <p:pic>
        <p:nvPicPr>
          <p:cNvPr id="6" name="Picture 2" descr="https://www.eldesconcierto.cl/wp-content/uploads/2016/04/escenaobrera-580x350.jpg"/>
          <p:cNvPicPr>
            <a:picLocks noChangeAspect="1" noChangeArrowheads="1"/>
          </p:cNvPicPr>
          <p:nvPr/>
        </p:nvPicPr>
        <p:blipFill>
          <a:blip r:embed="rId3" cstate="print">
            <a:duotone>
              <a:schemeClr val="accent1">
                <a:shade val="45000"/>
                <a:satMod val="135000"/>
              </a:schemeClr>
              <a:prstClr val="white"/>
            </a:duotone>
          </a:blip>
          <a:srcRect l="12646" r="12646"/>
          <a:stretch>
            <a:fillRect/>
          </a:stretch>
        </p:blipFill>
        <p:spPr bwMode="auto">
          <a:xfrm>
            <a:off x="11312013" y="274217"/>
            <a:ext cx="688259" cy="72579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3" name="Rectángulo 12"/>
          <p:cNvSpPr/>
          <p:nvPr/>
        </p:nvSpPr>
        <p:spPr>
          <a:xfrm>
            <a:off x="5033300" y="6310507"/>
            <a:ext cx="6966972" cy="369332"/>
          </a:xfrm>
          <a:prstGeom prst="rect">
            <a:avLst/>
          </a:prstGeom>
        </p:spPr>
        <p:txBody>
          <a:bodyPr wrap="none">
            <a:spAutoFit/>
          </a:bodyPr>
          <a:lstStyle/>
          <a:p>
            <a:pPr lvl="0">
              <a:spcBef>
                <a:spcPct val="0"/>
              </a:spcBef>
              <a:defRPr/>
            </a:pPr>
            <a:r>
              <a:rPr lang="es-ES_tradnl" b="1" dirty="0" smtClean="0">
                <a:solidFill>
                  <a:schemeClr val="accent4">
                    <a:lumMod val="75000"/>
                  </a:schemeClr>
                </a:solidFill>
                <a:latin typeface="Century Gothic" pitchFamily="34" charset="0"/>
                <a:ea typeface="Verdana" pitchFamily="34" charset="0"/>
                <a:cs typeface="Consolas" pitchFamily="49" charset="0"/>
              </a:rPr>
              <a:t>PODER SINDICAL Y DISTRIBUCIÓN SALARIAL |  MAYO DE 2019</a:t>
            </a:r>
            <a:endParaRPr lang="es-ES_tradnl" b="1" dirty="0">
              <a:solidFill>
                <a:schemeClr val="accent4">
                  <a:lumMod val="75000"/>
                </a:schemeClr>
              </a:solidFill>
              <a:latin typeface="Century Gothic" pitchFamily="34" charset="0"/>
              <a:ea typeface="Verdana" pitchFamily="34" charset="0"/>
              <a:cs typeface="Consolas" pitchFamily="49" charset="0"/>
            </a:endParaRPr>
          </a:p>
        </p:txBody>
      </p:sp>
      <p:sp>
        <p:nvSpPr>
          <p:cNvPr id="18" name="Marcador de contenido 17"/>
          <p:cNvSpPr>
            <a:spLocks noGrp="1"/>
          </p:cNvSpPr>
          <p:nvPr>
            <p:ph sz="half" idx="1"/>
          </p:nvPr>
        </p:nvSpPr>
        <p:spPr>
          <a:xfrm>
            <a:off x="401948" y="1215623"/>
            <a:ext cx="11583810" cy="2979001"/>
          </a:xfrm>
        </p:spPr>
        <p:txBody>
          <a:bodyPr>
            <a:noAutofit/>
          </a:bodyPr>
          <a:lstStyle/>
          <a:p>
            <a:r>
              <a:rPr lang="es-ES" dirty="0" smtClean="0"/>
              <a:t>La definición de poder sindical debe suscribirse a la realidad de cada país o región, dado el </a:t>
            </a:r>
            <a:r>
              <a:rPr lang="es-ES" b="1" dirty="0" smtClean="0"/>
              <a:t>carácter institucional propio</a:t>
            </a:r>
            <a:r>
              <a:rPr lang="es-ES" dirty="0" smtClean="0"/>
              <a:t> de cada jurisdicción que adquieren los sindicatos y sus políticas y la </a:t>
            </a:r>
            <a:r>
              <a:rPr lang="es-ES" b="1" dirty="0" smtClean="0"/>
              <a:t>heterogeneidad</a:t>
            </a:r>
            <a:r>
              <a:rPr lang="es-ES" dirty="0" smtClean="0"/>
              <a:t> que expresan las </a:t>
            </a:r>
            <a:r>
              <a:rPr lang="es-ES" b="1" dirty="0" smtClean="0"/>
              <a:t>relaciones laborales</a:t>
            </a:r>
            <a:r>
              <a:rPr lang="es-ES" dirty="0" smtClean="0"/>
              <a:t>.</a:t>
            </a:r>
          </a:p>
          <a:p>
            <a:endParaRPr lang="es-ES" dirty="0" smtClean="0"/>
          </a:p>
          <a:p>
            <a:r>
              <a:rPr lang="es-ES" dirty="0" smtClean="0"/>
              <a:t>No obstante </a:t>
            </a:r>
            <a:r>
              <a:rPr lang="es-ES" i="1" dirty="0" err="1" smtClean="0"/>
              <a:t>erga</a:t>
            </a:r>
            <a:r>
              <a:rPr lang="es-ES" i="1" dirty="0" smtClean="0"/>
              <a:t> </a:t>
            </a:r>
            <a:r>
              <a:rPr lang="es-ES" i="1" dirty="0" err="1" smtClean="0"/>
              <a:t>omnen</a:t>
            </a:r>
            <a:r>
              <a:rPr lang="es-ES" dirty="0" smtClean="0"/>
              <a:t>, la tasa de afiliación podría validarse como indicador alternativo dada la identificación directa y por aquellos trabajadores no cubiertos por convenio. </a:t>
            </a:r>
            <a:endParaRPr lang="es-AR" dirty="0" smtClean="0"/>
          </a:p>
          <a:p>
            <a:pPr lvl="0"/>
            <a:endParaRPr lang="es-AR" dirty="0" smtClean="0"/>
          </a:p>
          <a:p>
            <a:pPr lvl="0"/>
            <a:r>
              <a:rPr lang="es-AR" dirty="0" smtClean="0"/>
              <a:t>Resultados confirman evidencia anterior sobre ARG respecto a </a:t>
            </a:r>
            <a:r>
              <a:rPr lang="es-AR" b="1" dirty="0" smtClean="0"/>
              <a:t>CCT</a:t>
            </a:r>
            <a:r>
              <a:rPr lang="es-AR" dirty="0" smtClean="0"/>
              <a:t>: </a:t>
            </a:r>
            <a:r>
              <a:rPr lang="es-AR" u="sng" dirty="0" smtClean="0"/>
              <a:t>efecto igualador por el impacto más fuerte en cuantiles más bajos. </a:t>
            </a:r>
            <a:r>
              <a:rPr lang="es-AR" dirty="0" smtClean="0"/>
              <a:t>En </a:t>
            </a:r>
            <a:r>
              <a:rPr lang="es-AR" b="1" dirty="0" smtClean="0"/>
              <a:t>Afiliación, </a:t>
            </a:r>
            <a:r>
              <a:rPr lang="es-AR" dirty="0" smtClean="0"/>
              <a:t>evidencia similar.</a:t>
            </a:r>
            <a:endParaRPr lang="es-AR" b="1" dirty="0" smtClean="0"/>
          </a:p>
          <a:p>
            <a:pPr lvl="0"/>
            <a:endParaRPr lang="es-AR" dirty="0" smtClean="0"/>
          </a:p>
          <a:p>
            <a:pPr lvl="0"/>
            <a:r>
              <a:rPr lang="es-AR" dirty="0" smtClean="0"/>
              <a:t>CL en niveles. </a:t>
            </a:r>
            <a:r>
              <a:rPr lang="es-AR" b="1" dirty="0" smtClean="0"/>
              <a:t>CL baja</a:t>
            </a:r>
            <a:r>
              <a:rPr lang="es-AR" dirty="0" smtClean="0"/>
              <a:t>  no reporta efectos significativos. </a:t>
            </a:r>
            <a:r>
              <a:rPr lang="es-AR" b="1" dirty="0" smtClean="0"/>
              <a:t>CL media y alta </a:t>
            </a:r>
            <a:r>
              <a:rPr lang="es-AR" dirty="0" smtClean="0"/>
              <a:t>con efectos en la cola de la distribución salarial. En sectores/regiones con registros de mayores conflictos, los salarios son mayores (</a:t>
            </a:r>
            <a:r>
              <a:rPr lang="es-AR" dirty="0" err="1" smtClean="0"/>
              <a:t>ejm.</a:t>
            </a:r>
            <a:r>
              <a:rPr lang="es-AR" dirty="0" smtClean="0"/>
              <a:t>, financiero, transporte y comunicaciones, ref. petróleo). </a:t>
            </a:r>
            <a:r>
              <a:rPr lang="es-AR" u="sng" dirty="0" smtClean="0"/>
              <a:t>La CL media/alta aparece mejorando los salarios más altos del sector privado, actuando para una mayor desigualdad. </a:t>
            </a:r>
            <a:r>
              <a:rPr lang="es-ES_tradnl" b="1" dirty="0" smtClean="0"/>
              <a:t>Primera evidencia </a:t>
            </a:r>
            <a:r>
              <a:rPr lang="es-ES_tradnl" dirty="0" smtClean="0"/>
              <a:t>de cuantificación de</a:t>
            </a:r>
            <a:r>
              <a:rPr lang="es-ES_tradnl" b="1" dirty="0" smtClean="0"/>
              <a:t> efectos de CL sobre el salario</a:t>
            </a:r>
            <a:r>
              <a:rPr lang="es-ES_tradnl" dirty="0" smtClean="0"/>
              <a:t> (en ARG).</a:t>
            </a:r>
            <a:endParaRPr lang="es-AR" b="1" dirty="0" smtClean="0"/>
          </a:p>
          <a:p>
            <a:endParaRPr lang="es-ES_tradnl" sz="1800" dirty="0" smtClean="0">
              <a:solidFill>
                <a:schemeClr val="accent6">
                  <a:lumMod val="50000"/>
                </a:schemeClr>
              </a:solidFill>
              <a:ea typeface="Calibri" panose="020F0502020204030204" pitchFamily="34" charset="0"/>
              <a:cs typeface="Times New Roman" panose="02020603050405020304" pitchFamily="18" charset="0"/>
            </a:endParaRPr>
          </a:p>
          <a:p>
            <a:endParaRPr lang="es-ES_tradnl" dirty="0" smtClean="0">
              <a:solidFill>
                <a:schemeClr val="accent6">
                  <a:lumMod val="50000"/>
                </a:schemeClr>
              </a:solidFill>
              <a:ea typeface="Calibri" panose="020F0502020204030204" pitchFamily="34" charset="0"/>
              <a:cs typeface="Times New Roman" panose="02020603050405020304" pitchFamily="18" charset="0"/>
            </a:endParaRPr>
          </a:p>
          <a:p>
            <a:endParaRPr lang="es-ES_tradnl" sz="1800" dirty="0" smtClean="0">
              <a:solidFill>
                <a:schemeClr val="accent6">
                  <a:lumMod val="50000"/>
                </a:schemeClr>
              </a:solidFill>
              <a:ea typeface="Calibri" panose="020F0502020204030204" pitchFamily="34" charset="0"/>
              <a:cs typeface="Times New Roman" panose="02020603050405020304" pitchFamily="18" charset="0"/>
            </a:endParaRPr>
          </a:p>
          <a:p>
            <a:endParaRPr lang="es-ES_tradnl" dirty="0" smtClean="0">
              <a:solidFill>
                <a:schemeClr val="accent6">
                  <a:lumMod val="50000"/>
                </a:schemeClr>
              </a:solidFill>
              <a:ea typeface="Calibri" panose="020F0502020204030204" pitchFamily="34" charset="0"/>
              <a:cs typeface="Times New Roman" panose="02020603050405020304" pitchFamily="18" charset="0"/>
            </a:endParaRPr>
          </a:p>
          <a:p>
            <a:endParaRPr lang="es-ES_tradnl" sz="1800" dirty="0" smtClean="0">
              <a:solidFill>
                <a:schemeClr val="accent6">
                  <a:lumMod val="50000"/>
                </a:schemeClr>
              </a:solidFill>
              <a:ea typeface="Calibri" panose="020F0502020204030204" pitchFamily="34" charset="0"/>
              <a:cs typeface="Times New Roman" panose="02020603050405020304" pitchFamily="18" charset="0"/>
            </a:endParaRPr>
          </a:p>
        </p:txBody>
      </p:sp>
      <p:sp>
        <p:nvSpPr>
          <p:cNvPr id="4" name="Rectángulo 3"/>
          <p:cNvSpPr/>
          <p:nvPr/>
        </p:nvSpPr>
        <p:spPr>
          <a:xfrm>
            <a:off x="3048000" y="1790090"/>
            <a:ext cx="6096000" cy="382477"/>
          </a:xfrm>
          <a:prstGeom prst="rect">
            <a:avLst/>
          </a:prstGeom>
        </p:spPr>
        <p:txBody>
          <a:bodyPr>
            <a:spAutoFit/>
          </a:bodyPr>
          <a:lstStyle/>
          <a:p>
            <a:pPr algn="just">
              <a:lnSpc>
                <a:spcPct val="115000"/>
              </a:lnSpc>
              <a:spcBef>
                <a:spcPts val="1200"/>
              </a:spcBef>
              <a:spcAft>
                <a:spcPts val="0"/>
              </a:spcAft>
            </a:pPr>
            <a:r>
              <a:rPr lang="es-ES" dirty="0" smtClean="0">
                <a:latin typeface="+mj-lt"/>
                <a:ea typeface="Calibri" panose="020F0502020204030204" pitchFamily="34" charset="0"/>
                <a:cs typeface="Times New Roman" panose="02020603050405020304" pitchFamily="18" charset="0"/>
              </a:rPr>
              <a:t>.</a:t>
            </a:r>
            <a:endParaRPr lang="es-AR" sz="16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472951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756" y="452718"/>
            <a:ext cx="9404723" cy="623928"/>
          </a:xfrm>
        </p:spPr>
        <p:txBody>
          <a:bodyPr/>
          <a:lstStyle/>
          <a:p>
            <a:r>
              <a:rPr lang="es-AR" sz="3200" b="1" dirty="0" smtClean="0">
                <a:solidFill>
                  <a:schemeClr val="accent1">
                    <a:lumMod val="75000"/>
                  </a:schemeClr>
                </a:solidFill>
              </a:rPr>
              <a:t>Comentarios finales</a:t>
            </a:r>
            <a:endParaRPr lang="es-AR" sz="3200" b="1" dirty="0">
              <a:solidFill>
                <a:schemeClr val="accent1">
                  <a:lumMod val="75000"/>
                </a:schemeClr>
              </a:solidFill>
            </a:endParaRPr>
          </a:p>
        </p:txBody>
      </p:sp>
      <p:sp>
        <p:nvSpPr>
          <p:cNvPr id="7" name="6 Marcador de número de diapositiva"/>
          <p:cNvSpPr>
            <a:spLocks noGrp="1"/>
          </p:cNvSpPr>
          <p:nvPr>
            <p:ph type="sldNum" sz="quarter" idx="12"/>
          </p:nvPr>
        </p:nvSpPr>
        <p:spPr/>
        <p:txBody>
          <a:bodyPr/>
          <a:lstStyle/>
          <a:p>
            <a:fld id="{BA875541-8164-4CC7-9F2F-6F0C49BB858D}" type="slidenum">
              <a:rPr lang="en-US" sz="1800" smtClean="0">
                <a:solidFill>
                  <a:srgbClr val="FFFFFF"/>
                </a:solidFill>
              </a:rPr>
              <a:pPr/>
              <a:t>17</a:t>
            </a:fld>
            <a:endParaRPr lang="en-US" sz="1800" dirty="0">
              <a:solidFill>
                <a:srgbClr val="FFFFFF"/>
              </a:solidFill>
            </a:endParaRPr>
          </a:p>
        </p:txBody>
      </p:sp>
      <p:pic>
        <p:nvPicPr>
          <p:cNvPr id="6" name="Picture 2" descr="https://www.eldesconcierto.cl/wp-content/uploads/2016/04/escenaobrera-580x350.jpg"/>
          <p:cNvPicPr>
            <a:picLocks noChangeAspect="1" noChangeArrowheads="1"/>
          </p:cNvPicPr>
          <p:nvPr/>
        </p:nvPicPr>
        <p:blipFill>
          <a:blip r:embed="rId3" cstate="print">
            <a:duotone>
              <a:schemeClr val="accent1">
                <a:shade val="45000"/>
                <a:satMod val="135000"/>
              </a:schemeClr>
              <a:prstClr val="white"/>
            </a:duotone>
          </a:blip>
          <a:srcRect l="12646" r="12646"/>
          <a:stretch>
            <a:fillRect/>
          </a:stretch>
        </p:blipFill>
        <p:spPr bwMode="auto">
          <a:xfrm>
            <a:off x="11312013" y="274217"/>
            <a:ext cx="688259" cy="72579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3" name="Rectángulo 12"/>
          <p:cNvSpPr/>
          <p:nvPr/>
        </p:nvSpPr>
        <p:spPr>
          <a:xfrm>
            <a:off x="5033300" y="6310507"/>
            <a:ext cx="6966972" cy="369332"/>
          </a:xfrm>
          <a:prstGeom prst="rect">
            <a:avLst/>
          </a:prstGeom>
        </p:spPr>
        <p:txBody>
          <a:bodyPr wrap="none">
            <a:spAutoFit/>
          </a:bodyPr>
          <a:lstStyle/>
          <a:p>
            <a:pPr lvl="0">
              <a:spcBef>
                <a:spcPct val="0"/>
              </a:spcBef>
              <a:defRPr/>
            </a:pPr>
            <a:r>
              <a:rPr lang="es-ES_tradnl" b="1" dirty="0" smtClean="0">
                <a:solidFill>
                  <a:schemeClr val="accent4">
                    <a:lumMod val="75000"/>
                  </a:schemeClr>
                </a:solidFill>
                <a:latin typeface="Century Gothic" pitchFamily="34" charset="0"/>
                <a:ea typeface="Verdana" pitchFamily="34" charset="0"/>
                <a:cs typeface="Consolas" pitchFamily="49" charset="0"/>
              </a:rPr>
              <a:t>PODER SINDICAL Y DISTRIBUCIÓN SALARIAL |  MAYO DE 2019</a:t>
            </a:r>
            <a:endParaRPr lang="es-ES_tradnl" b="1" dirty="0">
              <a:solidFill>
                <a:schemeClr val="accent4">
                  <a:lumMod val="75000"/>
                </a:schemeClr>
              </a:solidFill>
              <a:latin typeface="Century Gothic" pitchFamily="34" charset="0"/>
              <a:ea typeface="Verdana" pitchFamily="34" charset="0"/>
              <a:cs typeface="Consolas" pitchFamily="49" charset="0"/>
            </a:endParaRPr>
          </a:p>
        </p:txBody>
      </p:sp>
      <p:sp>
        <p:nvSpPr>
          <p:cNvPr id="18" name="Marcador de contenido 17"/>
          <p:cNvSpPr>
            <a:spLocks noGrp="1"/>
          </p:cNvSpPr>
          <p:nvPr>
            <p:ph sz="half" idx="1"/>
          </p:nvPr>
        </p:nvSpPr>
        <p:spPr>
          <a:xfrm>
            <a:off x="401948" y="1215623"/>
            <a:ext cx="11583810" cy="2979001"/>
          </a:xfrm>
        </p:spPr>
        <p:txBody>
          <a:bodyPr>
            <a:noAutofit/>
          </a:bodyPr>
          <a:lstStyle/>
          <a:p>
            <a:pPr lvl="0"/>
            <a:r>
              <a:rPr lang="es-AR" dirty="0" smtClean="0"/>
              <a:t>Resultados en trabajadores </a:t>
            </a:r>
            <a:r>
              <a:rPr lang="es-AR" b="1" dirty="0" smtClean="0"/>
              <a:t>masculinos</a:t>
            </a:r>
            <a:r>
              <a:rPr lang="es-AR" dirty="0" smtClean="0"/>
              <a:t> claramente </a:t>
            </a:r>
            <a:r>
              <a:rPr lang="es-AR" dirty="0" err="1" smtClean="0"/>
              <a:t>traccionan</a:t>
            </a:r>
            <a:r>
              <a:rPr lang="es-AR" dirty="0" smtClean="0"/>
              <a:t> los resultados en toda la muestra. Casi el doble número de observaciones (efecto participación) mayor significación estadística.</a:t>
            </a:r>
          </a:p>
          <a:p>
            <a:pPr lvl="0"/>
            <a:r>
              <a:rPr lang="es-AR" dirty="0" smtClean="0"/>
              <a:t>Corolario preliminar: hoy en día tal como está configurado el mundo sindical en ARG, los resultados indican efectos contrapuestos entre las NC (y alternativamente la sindicalización/afiliación), que reportan mejoras en la distribución salarial, y los CL, con evidencia de efectos hacia mayor desigualdad </a:t>
            </a:r>
            <a:r>
              <a:rPr lang="es-AR" dirty="0" err="1" smtClean="0"/>
              <a:t>intra</a:t>
            </a:r>
            <a:r>
              <a:rPr lang="es-AR" dirty="0" smtClean="0"/>
              <a:t> grupo.</a:t>
            </a:r>
          </a:p>
          <a:p>
            <a:pPr lvl="0"/>
            <a:r>
              <a:rPr lang="es-AR" dirty="0" smtClean="0"/>
              <a:t>Limitaciones y </a:t>
            </a:r>
            <a:r>
              <a:rPr lang="es-AR" dirty="0" err="1" smtClean="0"/>
              <a:t>lìneas</a:t>
            </a:r>
            <a:r>
              <a:rPr lang="es-AR" dirty="0" smtClean="0"/>
              <a:t> de mejora:  Regresión por cuantiles condicionados (sin embargo, los resultados se condicen con </a:t>
            </a:r>
            <a:r>
              <a:rPr lang="es-AR" dirty="0" err="1" smtClean="0"/>
              <a:t>Martinez</a:t>
            </a:r>
            <a:r>
              <a:rPr lang="es-AR" dirty="0" smtClean="0"/>
              <a:t> Correa </a:t>
            </a:r>
            <a:r>
              <a:rPr lang="es-AR" i="1" dirty="0" smtClean="0"/>
              <a:t>et al.</a:t>
            </a:r>
            <a:r>
              <a:rPr lang="es-AR" dirty="0" smtClean="0"/>
              <a:t> (2018), usando descomposición RIF). Potenciales sesgos de endogeneidad a revisar (alternativa: </a:t>
            </a:r>
            <a:r>
              <a:rPr lang="es-AR" dirty="0" err="1" smtClean="0"/>
              <a:t>Qreg</a:t>
            </a:r>
            <a:r>
              <a:rPr lang="es-AR" dirty="0" smtClean="0"/>
              <a:t> con </a:t>
            </a:r>
            <a:r>
              <a:rPr lang="es-AR" dirty="0" smtClean="0"/>
              <a:t>IV), </a:t>
            </a:r>
            <a:r>
              <a:rPr lang="es-AR" dirty="0" smtClean="0"/>
              <a:t>posible sesgo por variables omitidas (alto valor de la constante). Identificar interacciones entre variables, alternativas para medir CL con datos disponibles,  indagar sobre sesgo de selección por trabajador con/sin cobertura y sobre diferencias por género.</a:t>
            </a:r>
          </a:p>
          <a:p>
            <a:pPr lvl="0"/>
            <a:r>
              <a:rPr lang="es-AR" dirty="0" smtClean="0"/>
              <a:t>  </a:t>
            </a:r>
          </a:p>
          <a:p>
            <a:endParaRPr lang="es-ES_tradnl" sz="1800" dirty="0" smtClean="0">
              <a:solidFill>
                <a:schemeClr val="accent6">
                  <a:lumMod val="50000"/>
                </a:schemeClr>
              </a:solidFill>
              <a:ea typeface="Calibri" panose="020F0502020204030204" pitchFamily="34" charset="0"/>
              <a:cs typeface="Times New Roman" panose="02020603050405020304" pitchFamily="18" charset="0"/>
            </a:endParaRPr>
          </a:p>
          <a:p>
            <a:endParaRPr lang="es-ES_tradnl" dirty="0" smtClean="0">
              <a:solidFill>
                <a:schemeClr val="accent6">
                  <a:lumMod val="50000"/>
                </a:schemeClr>
              </a:solidFill>
              <a:ea typeface="Calibri" panose="020F0502020204030204" pitchFamily="34" charset="0"/>
              <a:cs typeface="Times New Roman" panose="02020603050405020304" pitchFamily="18" charset="0"/>
            </a:endParaRPr>
          </a:p>
          <a:p>
            <a:endParaRPr lang="es-ES_tradnl" sz="1800" dirty="0" smtClean="0">
              <a:solidFill>
                <a:schemeClr val="accent6">
                  <a:lumMod val="50000"/>
                </a:schemeClr>
              </a:solidFill>
              <a:ea typeface="Calibri" panose="020F0502020204030204" pitchFamily="34" charset="0"/>
              <a:cs typeface="Times New Roman" panose="02020603050405020304" pitchFamily="18" charset="0"/>
            </a:endParaRPr>
          </a:p>
          <a:p>
            <a:endParaRPr lang="es-ES_tradnl" dirty="0" smtClean="0">
              <a:solidFill>
                <a:schemeClr val="accent6">
                  <a:lumMod val="50000"/>
                </a:schemeClr>
              </a:solidFill>
              <a:ea typeface="Calibri" panose="020F0502020204030204" pitchFamily="34" charset="0"/>
              <a:cs typeface="Times New Roman" panose="02020603050405020304" pitchFamily="18" charset="0"/>
            </a:endParaRPr>
          </a:p>
          <a:p>
            <a:endParaRPr lang="es-ES_tradnl" sz="1800" dirty="0" smtClean="0">
              <a:solidFill>
                <a:schemeClr val="accent6">
                  <a:lumMod val="50000"/>
                </a:schemeClr>
              </a:solidFill>
              <a:ea typeface="Calibri" panose="020F0502020204030204" pitchFamily="34" charset="0"/>
              <a:cs typeface="Times New Roman" panose="02020603050405020304" pitchFamily="18" charset="0"/>
            </a:endParaRPr>
          </a:p>
        </p:txBody>
      </p:sp>
      <p:sp>
        <p:nvSpPr>
          <p:cNvPr id="4" name="Rectángulo 3"/>
          <p:cNvSpPr/>
          <p:nvPr/>
        </p:nvSpPr>
        <p:spPr>
          <a:xfrm>
            <a:off x="3048000" y="1790090"/>
            <a:ext cx="6096000" cy="382477"/>
          </a:xfrm>
          <a:prstGeom prst="rect">
            <a:avLst/>
          </a:prstGeom>
        </p:spPr>
        <p:txBody>
          <a:bodyPr>
            <a:spAutoFit/>
          </a:bodyPr>
          <a:lstStyle/>
          <a:p>
            <a:pPr algn="just">
              <a:lnSpc>
                <a:spcPct val="115000"/>
              </a:lnSpc>
              <a:spcBef>
                <a:spcPts val="1200"/>
              </a:spcBef>
              <a:spcAft>
                <a:spcPts val="0"/>
              </a:spcAft>
            </a:pPr>
            <a:r>
              <a:rPr lang="es-ES" dirty="0" smtClean="0">
                <a:latin typeface="+mj-lt"/>
                <a:ea typeface="Calibri" panose="020F0502020204030204" pitchFamily="34" charset="0"/>
                <a:cs typeface="Times New Roman" panose="02020603050405020304" pitchFamily="18" charset="0"/>
              </a:rPr>
              <a:t>.</a:t>
            </a:r>
            <a:endParaRPr lang="es-AR" sz="16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472951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40049" y="3140309"/>
            <a:ext cx="8126362" cy="1697162"/>
          </a:xfrm>
        </p:spPr>
        <p:txBody>
          <a:bodyPr>
            <a:noAutofit/>
          </a:bodyPr>
          <a:lstStyle/>
          <a:p>
            <a:pPr lvl="0" defTabSz="914400">
              <a:spcBef>
                <a:spcPts val="0"/>
              </a:spcBef>
              <a:spcAft>
                <a:spcPts val="0"/>
              </a:spcAft>
              <a:buClrTx/>
              <a:buSzTx/>
              <a:defRPr/>
            </a:pPr>
            <a:r>
              <a:rPr lang="es-ES_tradnl" sz="2400" b="1" cap="none" dirty="0" smtClean="0">
                <a:solidFill>
                  <a:schemeClr val="accent1">
                    <a:lumMod val="75000"/>
                  </a:schemeClr>
                </a:solidFill>
                <a:latin typeface="Century Gothic" pitchFamily="34" charset="0"/>
                <a:ea typeface="Verdana" pitchFamily="34" charset="0"/>
                <a:cs typeface="Consolas" pitchFamily="49" charset="0"/>
              </a:rPr>
              <a:t>¡Muchas Gracias!</a:t>
            </a:r>
          </a:p>
          <a:p>
            <a:pPr lvl="0" defTabSz="914400">
              <a:spcBef>
                <a:spcPts val="0"/>
              </a:spcBef>
              <a:spcAft>
                <a:spcPts val="0"/>
              </a:spcAft>
              <a:buClrTx/>
              <a:buSzTx/>
              <a:defRPr/>
            </a:pPr>
            <a:endParaRPr lang="es-ES_tradnl" sz="2400" cap="none" dirty="0" smtClean="0">
              <a:solidFill>
                <a:schemeClr val="accent1">
                  <a:lumMod val="75000"/>
                </a:schemeClr>
              </a:solidFill>
              <a:latin typeface="Century Gothic" pitchFamily="34" charset="0"/>
              <a:ea typeface="Verdana" pitchFamily="34" charset="0"/>
              <a:cs typeface="Consolas" pitchFamily="49" charset="0"/>
            </a:endParaRPr>
          </a:p>
          <a:p>
            <a:pPr lvl="0" defTabSz="914400">
              <a:spcBef>
                <a:spcPts val="0"/>
              </a:spcBef>
              <a:spcAft>
                <a:spcPts val="0"/>
              </a:spcAft>
              <a:buClrTx/>
              <a:buSzTx/>
              <a:defRPr/>
            </a:pPr>
            <a:r>
              <a:rPr lang="es-ES_tradnl" sz="2400" cap="none" dirty="0" smtClean="0">
                <a:solidFill>
                  <a:schemeClr val="accent1">
                    <a:lumMod val="75000"/>
                  </a:schemeClr>
                </a:solidFill>
                <a:latin typeface="Century Gothic" pitchFamily="34" charset="0"/>
                <a:ea typeface="Verdana" pitchFamily="34" charset="0"/>
                <a:cs typeface="Consolas" pitchFamily="49" charset="0"/>
              </a:rPr>
              <a:t>mcelestegomez.arg@gmail.com</a:t>
            </a:r>
            <a:endParaRPr lang="es-AR" cap="none" dirty="0" smtClean="0">
              <a:solidFill>
                <a:schemeClr val="accent1">
                  <a:lumMod val="75000"/>
                </a:schemeClr>
              </a:solidFill>
              <a:latin typeface="Century Gothic" pitchFamily="34" charset="0"/>
              <a:ea typeface="Verdana" pitchFamily="34" charset="0"/>
              <a:cs typeface="Verdana" pitchFamily="34" charset="0"/>
            </a:endParaRPr>
          </a:p>
        </p:txBody>
      </p:sp>
      <p:sp>
        <p:nvSpPr>
          <p:cNvPr id="4" name="Título 5"/>
          <p:cNvSpPr txBox="1">
            <a:spLocks/>
          </p:cNvSpPr>
          <p:nvPr/>
        </p:nvSpPr>
        <p:spPr>
          <a:xfrm>
            <a:off x="340049" y="1278798"/>
            <a:ext cx="7975308" cy="2235022"/>
          </a:xfrm>
          <a:prstGeom prst="rect">
            <a:avLst/>
          </a:prstGeom>
        </p:spPr>
        <p:txBody>
          <a:bodyPr vert="horz" lIns="0" tIns="45720" rIns="0" bIns="45720" rtlCol="0" anchor="t">
            <a:noAutofit/>
          </a:bodyPr>
          <a:lstStyle/>
          <a:p>
            <a:pPr marL="0" marR="0" lvl="0" indent="0" algn="l" defTabSz="914400" rtl="0" eaLnBrk="1" fontAlgn="auto" latinLnBrk="0" hangingPunct="1">
              <a:spcBef>
                <a:spcPct val="0"/>
              </a:spcBef>
              <a:spcAft>
                <a:spcPts val="0"/>
              </a:spcAft>
              <a:buClrTx/>
              <a:buSzTx/>
              <a:buFontTx/>
              <a:buNone/>
              <a:tabLst/>
              <a:defRPr/>
            </a:pPr>
            <a:r>
              <a:rPr kumimoji="0" lang="es-ES_tradnl" sz="2800" b="1" i="0" u="none" strike="noStrike" kern="1200" spc="0" normalizeH="0" baseline="0" noProof="0" dirty="0" smtClean="0">
                <a:ln>
                  <a:noFill/>
                </a:ln>
                <a:solidFill>
                  <a:schemeClr val="accent4">
                    <a:lumMod val="50000"/>
                  </a:schemeClr>
                </a:solidFill>
                <a:effectLst/>
                <a:uLnTx/>
                <a:uFillTx/>
                <a:latin typeface="Century Gothic" pitchFamily="34" charset="0"/>
                <a:ea typeface="Verdana" pitchFamily="34" charset="0"/>
                <a:cs typeface="Consolas" pitchFamily="49" charset="0"/>
              </a:rPr>
              <a:t>Dimensiones de</a:t>
            </a:r>
            <a:r>
              <a:rPr kumimoji="0" lang="es-ES_tradnl" sz="2800" b="1" i="0" u="none" strike="noStrike" kern="1200" spc="0" normalizeH="0" noProof="0" dirty="0" smtClean="0">
                <a:ln>
                  <a:noFill/>
                </a:ln>
                <a:solidFill>
                  <a:schemeClr val="accent4">
                    <a:lumMod val="50000"/>
                  </a:schemeClr>
                </a:solidFill>
                <a:effectLst/>
                <a:uLnTx/>
                <a:uFillTx/>
                <a:latin typeface="Century Gothic" pitchFamily="34" charset="0"/>
                <a:ea typeface="Verdana" pitchFamily="34" charset="0"/>
                <a:cs typeface="Consolas" pitchFamily="49" charset="0"/>
              </a:rPr>
              <a:t> poder sindical </a:t>
            </a:r>
          </a:p>
          <a:p>
            <a:pPr marL="0" marR="0" lvl="0" indent="0" algn="l" defTabSz="914400" rtl="0" eaLnBrk="1" fontAlgn="auto" latinLnBrk="0" hangingPunct="1">
              <a:spcBef>
                <a:spcPct val="0"/>
              </a:spcBef>
              <a:spcAft>
                <a:spcPts val="0"/>
              </a:spcAft>
              <a:buClrTx/>
              <a:buSzTx/>
              <a:buFontTx/>
              <a:buNone/>
              <a:tabLst/>
              <a:defRPr/>
            </a:pPr>
            <a:r>
              <a:rPr lang="es-ES_tradnl" sz="2800" b="1" dirty="0" smtClean="0">
                <a:solidFill>
                  <a:schemeClr val="accent4">
                    <a:lumMod val="50000"/>
                  </a:schemeClr>
                </a:solidFill>
                <a:latin typeface="Century Gothic" pitchFamily="34" charset="0"/>
                <a:ea typeface="Verdana" pitchFamily="34" charset="0"/>
                <a:cs typeface="Consolas" pitchFamily="49" charset="0"/>
              </a:rPr>
              <a:t>y</a:t>
            </a:r>
            <a:r>
              <a:rPr kumimoji="0" lang="es-ES_tradnl" sz="2800" b="1" i="0" u="none" strike="noStrike" kern="1200" spc="0" normalizeH="0" noProof="0" dirty="0" smtClean="0">
                <a:ln>
                  <a:noFill/>
                </a:ln>
                <a:solidFill>
                  <a:schemeClr val="accent4">
                    <a:lumMod val="50000"/>
                  </a:schemeClr>
                </a:solidFill>
                <a:effectLst/>
                <a:uLnTx/>
                <a:uFillTx/>
                <a:latin typeface="Century Gothic" pitchFamily="34" charset="0"/>
                <a:ea typeface="Verdana" pitchFamily="34" charset="0"/>
                <a:cs typeface="Consolas" pitchFamily="49" charset="0"/>
              </a:rPr>
              <a:t> efectos en la desigualdad salarial argentina</a:t>
            </a:r>
            <a:endParaRPr kumimoji="0" lang="es-AR" sz="2800" b="1" i="0" u="none" strike="noStrike" kern="1200" spc="0" normalizeH="0" baseline="0" noProof="0" dirty="0">
              <a:ln>
                <a:noFill/>
              </a:ln>
              <a:solidFill>
                <a:schemeClr val="accent4">
                  <a:lumMod val="50000"/>
                </a:schemeClr>
              </a:solidFill>
              <a:effectLst/>
              <a:uLnTx/>
              <a:uFillTx/>
              <a:latin typeface="Century Gothic" pitchFamily="34" charset="0"/>
              <a:ea typeface="Verdana" pitchFamily="34" charset="0"/>
              <a:cs typeface="Consolas" pitchFamily="49" charset="0"/>
            </a:endParaRPr>
          </a:p>
        </p:txBody>
      </p:sp>
      <p:sp>
        <p:nvSpPr>
          <p:cNvPr id="5" name="Subtítulo 6"/>
          <p:cNvSpPr txBox="1">
            <a:spLocks/>
          </p:cNvSpPr>
          <p:nvPr/>
        </p:nvSpPr>
        <p:spPr>
          <a:xfrm>
            <a:off x="211637" y="3319933"/>
            <a:ext cx="7903664" cy="994893"/>
          </a:xfrm>
          <a:prstGeom prst="rect">
            <a:avLst/>
          </a:prstGeom>
        </p:spPr>
        <p:txBody>
          <a:bodyPr vert="horz" lIns="0" tIns="45720" rIns="0" bIns="45720" rtlCol="0">
            <a:noAutofit/>
          </a:bodyPr>
          <a:lstStyle/>
          <a:p>
            <a:pPr marL="0" marR="0" lvl="0" indent="0" algn="l" defTabSz="914400" rtl="0" eaLnBrk="1" fontAlgn="auto" latinLnBrk="0" hangingPunct="1">
              <a:lnSpc>
                <a:spcPct val="90000"/>
              </a:lnSpc>
              <a:spcBef>
                <a:spcPts val="0"/>
              </a:spcBef>
              <a:spcAft>
                <a:spcPts val="0"/>
              </a:spcAft>
              <a:buClrTx/>
              <a:buSzTx/>
              <a:buFont typeface="Wingdings" panose="05000000000000000000" pitchFamily="2" charset="2"/>
              <a:buNone/>
              <a:tabLst/>
              <a:defRPr/>
            </a:pPr>
            <a:r>
              <a:rPr kumimoji="0" lang="es-AR" b="1" i="0" u="none" strike="noStrike" kern="1200" cap="none" spc="0" normalizeH="0" baseline="0" noProof="0" dirty="0" smtClean="0">
                <a:ln>
                  <a:noFill/>
                </a:ln>
                <a:effectLst/>
                <a:uLnTx/>
                <a:uFillTx/>
                <a:latin typeface="Century Gothic" pitchFamily="34" charset="0"/>
                <a:ea typeface="Verdana" pitchFamily="34" charset="0"/>
                <a:cs typeface="Verdana" pitchFamily="34" charset="0"/>
              </a:rPr>
              <a:t/>
            </a:r>
            <a:br>
              <a:rPr kumimoji="0" lang="es-AR" b="1" i="0" u="none" strike="noStrike" kern="1200" cap="none" spc="0" normalizeH="0" baseline="0" noProof="0" dirty="0" smtClean="0">
                <a:ln>
                  <a:noFill/>
                </a:ln>
                <a:effectLst/>
                <a:uLnTx/>
                <a:uFillTx/>
                <a:latin typeface="Century Gothic" pitchFamily="34" charset="0"/>
                <a:ea typeface="Verdana" pitchFamily="34" charset="0"/>
                <a:cs typeface="Verdana" pitchFamily="34" charset="0"/>
              </a:rPr>
            </a:br>
            <a:endParaRPr kumimoji="0" lang="es-AR" b="1" i="0" u="none" strike="noStrike" kern="1200" cap="none" spc="0" normalizeH="0" baseline="0" noProof="0" dirty="0" smtClean="0">
              <a:ln>
                <a:noFill/>
              </a:ln>
              <a:effectLst/>
              <a:uLnTx/>
              <a:uFillTx/>
              <a:latin typeface="Century Gothic" pitchFamily="34" charset="0"/>
              <a:ea typeface="Verdana" pitchFamily="34" charset="0"/>
              <a:cs typeface="Verdana" pitchFamily="34" charset="0"/>
            </a:endParaRPr>
          </a:p>
        </p:txBody>
      </p:sp>
      <p:pic>
        <p:nvPicPr>
          <p:cNvPr id="6" name="Picture 2" descr="https://www.eldesconcierto.cl/wp-content/uploads/2016/04/escenaobrera-580x350.jpg"/>
          <p:cNvPicPr>
            <a:picLocks noChangeAspect="1" noChangeArrowheads="1"/>
          </p:cNvPicPr>
          <p:nvPr/>
        </p:nvPicPr>
        <p:blipFill>
          <a:blip r:embed="rId2">
            <a:duotone>
              <a:schemeClr val="accent1">
                <a:shade val="45000"/>
                <a:satMod val="135000"/>
              </a:schemeClr>
              <a:prstClr val="white"/>
            </a:duotone>
          </a:blip>
          <a:srcRect l="12646" r="12646"/>
          <a:stretch>
            <a:fillRect/>
          </a:stretch>
        </p:blipFill>
        <p:spPr bwMode="auto">
          <a:xfrm>
            <a:off x="9481793" y="1281566"/>
            <a:ext cx="2517073" cy="26543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8" name="7 Rectángulo"/>
          <p:cNvSpPr/>
          <p:nvPr/>
        </p:nvSpPr>
        <p:spPr>
          <a:xfrm>
            <a:off x="8869483" y="6206328"/>
            <a:ext cx="3129383" cy="341632"/>
          </a:xfrm>
          <a:prstGeom prst="rect">
            <a:avLst/>
          </a:prstGeom>
        </p:spPr>
        <p:txBody>
          <a:bodyPr wrap="none">
            <a:spAutoFit/>
          </a:bodyPr>
          <a:lstStyle/>
          <a:p>
            <a:pPr lvl="0" algn="ctr">
              <a:lnSpc>
                <a:spcPct val="90000"/>
              </a:lnSpc>
              <a:defRPr/>
            </a:pPr>
            <a:r>
              <a:rPr lang="es-ES" b="1" dirty="0" smtClean="0">
                <a:solidFill>
                  <a:schemeClr val="accent4">
                    <a:lumMod val="75000"/>
                  </a:schemeClr>
                </a:solidFill>
                <a:latin typeface="Century Gothic" pitchFamily="34" charset="0"/>
                <a:ea typeface="Verdana" pitchFamily="34" charset="0"/>
                <a:cs typeface="Consolas" pitchFamily="49" charset="0"/>
              </a:rPr>
              <a:t>CÓRDOBA, MAYO DE 2019</a:t>
            </a:r>
            <a:endParaRPr lang="es-AR" b="1" dirty="0">
              <a:solidFill>
                <a:schemeClr val="accent4">
                  <a:lumMod val="75000"/>
                </a:schemeClr>
              </a:solidFill>
              <a:latin typeface="Century Gothic" pitchFamily="34" charset="0"/>
              <a:ea typeface="Verdana" pitchFamily="34" charset="0"/>
              <a:cs typeface="Consolas" pitchFamily="49" charset="0"/>
            </a:endParaRPr>
          </a:p>
        </p:txBody>
      </p:sp>
    </p:spTree>
    <p:extLst>
      <p:ext uri="{BB962C8B-B14F-4D97-AF65-F5344CB8AC3E}">
        <p14:creationId xmlns:p14="http://schemas.microsoft.com/office/powerpoint/2010/main" val="40054406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Text Placeholder 2"/>
          <p:cNvSpPr>
            <a:spLocks noGrp="1"/>
          </p:cNvSpPr>
          <p:nvPr>
            <p:ph type="body" idx="1"/>
          </p:nvPr>
        </p:nvSpPr>
        <p:spPr>
          <a:xfrm>
            <a:off x="722382" y="1431909"/>
            <a:ext cx="10747235" cy="860400"/>
          </a:xfrm>
        </p:spPr>
        <p:txBody>
          <a:bodyPr>
            <a:noAutofit/>
          </a:bodyPr>
          <a:lstStyle/>
          <a:p>
            <a:r>
              <a:rPr lang="es-AR" sz="1200" dirty="0" err="1" smtClean="0">
                <a:solidFill>
                  <a:schemeClr val="bg2">
                    <a:lumMod val="25000"/>
                  </a:schemeClr>
                </a:solidFill>
              </a:rPr>
              <a:t>Ashenfelter</a:t>
            </a:r>
            <a:r>
              <a:rPr lang="es-AR" sz="1200" dirty="0" smtClean="0">
                <a:solidFill>
                  <a:schemeClr val="bg2">
                    <a:lumMod val="25000"/>
                  </a:schemeClr>
                </a:solidFill>
              </a:rPr>
              <a:t>, O. (1971). </a:t>
            </a:r>
            <a:r>
              <a:rPr lang="es-AR" sz="1200" dirty="0" err="1" smtClean="0">
                <a:solidFill>
                  <a:schemeClr val="bg2">
                    <a:lumMod val="25000"/>
                  </a:schemeClr>
                </a:solidFill>
              </a:rPr>
              <a:t>The</a:t>
            </a:r>
            <a:r>
              <a:rPr lang="es-AR" sz="1200" dirty="0" smtClean="0">
                <a:solidFill>
                  <a:schemeClr val="bg2">
                    <a:lumMod val="25000"/>
                  </a:schemeClr>
                </a:solidFill>
              </a:rPr>
              <a:t> </a:t>
            </a:r>
            <a:r>
              <a:rPr lang="es-AR" sz="1200" dirty="0" err="1" smtClean="0">
                <a:solidFill>
                  <a:schemeClr val="bg2">
                    <a:lumMod val="25000"/>
                  </a:schemeClr>
                </a:solidFill>
              </a:rPr>
              <a:t>effect</a:t>
            </a:r>
            <a:r>
              <a:rPr lang="es-AR" sz="1200" dirty="0" smtClean="0">
                <a:solidFill>
                  <a:schemeClr val="bg2">
                    <a:lumMod val="25000"/>
                  </a:schemeClr>
                </a:solidFill>
              </a:rPr>
              <a:t> of </a:t>
            </a:r>
            <a:r>
              <a:rPr lang="es-AR" sz="1200" dirty="0" err="1" smtClean="0">
                <a:solidFill>
                  <a:schemeClr val="bg2">
                    <a:lumMod val="25000"/>
                  </a:schemeClr>
                </a:solidFill>
              </a:rPr>
              <a:t>unionization</a:t>
            </a:r>
            <a:r>
              <a:rPr lang="es-AR" sz="1200" dirty="0" smtClean="0">
                <a:solidFill>
                  <a:schemeClr val="bg2">
                    <a:lumMod val="25000"/>
                  </a:schemeClr>
                </a:solidFill>
              </a:rPr>
              <a:t> </a:t>
            </a:r>
            <a:r>
              <a:rPr lang="es-AR" sz="1200" dirty="0" err="1" smtClean="0">
                <a:solidFill>
                  <a:schemeClr val="bg2">
                    <a:lumMod val="25000"/>
                  </a:schemeClr>
                </a:solidFill>
              </a:rPr>
              <a:t>on</a:t>
            </a:r>
            <a:r>
              <a:rPr lang="es-AR" sz="1200" dirty="0" smtClean="0">
                <a:solidFill>
                  <a:schemeClr val="bg2">
                    <a:lumMod val="25000"/>
                  </a:schemeClr>
                </a:solidFill>
              </a:rPr>
              <a:t> </a:t>
            </a:r>
            <a:r>
              <a:rPr lang="es-AR" sz="1200" dirty="0" err="1" smtClean="0">
                <a:solidFill>
                  <a:schemeClr val="bg2">
                    <a:lumMod val="25000"/>
                  </a:schemeClr>
                </a:solidFill>
              </a:rPr>
              <a:t>wages</a:t>
            </a:r>
            <a:r>
              <a:rPr lang="es-AR" sz="1200" dirty="0" smtClean="0">
                <a:solidFill>
                  <a:schemeClr val="bg2">
                    <a:lumMod val="25000"/>
                  </a:schemeClr>
                </a:solidFill>
              </a:rPr>
              <a:t> in </a:t>
            </a:r>
            <a:r>
              <a:rPr lang="es-AR" sz="1200" dirty="0" err="1" smtClean="0">
                <a:solidFill>
                  <a:schemeClr val="bg2">
                    <a:lumMod val="25000"/>
                  </a:schemeClr>
                </a:solidFill>
              </a:rPr>
              <a:t>the</a:t>
            </a:r>
            <a:r>
              <a:rPr lang="es-AR" sz="1200" dirty="0" smtClean="0">
                <a:solidFill>
                  <a:schemeClr val="bg2">
                    <a:lumMod val="25000"/>
                  </a:schemeClr>
                </a:solidFill>
              </a:rPr>
              <a:t> </a:t>
            </a:r>
            <a:r>
              <a:rPr lang="es-AR" sz="1200" dirty="0" err="1" smtClean="0">
                <a:solidFill>
                  <a:schemeClr val="bg2">
                    <a:lumMod val="25000"/>
                  </a:schemeClr>
                </a:solidFill>
              </a:rPr>
              <a:t>public</a:t>
            </a:r>
            <a:r>
              <a:rPr lang="es-AR" sz="1200" dirty="0" smtClean="0">
                <a:solidFill>
                  <a:schemeClr val="bg2">
                    <a:lumMod val="25000"/>
                  </a:schemeClr>
                </a:solidFill>
              </a:rPr>
              <a:t> sector: </a:t>
            </a:r>
            <a:r>
              <a:rPr lang="es-AR" sz="1200" dirty="0" err="1" smtClean="0">
                <a:solidFill>
                  <a:schemeClr val="bg2">
                    <a:lumMod val="25000"/>
                  </a:schemeClr>
                </a:solidFill>
              </a:rPr>
              <a:t>The</a:t>
            </a:r>
            <a:r>
              <a:rPr lang="es-AR" sz="1200" dirty="0" smtClean="0">
                <a:solidFill>
                  <a:schemeClr val="bg2">
                    <a:lumMod val="25000"/>
                  </a:schemeClr>
                </a:solidFill>
              </a:rPr>
              <a:t> case of </a:t>
            </a:r>
            <a:r>
              <a:rPr lang="es-AR" sz="1200" dirty="0" err="1" smtClean="0">
                <a:solidFill>
                  <a:schemeClr val="bg2">
                    <a:lumMod val="25000"/>
                  </a:schemeClr>
                </a:solidFill>
              </a:rPr>
              <a:t>fire</a:t>
            </a:r>
            <a:r>
              <a:rPr lang="es-AR" sz="1200" dirty="0" smtClean="0">
                <a:solidFill>
                  <a:schemeClr val="bg2">
                    <a:lumMod val="25000"/>
                  </a:schemeClr>
                </a:solidFill>
              </a:rPr>
              <a:t> </a:t>
            </a:r>
            <a:r>
              <a:rPr lang="es-AR" sz="1200" dirty="0" err="1" smtClean="0">
                <a:solidFill>
                  <a:schemeClr val="bg2">
                    <a:lumMod val="25000"/>
                  </a:schemeClr>
                </a:solidFill>
              </a:rPr>
              <a:t>fighters</a:t>
            </a:r>
            <a:r>
              <a:rPr lang="es-AR" sz="1200" dirty="0" smtClean="0">
                <a:solidFill>
                  <a:schemeClr val="bg2">
                    <a:lumMod val="25000"/>
                  </a:schemeClr>
                </a:solidFill>
              </a:rPr>
              <a:t>. ILR </a:t>
            </a:r>
            <a:r>
              <a:rPr lang="es-AR" sz="1200" dirty="0" err="1" smtClean="0">
                <a:solidFill>
                  <a:schemeClr val="bg2">
                    <a:lumMod val="25000"/>
                  </a:schemeClr>
                </a:solidFill>
              </a:rPr>
              <a:t>Review</a:t>
            </a:r>
            <a:r>
              <a:rPr lang="es-AR" sz="1200" dirty="0" smtClean="0">
                <a:solidFill>
                  <a:schemeClr val="bg2">
                    <a:lumMod val="25000"/>
                  </a:schemeClr>
                </a:solidFill>
              </a:rPr>
              <a:t>, 24(2), 191-202. </a:t>
            </a:r>
          </a:p>
          <a:p>
            <a:r>
              <a:rPr lang="es-AR" sz="1200" dirty="0" err="1" smtClean="0">
                <a:solidFill>
                  <a:schemeClr val="bg2">
                    <a:lumMod val="25000"/>
                  </a:schemeClr>
                </a:solidFill>
              </a:rPr>
              <a:t>Ashenfelter</a:t>
            </a:r>
            <a:r>
              <a:rPr lang="es-AR" sz="1200" dirty="0" smtClean="0">
                <a:solidFill>
                  <a:schemeClr val="bg2">
                    <a:lumMod val="25000"/>
                  </a:schemeClr>
                </a:solidFill>
              </a:rPr>
              <a:t>, O., &amp; Johnson, G. E. (1972). </a:t>
            </a:r>
            <a:r>
              <a:rPr lang="es-AR" sz="1200" dirty="0" err="1" smtClean="0">
                <a:solidFill>
                  <a:schemeClr val="bg2">
                    <a:lumMod val="25000"/>
                  </a:schemeClr>
                </a:solidFill>
              </a:rPr>
              <a:t>Unionism</a:t>
            </a:r>
            <a:r>
              <a:rPr lang="es-AR" sz="1200" dirty="0" smtClean="0">
                <a:solidFill>
                  <a:schemeClr val="bg2">
                    <a:lumMod val="25000"/>
                  </a:schemeClr>
                </a:solidFill>
              </a:rPr>
              <a:t>, </a:t>
            </a:r>
            <a:r>
              <a:rPr lang="es-AR" sz="1200" dirty="0" err="1" smtClean="0">
                <a:solidFill>
                  <a:schemeClr val="bg2">
                    <a:lumMod val="25000"/>
                  </a:schemeClr>
                </a:solidFill>
              </a:rPr>
              <a:t>relative</a:t>
            </a:r>
            <a:r>
              <a:rPr lang="es-AR" sz="1200" dirty="0" smtClean="0">
                <a:solidFill>
                  <a:schemeClr val="bg2">
                    <a:lumMod val="25000"/>
                  </a:schemeClr>
                </a:solidFill>
              </a:rPr>
              <a:t> </a:t>
            </a:r>
            <a:r>
              <a:rPr lang="es-AR" sz="1200" dirty="0" err="1" smtClean="0">
                <a:solidFill>
                  <a:schemeClr val="bg2">
                    <a:lumMod val="25000"/>
                  </a:schemeClr>
                </a:solidFill>
              </a:rPr>
              <a:t>wages</a:t>
            </a:r>
            <a:r>
              <a:rPr lang="es-AR" sz="1200" dirty="0" smtClean="0">
                <a:solidFill>
                  <a:schemeClr val="bg2">
                    <a:lumMod val="25000"/>
                  </a:schemeClr>
                </a:solidFill>
              </a:rPr>
              <a:t>, and labor </a:t>
            </a:r>
            <a:r>
              <a:rPr lang="es-AR" sz="1200" dirty="0" err="1" smtClean="0">
                <a:solidFill>
                  <a:schemeClr val="bg2">
                    <a:lumMod val="25000"/>
                  </a:schemeClr>
                </a:solidFill>
              </a:rPr>
              <a:t>quality</a:t>
            </a:r>
            <a:r>
              <a:rPr lang="es-AR" sz="1200" dirty="0" smtClean="0">
                <a:solidFill>
                  <a:schemeClr val="bg2">
                    <a:lumMod val="25000"/>
                  </a:schemeClr>
                </a:solidFill>
              </a:rPr>
              <a:t> in US </a:t>
            </a:r>
            <a:r>
              <a:rPr lang="es-AR" sz="1200" dirty="0" err="1" smtClean="0">
                <a:solidFill>
                  <a:schemeClr val="bg2">
                    <a:lumMod val="25000"/>
                  </a:schemeClr>
                </a:solidFill>
              </a:rPr>
              <a:t>manufacturing</a:t>
            </a:r>
            <a:r>
              <a:rPr lang="es-AR" sz="1200" dirty="0" smtClean="0">
                <a:solidFill>
                  <a:schemeClr val="bg2">
                    <a:lumMod val="25000"/>
                  </a:schemeClr>
                </a:solidFill>
              </a:rPr>
              <a:t> industries. International </a:t>
            </a:r>
            <a:r>
              <a:rPr lang="es-AR" sz="1200" dirty="0" err="1" smtClean="0">
                <a:solidFill>
                  <a:schemeClr val="bg2">
                    <a:lumMod val="25000"/>
                  </a:schemeClr>
                </a:solidFill>
              </a:rPr>
              <a:t>Economic</a:t>
            </a:r>
            <a:r>
              <a:rPr lang="es-AR" sz="1200" dirty="0" smtClean="0">
                <a:solidFill>
                  <a:schemeClr val="bg2">
                    <a:lumMod val="25000"/>
                  </a:schemeClr>
                </a:solidFill>
              </a:rPr>
              <a:t> </a:t>
            </a:r>
            <a:r>
              <a:rPr lang="es-AR" sz="1200" dirty="0" err="1" smtClean="0">
                <a:solidFill>
                  <a:schemeClr val="bg2">
                    <a:lumMod val="25000"/>
                  </a:schemeClr>
                </a:solidFill>
              </a:rPr>
              <a:t>Review</a:t>
            </a:r>
            <a:r>
              <a:rPr lang="es-AR" sz="1200" dirty="0" smtClean="0">
                <a:solidFill>
                  <a:schemeClr val="bg2">
                    <a:lumMod val="25000"/>
                  </a:schemeClr>
                </a:solidFill>
              </a:rPr>
              <a:t>, 488-508. </a:t>
            </a:r>
          </a:p>
          <a:p>
            <a:r>
              <a:rPr lang="es-AR" sz="1200" dirty="0" err="1" smtClean="0">
                <a:solidFill>
                  <a:schemeClr val="bg2">
                    <a:lumMod val="25000"/>
                  </a:schemeClr>
                </a:solidFill>
              </a:rPr>
              <a:t>Adamovsky</a:t>
            </a:r>
            <a:r>
              <a:rPr lang="es-AR" sz="1200" dirty="0" smtClean="0">
                <a:solidFill>
                  <a:schemeClr val="bg2">
                    <a:lumMod val="25000"/>
                  </a:schemeClr>
                </a:solidFill>
              </a:rPr>
              <a:t>, E. (2012). </a:t>
            </a:r>
            <a:r>
              <a:rPr lang="es-AR" sz="1200" i="1" dirty="0" smtClean="0">
                <a:solidFill>
                  <a:schemeClr val="bg2">
                    <a:lumMod val="25000"/>
                  </a:schemeClr>
                </a:solidFill>
              </a:rPr>
              <a:t>Historia de las clases populares en la Argentina: desde 1880 hasta 2003</a:t>
            </a:r>
            <a:r>
              <a:rPr lang="es-AR" sz="1200" dirty="0" smtClean="0">
                <a:solidFill>
                  <a:schemeClr val="bg2">
                    <a:lumMod val="25000"/>
                  </a:schemeClr>
                </a:solidFill>
              </a:rPr>
              <a:t>. Sudamericana.</a:t>
            </a:r>
          </a:p>
          <a:p>
            <a:r>
              <a:rPr lang="es-AR" sz="1200" dirty="0" smtClean="0">
                <a:solidFill>
                  <a:schemeClr val="bg2">
                    <a:lumMod val="25000"/>
                  </a:schemeClr>
                </a:solidFill>
              </a:rPr>
              <a:t>Alejo, J., &amp; Casanova, L. (2016). Negociación colectiva y cambios distributivos en los ingresos laborales en Argentina. </a:t>
            </a:r>
            <a:r>
              <a:rPr lang="es-AR" sz="1200" i="1" dirty="0" smtClean="0">
                <a:solidFill>
                  <a:schemeClr val="bg2">
                    <a:lumMod val="25000"/>
                  </a:schemeClr>
                </a:solidFill>
              </a:rPr>
              <a:t>Revista de Economía Política de Buenos Aires</a:t>
            </a:r>
            <a:r>
              <a:rPr lang="es-AR" sz="1200" dirty="0" smtClean="0">
                <a:solidFill>
                  <a:schemeClr val="bg2">
                    <a:lumMod val="25000"/>
                  </a:schemeClr>
                </a:solidFill>
              </a:rPr>
              <a:t>, (15), 65-97.</a:t>
            </a:r>
          </a:p>
          <a:p>
            <a:r>
              <a:rPr lang="en-US" sz="1200" dirty="0" smtClean="0">
                <a:solidFill>
                  <a:schemeClr val="bg2">
                    <a:lumMod val="25000"/>
                  </a:schemeClr>
                </a:solidFill>
              </a:rPr>
              <a:t>Boeri, T., &amp; Van Ours, J. (2013). </a:t>
            </a:r>
            <a:r>
              <a:rPr lang="en-US" sz="1200" i="1" dirty="0" smtClean="0">
                <a:solidFill>
                  <a:schemeClr val="bg2">
                    <a:lumMod val="25000"/>
                  </a:schemeClr>
                </a:solidFill>
              </a:rPr>
              <a:t>The economics of imperfect labor markets</a:t>
            </a:r>
            <a:r>
              <a:rPr lang="en-US" sz="1200" dirty="0" smtClean="0">
                <a:solidFill>
                  <a:schemeClr val="bg2">
                    <a:lumMod val="25000"/>
                  </a:schemeClr>
                </a:solidFill>
              </a:rPr>
              <a:t>. Princeton University Press</a:t>
            </a:r>
            <a:endParaRPr lang="es-AR" sz="1200" dirty="0" smtClean="0">
              <a:solidFill>
                <a:schemeClr val="bg2">
                  <a:lumMod val="25000"/>
                </a:schemeClr>
              </a:solidFill>
            </a:endParaRPr>
          </a:p>
          <a:p>
            <a:r>
              <a:rPr lang="en-US" sz="1200" dirty="0" smtClean="0">
                <a:solidFill>
                  <a:schemeClr val="bg2">
                    <a:lumMod val="25000"/>
                  </a:schemeClr>
                </a:solidFill>
              </a:rPr>
              <a:t>Card, D., Lemieux, T., &amp; Riddell, W. C. (2004). Unions and wage inequality. </a:t>
            </a:r>
            <a:r>
              <a:rPr lang="en-US" sz="1200" i="1" dirty="0" smtClean="0">
                <a:solidFill>
                  <a:schemeClr val="bg2">
                    <a:lumMod val="25000"/>
                  </a:schemeClr>
                </a:solidFill>
              </a:rPr>
              <a:t>Journal of Labor Research</a:t>
            </a:r>
            <a:r>
              <a:rPr lang="en-US" sz="1200" dirty="0" smtClean="0">
                <a:solidFill>
                  <a:schemeClr val="bg2">
                    <a:lumMod val="25000"/>
                  </a:schemeClr>
                </a:solidFill>
              </a:rPr>
              <a:t>, </a:t>
            </a:r>
            <a:r>
              <a:rPr lang="en-US" sz="1200" i="1" dirty="0" smtClean="0">
                <a:solidFill>
                  <a:schemeClr val="bg2">
                    <a:lumMod val="25000"/>
                  </a:schemeClr>
                </a:solidFill>
              </a:rPr>
              <a:t>25</a:t>
            </a:r>
            <a:r>
              <a:rPr lang="en-US" sz="1200" dirty="0" smtClean="0">
                <a:solidFill>
                  <a:schemeClr val="bg2">
                    <a:lumMod val="25000"/>
                  </a:schemeClr>
                </a:solidFill>
              </a:rPr>
              <a:t>(4), 519-559.</a:t>
            </a:r>
            <a:endParaRPr lang="es-AR" sz="1200" dirty="0" smtClean="0">
              <a:solidFill>
                <a:schemeClr val="bg2">
                  <a:lumMod val="25000"/>
                </a:schemeClr>
              </a:solidFill>
            </a:endParaRPr>
          </a:p>
          <a:p>
            <a:r>
              <a:rPr lang="es-AR" sz="1200" dirty="0" smtClean="0">
                <a:solidFill>
                  <a:schemeClr val="bg2">
                    <a:lumMod val="25000"/>
                  </a:schemeClr>
                </a:solidFill>
              </a:rPr>
              <a:t>Correa, J. M., Lombardo, C., &amp; </a:t>
            </a:r>
            <a:r>
              <a:rPr lang="es-AR" sz="1200" dirty="0" err="1" smtClean="0">
                <a:solidFill>
                  <a:schemeClr val="bg2">
                    <a:lumMod val="25000"/>
                  </a:schemeClr>
                </a:solidFill>
              </a:rPr>
              <a:t>Bentivegna</a:t>
            </a:r>
            <a:r>
              <a:rPr lang="es-AR" sz="1200" dirty="0" smtClean="0">
                <a:solidFill>
                  <a:schemeClr val="bg2">
                    <a:lumMod val="25000"/>
                  </a:schemeClr>
                </a:solidFill>
              </a:rPr>
              <a:t>, B. (2018). </a:t>
            </a:r>
            <a:r>
              <a:rPr lang="es-AR" sz="1200" i="1" dirty="0" smtClean="0">
                <a:solidFill>
                  <a:schemeClr val="bg2">
                    <a:lumMod val="25000"/>
                  </a:schemeClr>
                </a:solidFill>
              </a:rPr>
              <a:t>Convenio Colectivo, Sindicatos y Dispersión Salarial: Evidencia de Argentina</a:t>
            </a:r>
            <a:r>
              <a:rPr lang="es-AR" sz="1200" dirty="0" smtClean="0">
                <a:solidFill>
                  <a:schemeClr val="bg2">
                    <a:lumMod val="25000"/>
                  </a:schemeClr>
                </a:solidFill>
              </a:rPr>
              <a:t> (No. 0232). CEDLAS, Universidad Nacional de La Plata.</a:t>
            </a:r>
          </a:p>
          <a:p>
            <a:r>
              <a:rPr lang="en-US" sz="1200" dirty="0" smtClean="0">
                <a:solidFill>
                  <a:schemeClr val="bg2">
                    <a:lumMod val="25000"/>
                  </a:schemeClr>
                </a:solidFill>
              </a:rPr>
              <a:t>Ehrenberg, R. G. (1973). Municipal government structure, unionization, and the wages of fire fighters. </a:t>
            </a:r>
            <a:r>
              <a:rPr lang="es-AR" sz="1200" i="1" dirty="0" smtClean="0">
                <a:solidFill>
                  <a:schemeClr val="bg2">
                    <a:lumMod val="25000"/>
                  </a:schemeClr>
                </a:solidFill>
              </a:rPr>
              <a:t>ILR </a:t>
            </a:r>
            <a:r>
              <a:rPr lang="es-AR" sz="1200" i="1" dirty="0" err="1" smtClean="0">
                <a:solidFill>
                  <a:schemeClr val="bg2">
                    <a:lumMod val="25000"/>
                  </a:schemeClr>
                </a:solidFill>
              </a:rPr>
              <a:t>Review</a:t>
            </a:r>
            <a:r>
              <a:rPr lang="es-AR" sz="1200" dirty="0" smtClean="0">
                <a:solidFill>
                  <a:schemeClr val="bg2">
                    <a:lumMod val="25000"/>
                  </a:schemeClr>
                </a:solidFill>
              </a:rPr>
              <a:t>, 27(1), 36-48.</a:t>
            </a:r>
          </a:p>
          <a:p>
            <a:r>
              <a:rPr lang="en-US" sz="1200" dirty="0" err="1" smtClean="0">
                <a:solidFill>
                  <a:schemeClr val="bg2">
                    <a:lumMod val="25000"/>
                  </a:schemeClr>
                </a:solidFill>
              </a:rPr>
              <a:t>Etchemendy</a:t>
            </a:r>
            <a:r>
              <a:rPr lang="en-US" sz="1200" dirty="0" smtClean="0">
                <a:solidFill>
                  <a:schemeClr val="bg2">
                    <a:lumMod val="25000"/>
                  </a:schemeClr>
                </a:solidFill>
              </a:rPr>
              <a:t>, S., &amp; Collier, R. B. (2007). Down but not out: Union resurgence and segmented </a:t>
            </a:r>
            <a:r>
              <a:rPr lang="en-US" sz="1200" dirty="0" err="1" smtClean="0">
                <a:solidFill>
                  <a:schemeClr val="bg2">
                    <a:lumMod val="25000"/>
                  </a:schemeClr>
                </a:solidFill>
              </a:rPr>
              <a:t>neocorporatism</a:t>
            </a:r>
            <a:r>
              <a:rPr lang="en-US" sz="1200" dirty="0" smtClean="0">
                <a:solidFill>
                  <a:schemeClr val="bg2">
                    <a:lumMod val="25000"/>
                  </a:schemeClr>
                </a:solidFill>
              </a:rPr>
              <a:t> in Argentina (2003–2007). </a:t>
            </a:r>
            <a:r>
              <a:rPr lang="en-US" sz="1200" i="1" dirty="0" smtClean="0">
                <a:solidFill>
                  <a:schemeClr val="bg2">
                    <a:lumMod val="25000"/>
                  </a:schemeClr>
                </a:solidFill>
              </a:rPr>
              <a:t>Politics &amp; Society</a:t>
            </a:r>
            <a:r>
              <a:rPr lang="en-US" sz="1200" dirty="0" smtClean="0">
                <a:solidFill>
                  <a:schemeClr val="bg2">
                    <a:lumMod val="25000"/>
                  </a:schemeClr>
                </a:solidFill>
              </a:rPr>
              <a:t>, </a:t>
            </a:r>
            <a:r>
              <a:rPr lang="en-US" sz="1200" i="1" dirty="0" smtClean="0">
                <a:solidFill>
                  <a:schemeClr val="bg2">
                    <a:lumMod val="25000"/>
                  </a:schemeClr>
                </a:solidFill>
              </a:rPr>
              <a:t>35</a:t>
            </a:r>
            <a:r>
              <a:rPr lang="en-US" sz="1200" dirty="0" smtClean="0">
                <a:solidFill>
                  <a:schemeClr val="bg2">
                    <a:lumMod val="25000"/>
                  </a:schemeClr>
                </a:solidFill>
              </a:rPr>
              <a:t>(3), 363-401.</a:t>
            </a:r>
            <a:endParaRPr lang="es-AR" sz="1200" dirty="0" smtClean="0">
              <a:solidFill>
                <a:schemeClr val="bg2">
                  <a:lumMod val="25000"/>
                </a:schemeClr>
              </a:solidFill>
            </a:endParaRPr>
          </a:p>
          <a:p>
            <a:r>
              <a:rPr lang="en-US" sz="1200" dirty="0" smtClean="0">
                <a:solidFill>
                  <a:schemeClr val="bg2">
                    <a:lumMod val="25000"/>
                  </a:schemeClr>
                </a:solidFill>
              </a:rPr>
              <a:t>Farber, H. S., </a:t>
            </a:r>
            <a:r>
              <a:rPr lang="en-US" sz="1200" dirty="0" err="1" smtClean="0">
                <a:solidFill>
                  <a:schemeClr val="bg2">
                    <a:lumMod val="25000"/>
                  </a:schemeClr>
                </a:solidFill>
              </a:rPr>
              <a:t>Herbst</a:t>
            </a:r>
            <a:r>
              <a:rPr lang="en-US" sz="1200" dirty="0" smtClean="0">
                <a:solidFill>
                  <a:schemeClr val="bg2">
                    <a:lumMod val="25000"/>
                  </a:schemeClr>
                </a:solidFill>
              </a:rPr>
              <a:t>, D., </a:t>
            </a:r>
            <a:r>
              <a:rPr lang="en-US" sz="1200" dirty="0" err="1" smtClean="0">
                <a:solidFill>
                  <a:schemeClr val="bg2">
                    <a:lumMod val="25000"/>
                  </a:schemeClr>
                </a:solidFill>
              </a:rPr>
              <a:t>Kuziemko</a:t>
            </a:r>
            <a:r>
              <a:rPr lang="en-US" sz="1200" dirty="0" smtClean="0">
                <a:solidFill>
                  <a:schemeClr val="bg2">
                    <a:lumMod val="25000"/>
                  </a:schemeClr>
                </a:solidFill>
              </a:rPr>
              <a:t>, I., &amp; Naidu, S. (2018). </a:t>
            </a:r>
            <a:r>
              <a:rPr lang="en-US" sz="1200" i="1" dirty="0" smtClean="0">
                <a:solidFill>
                  <a:schemeClr val="bg2">
                    <a:lumMod val="25000"/>
                  </a:schemeClr>
                </a:solidFill>
              </a:rPr>
              <a:t>Unions and inequality over the twentieth century: New evidence from survey data</a:t>
            </a:r>
            <a:r>
              <a:rPr lang="en-US" sz="1200" dirty="0" smtClean="0">
                <a:solidFill>
                  <a:schemeClr val="bg2">
                    <a:lumMod val="25000"/>
                  </a:schemeClr>
                </a:solidFill>
              </a:rPr>
              <a:t> (No. w24587). National Bureau of Economic Research.</a:t>
            </a:r>
            <a:endParaRPr lang="es-AR" sz="1200" dirty="0" smtClean="0">
              <a:solidFill>
                <a:schemeClr val="bg2">
                  <a:lumMod val="25000"/>
                </a:schemeClr>
              </a:solidFill>
            </a:endParaRPr>
          </a:p>
          <a:p>
            <a:r>
              <a:rPr lang="es-AR" sz="1200" dirty="0" err="1" smtClean="0">
                <a:solidFill>
                  <a:schemeClr val="bg2">
                    <a:lumMod val="25000"/>
                  </a:schemeClr>
                </a:solidFill>
              </a:rPr>
              <a:t>Freeman</a:t>
            </a:r>
            <a:r>
              <a:rPr lang="es-AR" sz="1200" dirty="0" smtClean="0">
                <a:solidFill>
                  <a:schemeClr val="bg2">
                    <a:lumMod val="25000"/>
                  </a:schemeClr>
                </a:solidFill>
              </a:rPr>
              <a:t>, R. B. (1980). </a:t>
            </a:r>
            <a:r>
              <a:rPr lang="es-AR" sz="1200" dirty="0" err="1" smtClean="0">
                <a:solidFill>
                  <a:schemeClr val="bg2">
                    <a:lumMod val="25000"/>
                  </a:schemeClr>
                </a:solidFill>
              </a:rPr>
              <a:t>Unionism</a:t>
            </a:r>
            <a:r>
              <a:rPr lang="es-AR" sz="1200" dirty="0" smtClean="0">
                <a:solidFill>
                  <a:schemeClr val="bg2">
                    <a:lumMod val="25000"/>
                  </a:schemeClr>
                </a:solidFill>
              </a:rPr>
              <a:t> and </a:t>
            </a:r>
            <a:r>
              <a:rPr lang="es-AR" sz="1200" dirty="0" err="1" smtClean="0">
                <a:solidFill>
                  <a:schemeClr val="bg2">
                    <a:lumMod val="25000"/>
                  </a:schemeClr>
                </a:solidFill>
              </a:rPr>
              <a:t>the</a:t>
            </a:r>
            <a:r>
              <a:rPr lang="es-AR" sz="1200" dirty="0" smtClean="0">
                <a:solidFill>
                  <a:schemeClr val="bg2">
                    <a:lumMod val="25000"/>
                  </a:schemeClr>
                </a:solidFill>
              </a:rPr>
              <a:t> </a:t>
            </a:r>
            <a:r>
              <a:rPr lang="es-AR" sz="1200" dirty="0" err="1" smtClean="0">
                <a:solidFill>
                  <a:schemeClr val="bg2">
                    <a:lumMod val="25000"/>
                  </a:schemeClr>
                </a:solidFill>
              </a:rPr>
              <a:t>Dispersion</a:t>
            </a:r>
            <a:r>
              <a:rPr lang="es-AR" sz="1200" dirty="0" smtClean="0">
                <a:solidFill>
                  <a:schemeClr val="bg2">
                    <a:lumMod val="25000"/>
                  </a:schemeClr>
                </a:solidFill>
              </a:rPr>
              <a:t> of </a:t>
            </a:r>
            <a:r>
              <a:rPr lang="es-AR" sz="1200" dirty="0" err="1" smtClean="0">
                <a:solidFill>
                  <a:schemeClr val="bg2">
                    <a:lumMod val="25000"/>
                  </a:schemeClr>
                </a:solidFill>
              </a:rPr>
              <a:t>Wages</a:t>
            </a:r>
            <a:r>
              <a:rPr lang="es-AR" sz="1200" dirty="0" smtClean="0">
                <a:solidFill>
                  <a:schemeClr val="bg2">
                    <a:lumMod val="25000"/>
                  </a:schemeClr>
                </a:solidFill>
              </a:rPr>
              <a:t>. ILR </a:t>
            </a:r>
            <a:r>
              <a:rPr lang="es-AR" sz="1200" dirty="0" err="1" smtClean="0">
                <a:solidFill>
                  <a:schemeClr val="bg2">
                    <a:lumMod val="25000"/>
                  </a:schemeClr>
                </a:solidFill>
              </a:rPr>
              <a:t>Review</a:t>
            </a:r>
            <a:r>
              <a:rPr lang="es-AR" sz="1200" dirty="0" smtClean="0">
                <a:solidFill>
                  <a:schemeClr val="bg2">
                    <a:lumMod val="25000"/>
                  </a:schemeClr>
                </a:solidFill>
              </a:rPr>
              <a:t>, 34(1), 3-23.</a:t>
            </a:r>
          </a:p>
          <a:p>
            <a:r>
              <a:rPr lang="en-US" sz="1200" dirty="0" smtClean="0">
                <a:solidFill>
                  <a:schemeClr val="bg2">
                    <a:lumMod val="25000"/>
                  </a:schemeClr>
                </a:solidFill>
              </a:rPr>
              <a:t>Gay, R. S. (1984). Union settlements and aggregate wage behavior in the 1980s. </a:t>
            </a:r>
            <a:r>
              <a:rPr lang="es-AR" sz="1200" i="1" dirty="0" smtClean="0">
                <a:solidFill>
                  <a:schemeClr val="bg2">
                    <a:lumMod val="25000"/>
                  </a:schemeClr>
                </a:solidFill>
              </a:rPr>
              <a:t>Federal Reserve </a:t>
            </a:r>
            <a:r>
              <a:rPr lang="es-AR" sz="1200" i="1" dirty="0" err="1" smtClean="0">
                <a:solidFill>
                  <a:schemeClr val="bg2">
                    <a:lumMod val="25000"/>
                  </a:schemeClr>
                </a:solidFill>
              </a:rPr>
              <a:t>Bulletin</a:t>
            </a:r>
            <a:r>
              <a:rPr lang="es-AR" sz="1200" dirty="0" smtClean="0">
                <a:solidFill>
                  <a:schemeClr val="bg2">
                    <a:lumMod val="25000"/>
                  </a:schemeClr>
                </a:solidFill>
              </a:rPr>
              <a:t>, (</a:t>
            </a:r>
            <a:r>
              <a:rPr lang="es-AR" sz="1200" dirty="0" err="1" smtClean="0">
                <a:solidFill>
                  <a:schemeClr val="bg2">
                    <a:lumMod val="25000"/>
                  </a:schemeClr>
                </a:solidFill>
              </a:rPr>
              <a:t>Dec</a:t>
            </a:r>
            <a:r>
              <a:rPr lang="es-AR" sz="1200" dirty="0" smtClean="0">
                <a:solidFill>
                  <a:schemeClr val="bg2">
                    <a:lumMod val="25000"/>
                  </a:schemeClr>
                </a:solidFill>
              </a:rPr>
              <a:t>), 843-856.</a:t>
            </a:r>
          </a:p>
          <a:p>
            <a:r>
              <a:rPr lang="es-ES" sz="1200" dirty="0" err="1" smtClean="0">
                <a:solidFill>
                  <a:schemeClr val="bg2">
                    <a:lumMod val="25000"/>
                  </a:schemeClr>
                </a:solidFill>
              </a:rPr>
              <a:t>Ghigliani</a:t>
            </a:r>
            <a:r>
              <a:rPr lang="es-ES" sz="1200" dirty="0" smtClean="0">
                <a:solidFill>
                  <a:schemeClr val="bg2">
                    <a:lumMod val="25000"/>
                  </a:schemeClr>
                </a:solidFill>
              </a:rPr>
              <a:t>, P. (2009). Acerca de los estudios cuantitativos sobre conflictos laborales en Argentina (1973-2009): reflexiones sobre sus premisas teórico-metodológicas. </a:t>
            </a:r>
            <a:r>
              <a:rPr lang="en-US" sz="1200" i="1" dirty="0" err="1" smtClean="0">
                <a:solidFill>
                  <a:schemeClr val="bg2">
                    <a:lumMod val="25000"/>
                  </a:schemeClr>
                </a:solidFill>
              </a:rPr>
              <a:t>Conflicto</a:t>
            </a:r>
            <a:r>
              <a:rPr lang="en-US" sz="1200" i="1" dirty="0" smtClean="0">
                <a:solidFill>
                  <a:schemeClr val="bg2">
                    <a:lumMod val="25000"/>
                  </a:schemeClr>
                </a:solidFill>
              </a:rPr>
              <a:t> Social</a:t>
            </a:r>
            <a:r>
              <a:rPr lang="en-US" sz="1200" dirty="0" smtClean="0">
                <a:solidFill>
                  <a:schemeClr val="bg2">
                    <a:lumMod val="25000"/>
                  </a:schemeClr>
                </a:solidFill>
              </a:rPr>
              <a:t>, </a:t>
            </a:r>
            <a:r>
              <a:rPr lang="en-US" sz="1200" i="1" dirty="0" smtClean="0">
                <a:solidFill>
                  <a:schemeClr val="bg2">
                    <a:lumMod val="25000"/>
                  </a:schemeClr>
                </a:solidFill>
              </a:rPr>
              <a:t>2</a:t>
            </a:r>
            <a:r>
              <a:rPr lang="en-US" sz="1200" dirty="0" smtClean="0">
                <a:solidFill>
                  <a:schemeClr val="bg2">
                    <a:lumMod val="25000"/>
                  </a:schemeClr>
                </a:solidFill>
              </a:rPr>
              <a:t>(2), 75-97.</a:t>
            </a:r>
            <a:endParaRPr lang="es-AR" sz="1200" dirty="0" smtClean="0">
              <a:solidFill>
                <a:schemeClr val="bg2">
                  <a:lumMod val="25000"/>
                </a:schemeClr>
              </a:solidFill>
            </a:endParaRPr>
          </a:p>
        </p:txBody>
      </p:sp>
      <p:sp>
        <p:nvSpPr>
          <p:cNvPr id="7" name="Rectángulo 6"/>
          <p:cNvSpPr/>
          <p:nvPr/>
        </p:nvSpPr>
        <p:spPr>
          <a:xfrm>
            <a:off x="712922" y="679572"/>
            <a:ext cx="6096000" cy="584775"/>
          </a:xfrm>
          <a:prstGeom prst="rect">
            <a:avLst/>
          </a:prstGeom>
        </p:spPr>
        <p:txBody>
          <a:bodyPr>
            <a:spAutoFit/>
          </a:bodyPr>
          <a:lstStyle/>
          <a:p>
            <a:r>
              <a:rPr lang="es-AR" sz="3200" b="1" dirty="0" smtClean="0">
                <a:solidFill>
                  <a:schemeClr val="accent1">
                    <a:lumMod val="75000"/>
                  </a:schemeClr>
                </a:solidFill>
              </a:rPr>
              <a:t>Bibliografía</a:t>
            </a:r>
            <a:endParaRPr lang="es-AR" sz="3200" dirty="0"/>
          </a:p>
        </p:txBody>
      </p:sp>
    </p:spTree>
    <p:extLst>
      <p:ext uri="{BB962C8B-B14F-4D97-AF65-F5344CB8AC3E}">
        <p14:creationId xmlns:p14="http://schemas.microsoft.com/office/powerpoint/2010/main" val="3433238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0545" y="452718"/>
            <a:ext cx="9404723" cy="1400530"/>
          </a:xfrm>
        </p:spPr>
        <p:txBody>
          <a:bodyPr/>
          <a:lstStyle/>
          <a:p>
            <a:r>
              <a:rPr lang="es-AR" sz="3200" b="1" dirty="0" smtClean="0">
                <a:solidFill>
                  <a:schemeClr val="accent1">
                    <a:lumMod val="75000"/>
                  </a:schemeClr>
                </a:solidFill>
              </a:rPr>
              <a:t>Contenido</a:t>
            </a:r>
            <a:endParaRPr lang="es-AR" sz="3200" b="1" dirty="0">
              <a:solidFill>
                <a:schemeClr val="accent1">
                  <a:lumMod val="75000"/>
                </a:schemeClr>
              </a:solidFill>
            </a:endParaRPr>
          </a:p>
        </p:txBody>
      </p:sp>
      <p:sp>
        <p:nvSpPr>
          <p:cNvPr id="4" name="Content Placeholder 3"/>
          <p:cNvSpPr>
            <a:spLocks noGrp="1"/>
          </p:cNvSpPr>
          <p:nvPr>
            <p:ph sz="half" idx="1"/>
          </p:nvPr>
        </p:nvSpPr>
        <p:spPr>
          <a:xfrm>
            <a:off x="595797" y="1466156"/>
            <a:ext cx="9905055" cy="4544900"/>
          </a:xfrm>
        </p:spPr>
        <p:txBody>
          <a:bodyPr>
            <a:normAutofit fontScale="92500" lnSpcReduction="20000"/>
          </a:bodyPr>
          <a:lstStyle/>
          <a:p>
            <a:pPr>
              <a:lnSpc>
                <a:spcPct val="150000"/>
              </a:lnSpc>
            </a:pPr>
            <a:r>
              <a:rPr lang="es-AR" sz="2400" dirty="0" smtClean="0"/>
              <a:t>Introducción</a:t>
            </a:r>
          </a:p>
          <a:p>
            <a:pPr>
              <a:lnSpc>
                <a:spcPct val="150000"/>
              </a:lnSpc>
            </a:pPr>
            <a:r>
              <a:rPr lang="es-AR" sz="2400" dirty="0" smtClean="0"/>
              <a:t>Antecedentes </a:t>
            </a:r>
          </a:p>
          <a:p>
            <a:pPr>
              <a:lnSpc>
                <a:spcPct val="150000"/>
              </a:lnSpc>
            </a:pPr>
            <a:r>
              <a:rPr lang="es-AR" sz="2400" dirty="0" smtClean="0"/>
              <a:t>Sindicalización en Argentina</a:t>
            </a:r>
          </a:p>
          <a:p>
            <a:pPr>
              <a:lnSpc>
                <a:spcPct val="150000"/>
              </a:lnSpc>
            </a:pPr>
            <a:r>
              <a:rPr lang="es-AR" sz="2400" dirty="0" smtClean="0"/>
              <a:t>Marco teórico </a:t>
            </a:r>
          </a:p>
          <a:p>
            <a:pPr>
              <a:lnSpc>
                <a:spcPct val="150000"/>
              </a:lnSpc>
            </a:pPr>
            <a:r>
              <a:rPr lang="es-AR" sz="2400" dirty="0" smtClean="0"/>
              <a:t>Objetivo e hipótesis</a:t>
            </a:r>
          </a:p>
          <a:p>
            <a:pPr>
              <a:lnSpc>
                <a:spcPct val="150000"/>
              </a:lnSpc>
            </a:pPr>
            <a:r>
              <a:rPr lang="es-AR" sz="2400" dirty="0" smtClean="0"/>
              <a:t>Datos y metodología</a:t>
            </a:r>
          </a:p>
          <a:p>
            <a:pPr>
              <a:lnSpc>
                <a:spcPct val="150000"/>
              </a:lnSpc>
            </a:pPr>
            <a:r>
              <a:rPr lang="es-AR" sz="2400" dirty="0" smtClean="0"/>
              <a:t>Resultados</a:t>
            </a:r>
          </a:p>
          <a:p>
            <a:pPr>
              <a:lnSpc>
                <a:spcPct val="150000"/>
              </a:lnSpc>
            </a:pPr>
            <a:r>
              <a:rPr lang="es-AR" sz="2400" dirty="0" smtClean="0"/>
              <a:t>Comentarios finales</a:t>
            </a:r>
            <a:endParaRPr lang="es-AR" sz="2400" dirty="0"/>
          </a:p>
        </p:txBody>
      </p:sp>
      <p:sp>
        <p:nvSpPr>
          <p:cNvPr id="7" name="6 Marcador de número de diapositiva"/>
          <p:cNvSpPr>
            <a:spLocks noGrp="1"/>
          </p:cNvSpPr>
          <p:nvPr>
            <p:ph type="sldNum" sz="quarter" idx="12"/>
          </p:nvPr>
        </p:nvSpPr>
        <p:spPr/>
        <p:txBody>
          <a:bodyPr/>
          <a:lstStyle/>
          <a:p>
            <a:fld id="{BA875541-8164-4CC7-9F2F-6F0C49BB858D}" type="slidenum">
              <a:rPr lang="en-US" sz="1800" smtClean="0">
                <a:solidFill>
                  <a:srgbClr val="FFFFFF"/>
                </a:solidFill>
              </a:rPr>
              <a:pPr/>
              <a:t>2</a:t>
            </a:fld>
            <a:endParaRPr lang="en-US" sz="1800" dirty="0">
              <a:solidFill>
                <a:srgbClr val="FFFFFF"/>
              </a:solidFill>
            </a:endParaRPr>
          </a:p>
        </p:txBody>
      </p:sp>
      <p:pic>
        <p:nvPicPr>
          <p:cNvPr id="6" name="Picture 2" descr="https://www.eldesconcierto.cl/wp-content/uploads/2016/04/escenaobrera-580x350.jpg"/>
          <p:cNvPicPr>
            <a:picLocks noChangeAspect="1" noChangeArrowheads="1"/>
          </p:cNvPicPr>
          <p:nvPr/>
        </p:nvPicPr>
        <p:blipFill>
          <a:blip r:embed="rId3" cstate="print">
            <a:duotone>
              <a:schemeClr val="accent1">
                <a:shade val="45000"/>
                <a:satMod val="135000"/>
              </a:schemeClr>
              <a:prstClr val="white"/>
            </a:duotone>
          </a:blip>
          <a:srcRect l="12646" r="12646"/>
          <a:stretch>
            <a:fillRect/>
          </a:stretch>
        </p:blipFill>
        <p:spPr bwMode="auto">
          <a:xfrm>
            <a:off x="11312013" y="274217"/>
            <a:ext cx="688259" cy="72579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 name="Rectángulo 2"/>
          <p:cNvSpPr/>
          <p:nvPr/>
        </p:nvSpPr>
        <p:spPr>
          <a:xfrm>
            <a:off x="5033300" y="6310507"/>
            <a:ext cx="6966972" cy="369332"/>
          </a:xfrm>
          <a:prstGeom prst="rect">
            <a:avLst/>
          </a:prstGeom>
        </p:spPr>
        <p:txBody>
          <a:bodyPr wrap="none">
            <a:spAutoFit/>
          </a:bodyPr>
          <a:lstStyle/>
          <a:p>
            <a:pPr lvl="0">
              <a:spcBef>
                <a:spcPct val="0"/>
              </a:spcBef>
              <a:defRPr/>
            </a:pPr>
            <a:r>
              <a:rPr lang="es-ES_tradnl" b="1" dirty="0" smtClean="0">
                <a:solidFill>
                  <a:schemeClr val="accent4">
                    <a:lumMod val="75000"/>
                  </a:schemeClr>
                </a:solidFill>
                <a:latin typeface="Century Gothic" pitchFamily="34" charset="0"/>
                <a:ea typeface="Verdana" pitchFamily="34" charset="0"/>
                <a:cs typeface="Consolas" pitchFamily="49" charset="0"/>
              </a:rPr>
              <a:t>PODER SINDICAL Y DISTRIBUCIÓN SALARIAL |  MAYO DE 2019</a:t>
            </a:r>
            <a:endParaRPr lang="es-ES_tradnl" b="1" dirty="0">
              <a:solidFill>
                <a:schemeClr val="accent4">
                  <a:lumMod val="75000"/>
                </a:schemeClr>
              </a:solidFill>
              <a:latin typeface="Century Gothic" pitchFamily="34" charset="0"/>
              <a:ea typeface="Verdana" pitchFamily="34" charset="0"/>
              <a:cs typeface="Consolas" pitchFamily="49" charset="0"/>
            </a:endParaRPr>
          </a:p>
        </p:txBody>
      </p:sp>
    </p:spTree>
    <p:extLst>
      <p:ext uri="{BB962C8B-B14F-4D97-AF65-F5344CB8AC3E}">
        <p14:creationId xmlns:p14="http://schemas.microsoft.com/office/powerpoint/2010/main" val="11566788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Text Placeholder 2"/>
          <p:cNvSpPr>
            <a:spLocks noGrp="1"/>
          </p:cNvSpPr>
          <p:nvPr>
            <p:ph type="body" idx="1"/>
          </p:nvPr>
        </p:nvSpPr>
        <p:spPr>
          <a:xfrm>
            <a:off x="722382" y="1431909"/>
            <a:ext cx="10747235" cy="860400"/>
          </a:xfrm>
        </p:spPr>
        <p:txBody>
          <a:bodyPr>
            <a:noAutofit/>
          </a:bodyPr>
          <a:lstStyle/>
          <a:p>
            <a:r>
              <a:rPr lang="es-ES" sz="1200" dirty="0" err="1">
                <a:solidFill>
                  <a:schemeClr val="bg2">
                    <a:lumMod val="25000"/>
                  </a:schemeClr>
                </a:solidFill>
              </a:rPr>
              <a:t>Groisman</a:t>
            </a:r>
            <a:r>
              <a:rPr lang="es-ES" sz="1200" dirty="0">
                <a:solidFill>
                  <a:schemeClr val="bg2">
                    <a:lumMod val="25000"/>
                  </a:schemeClr>
                </a:solidFill>
              </a:rPr>
              <a:t>, F., &amp; Marshall, A. (2005). Determinantes del grado de desigualdad salarial en la Argentina: un estudio interurbano. </a:t>
            </a:r>
            <a:r>
              <a:rPr lang="en-US" sz="1200" i="1" dirty="0" err="1">
                <a:solidFill>
                  <a:schemeClr val="bg2">
                    <a:lumMod val="25000"/>
                  </a:schemeClr>
                </a:solidFill>
              </a:rPr>
              <a:t>Desarrollo</a:t>
            </a:r>
            <a:r>
              <a:rPr lang="en-US" sz="1200" i="1" dirty="0">
                <a:solidFill>
                  <a:schemeClr val="bg2">
                    <a:lumMod val="25000"/>
                  </a:schemeClr>
                </a:solidFill>
              </a:rPr>
              <a:t> </a:t>
            </a:r>
            <a:r>
              <a:rPr lang="en-US" sz="1200" i="1" dirty="0" err="1">
                <a:solidFill>
                  <a:schemeClr val="bg2">
                    <a:lumMod val="25000"/>
                  </a:schemeClr>
                </a:solidFill>
              </a:rPr>
              <a:t>Económico</a:t>
            </a:r>
            <a:r>
              <a:rPr lang="en-US" sz="1200" dirty="0">
                <a:solidFill>
                  <a:schemeClr val="bg2">
                    <a:lumMod val="25000"/>
                  </a:schemeClr>
                </a:solidFill>
              </a:rPr>
              <a:t>, 281-301.</a:t>
            </a:r>
            <a:endParaRPr lang="es-AR" sz="1200" dirty="0">
              <a:solidFill>
                <a:schemeClr val="bg2">
                  <a:lumMod val="25000"/>
                </a:schemeClr>
              </a:solidFill>
            </a:endParaRPr>
          </a:p>
          <a:p>
            <a:r>
              <a:rPr lang="es-AR" sz="1200" dirty="0" err="1">
                <a:solidFill>
                  <a:schemeClr val="bg2">
                    <a:lumMod val="25000"/>
                  </a:schemeClr>
                </a:solidFill>
              </a:rPr>
              <a:t>Insúa</a:t>
            </a:r>
            <a:r>
              <a:rPr lang="es-AR" sz="1200" dirty="0">
                <a:solidFill>
                  <a:schemeClr val="bg2">
                    <a:lumMod val="25000"/>
                  </a:schemeClr>
                </a:solidFill>
              </a:rPr>
              <a:t>, F. B. (2015). La acción sindical en el conflicto salarial de la Argentina post-convertibilidad (2006-2010). </a:t>
            </a:r>
            <a:r>
              <a:rPr lang="es-AR" sz="1200" i="1" dirty="0">
                <a:solidFill>
                  <a:schemeClr val="bg2">
                    <a:lumMod val="25000"/>
                  </a:schemeClr>
                </a:solidFill>
              </a:rPr>
              <a:t>sociedad y economía</a:t>
            </a:r>
            <a:r>
              <a:rPr lang="es-AR" sz="1200" dirty="0">
                <a:solidFill>
                  <a:schemeClr val="bg2">
                    <a:lumMod val="25000"/>
                  </a:schemeClr>
                </a:solidFill>
              </a:rPr>
              <a:t>, (28), 115-136.</a:t>
            </a:r>
          </a:p>
          <a:p>
            <a:r>
              <a:rPr lang="en-US" sz="1200" dirty="0" err="1">
                <a:solidFill>
                  <a:schemeClr val="bg2">
                    <a:lumMod val="25000"/>
                  </a:schemeClr>
                </a:solidFill>
              </a:rPr>
              <a:t>Koenker</a:t>
            </a:r>
            <a:r>
              <a:rPr lang="en-US" sz="1200" dirty="0">
                <a:solidFill>
                  <a:schemeClr val="bg2">
                    <a:lumMod val="25000"/>
                  </a:schemeClr>
                </a:solidFill>
              </a:rPr>
              <a:t>, R., &amp; Bassett Jr, G. (1978). Regression quantiles. </a:t>
            </a:r>
            <a:r>
              <a:rPr lang="en-US" sz="1200" i="1" dirty="0" err="1">
                <a:solidFill>
                  <a:schemeClr val="bg2">
                    <a:lumMod val="25000"/>
                  </a:schemeClr>
                </a:solidFill>
              </a:rPr>
              <a:t>Econometrica</a:t>
            </a:r>
            <a:r>
              <a:rPr lang="en-US" sz="1200" i="1" dirty="0">
                <a:solidFill>
                  <a:schemeClr val="bg2">
                    <a:lumMod val="25000"/>
                  </a:schemeClr>
                </a:solidFill>
              </a:rPr>
              <a:t>: journal of the Econometric Society</a:t>
            </a:r>
            <a:r>
              <a:rPr lang="en-US" sz="1200" dirty="0">
                <a:solidFill>
                  <a:schemeClr val="bg2">
                    <a:lumMod val="25000"/>
                  </a:schemeClr>
                </a:solidFill>
              </a:rPr>
              <a:t>, 33-50.</a:t>
            </a:r>
            <a:endParaRPr lang="es-AR" sz="1200" dirty="0">
              <a:solidFill>
                <a:schemeClr val="bg2">
                  <a:lumMod val="25000"/>
                </a:schemeClr>
              </a:solidFill>
            </a:endParaRPr>
          </a:p>
          <a:p>
            <a:r>
              <a:rPr lang="en-US" sz="1200" dirty="0">
                <a:solidFill>
                  <a:schemeClr val="bg2">
                    <a:lumMod val="25000"/>
                  </a:schemeClr>
                </a:solidFill>
              </a:rPr>
              <a:t>Lewis, H. G., (1959). Competitive and Monopoly Unionism. </a:t>
            </a:r>
            <a:r>
              <a:rPr lang="en-US" sz="1200" dirty="0" err="1">
                <a:solidFill>
                  <a:schemeClr val="bg2">
                    <a:lumMod val="25000"/>
                  </a:schemeClr>
                </a:solidFill>
              </a:rPr>
              <a:t>en</a:t>
            </a:r>
            <a:r>
              <a:rPr lang="en-US" sz="1200" dirty="0">
                <a:solidFill>
                  <a:schemeClr val="bg2">
                    <a:lumMod val="25000"/>
                  </a:schemeClr>
                </a:solidFill>
              </a:rPr>
              <a:t> Philip D. Bradley ed., The Public Stake in Union Power (Charlottesville: University of Virginia Press). </a:t>
            </a:r>
            <a:r>
              <a:rPr lang="es-AR" sz="1200" dirty="0">
                <a:solidFill>
                  <a:schemeClr val="bg2">
                    <a:lumMod val="25000"/>
                  </a:schemeClr>
                </a:solidFill>
              </a:rPr>
              <a:t>181-208. </a:t>
            </a:r>
          </a:p>
          <a:p>
            <a:r>
              <a:rPr lang="en-US" sz="1200" dirty="0">
                <a:solidFill>
                  <a:schemeClr val="bg2">
                    <a:lumMod val="25000"/>
                  </a:schemeClr>
                </a:solidFill>
              </a:rPr>
              <a:t>Mincer, J. (1974). Schooling, Experience, and Earnings. Human Behavior &amp; Social Institutions No. 2.</a:t>
            </a:r>
            <a:endParaRPr lang="es-AR" sz="1200" dirty="0">
              <a:solidFill>
                <a:schemeClr val="bg2">
                  <a:lumMod val="25000"/>
                </a:schemeClr>
              </a:solidFill>
            </a:endParaRPr>
          </a:p>
          <a:p>
            <a:r>
              <a:rPr lang="en-US" sz="1200" dirty="0">
                <a:solidFill>
                  <a:schemeClr val="bg2">
                    <a:lumMod val="25000"/>
                  </a:schemeClr>
                </a:solidFill>
              </a:rPr>
              <a:t>Morin, A. (2017). Cyclicality of wages and union power. </a:t>
            </a:r>
            <a:r>
              <a:rPr lang="en-US" sz="1200" i="1" dirty="0" err="1">
                <a:solidFill>
                  <a:schemeClr val="bg2">
                    <a:lumMod val="25000"/>
                  </a:schemeClr>
                </a:solidFill>
              </a:rPr>
              <a:t>Labour</a:t>
            </a:r>
            <a:r>
              <a:rPr lang="en-US" sz="1200" i="1" dirty="0">
                <a:solidFill>
                  <a:schemeClr val="bg2">
                    <a:lumMod val="25000"/>
                  </a:schemeClr>
                </a:solidFill>
              </a:rPr>
              <a:t> Economics</a:t>
            </a:r>
            <a:r>
              <a:rPr lang="en-US" sz="1200" dirty="0">
                <a:solidFill>
                  <a:schemeClr val="bg2">
                    <a:lumMod val="25000"/>
                  </a:schemeClr>
                </a:solidFill>
              </a:rPr>
              <a:t>, </a:t>
            </a:r>
            <a:r>
              <a:rPr lang="en-US" sz="1200" i="1" dirty="0">
                <a:solidFill>
                  <a:schemeClr val="bg2">
                    <a:lumMod val="25000"/>
                  </a:schemeClr>
                </a:solidFill>
              </a:rPr>
              <a:t>48</a:t>
            </a:r>
            <a:r>
              <a:rPr lang="en-US" sz="1200" dirty="0">
                <a:solidFill>
                  <a:schemeClr val="bg2">
                    <a:lumMod val="25000"/>
                  </a:schemeClr>
                </a:solidFill>
              </a:rPr>
              <a:t>, 1-22.</a:t>
            </a:r>
            <a:endParaRPr lang="es-AR" sz="1200" dirty="0">
              <a:solidFill>
                <a:schemeClr val="bg2">
                  <a:lumMod val="25000"/>
                </a:schemeClr>
              </a:solidFill>
            </a:endParaRPr>
          </a:p>
          <a:p>
            <a:r>
              <a:rPr lang="es-AR" sz="1200" dirty="0">
                <a:solidFill>
                  <a:schemeClr val="bg2">
                    <a:lumMod val="25000"/>
                  </a:schemeClr>
                </a:solidFill>
              </a:rPr>
              <a:t>Palomino, H., &amp; </a:t>
            </a:r>
            <a:r>
              <a:rPr lang="es-AR" sz="1200" dirty="0" err="1">
                <a:solidFill>
                  <a:schemeClr val="bg2">
                    <a:lumMod val="25000"/>
                  </a:schemeClr>
                </a:solidFill>
              </a:rPr>
              <a:t>Trajtemberg</a:t>
            </a:r>
            <a:r>
              <a:rPr lang="es-AR" sz="1200" dirty="0">
                <a:solidFill>
                  <a:schemeClr val="bg2">
                    <a:lumMod val="25000"/>
                  </a:schemeClr>
                </a:solidFill>
              </a:rPr>
              <a:t>, D. (2006). Una nueva dinámica de las relaciones laborales </a:t>
            </a:r>
            <a:r>
              <a:rPr lang="es-AR" sz="1200" dirty="0" err="1">
                <a:solidFill>
                  <a:schemeClr val="bg2">
                    <a:lumMod val="25000"/>
                  </a:schemeClr>
                </a:solidFill>
              </a:rPr>
              <a:t>yla</a:t>
            </a:r>
            <a:r>
              <a:rPr lang="es-AR" sz="1200" dirty="0">
                <a:solidFill>
                  <a:schemeClr val="bg2">
                    <a:lumMod val="25000"/>
                  </a:schemeClr>
                </a:solidFill>
              </a:rPr>
              <a:t> negociación colectiva en la Argentina. </a:t>
            </a:r>
            <a:r>
              <a:rPr lang="es-AR" sz="1200" i="1" dirty="0">
                <a:solidFill>
                  <a:schemeClr val="bg2">
                    <a:lumMod val="25000"/>
                  </a:schemeClr>
                </a:solidFill>
              </a:rPr>
              <a:t>Revista de trabajo</a:t>
            </a:r>
            <a:r>
              <a:rPr lang="es-AR" sz="1200" dirty="0">
                <a:solidFill>
                  <a:schemeClr val="bg2">
                    <a:lumMod val="25000"/>
                  </a:schemeClr>
                </a:solidFill>
              </a:rPr>
              <a:t>, </a:t>
            </a:r>
            <a:r>
              <a:rPr lang="es-AR" sz="1200" i="1" dirty="0">
                <a:solidFill>
                  <a:schemeClr val="bg2">
                    <a:lumMod val="25000"/>
                  </a:schemeClr>
                </a:solidFill>
              </a:rPr>
              <a:t>2</a:t>
            </a:r>
            <a:r>
              <a:rPr lang="es-AR" sz="1200" dirty="0">
                <a:solidFill>
                  <a:schemeClr val="bg2">
                    <a:lumMod val="25000"/>
                  </a:schemeClr>
                </a:solidFill>
              </a:rPr>
              <a:t>(3).</a:t>
            </a:r>
          </a:p>
          <a:p>
            <a:r>
              <a:rPr lang="es-AR" sz="1200" dirty="0">
                <a:solidFill>
                  <a:schemeClr val="bg2">
                    <a:lumMod val="25000"/>
                  </a:schemeClr>
                </a:solidFill>
              </a:rPr>
              <a:t>Payo </a:t>
            </a:r>
            <a:r>
              <a:rPr lang="es-AR" sz="1200" dirty="0" err="1">
                <a:solidFill>
                  <a:schemeClr val="bg2">
                    <a:lumMod val="25000"/>
                  </a:schemeClr>
                </a:solidFill>
              </a:rPr>
              <a:t>Esper</a:t>
            </a:r>
            <a:r>
              <a:rPr lang="es-AR" sz="1200" dirty="0">
                <a:solidFill>
                  <a:schemeClr val="bg2">
                    <a:lumMod val="25000"/>
                  </a:schemeClr>
                </a:solidFill>
              </a:rPr>
              <a:t>, M. (2014). De los conflictos laborales a las huelgas generales. Algunos apuntes para pensar su dinámica 2002-2012 en Argentina. </a:t>
            </a:r>
            <a:r>
              <a:rPr lang="es-AR" sz="1200" i="1" dirty="0" err="1">
                <a:solidFill>
                  <a:schemeClr val="bg2">
                    <a:lumMod val="25000"/>
                  </a:schemeClr>
                </a:solidFill>
              </a:rPr>
              <a:t>Sociohistórica</a:t>
            </a:r>
            <a:r>
              <a:rPr lang="es-AR" sz="1200" dirty="0">
                <a:solidFill>
                  <a:schemeClr val="bg2">
                    <a:lumMod val="25000"/>
                  </a:schemeClr>
                </a:solidFill>
              </a:rPr>
              <a:t>, (33).</a:t>
            </a:r>
          </a:p>
          <a:p>
            <a:r>
              <a:rPr lang="en-US" sz="1200" dirty="0" err="1">
                <a:solidFill>
                  <a:schemeClr val="bg2">
                    <a:lumMod val="25000"/>
                  </a:schemeClr>
                </a:solidFill>
              </a:rPr>
              <a:t>Ronconi</a:t>
            </a:r>
            <a:r>
              <a:rPr lang="en-US" sz="1200" dirty="0">
                <a:solidFill>
                  <a:schemeClr val="bg2">
                    <a:lumMod val="25000"/>
                  </a:schemeClr>
                </a:solidFill>
              </a:rPr>
              <a:t>, J. P. (2013). Union negotiation and wage inequality in Argentina: an empirical analysis of recent trends. </a:t>
            </a:r>
            <a:r>
              <a:rPr lang="en-US" sz="1200" i="1" dirty="0" err="1">
                <a:solidFill>
                  <a:schemeClr val="bg2">
                    <a:lumMod val="25000"/>
                  </a:schemeClr>
                </a:solidFill>
              </a:rPr>
              <a:t>Documentos</a:t>
            </a:r>
            <a:r>
              <a:rPr lang="en-US" sz="1200" i="1" dirty="0">
                <a:solidFill>
                  <a:schemeClr val="bg2">
                    <a:lumMod val="25000"/>
                  </a:schemeClr>
                </a:solidFill>
              </a:rPr>
              <a:t> de </a:t>
            </a:r>
            <a:r>
              <a:rPr lang="en-US" sz="1200" i="1" dirty="0" err="1">
                <a:solidFill>
                  <a:schemeClr val="bg2">
                    <a:lumMod val="25000"/>
                  </a:schemeClr>
                </a:solidFill>
              </a:rPr>
              <a:t>Trabajo</a:t>
            </a:r>
            <a:r>
              <a:rPr lang="en-US" sz="1200" i="1" dirty="0">
                <a:solidFill>
                  <a:schemeClr val="bg2">
                    <a:lumMod val="25000"/>
                  </a:schemeClr>
                </a:solidFill>
              </a:rPr>
              <a:t> del CEDLAS</a:t>
            </a:r>
            <a:r>
              <a:rPr lang="en-US" sz="1200" dirty="0">
                <a:solidFill>
                  <a:schemeClr val="bg2">
                    <a:lumMod val="25000"/>
                  </a:schemeClr>
                </a:solidFill>
              </a:rPr>
              <a:t>.</a:t>
            </a:r>
            <a:endParaRPr lang="es-AR" sz="1200" dirty="0">
              <a:solidFill>
                <a:schemeClr val="bg2">
                  <a:lumMod val="25000"/>
                </a:schemeClr>
              </a:solidFill>
            </a:endParaRPr>
          </a:p>
          <a:p>
            <a:r>
              <a:rPr lang="es-AR" sz="1200" dirty="0">
                <a:solidFill>
                  <a:schemeClr val="bg2">
                    <a:lumMod val="25000"/>
                  </a:schemeClr>
                </a:solidFill>
              </a:rPr>
              <a:t>Senén González, C., </a:t>
            </a:r>
            <a:r>
              <a:rPr lang="es-AR" sz="1200" dirty="0" err="1">
                <a:solidFill>
                  <a:schemeClr val="bg2">
                    <a:lumMod val="25000"/>
                  </a:schemeClr>
                </a:solidFill>
              </a:rPr>
              <a:t>Medwid</a:t>
            </a:r>
            <a:r>
              <a:rPr lang="es-AR" sz="1200" dirty="0">
                <a:solidFill>
                  <a:schemeClr val="bg2">
                    <a:lumMod val="25000"/>
                  </a:schemeClr>
                </a:solidFill>
              </a:rPr>
              <a:t>, B., &amp; </a:t>
            </a:r>
            <a:r>
              <a:rPr lang="es-AR" sz="1200" dirty="0" err="1">
                <a:solidFill>
                  <a:schemeClr val="bg2">
                    <a:lumMod val="25000"/>
                  </a:schemeClr>
                </a:solidFill>
              </a:rPr>
              <a:t>Trajtemberg</a:t>
            </a:r>
            <a:r>
              <a:rPr lang="es-AR" sz="1200" dirty="0">
                <a:solidFill>
                  <a:schemeClr val="bg2">
                    <a:lumMod val="25000"/>
                  </a:schemeClr>
                </a:solidFill>
              </a:rPr>
              <a:t>, D. (2011). La negociación colectiva y sus determinantes en la Argentina. Un abordaje desde los debates de las relaciones laborales. </a:t>
            </a:r>
            <a:r>
              <a:rPr lang="es-AR" sz="1200" i="1" dirty="0">
                <a:solidFill>
                  <a:schemeClr val="bg2">
                    <a:lumMod val="25000"/>
                  </a:schemeClr>
                </a:solidFill>
              </a:rPr>
              <a:t>RELET-Revista Latinoamericana de Estudios del Trabajo</a:t>
            </a:r>
            <a:r>
              <a:rPr lang="es-AR" sz="1200" dirty="0">
                <a:solidFill>
                  <a:schemeClr val="bg2">
                    <a:lumMod val="25000"/>
                  </a:schemeClr>
                </a:solidFill>
              </a:rPr>
              <a:t>, </a:t>
            </a:r>
            <a:r>
              <a:rPr lang="es-AR" sz="1200" i="1" dirty="0">
                <a:solidFill>
                  <a:schemeClr val="bg2">
                    <a:lumMod val="25000"/>
                  </a:schemeClr>
                </a:solidFill>
              </a:rPr>
              <a:t>16</a:t>
            </a:r>
            <a:r>
              <a:rPr lang="es-AR" sz="1200" dirty="0">
                <a:solidFill>
                  <a:schemeClr val="bg2">
                    <a:lumMod val="25000"/>
                  </a:schemeClr>
                </a:solidFill>
              </a:rPr>
              <a:t>(25), 155-182.</a:t>
            </a:r>
          </a:p>
          <a:p>
            <a:r>
              <a:rPr lang="es-AR" sz="1200" dirty="0">
                <a:solidFill>
                  <a:schemeClr val="bg2">
                    <a:lumMod val="25000"/>
                  </a:schemeClr>
                </a:solidFill>
              </a:rPr>
              <a:t>Senén González, C., </a:t>
            </a:r>
            <a:r>
              <a:rPr lang="es-AR" sz="1200" dirty="0" err="1">
                <a:solidFill>
                  <a:schemeClr val="bg2">
                    <a:lumMod val="25000"/>
                  </a:schemeClr>
                </a:solidFill>
              </a:rPr>
              <a:t>Trajtemberg</a:t>
            </a:r>
            <a:r>
              <a:rPr lang="es-AR" sz="1200" dirty="0">
                <a:solidFill>
                  <a:schemeClr val="bg2">
                    <a:lumMod val="25000"/>
                  </a:schemeClr>
                </a:solidFill>
              </a:rPr>
              <a:t>, D., &amp; </a:t>
            </a:r>
            <a:r>
              <a:rPr lang="es-AR" sz="1200" dirty="0" err="1">
                <a:solidFill>
                  <a:schemeClr val="bg2">
                    <a:lumMod val="25000"/>
                  </a:schemeClr>
                </a:solidFill>
              </a:rPr>
              <a:t>Medwid</a:t>
            </a:r>
            <a:r>
              <a:rPr lang="es-AR" sz="1200" dirty="0">
                <a:solidFill>
                  <a:schemeClr val="bg2">
                    <a:lumMod val="25000"/>
                  </a:schemeClr>
                </a:solidFill>
              </a:rPr>
              <a:t>, B. (2010). Tendencias actuales de la afiliación sindical en Argentina: evidencias de una encuesta a empresas. </a:t>
            </a:r>
            <a:r>
              <a:rPr lang="es-AR" sz="1200" i="1" dirty="0" err="1">
                <a:solidFill>
                  <a:schemeClr val="bg2">
                    <a:lumMod val="25000"/>
                  </a:schemeClr>
                </a:solidFill>
              </a:rPr>
              <a:t>Relations</a:t>
            </a:r>
            <a:r>
              <a:rPr lang="es-AR" sz="1200" i="1" dirty="0">
                <a:solidFill>
                  <a:schemeClr val="bg2">
                    <a:lumMod val="25000"/>
                  </a:schemeClr>
                </a:solidFill>
              </a:rPr>
              <a:t> </a:t>
            </a:r>
            <a:r>
              <a:rPr lang="es-AR" sz="1200" i="1" dirty="0" err="1">
                <a:solidFill>
                  <a:schemeClr val="bg2">
                    <a:lumMod val="25000"/>
                  </a:schemeClr>
                </a:solidFill>
              </a:rPr>
              <a:t>industrielles</a:t>
            </a:r>
            <a:r>
              <a:rPr lang="es-AR" sz="1200" i="1" dirty="0">
                <a:solidFill>
                  <a:schemeClr val="bg2">
                    <a:lumMod val="25000"/>
                  </a:schemeClr>
                </a:solidFill>
              </a:rPr>
              <a:t>/Industrial </a:t>
            </a:r>
            <a:r>
              <a:rPr lang="es-AR" sz="1200" i="1" dirty="0" err="1">
                <a:solidFill>
                  <a:schemeClr val="bg2">
                    <a:lumMod val="25000"/>
                  </a:schemeClr>
                </a:solidFill>
              </a:rPr>
              <a:t>Relations</a:t>
            </a:r>
            <a:r>
              <a:rPr lang="es-AR" sz="1200" dirty="0">
                <a:solidFill>
                  <a:schemeClr val="bg2">
                    <a:lumMod val="25000"/>
                  </a:schemeClr>
                </a:solidFill>
              </a:rPr>
              <a:t>, </a:t>
            </a:r>
            <a:r>
              <a:rPr lang="es-AR" sz="1200" i="1" dirty="0">
                <a:solidFill>
                  <a:schemeClr val="bg2">
                    <a:lumMod val="25000"/>
                  </a:schemeClr>
                </a:solidFill>
              </a:rPr>
              <a:t>65</a:t>
            </a:r>
            <a:r>
              <a:rPr lang="es-AR" sz="1200" dirty="0">
                <a:solidFill>
                  <a:schemeClr val="bg2">
                    <a:lumMod val="25000"/>
                  </a:schemeClr>
                </a:solidFill>
              </a:rPr>
              <a:t>(1), 30-51</a:t>
            </a:r>
            <a:r>
              <a:rPr lang="es-AR" sz="1200" dirty="0" smtClean="0">
                <a:solidFill>
                  <a:schemeClr val="bg2">
                    <a:lumMod val="25000"/>
                  </a:schemeClr>
                </a:solidFill>
              </a:rPr>
              <a:t>.</a:t>
            </a:r>
            <a:endParaRPr lang="es-AR" sz="1200" dirty="0">
              <a:solidFill>
                <a:schemeClr val="bg2">
                  <a:lumMod val="25000"/>
                </a:schemeClr>
              </a:solidFill>
            </a:endParaRPr>
          </a:p>
        </p:txBody>
      </p:sp>
      <p:sp>
        <p:nvSpPr>
          <p:cNvPr id="7" name="Rectángulo 6"/>
          <p:cNvSpPr/>
          <p:nvPr/>
        </p:nvSpPr>
        <p:spPr>
          <a:xfrm>
            <a:off x="712922" y="679572"/>
            <a:ext cx="6096000" cy="584775"/>
          </a:xfrm>
          <a:prstGeom prst="rect">
            <a:avLst/>
          </a:prstGeom>
        </p:spPr>
        <p:txBody>
          <a:bodyPr>
            <a:spAutoFit/>
          </a:bodyPr>
          <a:lstStyle/>
          <a:p>
            <a:r>
              <a:rPr lang="es-AR" sz="3200" b="1" dirty="0" smtClean="0">
                <a:solidFill>
                  <a:schemeClr val="accent1">
                    <a:lumMod val="75000"/>
                  </a:schemeClr>
                </a:solidFill>
              </a:rPr>
              <a:t>Bibliografía</a:t>
            </a:r>
            <a:endParaRPr lang="es-AR" sz="3200" dirty="0"/>
          </a:p>
        </p:txBody>
      </p:sp>
    </p:spTree>
    <p:extLst>
      <p:ext uri="{BB962C8B-B14F-4D97-AF65-F5344CB8AC3E}">
        <p14:creationId xmlns:p14="http://schemas.microsoft.com/office/powerpoint/2010/main" val="5590080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Text Placeholder 2"/>
          <p:cNvSpPr>
            <a:spLocks noGrp="1"/>
          </p:cNvSpPr>
          <p:nvPr>
            <p:ph type="body" idx="1"/>
          </p:nvPr>
        </p:nvSpPr>
        <p:spPr>
          <a:xfrm>
            <a:off x="722382" y="1431909"/>
            <a:ext cx="10747235" cy="860400"/>
          </a:xfrm>
        </p:spPr>
        <p:txBody>
          <a:bodyPr>
            <a:noAutofit/>
          </a:bodyPr>
          <a:lstStyle/>
          <a:p>
            <a:r>
              <a:rPr lang="es-AR" sz="1200" dirty="0" err="1">
                <a:solidFill>
                  <a:schemeClr val="bg2">
                    <a:lumMod val="25000"/>
                  </a:schemeClr>
                </a:solidFill>
              </a:rPr>
              <a:t>Spaltenberg</a:t>
            </a:r>
            <a:r>
              <a:rPr lang="es-AR" sz="1200" dirty="0">
                <a:solidFill>
                  <a:schemeClr val="bg2">
                    <a:lumMod val="25000"/>
                  </a:schemeClr>
                </a:solidFill>
              </a:rPr>
              <a:t>, R. (2012). La diversidad de los conflictos laborales: dispersión y centralización en las lógicas de acción de los asalariados privados. </a:t>
            </a:r>
            <a:r>
              <a:rPr lang="es-AR" sz="1200" i="1" dirty="0">
                <a:solidFill>
                  <a:schemeClr val="bg2">
                    <a:lumMod val="25000"/>
                  </a:schemeClr>
                </a:solidFill>
              </a:rPr>
              <a:t>Investigaciones sobre Protección Social y Relaciones Laborales Argentina 2012</a:t>
            </a:r>
            <a:r>
              <a:rPr lang="es-AR" sz="1200" dirty="0">
                <a:solidFill>
                  <a:schemeClr val="bg2">
                    <a:lumMod val="25000"/>
                  </a:schemeClr>
                </a:solidFill>
              </a:rPr>
              <a:t>.</a:t>
            </a:r>
          </a:p>
          <a:p>
            <a:r>
              <a:rPr lang="es-AR" sz="1200" dirty="0" err="1">
                <a:solidFill>
                  <a:schemeClr val="bg2">
                    <a:lumMod val="25000"/>
                  </a:schemeClr>
                </a:solidFill>
              </a:rPr>
              <a:t>Trajtemberg</a:t>
            </a:r>
            <a:r>
              <a:rPr lang="es-AR" sz="1200" dirty="0">
                <a:solidFill>
                  <a:schemeClr val="bg2">
                    <a:lumMod val="25000"/>
                  </a:schemeClr>
                </a:solidFill>
              </a:rPr>
              <a:t>, D. &amp; </a:t>
            </a:r>
            <a:r>
              <a:rPr lang="es-AR" sz="1200" dirty="0" err="1">
                <a:solidFill>
                  <a:schemeClr val="bg2">
                    <a:lumMod val="25000"/>
                  </a:schemeClr>
                </a:solidFill>
              </a:rPr>
              <a:t>Pontoni</a:t>
            </a:r>
            <a:r>
              <a:rPr lang="es-AR" sz="1200" dirty="0">
                <a:solidFill>
                  <a:schemeClr val="bg2">
                    <a:lumMod val="25000"/>
                  </a:schemeClr>
                </a:solidFill>
              </a:rPr>
              <a:t>, G. (2017). Estructura, dinámica y vigencia de los convenios   colectivos de trabajo sectoriales del ámbito privado (1975-2014)</a:t>
            </a:r>
            <a:r>
              <a:rPr lang="es-AR" sz="1200" i="1" dirty="0">
                <a:solidFill>
                  <a:schemeClr val="bg2">
                    <a:lumMod val="25000"/>
                  </a:schemeClr>
                </a:solidFill>
              </a:rPr>
              <a:t>. Estudios del Trabajo, 54, </a:t>
            </a:r>
            <a:r>
              <a:rPr lang="es-AR" sz="1200" dirty="0">
                <a:solidFill>
                  <a:schemeClr val="bg2">
                    <a:lumMod val="25000"/>
                  </a:schemeClr>
                </a:solidFill>
              </a:rPr>
              <a:t>5-26</a:t>
            </a:r>
            <a:r>
              <a:rPr lang="pt-BR" sz="1200" dirty="0">
                <a:solidFill>
                  <a:schemeClr val="bg2">
                    <a:lumMod val="25000"/>
                  </a:schemeClr>
                </a:solidFill>
              </a:rPr>
              <a:t>.</a:t>
            </a:r>
            <a:endParaRPr lang="es-AR" sz="1200" dirty="0">
              <a:solidFill>
                <a:schemeClr val="bg2">
                  <a:lumMod val="25000"/>
                </a:schemeClr>
              </a:solidFill>
            </a:endParaRPr>
          </a:p>
          <a:p>
            <a:r>
              <a:rPr lang="en-US" sz="1200" dirty="0">
                <a:solidFill>
                  <a:schemeClr val="bg2">
                    <a:lumMod val="25000"/>
                  </a:schemeClr>
                </a:solidFill>
              </a:rPr>
              <a:t>Weiss, L., (1966), </a:t>
            </a:r>
            <a:r>
              <a:rPr lang="en-US" sz="1200" i="1" dirty="0">
                <a:solidFill>
                  <a:schemeClr val="bg2">
                    <a:lumMod val="25000"/>
                  </a:schemeClr>
                </a:solidFill>
              </a:rPr>
              <a:t>Concentration and Labor </a:t>
            </a:r>
            <a:r>
              <a:rPr lang="en-US" sz="1200" i="1" dirty="0" err="1">
                <a:solidFill>
                  <a:schemeClr val="bg2">
                    <a:lumMod val="25000"/>
                  </a:schemeClr>
                </a:solidFill>
              </a:rPr>
              <a:t>Farnings</a:t>
            </a:r>
            <a:r>
              <a:rPr lang="en-US" sz="1200" dirty="0">
                <a:solidFill>
                  <a:schemeClr val="bg2">
                    <a:lumMod val="25000"/>
                  </a:schemeClr>
                </a:solidFill>
              </a:rPr>
              <a:t>. American Economic Review, LVI, 96-117. </a:t>
            </a:r>
            <a:endParaRPr lang="es-AR" sz="1200" dirty="0">
              <a:solidFill>
                <a:schemeClr val="bg2">
                  <a:lumMod val="25000"/>
                </a:schemeClr>
              </a:solidFill>
            </a:endParaRPr>
          </a:p>
          <a:p>
            <a:endParaRPr lang="en-US" sz="1200" dirty="0">
              <a:solidFill>
                <a:schemeClr val="bg2">
                  <a:lumMod val="25000"/>
                </a:schemeClr>
              </a:solidFill>
            </a:endParaRPr>
          </a:p>
        </p:txBody>
      </p:sp>
      <p:sp>
        <p:nvSpPr>
          <p:cNvPr id="7" name="Rectángulo 6"/>
          <p:cNvSpPr/>
          <p:nvPr/>
        </p:nvSpPr>
        <p:spPr>
          <a:xfrm>
            <a:off x="712922" y="679572"/>
            <a:ext cx="6096000" cy="584775"/>
          </a:xfrm>
          <a:prstGeom prst="rect">
            <a:avLst/>
          </a:prstGeom>
        </p:spPr>
        <p:txBody>
          <a:bodyPr>
            <a:spAutoFit/>
          </a:bodyPr>
          <a:lstStyle/>
          <a:p>
            <a:r>
              <a:rPr lang="es-AR" sz="3200" b="1" dirty="0" smtClean="0">
                <a:solidFill>
                  <a:schemeClr val="accent1">
                    <a:lumMod val="75000"/>
                  </a:schemeClr>
                </a:solidFill>
              </a:rPr>
              <a:t>Bibliografía</a:t>
            </a:r>
            <a:endParaRPr lang="es-AR" sz="3200" dirty="0"/>
          </a:p>
        </p:txBody>
      </p:sp>
    </p:spTree>
    <p:extLst>
      <p:ext uri="{BB962C8B-B14F-4D97-AF65-F5344CB8AC3E}">
        <p14:creationId xmlns:p14="http://schemas.microsoft.com/office/powerpoint/2010/main" val="40698054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0545" y="452718"/>
            <a:ext cx="9404723" cy="1400530"/>
          </a:xfrm>
        </p:spPr>
        <p:txBody>
          <a:bodyPr/>
          <a:lstStyle/>
          <a:p>
            <a:r>
              <a:rPr lang="es-AR" sz="3200" b="1" dirty="0" smtClean="0">
                <a:solidFill>
                  <a:schemeClr val="accent1">
                    <a:lumMod val="75000"/>
                  </a:schemeClr>
                </a:solidFill>
              </a:rPr>
              <a:t>Introducción</a:t>
            </a:r>
            <a:endParaRPr lang="es-AR" sz="3200" b="1" dirty="0">
              <a:solidFill>
                <a:schemeClr val="accent1">
                  <a:lumMod val="75000"/>
                </a:schemeClr>
              </a:solidFill>
            </a:endParaRPr>
          </a:p>
        </p:txBody>
      </p:sp>
      <p:sp>
        <p:nvSpPr>
          <p:cNvPr id="4" name="Content Placeholder 3"/>
          <p:cNvSpPr>
            <a:spLocks noGrp="1"/>
          </p:cNvSpPr>
          <p:nvPr>
            <p:ph sz="half" idx="1"/>
          </p:nvPr>
        </p:nvSpPr>
        <p:spPr>
          <a:xfrm>
            <a:off x="289560" y="1466156"/>
            <a:ext cx="11022453" cy="4200245"/>
          </a:xfrm>
        </p:spPr>
        <p:txBody>
          <a:bodyPr>
            <a:normAutofit/>
          </a:bodyPr>
          <a:lstStyle/>
          <a:p>
            <a:r>
              <a:rPr lang="es-AR" i="1" dirty="0" smtClean="0">
                <a:solidFill>
                  <a:schemeClr val="bg2">
                    <a:lumMod val="25000"/>
                  </a:schemeClr>
                </a:solidFill>
              </a:rPr>
              <a:t>“Muchas </a:t>
            </a:r>
            <a:r>
              <a:rPr lang="es-AR" i="1" dirty="0">
                <a:solidFill>
                  <a:schemeClr val="bg2">
                    <a:lumMod val="25000"/>
                  </a:schemeClr>
                </a:solidFill>
              </a:rPr>
              <a:t>de las diferencias entre los economistas </a:t>
            </a:r>
            <a:r>
              <a:rPr lang="es-AR" i="1" dirty="0" smtClean="0">
                <a:solidFill>
                  <a:schemeClr val="bg2">
                    <a:lumMod val="25000"/>
                  </a:schemeClr>
                </a:solidFill>
              </a:rPr>
              <a:t>en </a:t>
            </a:r>
            <a:r>
              <a:rPr lang="es-AR" i="1" dirty="0">
                <a:solidFill>
                  <a:schemeClr val="bg2">
                    <a:lumMod val="25000"/>
                  </a:schemeClr>
                </a:solidFill>
              </a:rPr>
              <a:t>sus evaluaciones de la importancia </a:t>
            </a:r>
            <a:r>
              <a:rPr lang="es-AR" i="1" dirty="0" smtClean="0">
                <a:solidFill>
                  <a:schemeClr val="bg2">
                    <a:lumMod val="25000"/>
                  </a:schemeClr>
                </a:solidFill>
              </a:rPr>
              <a:t>de los sindicatos </a:t>
            </a:r>
            <a:r>
              <a:rPr lang="es-AR" i="1" dirty="0">
                <a:solidFill>
                  <a:schemeClr val="bg2">
                    <a:lumMod val="25000"/>
                  </a:schemeClr>
                </a:solidFill>
              </a:rPr>
              <a:t>como </a:t>
            </a:r>
            <a:r>
              <a:rPr lang="es-AR" i="1" dirty="0" smtClean="0">
                <a:solidFill>
                  <a:schemeClr val="bg2">
                    <a:lumMod val="25000"/>
                  </a:schemeClr>
                </a:solidFill>
              </a:rPr>
              <a:t>institución </a:t>
            </a:r>
            <a:r>
              <a:rPr lang="es-AR" i="1" dirty="0">
                <a:solidFill>
                  <a:schemeClr val="bg2">
                    <a:lumMod val="25000"/>
                  </a:schemeClr>
                </a:solidFill>
              </a:rPr>
              <a:t>del mercado laboral, se derivan del desacuerdo en la respuesta a la pregunta: </a:t>
            </a:r>
            <a:r>
              <a:rPr lang="es-AR" i="1" dirty="0" smtClean="0">
                <a:solidFill>
                  <a:schemeClr val="bg2">
                    <a:lumMod val="25000"/>
                  </a:schemeClr>
                </a:solidFill>
              </a:rPr>
              <a:t>¿Cuál </a:t>
            </a:r>
            <a:r>
              <a:rPr lang="es-AR" i="1" dirty="0">
                <a:solidFill>
                  <a:schemeClr val="bg2">
                    <a:lumMod val="25000"/>
                  </a:schemeClr>
                </a:solidFill>
              </a:rPr>
              <a:t>es el </a:t>
            </a:r>
            <a:r>
              <a:rPr lang="es-AR" i="1" dirty="0" smtClean="0">
                <a:solidFill>
                  <a:schemeClr val="bg2">
                    <a:lumMod val="25000"/>
                  </a:schemeClr>
                </a:solidFill>
              </a:rPr>
              <a:t>impacto </a:t>
            </a:r>
            <a:r>
              <a:rPr lang="es-AR" i="1" dirty="0">
                <a:solidFill>
                  <a:schemeClr val="bg2">
                    <a:lumMod val="25000"/>
                  </a:schemeClr>
                </a:solidFill>
              </a:rPr>
              <a:t>del sindicalismo en los salarios reales relativos</a:t>
            </a:r>
            <a:r>
              <a:rPr lang="es-AR" i="1" dirty="0" smtClean="0">
                <a:solidFill>
                  <a:schemeClr val="bg2">
                    <a:lumMod val="25000"/>
                  </a:schemeClr>
                </a:solidFill>
              </a:rPr>
              <a:t>?” </a:t>
            </a:r>
          </a:p>
          <a:p>
            <a:pPr marL="0" indent="0">
              <a:buNone/>
            </a:pPr>
            <a:r>
              <a:rPr lang="es-AR" i="1" dirty="0" smtClean="0">
                <a:solidFill>
                  <a:schemeClr val="bg2">
                    <a:lumMod val="25000"/>
                  </a:schemeClr>
                </a:solidFill>
              </a:rPr>
              <a:t>	</a:t>
            </a:r>
            <a:r>
              <a:rPr lang="es-AR" dirty="0" smtClean="0">
                <a:solidFill>
                  <a:schemeClr val="bg2">
                    <a:lumMod val="25000"/>
                  </a:schemeClr>
                </a:solidFill>
              </a:rPr>
              <a:t>																		(</a:t>
            </a:r>
            <a:r>
              <a:rPr lang="en-US" dirty="0" smtClean="0">
                <a:solidFill>
                  <a:schemeClr val="bg2">
                    <a:lumMod val="25000"/>
                  </a:schemeClr>
                </a:solidFill>
              </a:rPr>
              <a:t>Lewis</a:t>
            </a:r>
            <a:r>
              <a:rPr lang="en-US" dirty="0">
                <a:solidFill>
                  <a:schemeClr val="bg2">
                    <a:lumMod val="25000"/>
                  </a:schemeClr>
                </a:solidFill>
              </a:rPr>
              <a:t>, H. </a:t>
            </a:r>
            <a:r>
              <a:rPr lang="en-US" dirty="0" smtClean="0">
                <a:solidFill>
                  <a:schemeClr val="bg2">
                    <a:lumMod val="25000"/>
                  </a:schemeClr>
                </a:solidFill>
              </a:rPr>
              <a:t>G., 1959</a:t>
            </a:r>
            <a:r>
              <a:rPr lang="en-US" dirty="0">
                <a:solidFill>
                  <a:schemeClr val="bg2">
                    <a:lumMod val="25000"/>
                  </a:schemeClr>
                </a:solidFill>
              </a:rPr>
              <a:t>). </a:t>
            </a:r>
            <a:endParaRPr lang="en-US" dirty="0" smtClean="0">
              <a:solidFill>
                <a:schemeClr val="bg2">
                  <a:lumMod val="25000"/>
                </a:schemeClr>
              </a:solidFill>
            </a:endParaRPr>
          </a:p>
          <a:p>
            <a:r>
              <a:rPr lang="es-AR" dirty="0" smtClean="0">
                <a:solidFill>
                  <a:schemeClr val="bg2">
                    <a:lumMod val="25000"/>
                  </a:schemeClr>
                </a:solidFill>
              </a:rPr>
              <a:t>“</a:t>
            </a:r>
            <a:r>
              <a:rPr lang="es-AR" i="1" dirty="0" smtClean="0">
                <a:solidFill>
                  <a:schemeClr val="bg2">
                    <a:lumMod val="25000"/>
                  </a:schemeClr>
                </a:solidFill>
              </a:rPr>
              <a:t>El </a:t>
            </a:r>
            <a:r>
              <a:rPr lang="es-AR" i="1" dirty="0">
                <a:solidFill>
                  <a:schemeClr val="bg2">
                    <a:lumMod val="25000"/>
                  </a:schemeClr>
                </a:solidFill>
              </a:rPr>
              <a:t>sindicalismo altera la distribución de los salarios de varias maneras. </a:t>
            </a:r>
            <a:r>
              <a:rPr lang="es-AR" i="1" dirty="0" smtClean="0">
                <a:solidFill>
                  <a:schemeClr val="bg2">
                    <a:lumMod val="25000"/>
                  </a:schemeClr>
                </a:solidFill>
              </a:rPr>
              <a:t>Una de ellas, </a:t>
            </a:r>
            <a:r>
              <a:rPr lang="es-AR" i="1" dirty="0">
                <a:solidFill>
                  <a:schemeClr val="bg2">
                    <a:lumMod val="25000"/>
                  </a:schemeClr>
                </a:solidFill>
              </a:rPr>
              <a:t>al elevar los salarios de los trabajadores organizados en relación con otros, </a:t>
            </a:r>
            <a:r>
              <a:rPr lang="es-AR" i="1" dirty="0" smtClean="0">
                <a:solidFill>
                  <a:schemeClr val="bg2">
                    <a:lumMod val="25000"/>
                  </a:schemeClr>
                </a:solidFill>
              </a:rPr>
              <a:t>modifica </a:t>
            </a:r>
            <a:r>
              <a:rPr lang="es-AR" i="1" dirty="0">
                <a:solidFill>
                  <a:schemeClr val="bg2">
                    <a:lumMod val="25000"/>
                  </a:schemeClr>
                </a:solidFill>
              </a:rPr>
              <a:t>la dispersión de los salarios en la economía, aumentando la desigualdad cuando los trabajadores altamente remunerados están organizados y reduciendo la desigualdad cuando los trabajadores mal pagados están organizados. </a:t>
            </a:r>
            <a:endParaRPr lang="es-AR" i="1" dirty="0" smtClean="0">
              <a:solidFill>
                <a:schemeClr val="bg2">
                  <a:lumMod val="25000"/>
                </a:schemeClr>
              </a:solidFill>
            </a:endParaRPr>
          </a:p>
          <a:p>
            <a:endParaRPr lang="es-AR" dirty="0" smtClean="0">
              <a:solidFill>
                <a:schemeClr val="bg2">
                  <a:lumMod val="25000"/>
                </a:schemeClr>
              </a:solidFill>
            </a:endParaRPr>
          </a:p>
          <a:p>
            <a:pPr marL="0" indent="0" algn="r">
              <a:buNone/>
            </a:pPr>
            <a:r>
              <a:rPr lang="es-AR" dirty="0" smtClean="0">
                <a:solidFill>
                  <a:schemeClr val="bg2">
                    <a:lumMod val="25000"/>
                  </a:schemeClr>
                </a:solidFill>
              </a:rPr>
              <a:t>(traducción y resumen propio)</a:t>
            </a:r>
          </a:p>
          <a:p>
            <a:pPr lvl="8"/>
            <a:endParaRPr lang="es-AR" dirty="0">
              <a:solidFill>
                <a:schemeClr val="bg2">
                  <a:lumMod val="25000"/>
                </a:schemeClr>
              </a:solidFill>
            </a:endParaRPr>
          </a:p>
        </p:txBody>
      </p:sp>
      <p:sp>
        <p:nvSpPr>
          <p:cNvPr id="7" name="6 Marcador de número de diapositiva"/>
          <p:cNvSpPr>
            <a:spLocks noGrp="1"/>
          </p:cNvSpPr>
          <p:nvPr>
            <p:ph type="sldNum" sz="quarter" idx="12"/>
          </p:nvPr>
        </p:nvSpPr>
        <p:spPr/>
        <p:txBody>
          <a:bodyPr/>
          <a:lstStyle/>
          <a:p>
            <a:fld id="{BA875541-8164-4CC7-9F2F-6F0C49BB858D}" type="slidenum">
              <a:rPr lang="en-US" sz="1800" smtClean="0">
                <a:solidFill>
                  <a:srgbClr val="FFFFFF"/>
                </a:solidFill>
              </a:rPr>
              <a:pPr/>
              <a:t>3</a:t>
            </a:fld>
            <a:endParaRPr lang="en-US" sz="1800" dirty="0">
              <a:solidFill>
                <a:srgbClr val="FFFFFF"/>
              </a:solidFill>
            </a:endParaRPr>
          </a:p>
        </p:txBody>
      </p:sp>
      <p:pic>
        <p:nvPicPr>
          <p:cNvPr id="6" name="Picture 2" descr="https://www.eldesconcierto.cl/wp-content/uploads/2016/04/escenaobrera-580x350.jpg"/>
          <p:cNvPicPr>
            <a:picLocks noChangeAspect="1" noChangeArrowheads="1"/>
          </p:cNvPicPr>
          <p:nvPr/>
        </p:nvPicPr>
        <p:blipFill>
          <a:blip r:embed="rId3" cstate="print">
            <a:duotone>
              <a:schemeClr val="accent1">
                <a:shade val="45000"/>
                <a:satMod val="135000"/>
              </a:schemeClr>
              <a:prstClr val="white"/>
            </a:duotone>
          </a:blip>
          <a:srcRect l="12646" r="12646"/>
          <a:stretch>
            <a:fillRect/>
          </a:stretch>
        </p:blipFill>
        <p:spPr bwMode="auto">
          <a:xfrm>
            <a:off x="11312013" y="274217"/>
            <a:ext cx="688259" cy="72579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Rectángulo 4"/>
          <p:cNvSpPr/>
          <p:nvPr/>
        </p:nvSpPr>
        <p:spPr>
          <a:xfrm>
            <a:off x="8668895" y="4202277"/>
            <a:ext cx="2648482" cy="369332"/>
          </a:xfrm>
          <a:prstGeom prst="rect">
            <a:avLst/>
          </a:prstGeom>
        </p:spPr>
        <p:txBody>
          <a:bodyPr wrap="none">
            <a:spAutoFit/>
          </a:bodyPr>
          <a:lstStyle/>
          <a:p>
            <a:r>
              <a:rPr lang="es-AR" dirty="0" smtClean="0">
                <a:solidFill>
                  <a:schemeClr val="bg2">
                    <a:lumMod val="25000"/>
                  </a:schemeClr>
                </a:solidFill>
              </a:rPr>
              <a:t>(</a:t>
            </a:r>
            <a:r>
              <a:rPr lang="es-AR" dirty="0" err="1" smtClean="0">
                <a:solidFill>
                  <a:schemeClr val="bg2">
                    <a:lumMod val="25000"/>
                  </a:schemeClr>
                </a:solidFill>
              </a:rPr>
              <a:t>Freeman</a:t>
            </a:r>
            <a:r>
              <a:rPr lang="es-AR" dirty="0">
                <a:solidFill>
                  <a:schemeClr val="bg2">
                    <a:lumMod val="25000"/>
                  </a:schemeClr>
                </a:solidFill>
              </a:rPr>
              <a:t>, R. B</a:t>
            </a:r>
            <a:r>
              <a:rPr lang="es-AR" dirty="0" smtClean="0">
                <a:solidFill>
                  <a:schemeClr val="bg2">
                    <a:lumMod val="25000"/>
                  </a:schemeClr>
                </a:solidFill>
              </a:rPr>
              <a:t>., 1980</a:t>
            </a:r>
            <a:r>
              <a:rPr lang="es-AR" dirty="0">
                <a:solidFill>
                  <a:schemeClr val="bg2">
                    <a:lumMod val="25000"/>
                  </a:schemeClr>
                </a:solidFill>
              </a:rPr>
              <a:t>)</a:t>
            </a:r>
          </a:p>
        </p:txBody>
      </p:sp>
      <p:cxnSp>
        <p:nvCxnSpPr>
          <p:cNvPr id="10" name="Conector recto 9"/>
          <p:cNvCxnSpPr/>
          <p:nvPr/>
        </p:nvCxnSpPr>
        <p:spPr>
          <a:xfrm>
            <a:off x="8810171" y="4688114"/>
            <a:ext cx="2380568" cy="43543"/>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ctángulo 12"/>
          <p:cNvSpPr/>
          <p:nvPr/>
        </p:nvSpPr>
        <p:spPr>
          <a:xfrm>
            <a:off x="5033300" y="6310507"/>
            <a:ext cx="6966972" cy="369332"/>
          </a:xfrm>
          <a:prstGeom prst="rect">
            <a:avLst/>
          </a:prstGeom>
        </p:spPr>
        <p:txBody>
          <a:bodyPr wrap="none">
            <a:spAutoFit/>
          </a:bodyPr>
          <a:lstStyle/>
          <a:p>
            <a:pPr lvl="0">
              <a:spcBef>
                <a:spcPct val="0"/>
              </a:spcBef>
              <a:defRPr/>
            </a:pPr>
            <a:r>
              <a:rPr lang="es-ES_tradnl" b="1" dirty="0" smtClean="0">
                <a:solidFill>
                  <a:schemeClr val="accent4">
                    <a:lumMod val="75000"/>
                  </a:schemeClr>
                </a:solidFill>
                <a:latin typeface="Century Gothic" pitchFamily="34" charset="0"/>
                <a:ea typeface="Verdana" pitchFamily="34" charset="0"/>
                <a:cs typeface="Consolas" pitchFamily="49" charset="0"/>
              </a:rPr>
              <a:t>PODER SINDICAL Y DISTRIBUCIÓN SALARIAL |  MAYO DE 2019</a:t>
            </a:r>
            <a:endParaRPr lang="es-ES_tradnl" b="1" dirty="0">
              <a:solidFill>
                <a:schemeClr val="accent4">
                  <a:lumMod val="75000"/>
                </a:schemeClr>
              </a:solidFill>
              <a:latin typeface="Century Gothic" pitchFamily="34" charset="0"/>
              <a:ea typeface="Verdana" pitchFamily="34" charset="0"/>
              <a:cs typeface="Consolas" pitchFamily="49" charset="0"/>
            </a:endParaRPr>
          </a:p>
        </p:txBody>
      </p:sp>
    </p:spTree>
    <p:extLst>
      <p:ext uri="{BB962C8B-B14F-4D97-AF65-F5344CB8AC3E}">
        <p14:creationId xmlns:p14="http://schemas.microsoft.com/office/powerpoint/2010/main" val="11566788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0545" y="452718"/>
            <a:ext cx="9404723" cy="623928"/>
          </a:xfrm>
        </p:spPr>
        <p:txBody>
          <a:bodyPr/>
          <a:lstStyle/>
          <a:p>
            <a:r>
              <a:rPr lang="es-AR" sz="3200" b="1" dirty="0" smtClean="0">
                <a:solidFill>
                  <a:schemeClr val="accent1">
                    <a:lumMod val="75000"/>
                  </a:schemeClr>
                </a:solidFill>
              </a:rPr>
              <a:t>Antecedentes</a:t>
            </a:r>
            <a:endParaRPr lang="es-AR" sz="3200" b="1" dirty="0">
              <a:solidFill>
                <a:schemeClr val="accent1">
                  <a:lumMod val="75000"/>
                </a:schemeClr>
              </a:solidFill>
            </a:endParaRPr>
          </a:p>
        </p:txBody>
      </p:sp>
      <p:sp>
        <p:nvSpPr>
          <p:cNvPr id="7" name="6 Marcador de número de diapositiva"/>
          <p:cNvSpPr>
            <a:spLocks noGrp="1"/>
          </p:cNvSpPr>
          <p:nvPr>
            <p:ph type="sldNum" sz="quarter" idx="12"/>
          </p:nvPr>
        </p:nvSpPr>
        <p:spPr/>
        <p:txBody>
          <a:bodyPr/>
          <a:lstStyle/>
          <a:p>
            <a:fld id="{BA875541-8164-4CC7-9F2F-6F0C49BB858D}" type="slidenum">
              <a:rPr lang="en-US" sz="1800" smtClean="0">
                <a:solidFill>
                  <a:srgbClr val="FFFFFF"/>
                </a:solidFill>
              </a:rPr>
              <a:pPr/>
              <a:t>4</a:t>
            </a:fld>
            <a:endParaRPr lang="en-US" sz="1800" dirty="0">
              <a:solidFill>
                <a:srgbClr val="FFFFFF"/>
              </a:solidFill>
            </a:endParaRPr>
          </a:p>
        </p:txBody>
      </p:sp>
      <p:pic>
        <p:nvPicPr>
          <p:cNvPr id="6" name="Picture 2" descr="https://www.eldesconcierto.cl/wp-content/uploads/2016/04/escenaobrera-580x350.jpg"/>
          <p:cNvPicPr>
            <a:picLocks noChangeAspect="1" noChangeArrowheads="1"/>
          </p:cNvPicPr>
          <p:nvPr/>
        </p:nvPicPr>
        <p:blipFill>
          <a:blip r:embed="rId3" cstate="print">
            <a:duotone>
              <a:schemeClr val="accent1">
                <a:shade val="45000"/>
                <a:satMod val="135000"/>
              </a:schemeClr>
              <a:prstClr val="white"/>
            </a:duotone>
          </a:blip>
          <a:srcRect l="12646" r="12646"/>
          <a:stretch>
            <a:fillRect/>
          </a:stretch>
        </p:blipFill>
        <p:spPr bwMode="auto">
          <a:xfrm>
            <a:off x="11312013" y="274217"/>
            <a:ext cx="688259" cy="72579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3" name="Rectángulo 12"/>
          <p:cNvSpPr/>
          <p:nvPr/>
        </p:nvSpPr>
        <p:spPr>
          <a:xfrm>
            <a:off x="5033300" y="6310507"/>
            <a:ext cx="6966972" cy="369332"/>
          </a:xfrm>
          <a:prstGeom prst="rect">
            <a:avLst/>
          </a:prstGeom>
        </p:spPr>
        <p:txBody>
          <a:bodyPr wrap="none">
            <a:spAutoFit/>
          </a:bodyPr>
          <a:lstStyle/>
          <a:p>
            <a:pPr lvl="0">
              <a:spcBef>
                <a:spcPct val="0"/>
              </a:spcBef>
              <a:defRPr/>
            </a:pPr>
            <a:r>
              <a:rPr lang="es-ES_tradnl" b="1" dirty="0" smtClean="0">
                <a:solidFill>
                  <a:schemeClr val="accent4">
                    <a:lumMod val="75000"/>
                  </a:schemeClr>
                </a:solidFill>
                <a:latin typeface="Century Gothic" pitchFamily="34" charset="0"/>
                <a:ea typeface="Verdana" pitchFamily="34" charset="0"/>
                <a:cs typeface="Consolas" pitchFamily="49" charset="0"/>
              </a:rPr>
              <a:t>PODER SINDICAL Y DISTRIBUCIÓN SALARIAL |  MAYO DE 2019</a:t>
            </a:r>
            <a:endParaRPr lang="es-ES_tradnl" b="1" dirty="0">
              <a:solidFill>
                <a:schemeClr val="accent4">
                  <a:lumMod val="75000"/>
                </a:schemeClr>
              </a:solidFill>
              <a:latin typeface="Century Gothic" pitchFamily="34" charset="0"/>
              <a:ea typeface="Verdana" pitchFamily="34" charset="0"/>
              <a:cs typeface="Consolas" pitchFamily="49" charset="0"/>
            </a:endParaRPr>
          </a:p>
        </p:txBody>
      </p:sp>
      <p:sp>
        <p:nvSpPr>
          <p:cNvPr id="18" name="Marcador de contenido 17"/>
          <p:cNvSpPr>
            <a:spLocks noGrp="1"/>
          </p:cNvSpPr>
          <p:nvPr>
            <p:ph sz="half" idx="1"/>
          </p:nvPr>
        </p:nvSpPr>
        <p:spPr>
          <a:xfrm>
            <a:off x="416462" y="1184913"/>
            <a:ext cx="11359075" cy="522130"/>
          </a:xfrm>
        </p:spPr>
        <p:txBody>
          <a:bodyPr>
            <a:normAutofit/>
          </a:bodyPr>
          <a:lstStyle/>
          <a:p>
            <a:r>
              <a:rPr lang="es-AR" dirty="0" smtClean="0">
                <a:solidFill>
                  <a:schemeClr val="accent6">
                    <a:lumMod val="50000"/>
                  </a:schemeClr>
                </a:solidFill>
              </a:rPr>
              <a:t>Estudios económicos pioneros sobre efectos de sindicalización y nueva evidencia global</a:t>
            </a:r>
            <a:endParaRPr lang="es-AR" dirty="0">
              <a:solidFill>
                <a:schemeClr val="accent6">
                  <a:lumMod val="50000"/>
                </a:schemeClr>
              </a:solidFill>
            </a:endParaRPr>
          </a:p>
        </p:txBody>
      </p:sp>
      <p:sp>
        <p:nvSpPr>
          <p:cNvPr id="19" name="Marcador de contenido 18"/>
          <p:cNvSpPr>
            <a:spLocks noGrp="1"/>
          </p:cNvSpPr>
          <p:nvPr>
            <p:ph sz="half" idx="1"/>
          </p:nvPr>
        </p:nvSpPr>
        <p:spPr>
          <a:xfrm>
            <a:off x="483878" y="1780361"/>
            <a:ext cx="11516394" cy="4195763"/>
          </a:xfrm>
        </p:spPr>
        <p:txBody>
          <a:bodyPr>
            <a:normAutofit/>
          </a:bodyPr>
          <a:lstStyle/>
          <a:p>
            <a:pPr lvl="0"/>
            <a:r>
              <a:rPr lang="es-AR" b="1" dirty="0" smtClean="0">
                <a:solidFill>
                  <a:schemeClr val="accent1">
                    <a:lumMod val="75000"/>
                  </a:schemeClr>
                </a:solidFill>
              </a:rPr>
              <a:t>Punto de partida</a:t>
            </a:r>
            <a:endParaRPr lang="en-US" b="1" dirty="0">
              <a:solidFill>
                <a:schemeClr val="accent1">
                  <a:lumMod val="75000"/>
                </a:schemeClr>
              </a:solidFill>
            </a:endParaRPr>
          </a:p>
          <a:p>
            <a:pPr lvl="1" rtl="0"/>
            <a:r>
              <a:rPr lang="es-AR" sz="1800" dirty="0" smtClean="0">
                <a:solidFill>
                  <a:schemeClr val="accent6">
                    <a:lumMod val="50000"/>
                  </a:schemeClr>
                </a:solidFill>
              </a:rPr>
              <a:t>Lewis (1959). Estimó la brecha salarial por afiliación (</a:t>
            </a:r>
            <a:r>
              <a:rPr lang="es-AR" sz="1800" dirty="0" err="1" smtClean="0">
                <a:solidFill>
                  <a:schemeClr val="accent6">
                    <a:lumMod val="50000"/>
                  </a:schemeClr>
                </a:solidFill>
              </a:rPr>
              <a:t>Wsindic</a:t>
            </a:r>
            <a:r>
              <a:rPr lang="es-AR" sz="1800" dirty="0" smtClean="0">
                <a:solidFill>
                  <a:schemeClr val="accent6">
                    <a:lumMod val="50000"/>
                  </a:schemeClr>
                </a:solidFill>
              </a:rPr>
              <a:t>/ W no </a:t>
            </a:r>
            <a:r>
              <a:rPr lang="es-AR" sz="1800" dirty="0" err="1" smtClean="0">
                <a:solidFill>
                  <a:schemeClr val="accent6">
                    <a:lumMod val="50000"/>
                  </a:schemeClr>
                </a:solidFill>
              </a:rPr>
              <a:t>sindic</a:t>
            </a:r>
            <a:r>
              <a:rPr lang="es-AR" sz="1800" dirty="0" smtClean="0">
                <a:solidFill>
                  <a:schemeClr val="accent6">
                    <a:lumMod val="50000"/>
                  </a:schemeClr>
                </a:solidFill>
              </a:rPr>
              <a:t>) por industria</a:t>
            </a:r>
            <a:r>
              <a:rPr lang="es-AR" sz="1800" dirty="0" smtClean="0"/>
              <a:t>.</a:t>
            </a:r>
            <a:endParaRPr lang="en-US" sz="1800" dirty="0"/>
          </a:p>
          <a:p>
            <a:pPr lvl="0" rtl="0"/>
            <a:r>
              <a:rPr lang="es-AR" b="1" dirty="0" smtClean="0">
                <a:solidFill>
                  <a:schemeClr val="accent1">
                    <a:lumMod val="75000"/>
                  </a:schemeClr>
                </a:solidFill>
              </a:rPr>
              <a:t>Otros Brecha salarial/Sector público</a:t>
            </a:r>
            <a:endParaRPr lang="en-US" b="1" dirty="0">
              <a:solidFill>
                <a:schemeClr val="accent1">
                  <a:lumMod val="75000"/>
                </a:schemeClr>
              </a:solidFill>
            </a:endParaRPr>
          </a:p>
          <a:p>
            <a:pPr lvl="1"/>
            <a:r>
              <a:rPr lang="es-ES" sz="1800" dirty="0" err="1" smtClean="0">
                <a:solidFill>
                  <a:schemeClr val="accent6">
                    <a:lumMod val="50000"/>
                  </a:schemeClr>
                </a:solidFill>
              </a:rPr>
              <a:t>Weiss</a:t>
            </a:r>
            <a:r>
              <a:rPr lang="es-ES" sz="1800" dirty="0" smtClean="0">
                <a:solidFill>
                  <a:schemeClr val="accent6">
                    <a:lumMod val="50000"/>
                  </a:schemeClr>
                </a:solidFill>
              </a:rPr>
              <a:t> (1966), </a:t>
            </a:r>
            <a:r>
              <a:rPr lang="es-ES" sz="1800" dirty="0" err="1" smtClean="0">
                <a:solidFill>
                  <a:schemeClr val="accent6">
                    <a:lumMod val="50000"/>
                  </a:schemeClr>
                </a:solidFill>
              </a:rPr>
              <a:t>Fuchs</a:t>
            </a:r>
            <a:r>
              <a:rPr lang="es-ES" sz="1800" dirty="0" smtClean="0">
                <a:solidFill>
                  <a:schemeClr val="accent6">
                    <a:lumMod val="50000"/>
                  </a:schemeClr>
                </a:solidFill>
              </a:rPr>
              <a:t>(1968), </a:t>
            </a:r>
            <a:r>
              <a:rPr lang="es-ES" sz="1800" dirty="0" err="1" smtClean="0">
                <a:solidFill>
                  <a:schemeClr val="accent6">
                    <a:lumMod val="50000"/>
                  </a:schemeClr>
                </a:solidFill>
              </a:rPr>
              <a:t>Ehremberg</a:t>
            </a:r>
            <a:r>
              <a:rPr lang="es-ES" sz="1800" dirty="0" smtClean="0">
                <a:solidFill>
                  <a:schemeClr val="accent6">
                    <a:lumMod val="50000"/>
                  </a:schemeClr>
                </a:solidFill>
              </a:rPr>
              <a:t> (1973), Oaxaca(1975)</a:t>
            </a:r>
            <a:endParaRPr lang="en-US" sz="1800" dirty="0">
              <a:solidFill>
                <a:schemeClr val="accent6">
                  <a:lumMod val="50000"/>
                </a:schemeClr>
              </a:solidFill>
            </a:endParaRPr>
          </a:p>
          <a:p>
            <a:pPr lvl="0"/>
            <a:r>
              <a:rPr lang="es-ES" b="1" dirty="0" smtClean="0">
                <a:solidFill>
                  <a:schemeClr val="accent1">
                    <a:lumMod val="75000"/>
                  </a:schemeClr>
                </a:solidFill>
              </a:rPr>
              <a:t>Descomposición horas-salarios, calificaciones</a:t>
            </a:r>
            <a:endParaRPr lang="en-US" b="1" dirty="0">
              <a:solidFill>
                <a:schemeClr val="accent1">
                  <a:lumMod val="75000"/>
                </a:schemeClr>
              </a:solidFill>
            </a:endParaRPr>
          </a:p>
          <a:p>
            <a:pPr lvl="1"/>
            <a:r>
              <a:rPr lang="es-ES_tradnl" sz="1800" dirty="0" err="1" smtClean="0">
                <a:solidFill>
                  <a:schemeClr val="accent6">
                    <a:lumMod val="50000"/>
                  </a:schemeClr>
                </a:solidFill>
              </a:rPr>
              <a:t>Ashenfelter</a:t>
            </a:r>
            <a:r>
              <a:rPr lang="es-ES_tradnl" sz="1800" dirty="0" smtClean="0">
                <a:solidFill>
                  <a:schemeClr val="accent6">
                    <a:lumMod val="50000"/>
                  </a:schemeClr>
                </a:solidFill>
              </a:rPr>
              <a:t> (1971), </a:t>
            </a:r>
            <a:r>
              <a:rPr lang="es-ES_tradnl" sz="1800" dirty="0" err="1" smtClean="0">
                <a:solidFill>
                  <a:schemeClr val="accent6">
                    <a:lumMod val="50000"/>
                  </a:schemeClr>
                </a:solidFill>
              </a:rPr>
              <a:t>Ashenfelter</a:t>
            </a:r>
            <a:r>
              <a:rPr lang="es-ES_tradnl" sz="1800" dirty="0" smtClean="0">
                <a:solidFill>
                  <a:schemeClr val="accent6">
                    <a:lumMod val="50000"/>
                  </a:schemeClr>
                </a:solidFill>
              </a:rPr>
              <a:t> &amp; Johnson (1972), Gay (1984). </a:t>
            </a:r>
            <a:r>
              <a:rPr lang="es-ES_tradnl" sz="1800" dirty="0" err="1" smtClean="0">
                <a:solidFill>
                  <a:schemeClr val="accent6">
                    <a:lumMod val="50000"/>
                  </a:schemeClr>
                </a:solidFill>
              </a:rPr>
              <a:t>Farber</a:t>
            </a:r>
            <a:r>
              <a:rPr lang="es-ES_tradnl" sz="1800" dirty="0" smtClean="0">
                <a:solidFill>
                  <a:schemeClr val="accent6">
                    <a:lumMod val="50000"/>
                  </a:schemeClr>
                </a:solidFill>
              </a:rPr>
              <a:t> &amp; </a:t>
            </a:r>
            <a:r>
              <a:rPr lang="es-ES_tradnl" sz="1800" dirty="0" err="1" smtClean="0">
                <a:solidFill>
                  <a:schemeClr val="accent6">
                    <a:lumMod val="50000"/>
                  </a:schemeClr>
                </a:solidFill>
              </a:rPr>
              <a:t>Sachs</a:t>
            </a:r>
            <a:r>
              <a:rPr lang="es-ES_tradnl" sz="1800" dirty="0" smtClean="0">
                <a:solidFill>
                  <a:schemeClr val="accent6">
                    <a:lumMod val="50000"/>
                  </a:schemeClr>
                </a:solidFill>
              </a:rPr>
              <a:t> (1980)</a:t>
            </a:r>
            <a:r>
              <a:rPr lang="es-ES_tradnl" sz="1800" dirty="0" smtClean="0"/>
              <a:t> </a:t>
            </a:r>
            <a:endParaRPr lang="en-US" sz="1800" dirty="0"/>
          </a:p>
          <a:p>
            <a:pPr lvl="0"/>
            <a:r>
              <a:rPr lang="en-US" b="1" dirty="0" err="1" smtClean="0">
                <a:solidFill>
                  <a:schemeClr val="accent1">
                    <a:lumMod val="75000"/>
                  </a:schemeClr>
                </a:solidFill>
              </a:rPr>
              <a:t>Recursos</a:t>
            </a:r>
            <a:r>
              <a:rPr lang="en-US" b="1" dirty="0" smtClean="0">
                <a:solidFill>
                  <a:schemeClr val="accent1">
                    <a:lumMod val="75000"/>
                  </a:schemeClr>
                </a:solidFill>
              </a:rPr>
              <a:t> y </a:t>
            </a:r>
            <a:r>
              <a:rPr lang="en-US" b="1" dirty="0" err="1" smtClean="0">
                <a:solidFill>
                  <a:schemeClr val="accent1">
                    <a:lumMod val="75000"/>
                  </a:schemeClr>
                </a:solidFill>
              </a:rPr>
              <a:t>ciclos</a:t>
            </a:r>
            <a:r>
              <a:rPr lang="en-US" b="1" dirty="0" smtClean="0">
                <a:solidFill>
                  <a:schemeClr val="accent1">
                    <a:lumMod val="75000"/>
                  </a:schemeClr>
                </a:solidFill>
              </a:rPr>
              <a:t> </a:t>
            </a:r>
            <a:r>
              <a:rPr lang="en-US" b="1" dirty="0" err="1" smtClean="0">
                <a:solidFill>
                  <a:schemeClr val="accent1">
                    <a:lumMod val="75000"/>
                  </a:schemeClr>
                </a:solidFill>
              </a:rPr>
              <a:t>económicos</a:t>
            </a:r>
            <a:r>
              <a:rPr lang="en-US" b="1" dirty="0" smtClean="0">
                <a:solidFill>
                  <a:schemeClr val="accent1">
                    <a:lumMod val="75000"/>
                  </a:schemeClr>
                </a:solidFill>
              </a:rPr>
              <a:t>, </a:t>
            </a:r>
            <a:r>
              <a:rPr lang="en-US" b="1" dirty="0" err="1" smtClean="0">
                <a:solidFill>
                  <a:schemeClr val="accent1">
                    <a:lumMod val="75000"/>
                  </a:schemeClr>
                </a:solidFill>
              </a:rPr>
              <a:t>productividad</a:t>
            </a:r>
            <a:endParaRPr lang="en-US" b="1" dirty="0">
              <a:solidFill>
                <a:schemeClr val="accent1">
                  <a:lumMod val="75000"/>
                </a:schemeClr>
              </a:solidFill>
            </a:endParaRPr>
          </a:p>
          <a:p>
            <a:pPr lvl="1"/>
            <a:r>
              <a:rPr lang="en-US" sz="1800" dirty="0" err="1" smtClean="0">
                <a:solidFill>
                  <a:schemeClr val="accent6">
                    <a:lumMod val="50000"/>
                  </a:schemeClr>
                </a:solidFill>
              </a:rPr>
              <a:t>Defina</a:t>
            </a:r>
            <a:r>
              <a:rPr lang="en-US" sz="1800" dirty="0" smtClean="0">
                <a:solidFill>
                  <a:schemeClr val="accent6">
                    <a:lumMod val="50000"/>
                  </a:schemeClr>
                </a:solidFill>
              </a:rPr>
              <a:t> (1983), Boeri, van Ours (2008), Morin (2017)</a:t>
            </a:r>
            <a:endParaRPr lang="en-US" sz="1800" dirty="0">
              <a:solidFill>
                <a:schemeClr val="accent6">
                  <a:lumMod val="50000"/>
                </a:schemeClr>
              </a:solidFill>
            </a:endParaRPr>
          </a:p>
          <a:p>
            <a:pPr lvl="0"/>
            <a:r>
              <a:rPr lang="en-US" b="1" dirty="0" err="1" smtClean="0">
                <a:solidFill>
                  <a:schemeClr val="accent1">
                    <a:lumMod val="75000"/>
                  </a:schemeClr>
                </a:solidFill>
              </a:rPr>
              <a:t>Dispersión</a:t>
            </a:r>
            <a:r>
              <a:rPr lang="en-US" b="1" dirty="0" smtClean="0">
                <a:solidFill>
                  <a:schemeClr val="accent1">
                    <a:lumMod val="75000"/>
                  </a:schemeClr>
                </a:solidFill>
              </a:rPr>
              <a:t> </a:t>
            </a:r>
            <a:r>
              <a:rPr lang="en-US" b="1" dirty="0" err="1" smtClean="0">
                <a:solidFill>
                  <a:schemeClr val="accent1">
                    <a:lumMod val="75000"/>
                  </a:schemeClr>
                </a:solidFill>
              </a:rPr>
              <a:t>salarial</a:t>
            </a:r>
            <a:endParaRPr lang="en-US" b="1" dirty="0">
              <a:solidFill>
                <a:schemeClr val="accent1">
                  <a:lumMod val="75000"/>
                </a:schemeClr>
              </a:solidFill>
            </a:endParaRPr>
          </a:p>
          <a:p>
            <a:pPr lvl="1"/>
            <a:r>
              <a:rPr lang="en-US" sz="1800" dirty="0" smtClean="0">
                <a:solidFill>
                  <a:schemeClr val="accent6">
                    <a:lumMod val="50000"/>
                  </a:schemeClr>
                </a:solidFill>
              </a:rPr>
              <a:t>Freeman (1980), </a:t>
            </a:r>
            <a:r>
              <a:rPr lang="en-US" sz="1800" dirty="0">
                <a:solidFill>
                  <a:schemeClr val="accent6">
                    <a:lumMod val="50000"/>
                  </a:schemeClr>
                </a:solidFill>
              </a:rPr>
              <a:t>Farber, </a:t>
            </a:r>
            <a:r>
              <a:rPr lang="en-US" sz="1800" dirty="0" err="1" smtClean="0">
                <a:solidFill>
                  <a:schemeClr val="accent6">
                    <a:lumMod val="50000"/>
                  </a:schemeClr>
                </a:solidFill>
              </a:rPr>
              <a:t>Herbst</a:t>
            </a:r>
            <a:r>
              <a:rPr lang="en-US" sz="1800" dirty="0">
                <a:solidFill>
                  <a:schemeClr val="accent6">
                    <a:lumMod val="50000"/>
                  </a:schemeClr>
                </a:solidFill>
              </a:rPr>
              <a:t>, </a:t>
            </a:r>
            <a:r>
              <a:rPr lang="en-US" sz="1800" dirty="0" err="1" smtClean="0">
                <a:solidFill>
                  <a:schemeClr val="accent6">
                    <a:lumMod val="50000"/>
                  </a:schemeClr>
                </a:solidFill>
              </a:rPr>
              <a:t>Kuziemko</a:t>
            </a:r>
            <a:r>
              <a:rPr lang="en-US" sz="1800" dirty="0">
                <a:solidFill>
                  <a:schemeClr val="accent6">
                    <a:lumMod val="50000"/>
                  </a:schemeClr>
                </a:solidFill>
              </a:rPr>
              <a:t>, </a:t>
            </a:r>
            <a:r>
              <a:rPr lang="en-US" sz="1800" dirty="0" smtClean="0">
                <a:solidFill>
                  <a:schemeClr val="accent6">
                    <a:lumMod val="50000"/>
                  </a:schemeClr>
                </a:solidFill>
              </a:rPr>
              <a:t>&amp; Naidu (</a:t>
            </a:r>
            <a:r>
              <a:rPr lang="en-US" sz="1800" dirty="0">
                <a:solidFill>
                  <a:schemeClr val="accent6">
                    <a:lumMod val="50000"/>
                  </a:schemeClr>
                </a:solidFill>
              </a:rPr>
              <a:t>2018).</a:t>
            </a:r>
          </a:p>
        </p:txBody>
      </p:sp>
      <p:sp>
        <p:nvSpPr>
          <p:cNvPr id="11" name="10 Flecha izquierda"/>
          <p:cNvSpPr/>
          <p:nvPr/>
        </p:nvSpPr>
        <p:spPr>
          <a:xfrm>
            <a:off x="10493114" y="3387776"/>
            <a:ext cx="1454045" cy="1139253"/>
          </a:xfrm>
          <a:prstGeom prst="leftArrow">
            <a:avLst>
              <a:gd name="adj1" fmla="val 100000"/>
              <a:gd name="adj2" fmla="val 29221"/>
            </a:avLst>
          </a:prstGeom>
          <a:solidFill>
            <a:schemeClr val="accent1">
              <a:lumMod val="60000"/>
              <a:lumOff val="40000"/>
            </a:schemeClr>
          </a:solidFill>
          <a:ln>
            <a:solidFill>
              <a:schemeClr val="accent1">
                <a:lumMod val="75000"/>
              </a:schemeClr>
            </a:solid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solidFill>
                  <a:schemeClr val="accent6">
                    <a:lumMod val="50000"/>
                  </a:schemeClr>
                </a:solidFill>
              </a:rPr>
              <a:t>+ </a:t>
            </a:r>
            <a:r>
              <a:rPr lang="es-ES_tradnl" dirty="0" err="1" smtClean="0">
                <a:solidFill>
                  <a:schemeClr val="accent6">
                    <a:lumMod val="50000"/>
                  </a:schemeClr>
                </a:solidFill>
              </a:rPr>
              <a:t>dimen</a:t>
            </a:r>
            <a:endParaRPr lang="es-ES_tradnl" dirty="0" smtClean="0">
              <a:solidFill>
                <a:schemeClr val="accent6">
                  <a:lumMod val="50000"/>
                </a:schemeClr>
              </a:solidFill>
            </a:endParaRPr>
          </a:p>
          <a:p>
            <a:pPr algn="ctr"/>
            <a:r>
              <a:rPr lang="es-ES_tradnl" dirty="0" err="1" smtClean="0">
                <a:solidFill>
                  <a:schemeClr val="accent6">
                    <a:lumMod val="50000"/>
                  </a:schemeClr>
                </a:solidFill>
              </a:rPr>
              <a:t>siones</a:t>
            </a:r>
            <a:endParaRPr lang="es-AR" dirty="0">
              <a:solidFill>
                <a:schemeClr val="accent6">
                  <a:lumMod val="50000"/>
                </a:schemeClr>
              </a:solidFill>
            </a:endParaRPr>
          </a:p>
        </p:txBody>
      </p:sp>
    </p:spTree>
    <p:extLst>
      <p:ext uri="{BB962C8B-B14F-4D97-AF65-F5344CB8AC3E}">
        <p14:creationId xmlns:p14="http://schemas.microsoft.com/office/powerpoint/2010/main" val="29034959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0545" y="452718"/>
            <a:ext cx="9404723" cy="623928"/>
          </a:xfrm>
        </p:spPr>
        <p:txBody>
          <a:bodyPr/>
          <a:lstStyle/>
          <a:p>
            <a:r>
              <a:rPr lang="es-AR" sz="3200" b="1" dirty="0" smtClean="0">
                <a:solidFill>
                  <a:schemeClr val="accent1">
                    <a:lumMod val="75000"/>
                  </a:schemeClr>
                </a:solidFill>
              </a:rPr>
              <a:t>Sindicalización en Argentina</a:t>
            </a:r>
            <a:endParaRPr lang="es-AR" sz="3200" b="1" dirty="0">
              <a:solidFill>
                <a:schemeClr val="accent1">
                  <a:lumMod val="75000"/>
                </a:schemeClr>
              </a:solidFill>
            </a:endParaRPr>
          </a:p>
        </p:txBody>
      </p:sp>
      <p:sp>
        <p:nvSpPr>
          <p:cNvPr id="7" name="6 Marcador de número de diapositiva"/>
          <p:cNvSpPr>
            <a:spLocks noGrp="1"/>
          </p:cNvSpPr>
          <p:nvPr>
            <p:ph type="sldNum" sz="quarter" idx="12"/>
          </p:nvPr>
        </p:nvSpPr>
        <p:spPr/>
        <p:txBody>
          <a:bodyPr/>
          <a:lstStyle/>
          <a:p>
            <a:fld id="{BA875541-8164-4CC7-9F2F-6F0C49BB858D}" type="slidenum">
              <a:rPr lang="en-US" sz="1800" smtClean="0">
                <a:solidFill>
                  <a:srgbClr val="FFFFFF"/>
                </a:solidFill>
              </a:rPr>
              <a:pPr/>
              <a:t>5</a:t>
            </a:fld>
            <a:endParaRPr lang="en-US" sz="1800" dirty="0">
              <a:solidFill>
                <a:srgbClr val="FFFFFF"/>
              </a:solidFill>
            </a:endParaRPr>
          </a:p>
        </p:txBody>
      </p:sp>
      <p:pic>
        <p:nvPicPr>
          <p:cNvPr id="6" name="Picture 2" descr="https://www.eldesconcierto.cl/wp-content/uploads/2016/04/escenaobrera-580x350.jpg"/>
          <p:cNvPicPr>
            <a:picLocks noChangeAspect="1" noChangeArrowheads="1"/>
          </p:cNvPicPr>
          <p:nvPr/>
        </p:nvPicPr>
        <p:blipFill>
          <a:blip r:embed="rId3" cstate="print">
            <a:duotone>
              <a:schemeClr val="accent1">
                <a:shade val="45000"/>
                <a:satMod val="135000"/>
              </a:schemeClr>
              <a:prstClr val="white"/>
            </a:duotone>
          </a:blip>
          <a:srcRect l="12646" r="12646"/>
          <a:stretch>
            <a:fillRect/>
          </a:stretch>
        </p:blipFill>
        <p:spPr bwMode="auto">
          <a:xfrm>
            <a:off x="11312013" y="274217"/>
            <a:ext cx="688259" cy="72579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3" name="Rectángulo 12"/>
          <p:cNvSpPr/>
          <p:nvPr/>
        </p:nvSpPr>
        <p:spPr>
          <a:xfrm>
            <a:off x="5033300" y="6310507"/>
            <a:ext cx="6966972" cy="369332"/>
          </a:xfrm>
          <a:prstGeom prst="rect">
            <a:avLst/>
          </a:prstGeom>
        </p:spPr>
        <p:txBody>
          <a:bodyPr wrap="none">
            <a:spAutoFit/>
          </a:bodyPr>
          <a:lstStyle/>
          <a:p>
            <a:pPr lvl="0">
              <a:spcBef>
                <a:spcPct val="0"/>
              </a:spcBef>
              <a:defRPr/>
            </a:pPr>
            <a:r>
              <a:rPr lang="es-ES_tradnl" b="1" dirty="0" smtClean="0">
                <a:solidFill>
                  <a:schemeClr val="accent4">
                    <a:lumMod val="75000"/>
                  </a:schemeClr>
                </a:solidFill>
                <a:latin typeface="Century Gothic" pitchFamily="34" charset="0"/>
                <a:ea typeface="Verdana" pitchFamily="34" charset="0"/>
                <a:cs typeface="Consolas" pitchFamily="49" charset="0"/>
              </a:rPr>
              <a:t>PODER SINDICAL Y DISTRIBUCIÓN SALARIAL |  MAYO DE 2019</a:t>
            </a:r>
            <a:endParaRPr lang="es-ES_tradnl" b="1" dirty="0">
              <a:solidFill>
                <a:schemeClr val="accent4">
                  <a:lumMod val="75000"/>
                </a:schemeClr>
              </a:solidFill>
              <a:latin typeface="Century Gothic" pitchFamily="34" charset="0"/>
              <a:ea typeface="Verdana" pitchFamily="34" charset="0"/>
              <a:cs typeface="Consolas" pitchFamily="49" charset="0"/>
            </a:endParaRPr>
          </a:p>
        </p:txBody>
      </p:sp>
      <p:sp>
        <p:nvSpPr>
          <p:cNvPr id="18" name="Marcador de contenido 17"/>
          <p:cNvSpPr>
            <a:spLocks noGrp="1"/>
          </p:cNvSpPr>
          <p:nvPr>
            <p:ph sz="half" idx="1"/>
          </p:nvPr>
        </p:nvSpPr>
        <p:spPr>
          <a:xfrm>
            <a:off x="416463" y="1184912"/>
            <a:ext cx="4053938" cy="5288459"/>
          </a:xfrm>
        </p:spPr>
        <p:txBody>
          <a:bodyPr>
            <a:noAutofit/>
          </a:bodyPr>
          <a:lstStyle/>
          <a:p>
            <a:r>
              <a:rPr lang="es-AR" sz="1800" dirty="0" smtClean="0">
                <a:solidFill>
                  <a:schemeClr val="accent6">
                    <a:lumMod val="50000"/>
                  </a:schemeClr>
                </a:solidFill>
              </a:rPr>
              <a:t>En 1877, </a:t>
            </a:r>
            <a:r>
              <a:rPr lang="es-AR" sz="1800" dirty="0">
                <a:solidFill>
                  <a:schemeClr val="accent6">
                    <a:lumMod val="50000"/>
                  </a:schemeClr>
                </a:solidFill>
              </a:rPr>
              <a:t>la Unión Tipográfica, el </a:t>
            </a:r>
            <a:r>
              <a:rPr lang="es-AR" sz="1800" b="1" dirty="0">
                <a:solidFill>
                  <a:schemeClr val="accent6">
                    <a:lumMod val="50000"/>
                  </a:schemeClr>
                </a:solidFill>
              </a:rPr>
              <a:t>primer </a:t>
            </a:r>
            <a:r>
              <a:rPr lang="es-AR" sz="1800" b="1" dirty="0" smtClean="0">
                <a:solidFill>
                  <a:schemeClr val="accent6">
                    <a:lumMod val="50000"/>
                  </a:schemeClr>
                </a:solidFill>
              </a:rPr>
              <a:t>sindicato</a:t>
            </a:r>
            <a:r>
              <a:rPr lang="es-AR" sz="1800" dirty="0" smtClean="0">
                <a:solidFill>
                  <a:schemeClr val="accent6">
                    <a:lumMod val="50000"/>
                  </a:schemeClr>
                </a:solidFill>
              </a:rPr>
              <a:t>, vinculada a la </a:t>
            </a:r>
            <a:r>
              <a:rPr lang="es-AR" sz="1800" dirty="0" err="1" smtClean="0">
                <a:solidFill>
                  <a:schemeClr val="accent6">
                    <a:lumMod val="50000"/>
                  </a:schemeClr>
                </a:solidFill>
              </a:rPr>
              <a:t>Asoc</a:t>
            </a:r>
            <a:r>
              <a:rPr lang="es-AR" sz="1800" dirty="0" smtClean="0">
                <a:solidFill>
                  <a:schemeClr val="accent6">
                    <a:lumMod val="50000"/>
                  </a:schemeClr>
                </a:solidFill>
              </a:rPr>
              <a:t>. Internacional de trabajadores (</a:t>
            </a:r>
            <a:r>
              <a:rPr lang="es-AR" sz="1800" dirty="0" err="1" smtClean="0">
                <a:solidFill>
                  <a:schemeClr val="accent6">
                    <a:lumMod val="50000"/>
                  </a:schemeClr>
                </a:solidFill>
              </a:rPr>
              <a:t>Adamovsky</a:t>
            </a:r>
            <a:r>
              <a:rPr lang="es-AR" sz="1800" dirty="0" smtClean="0">
                <a:solidFill>
                  <a:schemeClr val="accent6">
                    <a:lumMod val="50000"/>
                  </a:schemeClr>
                </a:solidFill>
              </a:rPr>
              <a:t>, 2012)</a:t>
            </a:r>
          </a:p>
          <a:p>
            <a:r>
              <a:rPr lang="es-ES" sz="1800" dirty="0" smtClean="0">
                <a:solidFill>
                  <a:schemeClr val="accent6">
                    <a:lumMod val="50000"/>
                  </a:schemeClr>
                </a:solidFill>
                <a:ea typeface="Calibri" panose="020F0502020204030204" pitchFamily="34" charset="0"/>
                <a:cs typeface="Times New Roman" panose="02020603050405020304" pitchFamily="18" charset="0"/>
              </a:rPr>
              <a:t>Como institución laboral y fenómeno social se </a:t>
            </a:r>
            <a:r>
              <a:rPr lang="es-ES" sz="1800" b="1" dirty="0" smtClean="0">
                <a:solidFill>
                  <a:schemeClr val="accent6">
                    <a:lumMod val="50000"/>
                  </a:schemeClr>
                </a:solidFill>
                <a:ea typeface="Calibri" panose="020F0502020204030204" pitchFamily="34" charset="0"/>
                <a:cs typeface="Times New Roman" panose="02020603050405020304" pitchFamily="18" charset="0"/>
              </a:rPr>
              <a:t>generaliza y fomenta en los 50’. </a:t>
            </a:r>
          </a:p>
          <a:p>
            <a:r>
              <a:rPr lang="es-ES" sz="1800" dirty="0" smtClean="0">
                <a:solidFill>
                  <a:schemeClr val="accent6">
                    <a:lumMod val="50000"/>
                  </a:schemeClr>
                </a:solidFill>
                <a:ea typeface="Calibri" panose="020F0502020204030204" pitchFamily="34" charset="0"/>
                <a:cs typeface="Times New Roman" panose="02020603050405020304" pitchFamily="18" charset="0"/>
              </a:rPr>
              <a:t>Personería gremial otorga </a:t>
            </a:r>
            <a:r>
              <a:rPr lang="es-ES" sz="1800" b="1" dirty="0" smtClean="0">
                <a:solidFill>
                  <a:schemeClr val="accent6">
                    <a:lumMod val="50000"/>
                  </a:schemeClr>
                </a:solidFill>
                <a:ea typeface="Calibri" panose="020F0502020204030204" pitchFamily="34" charset="0"/>
                <a:cs typeface="Times New Roman" panose="02020603050405020304" pitchFamily="18" charset="0"/>
              </a:rPr>
              <a:t>monopolio de representación</a:t>
            </a:r>
            <a:r>
              <a:rPr lang="es-ES" sz="1800" dirty="0" smtClean="0">
                <a:solidFill>
                  <a:schemeClr val="accent6">
                    <a:lumMod val="50000"/>
                  </a:schemeClr>
                </a:solidFill>
                <a:ea typeface="Calibri" panose="020F0502020204030204" pitchFamily="34" charset="0"/>
                <a:cs typeface="Times New Roman" panose="02020603050405020304" pitchFamily="18" charset="0"/>
              </a:rPr>
              <a:t> a aquel con mayor cantidad de afiliados por cada rama de actividad o empresa. Representación de intereses colectivos/individuales sobre </a:t>
            </a:r>
            <a:r>
              <a:rPr lang="es-ES" sz="1800" b="1" dirty="0" smtClean="0">
                <a:solidFill>
                  <a:schemeClr val="accent6">
                    <a:lumMod val="50000"/>
                  </a:schemeClr>
                </a:solidFill>
                <a:ea typeface="Calibri" panose="020F0502020204030204" pitchFamily="34" charset="0"/>
                <a:cs typeface="Times New Roman" panose="02020603050405020304" pitchFamily="18" charset="0"/>
              </a:rPr>
              <a:t>afiliados/no afiliados</a:t>
            </a:r>
          </a:p>
        </p:txBody>
      </p:sp>
      <p:sp>
        <p:nvSpPr>
          <p:cNvPr id="4" name="Rectángulo 3"/>
          <p:cNvSpPr/>
          <p:nvPr/>
        </p:nvSpPr>
        <p:spPr>
          <a:xfrm>
            <a:off x="3048000" y="1790090"/>
            <a:ext cx="6096000" cy="382477"/>
          </a:xfrm>
          <a:prstGeom prst="rect">
            <a:avLst/>
          </a:prstGeom>
        </p:spPr>
        <p:txBody>
          <a:bodyPr>
            <a:spAutoFit/>
          </a:bodyPr>
          <a:lstStyle/>
          <a:p>
            <a:pPr algn="just">
              <a:lnSpc>
                <a:spcPct val="115000"/>
              </a:lnSpc>
              <a:spcBef>
                <a:spcPts val="1200"/>
              </a:spcBef>
              <a:spcAft>
                <a:spcPts val="0"/>
              </a:spcAft>
            </a:pPr>
            <a:r>
              <a:rPr lang="es-ES" dirty="0" smtClean="0">
                <a:latin typeface="+mj-lt"/>
                <a:ea typeface="Calibri" panose="020F0502020204030204" pitchFamily="34" charset="0"/>
                <a:cs typeface="Times New Roman" panose="02020603050405020304" pitchFamily="18" charset="0"/>
              </a:rPr>
              <a:t>.</a:t>
            </a:r>
            <a:endParaRPr lang="es-AR" sz="1600" dirty="0">
              <a:effectLst/>
              <a:latin typeface="+mj-lt"/>
              <a:ea typeface="Calibri" panose="020F0502020204030204" pitchFamily="34" charset="0"/>
              <a:cs typeface="Times New Roman" panose="02020603050405020304" pitchFamily="18" charset="0"/>
            </a:endParaRPr>
          </a:p>
        </p:txBody>
      </p:sp>
      <p:graphicFrame>
        <p:nvGraphicFramePr>
          <p:cNvPr id="14" name="Gráfico 13"/>
          <p:cNvGraphicFramePr>
            <a:graphicFrameLocks/>
          </p:cNvGraphicFramePr>
          <p:nvPr>
            <p:extLst>
              <p:ext uri="{D42A27DB-BD31-4B8C-83A1-F6EECF244321}">
                <p14:modId xmlns:p14="http://schemas.microsoft.com/office/powerpoint/2010/main" val="3242284827"/>
              </p:ext>
            </p:extLst>
          </p:nvPr>
        </p:nvGraphicFramePr>
        <p:xfrm>
          <a:off x="8331200" y="1265758"/>
          <a:ext cx="3669071" cy="496810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8 Gráfico"/>
          <p:cNvGraphicFramePr>
            <a:graphicFrameLocks/>
          </p:cNvGraphicFramePr>
          <p:nvPr/>
        </p:nvGraphicFramePr>
        <p:xfrm>
          <a:off x="4659085" y="1306285"/>
          <a:ext cx="3679371" cy="4968000"/>
        </p:xfrm>
        <a:graphic>
          <a:graphicData uri="http://schemas.openxmlformats.org/drawingml/2006/chart">
            <c:chart xmlns:c="http://schemas.openxmlformats.org/drawingml/2006/chart" xmlns:r="http://schemas.openxmlformats.org/officeDocument/2006/relationships" r:id="rId5"/>
          </a:graphicData>
        </a:graphic>
      </p:graphicFrame>
      <p:sp>
        <p:nvSpPr>
          <p:cNvPr id="10" name="CuadroTexto 1"/>
          <p:cNvSpPr txBox="1"/>
          <p:nvPr/>
        </p:nvSpPr>
        <p:spPr>
          <a:xfrm>
            <a:off x="4769464" y="6030700"/>
            <a:ext cx="7117736" cy="32655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AR" sz="1200" dirty="0">
                <a:solidFill>
                  <a:schemeClr val="tx1">
                    <a:lumMod val="75000"/>
                    <a:lumOff val="25000"/>
                  </a:schemeClr>
                </a:solidFill>
              </a:rPr>
              <a:t>Fuente</a:t>
            </a:r>
            <a:r>
              <a:rPr lang="es-AR" sz="1200" dirty="0" smtClean="0">
                <a:solidFill>
                  <a:schemeClr val="tx1">
                    <a:lumMod val="75000"/>
                    <a:lumOff val="25000"/>
                  </a:schemeClr>
                </a:solidFill>
              </a:rPr>
              <a:t>: elaboración propia . Datos de ILOSTAT. Último dato disponible para ARG</a:t>
            </a:r>
            <a:endParaRPr lang="es-AR" sz="1200" dirty="0">
              <a:solidFill>
                <a:schemeClr val="tx1">
                  <a:lumMod val="75000"/>
                  <a:lumOff val="25000"/>
                </a:schemeClr>
              </a:solidFill>
            </a:endParaRPr>
          </a:p>
        </p:txBody>
      </p:sp>
    </p:spTree>
    <p:extLst>
      <p:ext uri="{BB962C8B-B14F-4D97-AF65-F5344CB8AC3E}">
        <p14:creationId xmlns:p14="http://schemas.microsoft.com/office/powerpoint/2010/main" val="29034959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0545" y="452718"/>
            <a:ext cx="9404723" cy="623928"/>
          </a:xfrm>
        </p:spPr>
        <p:txBody>
          <a:bodyPr/>
          <a:lstStyle/>
          <a:p>
            <a:r>
              <a:rPr lang="es-AR" sz="3200" b="1" dirty="0" smtClean="0">
                <a:solidFill>
                  <a:schemeClr val="accent1">
                    <a:lumMod val="75000"/>
                  </a:schemeClr>
                </a:solidFill>
              </a:rPr>
              <a:t>Marco Teórico</a:t>
            </a:r>
            <a:endParaRPr lang="es-AR" sz="3200" b="1" dirty="0">
              <a:solidFill>
                <a:schemeClr val="accent1">
                  <a:lumMod val="75000"/>
                </a:schemeClr>
              </a:solidFill>
            </a:endParaRPr>
          </a:p>
        </p:txBody>
      </p:sp>
      <p:sp>
        <p:nvSpPr>
          <p:cNvPr id="7" name="6 Marcador de número de diapositiva"/>
          <p:cNvSpPr>
            <a:spLocks noGrp="1"/>
          </p:cNvSpPr>
          <p:nvPr>
            <p:ph type="sldNum" sz="quarter" idx="12"/>
          </p:nvPr>
        </p:nvSpPr>
        <p:spPr/>
        <p:txBody>
          <a:bodyPr/>
          <a:lstStyle/>
          <a:p>
            <a:fld id="{BA875541-8164-4CC7-9F2F-6F0C49BB858D}" type="slidenum">
              <a:rPr lang="en-US" sz="1800" smtClean="0">
                <a:solidFill>
                  <a:srgbClr val="FFFFFF"/>
                </a:solidFill>
              </a:rPr>
              <a:pPr/>
              <a:t>6</a:t>
            </a:fld>
            <a:endParaRPr lang="en-US" sz="1800" dirty="0">
              <a:solidFill>
                <a:srgbClr val="FFFFFF"/>
              </a:solidFill>
            </a:endParaRPr>
          </a:p>
        </p:txBody>
      </p:sp>
      <p:pic>
        <p:nvPicPr>
          <p:cNvPr id="6" name="Picture 2" descr="https://www.eldesconcierto.cl/wp-content/uploads/2016/04/escenaobrera-580x350.jpg"/>
          <p:cNvPicPr>
            <a:picLocks noChangeAspect="1" noChangeArrowheads="1"/>
          </p:cNvPicPr>
          <p:nvPr/>
        </p:nvPicPr>
        <p:blipFill>
          <a:blip r:embed="rId3" cstate="print">
            <a:duotone>
              <a:schemeClr val="accent1">
                <a:shade val="45000"/>
                <a:satMod val="135000"/>
              </a:schemeClr>
              <a:prstClr val="white"/>
            </a:duotone>
          </a:blip>
          <a:srcRect l="12646" r="12646"/>
          <a:stretch>
            <a:fillRect/>
          </a:stretch>
        </p:blipFill>
        <p:spPr bwMode="auto">
          <a:xfrm>
            <a:off x="11312013" y="274217"/>
            <a:ext cx="688259" cy="72579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3" name="Rectángulo 12"/>
          <p:cNvSpPr/>
          <p:nvPr/>
        </p:nvSpPr>
        <p:spPr>
          <a:xfrm>
            <a:off x="5033300" y="6310507"/>
            <a:ext cx="6966972" cy="369332"/>
          </a:xfrm>
          <a:prstGeom prst="rect">
            <a:avLst/>
          </a:prstGeom>
        </p:spPr>
        <p:txBody>
          <a:bodyPr wrap="none">
            <a:spAutoFit/>
          </a:bodyPr>
          <a:lstStyle/>
          <a:p>
            <a:pPr lvl="0">
              <a:spcBef>
                <a:spcPct val="0"/>
              </a:spcBef>
              <a:defRPr/>
            </a:pPr>
            <a:r>
              <a:rPr lang="es-ES_tradnl" b="1" dirty="0" smtClean="0">
                <a:solidFill>
                  <a:schemeClr val="accent4">
                    <a:lumMod val="75000"/>
                  </a:schemeClr>
                </a:solidFill>
                <a:latin typeface="Century Gothic" pitchFamily="34" charset="0"/>
                <a:ea typeface="Verdana" pitchFamily="34" charset="0"/>
                <a:cs typeface="Consolas" pitchFamily="49" charset="0"/>
              </a:rPr>
              <a:t>PODER SINDICAL Y DISTRIBUCIÓN SALARIAL |  MAYO DE 2019</a:t>
            </a:r>
            <a:endParaRPr lang="es-ES_tradnl" b="1" dirty="0">
              <a:solidFill>
                <a:schemeClr val="accent4">
                  <a:lumMod val="75000"/>
                </a:schemeClr>
              </a:solidFill>
              <a:latin typeface="Century Gothic" pitchFamily="34" charset="0"/>
              <a:ea typeface="Verdana" pitchFamily="34" charset="0"/>
              <a:cs typeface="Consolas" pitchFamily="49" charset="0"/>
            </a:endParaRPr>
          </a:p>
        </p:txBody>
      </p:sp>
      <p:sp>
        <p:nvSpPr>
          <p:cNvPr id="18" name="Marcador de contenido 17"/>
          <p:cNvSpPr>
            <a:spLocks noGrp="1"/>
          </p:cNvSpPr>
          <p:nvPr>
            <p:ph sz="half" idx="1"/>
          </p:nvPr>
        </p:nvSpPr>
        <p:spPr>
          <a:xfrm>
            <a:off x="401948" y="1215623"/>
            <a:ext cx="11583810" cy="2979001"/>
          </a:xfrm>
        </p:spPr>
        <p:txBody>
          <a:bodyPr>
            <a:noAutofit/>
          </a:bodyPr>
          <a:lstStyle/>
          <a:p>
            <a:r>
              <a:rPr lang="es-AR" dirty="0" smtClean="0">
                <a:solidFill>
                  <a:schemeClr val="accent6">
                    <a:lumMod val="50000"/>
                  </a:schemeClr>
                </a:solidFill>
                <a:ea typeface="Calibri" panose="020F0502020204030204" pitchFamily="34" charset="0"/>
                <a:cs typeface="Times New Roman" panose="02020603050405020304" pitchFamily="18" charset="0"/>
              </a:rPr>
              <a:t>A pesar del peso histórico de los sindicatos en Argentina</a:t>
            </a:r>
            <a:r>
              <a:rPr lang="es-ES" sz="1800" dirty="0" smtClean="0">
                <a:solidFill>
                  <a:schemeClr val="accent6">
                    <a:lumMod val="50000"/>
                  </a:schemeClr>
                </a:solidFill>
                <a:ea typeface="Calibri" panose="020F0502020204030204" pitchFamily="34" charset="0"/>
                <a:cs typeface="Times New Roman" panose="02020603050405020304" pitchFamily="18" charset="0"/>
              </a:rPr>
              <a:t>, el estudio del vínculo </a:t>
            </a:r>
            <a:r>
              <a:rPr lang="es-ES" sz="1800" b="1" dirty="0" smtClean="0">
                <a:solidFill>
                  <a:schemeClr val="accent6">
                    <a:lumMod val="50000"/>
                  </a:schemeClr>
                </a:solidFill>
                <a:ea typeface="Calibri" panose="020F0502020204030204" pitchFamily="34" charset="0"/>
                <a:cs typeface="Times New Roman" panose="02020603050405020304" pitchFamily="18" charset="0"/>
              </a:rPr>
              <a:t>sindicatos - salarios</a:t>
            </a:r>
            <a:r>
              <a:rPr lang="es-ES" sz="1800" dirty="0" smtClean="0">
                <a:solidFill>
                  <a:schemeClr val="accent6">
                    <a:lumMod val="50000"/>
                  </a:schemeClr>
                </a:solidFill>
                <a:ea typeface="Calibri" panose="020F0502020204030204" pitchFamily="34" charset="0"/>
                <a:cs typeface="Times New Roman" panose="02020603050405020304" pitchFamily="18" charset="0"/>
              </a:rPr>
              <a:t> tiene </a:t>
            </a:r>
            <a:r>
              <a:rPr lang="es-ES" sz="1800" b="1" dirty="0" smtClean="0">
                <a:solidFill>
                  <a:schemeClr val="accent6">
                    <a:lumMod val="50000"/>
                  </a:schemeClr>
                </a:solidFill>
                <a:ea typeface="Calibri" panose="020F0502020204030204" pitchFamily="34" charset="0"/>
                <a:cs typeface="Times New Roman" panose="02020603050405020304" pitchFamily="18" charset="0"/>
              </a:rPr>
              <a:t>escasos antecedentes de análisis económico cuantitativo</a:t>
            </a:r>
            <a:r>
              <a:rPr lang="es-ES" sz="1800" dirty="0" smtClean="0">
                <a:solidFill>
                  <a:schemeClr val="accent6">
                    <a:lumMod val="50000"/>
                  </a:schemeClr>
                </a:solidFill>
                <a:ea typeface="Calibri" panose="020F0502020204030204" pitchFamily="34" charset="0"/>
                <a:cs typeface="Times New Roman" panose="02020603050405020304" pitchFamily="18" charset="0"/>
              </a:rPr>
              <a:t>. </a:t>
            </a:r>
            <a:r>
              <a:rPr lang="es-ES" dirty="0" smtClean="0">
                <a:solidFill>
                  <a:schemeClr val="accent6">
                    <a:lumMod val="50000"/>
                  </a:schemeClr>
                </a:solidFill>
                <a:ea typeface="Calibri" panose="020F0502020204030204" pitchFamily="34" charset="0"/>
                <a:cs typeface="Times New Roman" panose="02020603050405020304" pitchFamily="18" charset="0"/>
              </a:rPr>
              <a:t>A partir de la literatura, y de las </a:t>
            </a:r>
            <a:r>
              <a:rPr lang="es-ES" b="1" dirty="0" smtClean="0">
                <a:solidFill>
                  <a:schemeClr val="accent6">
                    <a:lumMod val="50000"/>
                  </a:schemeClr>
                </a:solidFill>
                <a:ea typeface="Calibri" panose="020F0502020204030204" pitchFamily="34" charset="0"/>
                <a:cs typeface="Times New Roman" panose="02020603050405020304" pitchFamily="18" charset="0"/>
              </a:rPr>
              <a:t>condiciones intrínsecas al</a:t>
            </a:r>
            <a:r>
              <a:rPr lang="es-ES" dirty="0" smtClean="0">
                <a:solidFill>
                  <a:schemeClr val="accent6">
                    <a:lumMod val="50000"/>
                  </a:schemeClr>
                </a:solidFill>
                <a:ea typeface="Calibri" panose="020F0502020204030204" pitchFamily="34" charset="0"/>
                <a:cs typeface="Times New Roman" panose="02020603050405020304" pitchFamily="18" charset="0"/>
              </a:rPr>
              <a:t> </a:t>
            </a:r>
            <a:r>
              <a:rPr lang="es-ES" b="1" dirty="0" smtClean="0">
                <a:solidFill>
                  <a:schemeClr val="accent6">
                    <a:lumMod val="50000"/>
                  </a:schemeClr>
                </a:solidFill>
                <a:ea typeface="Calibri" panose="020F0502020204030204" pitchFamily="34" charset="0"/>
                <a:cs typeface="Times New Roman" panose="02020603050405020304" pitchFamily="18" charset="0"/>
              </a:rPr>
              <a:t>mercado laboral</a:t>
            </a:r>
            <a:r>
              <a:rPr lang="es-ES" dirty="0" smtClean="0">
                <a:solidFill>
                  <a:schemeClr val="accent6">
                    <a:lumMod val="50000"/>
                  </a:schemeClr>
                </a:solidFill>
                <a:ea typeface="Calibri" panose="020F0502020204030204" pitchFamily="34" charset="0"/>
                <a:cs typeface="Times New Roman" panose="02020603050405020304" pitchFamily="18" charset="0"/>
              </a:rPr>
              <a:t>, se consideran tres dimensiones de</a:t>
            </a:r>
            <a:r>
              <a:rPr lang="es-ES" b="1" dirty="0" smtClean="0">
                <a:solidFill>
                  <a:schemeClr val="accent6">
                    <a:lumMod val="50000"/>
                  </a:schemeClr>
                </a:solidFill>
                <a:ea typeface="Calibri" panose="020F0502020204030204" pitchFamily="34" charset="0"/>
                <a:cs typeface="Times New Roman" panose="02020603050405020304" pitchFamily="18" charset="0"/>
              </a:rPr>
              <a:t> </a:t>
            </a:r>
            <a:r>
              <a:rPr lang="es-ES" dirty="0" smtClean="0">
                <a:solidFill>
                  <a:schemeClr val="accent6">
                    <a:lumMod val="50000"/>
                  </a:schemeClr>
                </a:solidFill>
                <a:ea typeface="Calibri" panose="020F0502020204030204" pitchFamily="34" charset="0"/>
                <a:cs typeface="Times New Roman" panose="02020603050405020304" pitchFamily="18" charset="0"/>
              </a:rPr>
              <a:t>poder sindical:</a:t>
            </a:r>
            <a:endParaRPr lang="es-ES" sz="1800" dirty="0" smtClean="0">
              <a:solidFill>
                <a:schemeClr val="accent6">
                  <a:lumMod val="50000"/>
                </a:schemeClr>
              </a:solidFill>
              <a:ea typeface="Calibri" panose="020F0502020204030204" pitchFamily="34" charset="0"/>
              <a:cs typeface="Times New Roman" panose="02020603050405020304" pitchFamily="18" charset="0"/>
            </a:endParaRPr>
          </a:p>
          <a:p>
            <a:endParaRPr lang="es-ES" sz="1800" dirty="0" smtClean="0">
              <a:solidFill>
                <a:schemeClr val="accent6">
                  <a:lumMod val="50000"/>
                </a:schemeClr>
              </a:solidFill>
              <a:ea typeface="Calibri" panose="020F0502020204030204" pitchFamily="34" charset="0"/>
              <a:cs typeface="Times New Roman" panose="02020603050405020304" pitchFamily="18" charset="0"/>
            </a:endParaRPr>
          </a:p>
        </p:txBody>
      </p:sp>
      <p:sp>
        <p:nvSpPr>
          <p:cNvPr id="4" name="Rectángulo 3"/>
          <p:cNvSpPr/>
          <p:nvPr/>
        </p:nvSpPr>
        <p:spPr>
          <a:xfrm>
            <a:off x="3048000" y="1790090"/>
            <a:ext cx="6096000" cy="382477"/>
          </a:xfrm>
          <a:prstGeom prst="rect">
            <a:avLst/>
          </a:prstGeom>
        </p:spPr>
        <p:txBody>
          <a:bodyPr>
            <a:spAutoFit/>
          </a:bodyPr>
          <a:lstStyle/>
          <a:p>
            <a:pPr algn="just">
              <a:lnSpc>
                <a:spcPct val="115000"/>
              </a:lnSpc>
              <a:spcBef>
                <a:spcPts val="1200"/>
              </a:spcBef>
              <a:spcAft>
                <a:spcPts val="0"/>
              </a:spcAft>
            </a:pPr>
            <a:r>
              <a:rPr lang="es-ES" dirty="0" smtClean="0">
                <a:latin typeface="+mj-lt"/>
                <a:ea typeface="Calibri" panose="020F0502020204030204" pitchFamily="34" charset="0"/>
                <a:cs typeface="Times New Roman" panose="02020603050405020304" pitchFamily="18" charset="0"/>
              </a:rPr>
              <a:t>.</a:t>
            </a:r>
            <a:endParaRPr lang="es-AR" sz="1600" dirty="0">
              <a:effectLst/>
              <a:latin typeface="+mj-lt"/>
              <a:ea typeface="Calibri" panose="020F0502020204030204" pitchFamily="34" charset="0"/>
              <a:cs typeface="Times New Roman" panose="02020603050405020304" pitchFamily="18" charset="0"/>
            </a:endParaRPr>
          </a:p>
        </p:txBody>
      </p:sp>
      <p:graphicFrame>
        <p:nvGraphicFramePr>
          <p:cNvPr id="8" name="Diagrama 7"/>
          <p:cNvGraphicFramePr/>
          <p:nvPr>
            <p:extLst>
              <p:ext uri="{D42A27DB-BD31-4B8C-83A1-F6EECF244321}">
                <p14:modId xmlns:p14="http://schemas.microsoft.com/office/powerpoint/2010/main" val="1343572039"/>
              </p:ext>
            </p:extLst>
          </p:nvPr>
        </p:nvGraphicFramePr>
        <p:xfrm>
          <a:off x="401948" y="2253545"/>
          <a:ext cx="11234764" cy="337144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4472951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756" y="452718"/>
            <a:ext cx="9404723" cy="623928"/>
          </a:xfrm>
        </p:spPr>
        <p:txBody>
          <a:bodyPr/>
          <a:lstStyle/>
          <a:p>
            <a:r>
              <a:rPr lang="es-AR" sz="3200" b="1" dirty="0" smtClean="0">
                <a:solidFill>
                  <a:schemeClr val="accent1">
                    <a:lumMod val="75000"/>
                  </a:schemeClr>
                </a:solidFill>
              </a:rPr>
              <a:t>Marco Teórico</a:t>
            </a:r>
            <a:endParaRPr lang="es-AR" sz="3200" b="1" dirty="0">
              <a:solidFill>
                <a:schemeClr val="accent1">
                  <a:lumMod val="75000"/>
                </a:schemeClr>
              </a:solidFill>
            </a:endParaRPr>
          </a:p>
        </p:txBody>
      </p:sp>
      <p:sp>
        <p:nvSpPr>
          <p:cNvPr id="7" name="6 Marcador de número de diapositiva"/>
          <p:cNvSpPr>
            <a:spLocks noGrp="1"/>
          </p:cNvSpPr>
          <p:nvPr>
            <p:ph type="sldNum" sz="quarter" idx="12"/>
          </p:nvPr>
        </p:nvSpPr>
        <p:spPr/>
        <p:txBody>
          <a:bodyPr/>
          <a:lstStyle/>
          <a:p>
            <a:fld id="{BA875541-8164-4CC7-9F2F-6F0C49BB858D}" type="slidenum">
              <a:rPr lang="en-US" sz="1800" smtClean="0">
                <a:solidFill>
                  <a:srgbClr val="FFFFFF"/>
                </a:solidFill>
              </a:rPr>
              <a:pPr/>
              <a:t>7</a:t>
            </a:fld>
            <a:endParaRPr lang="en-US" sz="1800" dirty="0">
              <a:solidFill>
                <a:srgbClr val="FFFFFF"/>
              </a:solidFill>
            </a:endParaRPr>
          </a:p>
        </p:txBody>
      </p:sp>
      <p:pic>
        <p:nvPicPr>
          <p:cNvPr id="6" name="Picture 2" descr="https://www.eldesconcierto.cl/wp-content/uploads/2016/04/escenaobrera-580x350.jpg"/>
          <p:cNvPicPr>
            <a:picLocks noChangeAspect="1" noChangeArrowheads="1"/>
          </p:cNvPicPr>
          <p:nvPr/>
        </p:nvPicPr>
        <p:blipFill>
          <a:blip r:embed="rId3" cstate="print">
            <a:duotone>
              <a:schemeClr val="accent1">
                <a:shade val="45000"/>
                <a:satMod val="135000"/>
              </a:schemeClr>
              <a:prstClr val="white"/>
            </a:duotone>
          </a:blip>
          <a:srcRect l="12646" r="12646"/>
          <a:stretch>
            <a:fillRect/>
          </a:stretch>
        </p:blipFill>
        <p:spPr bwMode="auto">
          <a:xfrm>
            <a:off x="11312013" y="274217"/>
            <a:ext cx="688259" cy="72579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3" name="Rectángulo 12"/>
          <p:cNvSpPr/>
          <p:nvPr/>
        </p:nvSpPr>
        <p:spPr>
          <a:xfrm>
            <a:off x="5033300" y="6310507"/>
            <a:ext cx="6966972" cy="369332"/>
          </a:xfrm>
          <a:prstGeom prst="rect">
            <a:avLst/>
          </a:prstGeom>
        </p:spPr>
        <p:txBody>
          <a:bodyPr wrap="none">
            <a:spAutoFit/>
          </a:bodyPr>
          <a:lstStyle/>
          <a:p>
            <a:pPr lvl="0">
              <a:spcBef>
                <a:spcPct val="0"/>
              </a:spcBef>
              <a:defRPr/>
            </a:pPr>
            <a:r>
              <a:rPr lang="es-ES_tradnl" b="1" dirty="0" smtClean="0">
                <a:solidFill>
                  <a:schemeClr val="accent4">
                    <a:lumMod val="75000"/>
                  </a:schemeClr>
                </a:solidFill>
                <a:latin typeface="Century Gothic" pitchFamily="34" charset="0"/>
                <a:ea typeface="Verdana" pitchFamily="34" charset="0"/>
                <a:cs typeface="Consolas" pitchFamily="49" charset="0"/>
              </a:rPr>
              <a:t>PODER SINDICAL Y DISTRIBUCIÓN SALARIAL |  MAYO DE 2019</a:t>
            </a:r>
            <a:endParaRPr lang="es-ES_tradnl" b="1" dirty="0">
              <a:solidFill>
                <a:schemeClr val="accent4">
                  <a:lumMod val="75000"/>
                </a:schemeClr>
              </a:solidFill>
              <a:latin typeface="Century Gothic" pitchFamily="34" charset="0"/>
              <a:ea typeface="Verdana" pitchFamily="34" charset="0"/>
              <a:cs typeface="Consolas" pitchFamily="49" charset="0"/>
            </a:endParaRPr>
          </a:p>
        </p:txBody>
      </p:sp>
      <p:sp>
        <p:nvSpPr>
          <p:cNvPr id="18" name="Marcador de contenido 17"/>
          <p:cNvSpPr>
            <a:spLocks noGrp="1"/>
          </p:cNvSpPr>
          <p:nvPr>
            <p:ph sz="half" idx="1"/>
          </p:nvPr>
        </p:nvSpPr>
        <p:spPr>
          <a:xfrm>
            <a:off x="401948" y="1215623"/>
            <a:ext cx="11583810" cy="2979001"/>
          </a:xfrm>
        </p:spPr>
        <p:txBody>
          <a:bodyPr>
            <a:noAutofit/>
          </a:bodyPr>
          <a:lstStyle/>
          <a:p>
            <a:r>
              <a:rPr lang="es-ES_tradnl" dirty="0" smtClean="0">
                <a:solidFill>
                  <a:schemeClr val="accent6">
                    <a:lumMod val="50000"/>
                  </a:schemeClr>
                </a:solidFill>
                <a:ea typeface="Calibri" panose="020F0502020204030204" pitchFamily="34" charset="0"/>
                <a:cs typeface="Times New Roman" panose="02020603050405020304" pitchFamily="18" charset="0"/>
              </a:rPr>
              <a:t>La </a:t>
            </a:r>
            <a:r>
              <a:rPr lang="es-ES_tradnl" b="1" dirty="0" smtClean="0">
                <a:solidFill>
                  <a:schemeClr val="accent6">
                    <a:lumMod val="50000"/>
                  </a:schemeClr>
                </a:solidFill>
                <a:ea typeface="Calibri" panose="020F0502020204030204" pitchFamily="34" charset="0"/>
                <a:cs typeface="Times New Roman" panose="02020603050405020304" pitchFamily="18" charset="0"/>
              </a:rPr>
              <a:t>literatura relativa a Argentina</a:t>
            </a:r>
            <a:r>
              <a:rPr lang="es-ES_tradnl" dirty="0" smtClean="0">
                <a:solidFill>
                  <a:schemeClr val="accent6">
                    <a:lumMod val="50000"/>
                  </a:schemeClr>
                </a:solidFill>
                <a:ea typeface="Calibri" panose="020F0502020204030204" pitchFamily="34" charset="0"/>
                <a:cs typeface="Times New Roman" panose="02020603050405020304" pitchFamily="18" charset="0"/>
              </a:rPr>
              <a:t> permite construir la noción tridimensional del poder sindical, la que se combina en aportes al análisis distributivo:</a:t>
            </a:r>
          </a:p>
          <a:p>
            <a:endParaRPr lang="es-ES_tradnl" sz="1800" dirty="0" smtClean="0">
              <a:solidFill>
                <a:schemeClr val="accent6">
                  <a:lumMod val="50000"/>
                </a:schemeClr>
              </a:solidFill>
              <a:ea typeface="Calibri" panose="020F0502020204030204" pitchFamily="34" charset="0"/>
              <a:cs typeface="Times New Roman" panose="02020603050405020304" pitchFamily="18" charset="0"/>
            </a:endParaRPr>
          </a:p>
          <a:p>
            <a:endParaRPr lang="es-ES_tradnl" dirty="0" smtClean="0">
              <a:solidFill>
                <a:schemeClr val="accent6">
                  <a:lumMod val="50000"/>
                </a:schemeClr>
              </a:solidFill>
              <a:ea typeface="Calibri" panose="020F0502020204030204" pitchFamily="34" charset="0"/>
              <a:cs typeface="Times New Roman" panose="02020603050405020304" pitchFamily="18" charset="0"/>
            </a:endParaRPr>
          </a:p>
          <a:p>
            <a:endParaRPr lang="es-ES_tradnl" sz="1800" dirty="0" smtClean="0">
              <a:solidFill>
                <a:schemeClr val="accent6">
                  <a:lumMod val="50000"/>
                </a:schemeClr>
              </a:solidFill>
              <a:ea typeface="Calibri" panose="020F0502020204030204" pitchFamily="34" charset="0"/>
              <a:cs typeface="Times New Roman" panose="02020603050405020304" pitchFamily="18" charset="0"/>
            </a:endParaRPr>
          </a:p>
          <a:p>
            <a:endParaRPr lang="es-ES_tradnl" dirty="0" smtClean="0">
              <a:solidFill>
                <a:schemeClr val="accent6">
                  <a:lumMod val="50000"/>
                </a:schemeClr>
              </a:solidFill>
              <a:ea typeface="Calibri" panose="020F0502020204030204" pitchFamily="34" charset="0"/>
              <a:cs typeface="Times New Roman" panose="02020603050405020304" pitchFamily="18" charset="0"/>
            </a:endParaRPr>
          </a:p>
          <a:p>
            <a:endParaRPr lang="es-ES_tradnl" sz="1800" dirty="0" smtClean="0">
              <a:solidFill>
                <a:schemeClr val="accent6">
                  <a:lumMod val="50000"/>
                </a:schemeClr>
              </a:solidFill>
              <a:ea typeface="Calibri" panose="020F0502020204030204" pitchFamily="34" charset="0"/>
              <a:cs typeface="Times New Roman" panose="02020603050405020304" pitchFamily="18" charset="0"/>
            </a:endParaRPr>
          </a:p>
          <a:p>
            <a:endParaRPr lang="es-ES_tradnl" dirty="0" smtClean="0">
              <a:solidFill>
                <a:schemeClr val="accent6">
                  <a:lumMod val="50000"/>
                </a:schemeClr>
              </a:solidFill>
              <a:ea typeface="Calibri" panose="020F0502020204030204" pitchFamily="34" charset="0"/>
              <a:cs typeface="Times New Roman" panose="02020603050405020304" pitchFamily="18" charset="0"/>
            </a:endParaRPr>
          </a:p>
          <a:p>
            <a:endParaRPr lang="es-ES_tradnl" sz="1800" dirty="0" smtClean="0">
              <a:solidFill>
                <a:schemeClr val="accent6">
                  <a:lumMod val="50000"/>
                </a:schemeClr>
              </a:solidFill>
              <a:ea typeface="Calibri" panose="020F0502020204030204" pitchFamily="34" charset="0"/>
              <a:cs typeface="Times New Roman" panose="02020603050405020304" pitchFamily="18" charset="0"/>
            </a:endParaRPr>
          </a:p>
          <a:p>
            <a:endParaRPr lang="es-ES_tradnl" dirty="0" smtClean="0">
              <a:solidFill>
                <a:schemeClr val="accent6">
                  <a:lumMod val="50000"/>
                </a:schemeClr>
              </a:solidFill>
              <a:ea typeface="Calibri" panose="020F0502020204030204" pitchFamily="34" charset="0"/>
              <a:cs typeface="Times New Roman" panose="02020603050405020304" pitchFamily="18" charset="0"/>
            </a:endParaRPr>
          </a:p>
          <a:p>
            <a:endParaRPr lang="es-ES_tradnl" sz="1800" dirty="0" smtClean="0">
              <a:solidFill>
                <a:schemeClr val="accent6">
                  <a:lumMod val="50000"/>
                </a:schemeClr>
              </a:solidFill>
              <a:ea typeface="Calibri" panose="020F0502020204030204" pitchFamily="34" charset="0"/>
              <a:cs typeface="Times New Roman" panose="02020603050405020304" pitchFamily="18" charset="0"/>
            </a:endParaRPr>
          </a:p>
        </p:txBody>
      </p:sp>
      <p:sp>
        <p:nvSpPr>
          <p:cNvPr id="4" name="Rectángulo 3"/>
          <p:cNvSpPr/>
          <p:nvPr/>
        </p:nvSpPr>
        <p:spPr>
          <a:xfrm>
            <a:off x="3048000" y="1790090"/>
            <a:ext cx="6096000" cy="382477"/>
          </a:xfrm>
          <a:prstGeom prst="rect">
            <a:avLst/>
          </a:prstGeom>
        </p:spPr>
        <p:txBody>
          <a:bodyPr>
            <a:spAutoFit/>
          </a:bodyPr>
          <a:lstStyle/>
          <a:p>
            <a:pPr algn="just">
              <a:lnSpc>
                <a:spcPct val="115000"/>
              </a:lnSpc>
              <a:spcBef>
                <a:spcPts val="1200"/>
              </a:spcBef>
              <a:spcAft>
                <a:spcPts val="0"/>
              </a:spcAft>
            </a:pPr>
            <a:r>
              <a:rPr lang="es-ES" dirty="0" smtClean="0">
                <a:latin typeface="+mj-lt"/>
                <a:ea typeface="Calibri" panose="020F0502020204030204" pitchFamily="34" charset="0"/>
                <a:cs typeface="Times New Roman" panose="02020603050405020304" pitchFamily="18" charset="0"/>
              </a:rPr>
              <a:t>.</a:t>
            </a:r>
            <a:endParaRPr lang="es-AR" sz="1600" dirty="0">
              <a:effectLst/>
              <a:latin typeface="+mj-lt"/>
              <a:ea typeface="Calibri" panose="020F0502020204030204" pitchFamily="34" charset="0"/>
              <a:cs typeface="Times New Roman" panose="02020603050405020304" pitchFamily="18" charset="0"/>
            </a:endParaRPr>
          </a:p>
        </p:txBody>
      </p:sp>
      <p:graphicFrame>
        <p:nvGraphicFramePr>
          <p:cNvPr id="9" name="8 Diagrama"/>
          <p:cNvGraphicFramePr/>
          <p:nvPr/>
        </p:nvGraphicFramePr>
        <p:xfrm>
          <a:off x="269822" y="1783967"/>
          <a:ext cx="11587397" cy="352255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4472951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5570" y="587628"/>
            <a:ext cx="9404723" cy="623928"/>
          </a:xfrm>
        </p:spPr>
        <p:txBody>
          <a:bodyPr/>
          <a:lstStyle/>
          <a:p>
            <a:r>
              <a:rPr lang="es-AR" sz="3200" b="1" dirty="0" smtClean="0">
                <a:solidFill>
                  <a:schemeClr val="accent1">
                    <a:lumMod val="75000"/>
                  </a:schemeClr>
                </a:solidFill>
              </a:rPr>
              <a:t>Objetivo</a:t>
            </a:r>
            <a:endParaRPr lang="es-AR" sz="3200" b="1" dirty="0">
              <a:solidFill>
                <a:schemeClr val="accent1">
                  <a:lumMod val="75000"/>
                </a:schemeClr>
              </a:solidFill>
            </a:endParaRPr>
          </a:p>
        </p:txBody>
      </p:sp>
      <p:sp>
        <p:nvSpPr>
          <p:cNvPr id="7" name="6 Marcador de número de diapositiva"/>
          <p:cNvSpPr>
            <a:spLocks noGrp="1"/>
          </p:cNvSpPr>
          <p:nvPr>
            <p:ph type="sldNum" sz="quarter" idx="12"/>
          </p:nvPr>
        </p:nvSpPr>
        <p:spPr/>
        <p:txBody>
          <a:bodyPr/>
          <a:lstStyle/>
          <a:p>
            <a:fld id="{BA875541-8164-4CC7-9F2F-6F0C49BB858D}" type="slidenum">
              <a:rPr lang="en-US" sz="1800" smtClean="0">
                <a:solidFill>
                  <a:srgbClr val="FFFFFF"/>
                </a:solidFill>
              </a:rPr>
              <a:pPr/>
              <a:t>8</a:t>
            </a:fld>
            <a:endParaRPr lang="en-US" sz="1800" dirty="0">
              <a:solidFill>
                <a:srgbClr val="FFFFFF"/>
              </a:solidFill>
            </a:endParaRPr>
          </a:p>
        </p:txBody>
      </p:sp>
      <p:pic>
        <p:nvPicPr>
          <p:cNvPr id="6" name="Picture 2" descr="https://www.eldesconcierto.cl/wp-content/uploads/2016/04/escenaobrera-580x350.jpg"/>
          <p:cNvPicPr>
            <a:picLocks noChangeAspect="1" noChangeArrowheads="1"/>
          </p:cNvPicPr>
          <p:nvPr/>
        </p:nvPicPr>
        <p:blipFill>
          <a:blip r:embed="rId3" cstate="print">
            <a:duotone>
              <a:schemeClr val="accent1">
                <a:shade val="45000"/>
                <a:satMod val="135000"/>
              </a:schemeClr>
              <a:prstClr val="white"/>
            </a:duotone>
          </a:blip>
          <a:srcRect l="12646" r="12646"/>
          <a:stretch>
            <a:fillRect/>
          </a:stretch>
        </p:blipFill>
        <p:spPr bwMode="auto">
          <a:xfrm>
            <a:off x="11312013" y="274217"/>
            <a:ext cx="688259" cy="72579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3" name="Rectángulo 12"/>
          <p:cNvSpPr/>
          <p:nvPr/>
        </p:nvSpPr>
        <p:spPr>
          <a:xfrm>
            <a:off x="5033300" y="6310507"/>
            <a:ext cx="6966972" cy="369332"/>
          </a:xfrm>
          <a:prstGeom prst="rect">
            <a:avLst/>
          </a:prstGeom>
        </p:spPr>
        <p:txBody>
          <a:bodyPr wrap="none">
            <a:spAutoFit/>
          </a:bodyPr>
          <a:lstStyle/>
          <a:p>
            <a:pPr lvl="0">
              <a:spcBef>
                <a:spcPct val="0"/>
              </a:spcBef>
              <a:defRPr/>
            </a:pPr>
            <a:r>
              <a:rPr lang="es-ES_tradnl" b="1" dirty="0" smtClean="0">
                <a:solidFill>
                  <a:schemeClr val="accent4">
                    <a:lumMod val="75000"/>
                  </a:schemeClr>
                </a:solidFill>
                <a:latin typeface="Century Gothic" pitchFamily="34" charset="0"/>
                <a:ea typeface="Verdana" pitchFamily="34" charset="0"/>
                <a:cs typeface="Consolas" pitchFamily="49" charset="0"/>
              </a:rPr>
              <a:t>PODER SINDICAL Y DISTRIBUCIÓN SALARIAL |  MAYO DE 2019</a:t>
            </a:r>
            <a:endParaRPr lang="es-ES_tradnl" b="1" dirty="0">
              <a:solidFill>
                <a:schemeClr val="accent4">
                  <a:lumMod val="75000"/>
                </a:schemeClr>
              </a:solidFill>
              <a:latin typeface="Century Gothic" pitchFamily="34" charset="0"/>
              <a:ea typeface="Verdana" pitchFamily="34" charset="0"/>
              <a:cs typeface="Consolas" pitchFamily="49" charset="0"/>
            </a:endParaRPr>
          </a:p>
        </p:txBody>
      </p:sp>
      <p:sp>
        <p:nvSpPr>
          <p:cNvPr id="18" name="Marcador de contenido 17"/>
          <p:cNvSpPr>
            <a:spLocks noGrp="1"/>
          </p:cNvSpPr>
          <p:nvPr>
            <p:ph sz="half" idx="1"/>
          </p:nvPr>
        </p:nvSpPr>
        <p:spPr>
          <a:xfrm>
            <a:off x="401948" y="1215623"/>
            <a:ext cx="11583810" cy="2979001"/>
          </a:xfrm>
        </p:spPr>
        <p:txBody>
          <a:bodyPr>
            <a:noAutofit/>
          </a:bodyPr>
          <a:lstStyle/>
          <a:p>
            <a:pPr lvl="0"/>
            <a:r>
              <a:rPr lang="es-ES" dirty="0" smtClean="0"/>
              <a:t>Verificar el grado de incidencia de </a:t>
            </a:r>
            <a:r>
              <a:rPr lang="es-ES" b="1" dirty="0" smtClean="0"/>
              <a:t>factores constituyentes del poder sindical</a:t>
            </a:r>
            <a:r>
              <a:rPr lang="es-ES" dirty="0" smtClean="0"/>
              <a:t> sobre el nivel y distribución de los salarios de trabajadores argentinos en un período de interés reciente para Argentina.</a:t>
            </a:r>
            <a:endParaRPr lang="es-AR" sz="1600" dirty="0" smtClean="0"/>
          </a:p>
          <a:p>
            <a:endParaRPr lang="es-ES" dirty="0" smtClean="0"/>
          </a:p>
          <a:p>
            <a:endParaRPr lang="es-ES" dirty="0" smtClean="0"/>
          </a:p>
          <a:p>
            <a:endParaRPr lang="es-ES" dirty="0" smtClean="0"/>
          </a:p>
          <a:p>
            <a:endParaRPr lang="es-ES" dirty="0" smtClean="0"/>
          </a:p>
          <a:p>
            <a:r>
              <a:rPr lang="es-ES" dirty="0" smtClean="0"/>
              <a:t>Los elementos constitutivos del </a:t>
            </a:r>
            <a:r>
              <a:rPr lang="es-ES" b="1" i="1" dirty="0" smtClean="0"/>
              <a:t>poder sindical</a:t>
            </a:r>
            <a:r>
              <a:rPr lang="es-ES" b="1" dirty="0" smtClean="0"/>
              <a:t> </a:t>
            </a:r>
            <a:r>
              <a:rPr lang="es-ES" dirty="0" smtClean="0"/>
              <a:t>en Argentina  - tasa de afiliación, negociaciones colectivas y conflictividad laboral - inciden a favor de una </a:t>
            </a:r>
            <a:r>
              <a:rPr lang="es-ES" b="1" dirty="0" smtClean="0"/>
              <a:t>menor desigualdad salarial</a:t>
            </a:r>
            <a:r>
              <a:rPr lang="es-ES" dirty="0" smtClean="0"/>
              <a:t>.</a:t>
            </a:r>
            <a:endParaRPr lang="es-AR" sz="1400" dirty="0" smtClean="0"/>
          </a:p>
          <a:p>
            <a:endParaRPr lang="es-ES" dirty="0" smtClean="0">
              <a:solidFill>
                <a:schemeClr val="accent6">
                  <a:lumMod val="50000"/>
                </a:schemeClr>
              </a:solidFill>
              <a:ea typeface="Calibri" panose="020F0502020204030204" pitchFamily="34" charset="0"/>
              <a:cs typeface="Times New Roman" panose="02020603050405020304" pitchFamily="18" charset="0"/>
            </a:endParaRPr>
          </a:p>
          <a:p>
            <a:endParaRPr lang="es-ES_tradnl" sz="1800" dirty="0" smtClean="0">
              <a:solidFill>
                <a:schemeClr val="accent6">
                  <a:lumMod val="50000"/>
                </a:schemeClr>
              </a:solidFill>
              <a:ea typeface="Calibri" panose="020F0502020204030204" pitchFamily="34" charset="0"/>
              <a:cs typeface="Times New Roman" panose="02020603050405020304" pitchFamily="18" charset="0"/>
            </a:endParaRPr>
          </a:p>
          <a:p>
            <a:endParaRPr lang="es-ES_tradnl" dirty="0" smtClean="0">
              <a:solidFill>
                <a:schemeClr val="accent6">
                  <a:lumMod val="50000"/>
                </a:schemeClr>
              </a:solidFill>
              <a:ea typeface="Calibri" panose="020F0502020204030204" pitchFamily="34" charset="0"/>
              <a:cs typeface="Times New Roman" panose="02020603050405020304" pitchFamily="18" charset="0"/>
            </a:endParaRPr>
          </a:p>
          <a:p>
            <a:endParaRPr lang="es-ES_tradnl" sz="1800" dirty="0" smtClean="0">
              <a:solidFill>
                <a:schemeClr val="accent6">
                  <a:lumMod val="50000"/>
                </a:schemeClr>
              </a:solidFill>
              <a:ea typeface="Calibri" panose="020F0502020204030204" pitchFamily="34" charset="0"/>
              <a:cs typeface="Times New Roman" panose="02020603050405020304" pitchFamily="18" charset="0"/>
            </a:endParaRPr>
          </a:p>
          <a:p>
            <a:endParaRPr lang="es-ES_tradnl" dirty="0" smtClean="0">
              <a:solidFill>
                <a:schemeClr val="accent6">
                  <a:lumMod val="50000"/>
                </a:schemeClr>
              </a:solidFill>
              <a:ea typeface="Calibri" panose="020F0502020204030204" pitchFamily="34" charset="0"/>
              <a:cs typeface="Times New Roman" panose="02020603050405020304" pitchFamily="18" charset="0"/>
            </a:endParaRPr>
          </a:p>
          <a:p>
            <a:endParaRPr lang="es-ES_tradnl" sz="1800" dirty="0" smtClean="0">
              <a:solidFill>
                <a:schemeClr val="accent6">
                  <a:lumMod val="50000"/>
                </a:schemeClr>
              </a:solidFill>
              <a:ea typeface="Calibri" panose="020F0502020204030204" pitchFamily="34" charset="0"/>
              <a:cs typeface="Times New Roman" panose="02020603050405020304" pitchFamily="18" charset="0"/>
            </a:endParaRPr>
          </a:p>
          <a:p>
            <a:endParaRPr lang="es-ES_tradnl" dirty="0" smtClean="0">
              <a:solidFill>
                <a:schemeClr val="accent6">
                  <a:lumMod val="50000"/>
                </a:schemeClr>
              </a:solidFill>
              <a:ea typeface="Calibri" panose="020F0502020204030204" pitchFamily="34" charset="0"/>
              <a:cs typeface="Times New Roman" panose="02020603050405020304" pitchFamily="18" charset="0"/>
            </a:endParaRPr>
          </a:p>
          <a:p>
            <a:endParaRPr lang="es-ES_tradnl" sz="1800" dirty="0" smtClean="0">
              <a:solidFill>
                <a:schemeClr val="accent6">
                  <a:lumMod val="50000"/>
                </a:schemeClr>
              </a:solidFill>
              <a:ea typeface="Calibri" panose="020F0502020204030204" pitchFamily="34" charset="0"/>
              <a:cs typeface="Times New Roman" panose="02020603050405020304" pitchFamily="18" charset="0"/>
            </a:endParaRPr>
          </a:p>
          <a:p>
            <a:endParaRPr lang="es-ES_tradnl" dirty="0" smtClean="0">
              <a:solidFill>
                <a:schemeClr val="accent6">
                  <a:lumMod val="50000"/>
                </a:schemeClr>
              </a:solidFill>
              <a:ea typeface="Calibri" panose="020F0502020204030204" pitchFamily="34" charset="0"/>
              <a:cs typeface="Times New Roman" panose="02020603050405020304" pitchFamily="18" charset="0"/>
            </a:endParaRPr>
          </a:p>
          <a:p>
            <a:endParaRPr lang="es-ES_tradnl" sz="1800" dirty="0" smtClean="0">
              <a:solidFill>
                <a:schemeClr val="accent6">
                  <a:lumMod val="50000"/>
                </a:schemeClr>
              </a:solidFill>
              <a:ea typeface="Calibri" panose="020F0502020204030204" pitchFamily="34" charset="0"/>
              <a:cs typeface="Times New Roman" panose="02020603050405020304" pitchFamily="18" charset="0"/>
            </a:endParaRPr>
          </a:p>
        </p:txBody>
      </p:sp>
      <p:sp>
        <p:nvSpPr>
          <p:cNvPr id="4" name="Rectángulo 3"/>
          <p:cNvSpPr/>
          <p:nvPr/>
        </p:nvSpPr>
        <p:spPr>
          <a:xfrm>
            <a:off x="3048000" y="1790090"/>
            <a:ext cx="6096000" cy="382477"/>
          </a:xfrm>
          <a:prstGeom prst="rect">
            <a:avLst/>
          </a:prstGeom>
        </p:spPr>
        <p:txBody>
          <a:bodyPr>
            <a:spAutoFit/>
          </a:bodyPr>
          <a:lstStyle/>
          <a:p>
            <a:pPr algn="just">
              <a:lnSpc>
                <a:spcPct val="115000"/>
              </a:lnSpc>
              <a:spcBef>
                <a:spcPts val="1200"/>
              </a:spcBef>
              <a:spcAft>
                <a:spcPts val="0"/>
              </a:spcAft>
            </a:pPr>
            <a:r>
              <a:rPr lang="es-ES" dirty="0" smtClean="0">
                <a:latin typeface="+mj-lt"/>
                <a:ea typeface="Calibri" panose="020F0502020204030204" pitchFamily="34" charset="0"/>
                <a:cs typeface="Times New Roman" panose="02020603050405020304" pitchFamily="18" charset="0"/>
              </a:rPr>
              <a:t>.</a:t>
            </a:r>
            <a:endParaRPr lang="es-AR" sz="1600" dirty="0">
              <a:effectLst/>
              <a:latin typeface="+mj-lt"/>
              <a:ea typeface="Calibri" panose="020F0502020204030204" pitchFamily="34" charset="0"/>
              <a:cs typeface="Times New Roman" panose="02020603050405020304" pitchFamily="18" charset="0"/>
            </a:endParaRPr>
          </a:p>
        </p:txBody>
      </p:sp>
      <p:sp>
        <p:nvSpPr>
          <p:cNvPr id="10" name="9 Rectángulo"/>
          <p:cNvSpPr/>
          <p:nvPr/>
        </p:nvSpPr>
        <p:spPr>
          <a:xfrm>
            <a:off x="690580" y="3004484"/>
            <a:ext cx="1941557" cy="584775"/>
          </a:xfrm>
          <a:prstGeom prst="rect">
            <a:avLst/>
          </a:prstGeom>
        </p:spPr>
        <p:txBody>
          <a:bodyPr wrap="none">
            <a:spAutoFit/>
          </a:bodyPr>
          <a:lstStyle/>
          <a:p>
            <a:r>
              <a:rPr lang="es-AR" sz="3200" b="1" dirty="0" smtClean="0">
                <a:solidFill>
                  <a:schemeClr val="accent1">
                    <a:lumMod val="75000"/>
                  </a:schemeClr>
                </a:solidFill>
              </a:rPr>
              <a:t>Hipótesis</a:t>
            </a:r>
            <a:endParaRPr lang="es-AR" sz="3200" dirty="0"/>
          </a:p>
        </p:txBody>
      </p:sp>
    </p:spTree>
    <p:extLst>
      <p:ext uri="{BB962C8B-B14F-4D97-AF65-F5344CB8AC3E}">
        <p14:creationId xmlns:p14="http://schemas.microsoft.com/office/powerpoint/2010/main" val="34472951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170" y="592418"/>
            <a:ext cx="9404723" cy="623928"/>
          </a:xfrm>
        </p:spPr>
        <p:txBody>
          <a:bodyPr/>
          <a:lstStyle/>
          <a:p>
            <a:r>
              <a:rPr lang="es-AR" sz="3200" b="1" dirty="0" smtClean="0">
                <a:solidFill>
                  <a:schemeClr val="accent1">
                    <a:lumMod val="75000"/>
                  </a:schemeClr>
                </a:solidFill>
              </a:rPr>
              <a:t>Datos y metodología</a:t>
            </a:r>
            <a:endParaRPr lang="es-AR" sz="3200" b="1" dirty="0">
              <a:solidFill>
                <a:schemeClr val="accent1">
                  <a:lumMod val="75000"/>
                </a:schemeClr>
              </a:solidFill>
            </a:endParaRPr>
          </a:p>
        </p:txBody>
      </p:sp>
      <p:sp>
        <p:nvSpPr>
          <p:cNvPr id="7" name="6 Marcador de número de diapositiva"/>
          <p:cNvSpPr>
            <a:spLocks noGrp="1"/>
          </p:cNvSpPr>
          <p:nvPr>
            <p:ph type="sldNum" sz="quarter" idx="12"/>
          </p:nvPr>
        </p:nvSpPr>
        <p:spPr/>
        <p:txBody>
          <a:bodyPr/>
          <a:lstStyle/>
          <a:p>
            <a:fld id="{BA875541-8164-4CC7-9F2F-6F0C49BB858D}" type="slidenum">
              <a:rPr lang="en-US" sz="1800" smtClean="0">
                <a:solidFill>
                  <a:srgbClr val="FFFFFF"/>
                </a:solidFill>
              </a:rPr>
              <a:pPr/>
              <a:t>9</a:t>
            </a:fld>
            <a:endParaRPr lang="en-US" sz="1800" dirty="0">
              <a:solidFill>
                <a:srgbClr val="FFFFFF"/>
              </a:solidFill>
            </a:endParaRPr>
          </a:p>
        </p:txBody>
      </p:sp>
      <p:pic>
        <p:nvPicPr>
          <p:cNvPr id="6" name="Picture 2" descr="https://www.eldesconcierto.cl/wp-content/uploads/2016/04/escenaobrera-580x350.jpg"/>
          <p:cNvPicPr>
            <a:picLocks noChangeAspect="1" noChangeArrowheads="1"/>
          </p:cNvPicPr>
          <p:nvPr/>
        </p:nvPicPr>
        <p:blipFill>
          <a:blip r:embed="rId3" cstate="print">
            <a:duotone>
              <a:schemeClr val="accent1">
                <a:shade val="45000"/>
                <a:satMod val="135000"/>
              </a:schemeClr>
              <a:prstClr val="white"/>
            </a:duotone>
          </a:blip>
          <a:srcRect l="12646" r="12646"/>
          <a:stretch>
            <a:fillRect/>
          </a:stretch>
        </p:blipFill>
        <p:spPr bwMode="auto">
          <a:xfrm>
            <a:off x="11312013" y="274217"/>
            <a:ext cx="688259" cy="72579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3" name="Rectángulo 12"/>
          <p:cNvSpPr/>
          <p:nvPr/>
        </p:nvSpPr>
        <p:spPr>
          <a:xfrm>
            <a:off x="5033300" y="6310507"/>
            <a:ext cx="6966972" cy="369332"/>
          </a:xfrm>
          <a:prstGeom prst="rect">
            <a:avLst/>
          </a:prstGeom>
        </p:spPr>
        <p:txBody>
          <a:bodyPr wrap="none">
            <a:spAutoFit/>
          </a:bodyPr>
          <a:lstStyle/>
          <a:p>
            <a:pPr lvl="0">
              <a:spcBef>
                <a:spcPct val="0"/>
              </a:spcBef>
              <a:defRPr/>
            </a:pPr>
            <a:r>
              <a:rPr lang="es-ES_tradnl" b="1" dirty="0" smtClean="0">
                <a:solidFill>
                  <a:schemeClr val="accent4">
                    <a:lumMod val="75000"/>
                  </a:schemeClr>
                </a:solidFill>
                <a:latin typeface="Century Gothic" pitchFamily="34" charset="0"/>
                <a:ea typeface="Verdana" pitchFamily="34" charset="0"/>
                <a:cs typeface="Consolas" pitchFamily="49" charset="0"/>
              </a:rPr>
              <a:t>PODER SINDICAL Y DISTRIBUCIÓN SALARIAL |  MAYO DE 2019</a:t>
            </a:r>
            <a:endParaRPr lang="es-ES_tradnl" b="1" dirty="0">
              <a:solidFill>
                <a:schemeClr val="accent4">
                  <a:lumMod val="75000"/>
                </a:schemeClr>
              </a:solidFill>
              <a:latin typeface="Century Gothic" pitchFamily="34" charset="0"/>
              <a:ea typeface="Verdana" pitchFamily="34" charset="0"/>
              <a:cs typeface="Consolas" pitchFamily="49" charset="0"/>
            </a:endParaRPr>
          </a:p>
        </p:txBody>
      </p:sp>
      <p:sp>
        <p:nvSpPr>
          <p:cNvPr id="18" name="Marcador de contenido 17"/>
          <p:cNvSpPr>
            <a:spLocks noGrp="1"/>
          </p:cNvSpPr>
          <p:nvPr>
            <p:ph sz="half" idx="1"/>
          </p:nvPr>
        </p:nvSpPr>
        <p:spPr>
          <a:xfrm>
            <a:off x="224148" y="1470455"/>
            <a:ext cx="11583810" cy="688546"/>
          </a:xfrm>
        </p:spPr>
        <p:txBody>
          <a:bodyPr>
            <a:noAutofit/>
          </a:bodyPr>
          <a:lstStyle/>
          <a:p>
            <a:r>
              <a:rPr lang="es-ES_tradnl" dirty="0" smtClean="0"/>
              <a:t>Se emplean datos de dos fuentes: microdatos de la ENES y datos sectoriales y regionales del </a:t>
            </a:r>
            <a:r>
              <a:rPr lang="es-ES_tradnl" dirty="0" err="1" smtClean="0"/>
              <a:t>MPyT</a:t>
            </a:r>
            <a:r>
              <a:rPr lang="es-ES_tradnl" dirty="0" smtClean="0"/>
              <a:t>.</a:t>
            </a:r>
            <a:endParaRPr lang="es-ES_tradnl" sz="1800" dirty="0" smtClean="0">
              <a:solidFill>
                <a:schemeClr val="accent6">
                  <a:lumMod val="50000"/>
                </a:schemeClr>
              </a:solidFill>
              <a:ea typeface="Calibri" panose="020F0502020204030204" pitchFamily="34" charset="0"/>
              <a:cs typeface="Times New Roman" panose="02020603050405020304" pitchFamily="18" charset="0"/>
            </a:endParaRPr>
          </a:p>
        </p:txBody>
      </p:sp>
      <p:sp>
        <p:nvSpPr>
          <p:cNvPr id="4" name="Rectángulo 3"/>
          <p:cNvSpPr/>
          <p:nvPr/>
        </p:nvSpPr>
        <p:spPr>
          <a:xfrm>
            <a:off x="3048000" y="1790090"/>
            <a:ext cx="6096000" cy="382477"/>
          </a:xfrm>
          <a:prstGeom prst="rect">
            <a:avLst/>
          </a:prstGeom>
        </p:spPr>
        <p:txBody>
          <a:bodyPr>
            <a:spAutoFit/>
          </a:bodyPr>
          <a:lstStyle/>
          <a:p>
            <a:pPr algn="just">
              <a:lnSpc>
                <a:spcPct val="115000"/>
              </a:lnSpc>
              <a:spcBef>
                <a:spcPts val="1200"/>
              </a:spcBef>
              <a:spcAft>
                <a:spcPts val="0"/>
              </a:spcAft>
            </a:pPr>
            <a:r>
              <a:rPr lang="es-ES" dirty="0" smtClean="0">
                <a:latin typeface="+mj-lt"/>
                <a:ea typeface="Calibri" panose="020F0502020204030204" pitchFamily="34" charset="0"/>
                <a:cs typeface="Times New Roman" panose="02020603050405020304" pitchFamily="18" charset="0"/>
              </a:rPr>
              <a:t>.</a:t>
            </a:r>
            <a:endParaRPr lang="es-AR" sz="1600" dirty="0">
              <a:effectLst/>
              <a:latin typeface="+mj-lt"/>
              <a:ea typeface="Calibri" panose="020F0502020204030204" pitchFamily="34" charset="0"/>
              <a:cs typeface="Times New Roman" panose="02020603050405020304" pitchFamily="18" charset="0"/>
            </a:endParaRPr>
          </a:p>
        </p:txBody>
      </p:sp>
      <p:graphicFrame>
        <p:nvGraphicFramePr>
          <p:cNvPr id="11" name="10 Diagrama"/>
          <p:cNvGraphicFramePr/>
          <p:nvPr/>
        </p:nvGraphicFramePr>
        <p:xfrm>
          <a:off x="697874" y="1544125"/>
          <a:ext cx="6512393" cy="491663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4" name="13 CuadroTexto"/>
          <p:cNvSpPr txBox="1"/>
          <p:nvPr/>
        </p:nvSpPr>
        <p:spPr>
          <a:xfrm>
            <a:off x="7370581" y="2058230"/>
            <a:ext cx="4478519" cy="1200329"/>
          </a:xfrm>
          <a:prstGeom prst="rect">
            <a:avLst/>
          </a:prstGeom>
          <a:noFill/>
        </p:spPr>
        <p:txBody>
          <a:bodyPr wrap="square" rtlCol="0">
            <a:spAutoFit/>
          </a:bodyPr>
          <a:lstStyle/>
          <a:p>
            <a:r>
              <a:rPr lang="es-ES_tradnl" dirty="0" smtClean="0"/>
              <a:t>Se delimitan grupos de trabajadores</a:t>
            </a:r>
          </a:p>
          <a:p>
            <a:endParaRPr lang="es-ES_tradnl" dirty="0" smtClean="0"/>
          </a:p>
          <a:p>
            <a:endParaRPr lang="es-ES_tradnl" dirty="0" smtClean="0"/>
          </a:p>
          <a:p>
            <a:endParaRPr lang="es-ES_tradnl" b="1" dirty="0" smtClean="0"/>
          </a:p>
        </p:txBody>
      </p:sp>
      <p:sp>
        <p:nvSpPr>
          <p:cNvPr id="16" name="15 Rectángulo"/>
          <p:cNvSpPr/>
          <p:nvPr/>
        </p:nvSpPr>
        <p:spPr>
          <a:xfrm>
            <a:off x="7493000" y="2653824"/>
            <a:ext cx="3048000" cy="1179810"/>
          </a:xfrm>
          <a:prstGeom prst="rect">
            <a:avLst/>
          </a:prstGeom>
        </p:spPr>
        <p:txBody>
          <a:bodyPr>
            <a:spAutoFit/>
          </a:bodyPr>
          <a:lstStyle/>
          <a:p>
            <a:pPr marL="342900" lvl="0" indent="-342900" defTabSz="457200">
              <a:spcBef>
                <a:spcPts val="1000"/>
              </a:spcBef>
              <a:buClr>
                <a:schemeClr val="accent1">
                  <a:lumMod val="50000"/>
                </a:schemeClr>
              </a:buClr>
              <a:buSzPct val="80000"/>
              <a:buFont typeface="Wingdings 3" charset="2"/>
              <a:buChar char=""/>
            </a:pPr>
            <a:r>
              <a:rPr lang="es-ES_tradnl" dirty="0" smtClean="0">
                <a:solidFill>
                  <a:srgbClr val="161313"/>
                </a:solidFill>
                <a:ea typeface="+mj-ea"/>
                <a:cs typeface="+mj-cs"/>
              </a:rPr>
              <a:t>Empleo privado</a:t>
            </a:r>
          </a:p>
          <a:p>
            <a:pPr marL="342900" lvl="0" indent="-342900" defTabSz="457200">
              <a:spcBef>
                <a:spcPts val="1000"/>
              </a:spcBef>
              <a:buClr>
                <a:schemeClr val="accent1">
                  <a:lumMod val="50000"/>
                </a:schemeClr>
              </a:buClr>
              <a:buSzPct val="80000"/>
              <a:buFont typeface="Wingdings 3" charset="2"/>
              <a:buChar char=""/>
            </a:pPr>
            <a:r>
              <a:rPr lang="es-ES_tradnl" dirty="0" smtClean="0">
                <a:solidFill>
                  <a:srgbClr val="161313"/>
                </a:solidFill>
                <a:ea typeface="+mj-ea"/>
                <a:cs typeface="+mj-cs"/>
              </a:rPr>
              <a:t>No sectores primarios</a:t>
            </a:r>
          </a:p>
          <a:p>
            <a:pPr marL="342900" lvl="0" indent="-342900" defTabSz="457200">
              <a:spcBef>
                <a:spcPts val="1000"/>
              </a:spcBef>
              <a:buClr>
                <a:schemeClr val="accent1">
                  <a:lumMod val="50000"/>
                </a:schemeClr>
              </a:buClr>
              <a:buSzPct val="80000"/>
              <a:buFont typeface="Wingdings 3" charset="2"/>
              <a:buChar char=""/>
            </a:pPr>
            <a:r>
              <a:rPr lang="es-ES_tradnl" dirty="0" smtClean="0">
                <a:solidFill>
                  <a:srgbClr val="161313"/>
                </a:solidFill>
                <a:ea typeface="+mj-ea"/>
                <a:cs typeface="+mj-cs"/>
              </a:rPr>
              <a:t>No trabajo doméstico</a:t>
            </a:r>
            <a:endParaRPr lang="es-AR" dirty="0" smtClean="0">
              <a:solidFill>
                <a:srgbClr val="161313"/>
              </a:solidFill>
              <a:ea typeface="+mj-ea"/>
              <a:cs typeface="+mj-cs"/>
            </a:endParaRPr>
          </a:p>
        </p:txBody>
      </p:sp>
    </p:spTree>
    <p:extLst>
      <p:ext uri="{BB962C8B-B14F-4D97-AF65-F5344CB8AC3E}">
        <p14:creationId xmlns:p14="http://schemas.microsoft.com/office/powerpoint/2010/main" val="34472951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Personalizado 11">
      <a:dk1>
        <a:srgbClr val="422E2E"/>
      </a:dk1>
      <a:lt1>
        <a:srgbClr val="161313"/>
      </a:lt1>
      <a:dk2>
        <a:srgbClr val="D3CDCE"/>
      </a:dk2>
      <a:lt2>
        <a:srgbClr val="E9E5DC"/>
      </a:lt2>
      <a:accent1>
        <a:srgbClr val="962A1E"/>
      </a:accent1>
      <a:accent2>
        <a:srgbClr val="660033"/>
      </a:accent2>
      <a:accent3>
        <a:srgbClr val="634545"/>
      </a:accent3>
      <a:accent4>
        <a:srgbClr val="956251"/>
      </a:accent4>
      <a:accent5>
        <a:srgbClr val="D3CDCE"/>
      </a:accent5>
      <a:accent6>
        <a:srgbClr val="855D5D"/>
      </a:accent6>
      <a:hlink>
        <a:srgbClr val="CC9900"/>
      </a:hlink>
      <a:folHlink>
        <a:srgbClr val="96A9A9"/>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1D5F340F01F94FA2FD29A5E6DC872E" ma:contentTypeVersion="0" ma:contentTypeDescription="Create a new document." ma:contentTypeScope="" ma:versionID="f583bd66513a361a730282b6a794e352">
  <xsd:schema xmlns:xsd="http://www.w3.org/2001/XMLSchema" xmlns:xs="http://www.w3.org/2001/XMLSchema" xmlns:p="http://schemas.microsoft.com/office/2006/metadata/properties" targetNamespace="http://schemas.microsoft.com/office/2006/metadata/properties" ma:root="true" ma:fieldsID="6841151cf538834e171094e4faaf2d7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1FC5151-73AF-4992-B300-816A43C7C2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CA7F0F3B-1D69-4071-934C-7373F1C638FD}">
  <ds:schemaRefs>
    <ds:schemaRef ds:uri="http://schemas.microsoft.com/office/2006/metadata/properties"/>
    <ds:schemaRef ds:uri="http://schemas.openxmlformats.org/package/2006/metadata/core-properties"/>
    <ds:schemaRef ds:uri="http://schemas.microsoft.com/office/2006/documentManagement/types"/>
    <ds:schemaRef ds:uri="http://purl.org/dc/dcmitype/"/>
    <ds:schemaRef ds:uri="http://purl.org/dc/elements/1.1/"/>
    <ds:schemaRef ds:uri="http://schemas.microsoft.com/office/infopath/2007/PartnerControls"/>
    <ds:schemaRef ds:uri="http://www.w3.org/XML/1998/namespace"/>
    <ds:schemaRef ds:uri="http://purl.org/dc/terms/"/>
  </ds:schemaRefs>
</ds:datastoreItem>
</file>

<file path=customXml/itemProps3.xml><?xml version="1.0" encoding="utf-8"?>
<ds:datastoreItem xmlns:ds="http://schemas.openxmlformats.org/officeDocument/2006/customXml" ds:itemID="{BE3F18AE-EF60-42A5-B9E1-3F709899B7F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Ion</Template>
  <TotalTime>0</TotalTime>
  <Words>7458</Words>
  <Application>Microsoft Office PowerPoint</Application>
  <PresentationFormat>Panorámica</PresentationFormat>
  <Paragraphs>1842</Paragraphs>
  <Slides>21</Slides>
  <Notes>16</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21</vt:i4>
      </vt:variant>
    </vt:vector>
  </HeadingPairs>
  <TitlesOfParts>
    <vt:vector size="30" baseType="lpstr">
      <vt:lpstr>Arial</vt:lpstr>
      <vt:lpstr>Calibri</vt:lpstr>
      <vt:lpstr>Century Gothic</vt:lpstr>
      <vt:lpstr>Consolas</vt:lpstr>
      <vt:lpstr>Times New Roman</vt:lpstr>
      <vt:lpstr>Verdana</vt:lpstr>
      <vt:lpstr>Wingdings</vt:lpstr>
      <vt:lpstr>Wingdings 3</vt:lpstr>
      <vt:lpstr>Ion</vt:lpstr>
      <vt:lpstr>Presentación de PowerPoint</vt:lpstr>
      <vt:lpstr>Contenido</vt:lpstr>
      <vt:lpstr>Introducción</vt:lpstr>
      <vt:lpstr>Antecedentes</vt:lpstr>
      <vt:lpstr>Sindicalización en Argentina</vt:lpstr>
      <vt:lpstr>Marco Teórico</vt:lpstr>
      <vt:lpstr>Marco Teórico</vt:lpstr>
      <vt:lpstr>Objetivo</vt:lpstr>
      <vt:lpstr>Datos y metodología</vt:lpstr>
      <vt:lpstr>Datos y metodología</vt:lpstr>
      <vt:lpstr>Resultados</vt:lpstr>
      <vt:lpstr>Resultados</vt:lpstr>
      <vt:lpstr>Resultados</vt:lpstr>
      <vt:lpstr>Resultados</vt:lpstr>
      <vt:lpstr>Resultados</vt:lpstr>
      <vt:lpstr>Comentarios finales</vt:lpstr>
      <vt:lpstr>Comentarios finales</vt:lpstr>
      <vt:lpstr>Presentación de PowerPoint</vt:lpstr>
      <vt:lpstr>Questions?</vt:lpstr>
      <vt:lpstr>Questions?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2013-07-30T14:48:57Z</dcterms:created>
  <dcterms:modified xsi:type="dcterms:W3CDTF">2019-05-08T12:23:46Z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0x0101007C1D5F340F01F94FA2FD29A5E6DC872E</vt:lpwstr>
  </property>
</Properties>
</file>