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notesMasterIdLst>
    <p:notesMasterId r:id="rId36"/>
  </p:notesMasterIdLst>
  <p:sldIdLst>
    <p:sldId id="256" r:id="rId2"/>
    <p:sldId id="297" r:id="rId3"/>
    <p:sldId id="332" r:id="rId4"/>
    <p:sldId id="333" r:id="rId5"/>
    <p:sldId id="335" r:id="rId6"/>
    <p:sldId id="336" r:id="rId7"/>
    <p:sldId id="322" r:id="rId8"/>
    <p:sldId id="340" r:id="rId9"/>
    <p:sldId id="346" r:id="rId10"/>
    <p:sldId id="337" r:id="rId11"/>
    <p:sldId id="338" r:id="rId12"/>
    <p:sldId id="339" r:id="rId13"/>
    <p:sldId id="301" r:id="rId14"/>
    <p:sldId id="353" r:id="rId15"/>
    <p:sldId id="354" r:id="rId16"/>
    <p:sldId id="355" r:id="rId17"/>
    <p:sldId id="356" r:id="rId18"/>
    <p:sldId id="357" r:id="rId19"/>
    <p:sldId id="358" r:id="rId20"/>
    <p:sldId id="304" r:id="rId21"/>
    <p:sldId id="347" r:id="rId22"/>
    <p:sldId id="344" r:id="rId23"/>
    <p:sldId id="319" r:id="rId24"/>
    <p:sldId id="329" r:id="rId25"/>
    <p:sldId id="348" r:id="rId26"/>
    <p:sldId id="305" r:id="rId27"/>
    <p:sldId id="349" r:id="rId28"/>
    <p:sldId id="345" r:id="rId29"/>
    <p:sldId id="314" r:id="rId30"/>
    <p:sldId id="316" r:id="rId31"/>
    <p:sldId id="320" r:id="rId32"/>
    <p:sldId id="315" r:id="rId33"/>
    <p:sldId id="313" r:id="rId34"/>
    <p:sldId id="350" r:id="rId3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3333CC"/>
    <a:srgbClr val="FF9900"/>
    <a:srgbClr val="6600FF"/>
    <a:srgbClr val="009900"/>
    <a:srgbClr val="6666FF"/>
    <a:srgbClr val="FF5050"/>
    <a:srgbClr val="FF3399"/>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476" autoAdjust="0"/>
  </p:normalViewPr>
  <p:slideViewPr>
    <p:cSldViewPr>
      <p:cViewPr>
        <p:scale>
          <a:sx n="40" d="100"/>
          <a:sy n="40" d="100"/>
        </p:scale>
        <p:origin x="-370" y="-259"/>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1809B-19B6-49B8-AF08-EADBCBF11C6F}" type="datetimeFigureOut">
              <a:rPr lang="es-AR" smtClean="0"/>
              <a:pPr/>
              <a:t>19/06/2019</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ABC9E5-3A77-4327-BA23-84F4BCB54410}" type="slidenum">
              <a:rPr lang="es-AR" smtClean="0"/>
              <a:pPr/>
              <a:t>‹Nº›</a:t>
            </a:fld>
            <a:endParaRPr lang="es-AR"/>
          </a:p>
        </p:txBody>
      </p:sp>
    </p:spTree>
    <p:extLst>
      <p:ext uri="{BB962C8B-B14F-4D97-AF65-F5344CB8AC3E}">
        <p14:creationId xmlns:p14="http://schemas.microsoft.com/office/powerpoint/2010/main" xmlns="" val="379161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mtClean="0"/>
              <a:t>El trabajo que acá se presenta es parte de un estudio empírico sobre industria 4.0 y su impacto sobre las MiPymes industriales en ciertas regiones de América Latina liderado por la Universidad Nacional de Rafaela en Argentina.  Éste, a su vez, integra el proyecto EUROMIPYME, desarrollado por la CEPAL con el apoyo financiero de la Unión Europea cuyo propósito es mejorar las políticas de fomento de las mipymes. Uno de los ejes de esta iniciativa consiste en </a:t>
            </a:r>
            <a:r>
              <a:rPr lang="es-CL" smtClean="0"/>
              <a:t>evaluar la adopción, uso y apropiación de los beneficios de la “digitalización” en las mipymes latinoamericanas, especialmente manufactureras, con la mira en la formulación de recomendaciones de política para afrontar las dificultades que éstas estén experimentando. Secuencialmente, el proyecto lleva adelante la realización de estudios de casos de mipymes industriales que hayan introducido alguna tecnología 4.0, en un grupo de países de América Latina. </a:t>
            </a:r>
            <a:r>
              <a:rPr lang="es-ES" smtClean="0"/>
              <a:t>Este Documento de Trabajo presenta los resultados de la realización de este trabajo de campo en la Argentina. </a:t>
            </a:r>
            <a:endParaRPr lang="es-AR" smtClean="0"/>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1</a:t>
            </a:fld>
            <a:endParaRPr 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2</a:t>
            </a:fld>
            <a:endParaRPr lang="es-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7</a:t>
            </a:fld>
            <a:endParaRPr lang="es-AR"/>
          </a:p>
        </p:txBody>
      </p:sp>
    </p:spTree>
    <p:extLst>
      <p:ext uri="{BB962C8B-B14F-4D97-AF65-F5344CB8AC3E}">
        <p14:creationId xmlns:p14="http://schemas.microsoft.com/office/powerpoint/2010/main" xmlns="" val="1332567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 Trabajar con una muestra representativa requiere un monto de recursos</a:t>
            </a:r>
            <a:r>
              <a:rPr lang="es-ES" baseline="0" dirty="0" smtClean="0"/>
              <a:t> que no disponíamos</a:t>
            </a:r>
          </a:p>
          <a:p>
            <a:r>
              <a:rPr lang="es-CL" dirty="0" smtClean="0"/>
              <a:t>2 Serán excesivamente bajas las frecuencias de </a:t>
            </a:r>
            <a:r>
              <a:rPr lang="es-ES" dirty="0" smtClean="0"/>
              <a:t>a una muestra representativa, lo que agrega poco conocimiento sobre el tema en la región</a:t>
            </a:r>
          </a:p>
          <a:p>
            <a:pPr marL="0" marR="0" indent="0" algn="l" defTabSz="914400" rtl="0" eaLnBrk="1" fontAlgn="auto" latinLnBrk="0" hangingPunct="1">
              <a:lnSpc>
                <a:spcPct val="100000"/>
              </a:lnSpc>
              <a:spcBef>
                <a:spcPts val="0"/>
              </a:spcBef>
              <a:spcAft>
                <a:spcPts val="0"/>
              </a:spcAft>
              <a:buClrTx/>
              <a:buSzTx/>
              <a:buFontTx/>
              <a:buNone/>
              <a:tabLst/>
              <a:defRPr/>
            </a:pPr>
            <a:r>
              <a:rPr lang="es-ES" baseline="0" dirty="0" smtClean="0"/>
              <a:t>3 Se </a:t>
            </a:r>
            <a:r>
              <a:rPr lang="es-ES" dirty="0" smtClean="0"/>
              <a:t>acabaría por relevar esencialmente perspectivas y apreciaciones empresariales sobre industria 4.0 en una inmensa mayoría de casos que no han iniciado o evaluado iniciar algún proceso de incorporación. </a:t>
            </a:r>
            <a:endParaRPr lang="es-CL" dirty="0" smtClean="0"/>
          </a:p>
          <a:p>
            <a:r>
              <a:rPr lang="es-AR" dirty="0" smtClean="0"/>
              <a:t>  En cambio, nuestro objetivo es </a:t>
            </a:r>
            <a:r>
              <a:rPr lang="es-ES" dirty="0" smtClean="0"/>
              <a:t>estudiar las motivaciones, problemas, desafíos y resultados de obtenidos</a:t>
            </a:r>
            <a:r>
              <a:rPr lang="es-ES" baseline="0" dirty="0" smtClean="0"/>
              <a:t> por las empresas que iniciaron </a:t>
            </a:r>
            <a:r>
              <a:rPr lang="es-ES" dirty="0" smtClean="0"/>
              <a:t>procesos de incorporación de dichas tecnologías, o </a:t>
            </a:r>
            <a:r>
              <a:rPr lang="es-ES" baseline="0" dirty="0" smtClean="0"/>
              <a:t>al menos realizaron esfuerzos concretos en dicho sentido</a:t>
            </a:r>
            <a:endParaRPr lang="es-AR" dirty="0" smtClean="0"/>
          </a:p>
          <a:p>
            <a:endParaRPr lang="es-AR" dirty="0"/>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14</a:t>
            </a:fld>
            <a:endParaRPr lang="es-AR"/>
          </a:p>
        </p:txBody>
      </p:sp>
    </p:spTree>
    <p:extLst>
      <p:ext uri="{BB962C8B-B14F-4D97-AF65-F5344CB8AC3E}">
        <p14:creationId xmlns:p14="http://schemas.microsoft.com/office/powerpoint/2010/main" xmlns="" val="2202407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hacia empresas </a:t>
            </a:r>
            <a:r>
              <a:rPr lang="es-AR" dirty="0" smtClean="0"/>
              <a:t>que hayan implementado o estén en proceso de implementación de nuevas tecnologías digitales. </a:t>
            </a:r>
          </a:p>
          <a:p>
            <a:endParaRPr lang="es-AR" dirty="0"/>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15</a:t>
            </a:fld>
            <a:endParaRPr lang="es-AR"/>
          </a:p>
        </p:txBody>
      </p:sp>
    </p:spTree>
    <p:extLst>
      <p:ext uri="{BB962C8B-B14F-4D97-AF65-F5344CB8AC3E}">
        <p14:creationId xmlns:p14="http://schemas.microsoft.com/office/powerpoint/2010/main" xmlns="" val="2163077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24</a:t>
            </a:fld>
            <a:endParaRPr lang="es-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25</a:t>
            </a:fld>
            <a:endParaRPr 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mtClean="0"/>
              <a:t>La cuestión descriptiva es interesante, informativa,</a:t>
            </a:r>
            <a:r>
              <a:rPr lang="es-ES" baseline="0" smtClean="0"/>
              <a:t> etc. Pero desde el punto de vista académico, surgen algunos interrgoantes analíticos y empíricos, como estos 4:</a:t>
            </a:r>
            <a:endParaRPr lang="es-AR"/>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27</a:t>
            </a:fld>
            <a:endParaRPr 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mtClean="0"/>
              <a:t>Explicar esto</a:t>
            </a:r>
            <a:r>
              <a:rPr lang="es-ES" baseline="0" smtClean="0"/>
              <a:t> medio breve</a:t>
            </a:r>
            <a:endParaRPr lang="es-AR"/>
          </a:p>
        </p:txBody>
      </p:sp>
      <p:sp>
        <p:nvSpPr>
          <p:cNvPr id="4" name="3 Marcador de número de diapositiva"/>
          <p:cNvSpPr>
            <a:spLocks noGrp="1"/>
          </p:cNvSpPr>
          <p:nvPr>
            <p:ph type="sldNum" sz="quarter" idx="10"/>
          </p:nvPr>
        </p:nvSpPr>
        <p:spPr/>
        <p:txBody>
          <a:bodyPr/>
          <a:lstStyle/>
          <a:p>
            <a:fld id="{F0ABC9E5-3A77-4327-BA23-84F4BCB54410}" type="slidenum">
              <a:rPr lang="es-AR" smtClean="0"/>
              <a:pPr/>
              <a:t>30</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B079A602-2B98-4223-80CB-50BAE01E95BD}" type="slidenum">
              <a:rPr lang="es-ES" smtClean="0"/>
              <a:pPr>
                <a:defRPr/>
              </a:pPr>
              <a:t>‹Nº›</a:t>
            </a:fld>
            <a:endParaRPr lang="es-ES"/>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B7DFE49D-8AD8-4905-955D-E5E673DEAF87}"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a:xfrm>
            <a:off x="2640597" y="6377459"/>
            <a:ext cx="3836404" cy="365125"/>
          </a:xfrm>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7EDB6E00-EE85-467D-9EF2-4594D37FF171}" type="slidenum">
              <a:rPr lang="es-ES" smtClean="0"/>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C06A063B-97AD-44C0-8767-4A54CECC8B3F}" type="slidenum">
              <a:rPr lang="es-ES" smtClean="0"/>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7C6C1828-92E2-4E0F-90DD-862332F75E7A}" type="slidenum">
              <a:rPr lang="es-ES" smtClean="0"/>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27BAB31E-6CC9-4BAC-87B6-6DA1A0F72A06}" type="slidenum">
              <a:rPr lang="es-ES" smtClean="0"/>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defRPr/>
            </a:pPr>
            <a:endParaRPr lang="es-ES"/>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D56FAC7B-6ADD-4FB0-B9BB-46FB73476370}" type="slidenum">
              <a:rPr lang="es-ES" smtClean="0"/>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pPr>
              <a:defRPr/>
            </a:pPr>
            <a:endParaRPr lang="es-ES"/>
          </a:p>
        </p:txBody>
      </p:sp>
      <p:sp>
        <p:nvSpPr>
          <p:cNvPr id="4" name="3 Marcador de pie de página"/>
          <p:cNvSpPr>
            <a:spLocks noGrp="1"/>
          </p:cNvSpPr>
          <p:nvPr>
            <p:ph type="ftr" sz="quarter" idx="11"/>
          </p:nvPr>
        </p:nvSpPr>
        <p:spPr/>
        <p:txBody>
          <a:bodyPr/>
          <a:lstStyle/>
          <a:p>
            <a:pPr>
              <a:defRPr/>
            </a:pPr>
            <a:endParaRPr lang="es-ES"/>
          </a:p>
        </p:txBody>
      </p:sp>
      <p:sp>
        <p:nvSpPr>
          <p:cNvPr id="5" name="4 Marcador de número de diapositiva"/>
          <p:cNvSpPr>
            <a:spLocks noGrp="1"/>
          </p:cNvSpPr>
          <p:nvPr>
            <p:ph type="sldNum" sz="quarter" idx="12"/>
          </p:nvPr>
        </p:nvSpPr>
        <p:spPr/>
        <p:txBody>
          <a:bodyPr/>
          <a:lstStyle/>
          <a:p>
            <a:pPr>
              <a:defRPr/>
            </a:pPr>
            <a:fld id="{9D305A82-44CC-4810-AB03-A5C5D789E7F5}" type="slidenum">
              <a:rPr lang="es-ES" smtClean="0"/>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s-ES"/>
          </a:p>
        </p:txBody>
      </p:sp>
      <p:sp>
        <p:nvSpPr>
          <p:cNvPr id="3" name="2 Marcador de pie de página"/>
          <p:cNvSpPr>
            <a:spLocks noGrp="1"/>
          </p:cNvSpPr>
          <p:nvPr>
            <p:ph type="ftr" sz="quarter" idx="11"/>
          </p:nvPr>
        </p:nvSpPr>
        <p:spPr/>
        <p:txBody>
          <a:bodyPr/>
          <a:lstStyle/>
          <a:p>
            <a:pPr>
              <a:defRPr/>
            </a:pPr>
            <a:endParaRPr lang="es-ES"/>
          </a:p>
        </p:txBody>
      </p:sp>
      <p:sp>
        <p:nvSpPr>
          <p:cNvPr id="4" name="3 Marcador de número de diapositiva"/>
          <p:cNvSpPr>
            <a:spLocks noGrp="1"/>
          </p:cNvSpPr>
          <p:nvPr>
            <p:ph type="sldNum" sz="quarter" idx="12"/>
          </p:nvPr>
        </p:nvSpPr>
        <p:spPr/>
        <p:txBody>
          <a:bodyPr/>
          <a:lstStyle/>
          <a:p>
            <a:pPr>
              <a:defRPr/>
            </a:pPr>
            <a:fld id="{130A4479-4604-4A68-AF21-BD99D14EB295}" type="slidenum">
              <a:rPr lang="es-ES" smtClean="0"/>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FE35449C-6350-49AA-99B5-29E6F09CB554}" type="slidenum">
              <a:rPr lang="es-ES" smtClean="0"/>
              <a:pPr>
                <a:defRPr/>
              </a:pPr>
              <a:t>‹Nº›</a:t>
            </a:fld>
            <a:endParaRPr lang="es-ES"/>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pPr>
              <a:defRPr/>
            </a:pPr>
            <a:endParaRPr lang="es-ES"/>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s-ES"/>
          </a:p>
        </p:txBody>
      </p:sp>
      <p:sp>
        <p:nvSpPr>
          <p:cNvPr id="7" name="6 Marcador de número de diapositiva"/>
          <p:cNvSpPr>
            <a:spLocks noGrp="1"/>
          </p:cNvSpPr>
          <p:nvPr>
            <p:ph type="sldNum" sz="quarter" idx="12"/>
          </p:nvPr>
        </p:nvSpPr>
        <p:spPr>
          <a:xfrm>
            <a:off x="8339328" y="1170432"/>
            <a:ext cx="733864" cy="201168"/>
          </a:xfrm>
        </p:spPr>
        <p:txBody>
          <a:bodyPr/>
          <a:lstStyle/>
          <a:p>
            <a:pPr>
              <a:defRPr/>
            </a:pPr>
            <a:fld id="{B86C4964-5467-4E30-939B-37C4D3FA17FD}" type="slidenum">
              <a:rPr lang="es-ES" smtClean="0"/>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es-ES"/>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s-ES"/>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ACD9903B-567F-4C1A-BF53-A26647F15D3F}"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2057400"/>
            <a:ext cx="8077200" cy="2514600"/>
          </a:xfrm>
        </p:spPr>
        <p:txBody>
          <a:bodyPr>
            <a:normAutofit fontScale="90000"/>
          </a:bodyPr>
          <a:lstStyle/>
          <a:p>
            <a:r>
              <a:rPr lang="es-AR" sz="4000" b="1" smtClean="0"/>
              <a:t/>
            </a:r>
            <a:br>
              <a:rPr lang="es-AR" sz="4000" b="1" smtClean="0"/>
            </a:br>
            <a:r>
              <a:rPr lang="es-ES" sz="4400" smtClean="0"/>
              <a:t>Industria 4.0 en mipymes manufactureras de la Argentina</a:t>
            </a:r>
            <a:r>
              <a:rPr lang="es-AR" sz="4400" smtClean="0"/>
              <a:t/>
            </a:r>
            <a:br>
              <a:rPr lang="es-AR" sz="4400" smtClean="0"/>
            </a:br>
            <a:endParaRPr lang="es-ES" sz="4000" b="1" smtClean="0"/>
          </a:p>
        </p:txBody>
      </p:sp>
      <p:sp>
        <p:nvSpPr>
          <p:cNvPr id="3075" name="Rectangle 3"/>
          <p:cNvSpPr>
            <a:spLocks noGrp="1" noChangeArrowheads="1"/>
          </p:cNvSpPr>
          <p:nvPr>
            <p:ph type="subTitle" idx="1"/>
          </p:nvPr>
        </p:nvSpPr>
        <p:spPr>
          <a:xfrm>
            <a:off x="0" y="5181600"/>
            <a:ext cx="9144000" cy="1676400"/>
          </a:xfrm>
        </p:spPr>
        <p:txBody>
          <a:bodyPr>
            <a:normAutofit lnSpcReduction="10000"/>
          </a:bodyPr>
          <a:lstStyle/>
          <a:p>
            <a:pPr eaLnBrk="1" hangingPunct="1"/>
            <a:r>
              <a:rPr lang="es-AR" sz="2800" smtClean="0"/>
              <a:t>Workshop IEF</a:t>
            </a:r>
          </a:p>
          <a:p>
            <a:pPr eaLnBrk="1" hangingPunct="1"/>
            <a:r>
              <a:rPr lang="es-AR" sz="2800" smtClean="0"/>
              <a:t>19/06/2019</a:t>
            </a:r>
          </a:p>
          <a:p>
            <a:pPr algn="r" eaLnBrk="1" hangingPunct="1"/>
            <a:r>
              <a:rPr lang="es-ES" sz="2800" b="1" i="1" smtClean="0"/>
              <a:t>Dr. Jorge Motta </a:t>
            </a:r>
            <a:endParaRPr lang="es-AR" sz="2800" b="1" i="1" smtClean="0"/>
          </a:p>
          <a:p>
            <a:pPr algn="r" eaLnBrk="1" hangingPunct="1"/>
            <a:r>
              <a:rPr lang="es-AR" sz="2800" b="1" i="1" smtClean="0"/>
              <a:t>Dr. Hernán Alejandro Morero</a:t>
            </a:r>
            <a:endParaRPr lang="es-ES" sz="2800" b="1" i="1" smtClean="0"/>
          </a:p>
        </p:txBody>
      </p:sp>
      <p:pic>
        <p:nvPicPr>
          <p:cNvPr id="36870" name="Picture 6" descr="Resultado de imagen para industria 4.0"/>
          <p:cNvPicPr>
            <a:picLocks noChangeAspect="1" noChangeArrowheads="1"/>
          </p:cNvPicPr>
          <p:nvPr/>
        </p:nvPicPr>
        <p:blipFill>
          <a:blip r:embed="rId3" cstate="print"/>
          <a:srcRect l="28571" t="31769" r="12857"/>
          <a:stretch>
            <a:fillRect/>
          </a:stretch>
        </p:blipFill>
        <p:spPr bwMode="auto">
          <a:xfrm>
            <a:off x="5334000" y="76200"/>
            <a:ext cx="3702753" cy="2133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3500" smtClean="0"/>
              <a:t>¿Qué vemos en Argentina?</a:t>
            </a:r>
          </a:p>
        </p:txBody>
      </p:sp>
      <p:sp>
        <p:nvSpPr>
          <p:cNvPr id="4" name="2 Marcador de contenido"/>
          <p:cNvSpPr>
            <a:spLocks noGrp="1"/>
          </p:cNvSpPr>
          <p:nvPr>
            <p:ph idx="1"/>
          </p:nvPr>
        </p:nvSpPr>
        <p:spPr>
          <a:xfrm>
            <a:off x="228600" y="1600201"/>
            <a:ext cx="8915400" cy="5029200"/>
          </a:xfrm>
        </p:spPr>
        <p:txBody>
          <a:bodyPr>
            <a:normAutofit/>
          </a:bodyPr>
          <a:lstStyle/>
          <a:p>
            <a:r>
              <a:rPr lang="es-CL" b="1" smtClean="0"/>
              <a:t>Importantes aplicaciones con fines sociales: Salud, educación, gobierno y diseño.</a:t>
            </a:r>
          </a:p>
          <a:p>
            <a:endParaRPr lang="es-AR" b="1" smtClean="0"/>
          </a:p>
        </p:txBody>
      </p:sp>
      <p:sp>
        <p:nvSpPr>
          <p:cNvPr id="53250" name="Text Box 2"/>
          <p:cNvSpPr txBox="1">
            <a:spLocks noChangeArrowheads="1"/>
          </p:cNvSpPr>
          <p:nvPr/>
        </p:nvSpPr>
        <p:spPr bwMode="auto">
          <a:xfrm>
            <a:off x="533400" y="2743200"/>
            <a:ext cx="4495800" cy="2062103"/>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AR" sz="1600" b="0" i="0" u="none" strike="noStrike" cap="none" normalizeH="0" baseline="0" smtClean="0">
                <a:ln>
                  <a:noFill/>
                </a:ln>
                <a:solidFill>
                  <a:schemeClr val="tx1"/>
                </a:solidFill>
                <a:effectLst/>
                <a:latin typeface="Times New Roman" pitchFamily="18" charset="0"/>
                <a:cs typeface="Arial" pitchFamily="34" charset="0"/>
              </a:rPr>
              <a:t>El </a:t>
            </a:r>
            <a:r>
              <a:rPr kumimoji="0" lang="es-AR" sz="1600" b="1" i="0" u="none" strike="noStrike" cap="none" normalizeH="0" baseline="0" smtClean="0">
                <a:ln>
                  <a:noFill/>
                </a:ln>
                <a:solidFill>
                  <a:schemeClr val="tx1"/>
                </a:solidFill>
                <a:effectLst/>
                <a:latin typeface="Times New Roman" pitchFamily="18" charset="0"/>
                <a:cs typeface="Arial" pitchFamily="34" charset="0"/>
              </a:rPr>
              <a:t>Hospital de Niños de Córdoba</a:t>
            </a:r>
            <a:r>
              <a:rPr kumimoji="0" lang="es-AR" sz="1600" b="0" i="0" u="none" strike="noStrike" cap="none" normalizeH="0" baseline="0" smtClean="0">
                <a:ln>
                  <a:noFill/>
                </a:ln>
                <a:solidFill>
                  <a:schemeClr val="tx1"/>
                </a:solidFill>
                <a:effectLst/>
                <a:latin typeface="Times New Roman" pitchFamily="18" charset="0"/>
                <a:cs typeface="Arial" pitchFamily="34" charset="0"/>
              </a:rPr>
              <a:t> cuenta desde 2015 con una Unidad de Biomodelos 3D, para el entrenamiento quirúrgico y para el diseño de prótesis. Ésta cuenta con 2 impresoras 3d, demandó una inversión de $500.000 y su instalación fue un trabajo conjunto entre la Facultad de Arquitectura, la Facultad de Medicina de la UNC y el Gobierno de la Provincia de Córdoba. </a:t>
            </a:r>
            <a:endParaRPr kumimoji="0" lang="es-AR" sz="1600" b="0" i="0" u="none" strike="noStrike" cap="none" normalizeH="0" baseline="0" smtClean="0">
              <a:ln>
                <a:noFill/>
              </a:ln>
              <a:solidFill>
                <a:schemeClr val="tx1"/>
              </a:solidFill>
              <a:effectLst/>
              <a:latin typeface="Arial" pitchFamily="34" charset="0"/>
              <a:cs typeface="Arial" pitchFamily="34" charset="0"/>
            </a:endParaRPr>
          </a:p>
        </p:txBody>
      </p:sp>
      <p:sp>
        <p:nvSpPr>
          <p:cNvPr id="53251" name="Text Box 3"/>
          <p:cNvSpPr txBox="1">
            <a:spLocks noChangeArrowheads="1"/>
          </p:cNvSpPr>
          <p:nvPr/>
        </p:nvSpPr>
        <p:spPr bwMode="auto">
          <a:xfrm>
            <a:off x="5638800" y="3581400"/>
            <a:ext cx="3048000" cy="2308324"/>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lvl="0" algn="just">
              <a:spcAft>
                <a:spcPts val="1000"/>
              </a:spcAft>
            </a:pPr>
            <a:r>
              <a:rPr lang="es-AR" sz="1600" smtClean="0">
                <a:latin typeface="Times New Roman" pitchFamily="18" charset="0"/>
                <a:cs typeface="Arial" pitchFamily="34" charset="0"/>
              </a:rPr>
              <a:t>En el área de salud también se cuentan con aplicaciones importantes de lo que es realidad aumentada, en particular para </a:t>
            </a:r>
            <a:r>
              <a:rPr lang="es-AR" sz="1600" b="1" smtClean="0">
                <a:latin typeface="Times New Roman" pitchFamily="18" charset="0"/>
                <a:cs typeface="Arial" pitchFamily="34" charset="0"/>
              </a:rPr>
              <a:t>rehabilitación virtual </a:t>
            </a:r>
            <a:r>
              <a:rPr lang="es-AR" sz="1600" smtClean="0">
                <a:latin typeface="Times New Roman" pitchFamily="18" charset="0"/>
                <a:cs typeface="Arial" pitchFamily="34" charset="0"/>
              </a:rPr>
              <a:t>en tratamientos de fisioterapia y kinesiología en un desarrollo que se encuentra a prueba en 10 centros de salud del país</a:t>
            </a:r>
            <a:endParaRPr kumimoji="0" lang="es-AR" sz="16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3"/>
          <p:cNvSpPr txBox="1">
            <a:spLocks noChangeArrowheads="1"/>
          </p:cNvSpPr>
          <p:nvPr/>
        </p:nvSpPr>
        <p:spPr bwMode="auto">
          <a:xfrm>
            <a:off x="762000" y="5334000"/>
            <a:ext cx="3886200" cy="1400383"/>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lvl="0" algn="just">
              <a:spcAft>
                <a:spcPts val="1000"/>
              </a:spcAft>
            </a:pPr>
            <a:r>
              <a:rPr lang="es-AR" sz="1700" smtClean="0">
                <a:latin typeface="Times New Roman" pitchFamily="18" charset="0"/>
                <a:cs typeface="Arial" pitchFamily="34" charset="0"/>
              </a:rPr>
              <a:t>Soluciones para </a:t>
            </a:r>
            <a:r>
              <a:rPr lang="es-AR" sz="1700" b="1" smtClean="0">
                <a:latin typeface="Times New Roman" pitchFamily="18" charset="0"/>
                <a:cs typeface="Arial" pitchFamily="34" charset="0"/>
              </a:rPr>
              <a:t>Defensa Civil</a:t>
            </a:r>
            <a:r>
              <a:rPr lang="es-AR" sz="1700" smtClean="0">
                <a:latin typeface="Times New Roman" pitchFamily="18" charset="0"/>
                <a:cs typeface="Arial" pitchFamily="34" charset="0"/>
              </a:rPr>
              <a:t> de gobiernos provinciales (p.e. alerta temprana de inundaciones hídricas) y </a:t>
            </a:r>
            <a:r>
              <a:rPr lang="es-AR" sz="1700" b="1" smtClean="0">
                <a:latin typeface="Times New Roman" pitchFamily="18" charset="0"/>
                <a:cs typeface="Arial" pitchFamily="34" charset="0"/>
              </a:rPr>
              <a:t>Luminaria Inteligente</a:t>
            </a:r>
            <a:r>
              <a:rPr lang="es-AR" sz="1700" smtClean="0">
                <a:latin typeface="Times New Roman" pitchFamily="18" charset="0"/>
                <a:cs typeface="Arial" pitchFamily="34" charset="0"/>
              </a:rPr>
              <a:t>, para ahorro energérico</a:t>
            </a:r>
            <a:endParaRPr kumimoji="0" lang="es-AR" sz="17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1972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3500" smtClean="0"/>
              <a:t>¿Qué vemos en Argentina?</a:t>
            </a:r>
          </a:p>
        </p:txBody>
      </p:sp>
      <p:sp>
        <p:nvSpPr>
          <p:cNvPr id="4" name="2 Marcador de contenido"/>
          <p:cNvSpPr>
            <a:spLocks noGrp="1"/>
          </p:cNvSpPr>
          <p:nvPr>
            <p:ph idx="1"/>
          </p:nvPr>
        </p:nvSpPr>
        <p:spPr>
          <a:xfrm>
            <a:off x="228600" y="1600201"/>
            <a:ext cx="8915400" cy="5029200"/>
          </a:xfrm>
        </p:spPr>
        <p:txBody>
          <a:bodyPr>
            <a:normAutofit/>
          </a:bodyPr>
          <a:lstStyle/>
          <a:p>
            <a:r>
              <a:rPr lang="es-CL" b="1" smtClean="0"/>
              <a:t>Muy extendido en servicios.</a:t>
            </a:r>
          </a:p>
          <a:p>
            <a:endParaRPr lang="es-AR" b="1" smtClean="0"/>
          </a:p>
        </p:txBody>
      </p:sp>
      <p:sp>
        <p:nvSpPr>
          <p:cNvPr id="54274" name="Text Box 2"/>
          <p:cNvSpPr txBox="1">
            <a:spLocks noChangeArrowheads="1"/>
          </p:cNvSpPr>
          <p:nvPr/>
        </p:nvSpPr>
        <p:spPr bwMode="auto">
          <a:xfrm>
            <a:off x="3429000" y="2590800"/>
            <a:ext cx="5410200" cy="1400383"/>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AR" sz="1700" b="1" i="0" u="none" strike="noStrike" cap="none" normalizeH="0" baseline="0" smtClean="0">
                <a:ln>
                  <a:noFill/>
                </a:ln>
                <a:solidFill>
                  <a:schemeClr val="tx1"/>
                </a:solidFill>
                <a:effectLst/>
                <a:latin typeface="Times New Roman" pitchFamily="18" charset="0"/>
                <a:cs typeface="Times New Roman" pitchFamily="18" charset="0"/>
              </a:rPr>
              <a:t>Alfred. El software de inteligencia artificial que surgió de un Call Center. </a:t>
            </a:r>
            <a:r>
              <a:rPr kumimoji="0" lang="es-AR" sz="1700" b="0" i="0" u="none" strike="noStrike" cap="none" normalizeH="0" baseline="0" smtClean="0">
                <a:ln>
                  <a:noFill/>
                </a:ln>
                <a:solidFill>
                  <a:schemeClr val="tx1"/>
                </a:solidFill>
                <a:effectLst/>
                <a:latin typeface="Times New Roman" pitchFamily="18" charset="0"/>
                <a:cs typeface="Times New Roman" pitchFamily="18" charset="0"/>
              </a:rPr>
              <a:t>Alfred es un software lanzado en 2017 de machine learning e inteligencia artificial para atención al cliente que se desarrolló como un </a:t>
            </a:r>
            <a:r>
              <a:rPr kumimoji="0" lang="es-AR" sz="1700" b="0" i="1" u="none" strike="noStrike" cap="none" normalizeH="0" baseline="0" smtClean="0">
                <a:ln>
                  <a:noFill/>
                </a:ln>
                <a:solidFill>
                  <a:schemeClr val="tx1"/>
                </a:solidFill>
                <a:effectLst/>
                <a:latin typeface="Times New Roman" pitchFamily="18" charset="0"/>
                <a:cs typeface="Times New Roman" pitchFamily="18" charset="0"/>
              </a:rPr>
              <a:t>spin off</a:t>
            </a:r>
            <a:r>
              <a:rPr kumimoji="0" lang="es-AR" sz="1700" b="0" i="0" u="none" strike="noStrike" cap="none" normalizeH="0" baseline="0" smtClean="0">
                <a:ln>
                  <a:noFill/>
                </a:ln>
                <a:solidFill>
                  <a:schemeClr val="tx1"/>
                </a:solidFill>
                <a:effectLst/>
                <a:latin typeface="Times New Roman" pitchFamily="18" charset="0"/>
                <a:cs typeface="Times New Roman" pitchFamily="18" charset="0"/>
              </a:rPr>
              <a:t> de Apex América en Córdoba.</a:t>
            </a:r>
          </a:p>
        </p:txBody>
      </p:sp>
      <p:sp>
        <p:nvSpPr>
          <p:cNvPr id="8" name="Text Box 2"/>
          <p:cNvSpPr txBox="1">
            <a:spLocks noChangeArrowheads="1"/>
          </p:cNvSpPr>
          <p:nvPr/>
        </p:nvSpPr>
        <p:spPr bwMode="auto">
          <a:xfrm>
            <a:off x="533400" y="4495800"/>
            <a:ext cx="5410200" cy="1400383"/>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algn="just">
              <a:spcAft>
                <a:spcPts val="1000"/>
              </a:spcAft>
            </a:pPr>
            <a:r>
              <a:rPr lang="es-AR" sz="1700" b="1" smtClean="0">
                <a:latin typeface="Times New Roman" pitchFamily="18" charset="0"/>
                <a:cs typeface="Times New Roman" pitchFamily="18" charset="0"/>
              </a:rPr>
              <a:t>E-Commerce: </a:t>
            </a:r>
            <a:r>
              <a:rPr lang="es-AR" sz="1700" smtClean="0">
                <a:latin typeface="Times New Roman" pitchFamily="18" charset="0"/>
                <a:cs typeface="Times New Roman" pitchFamily="18" charset="0"/>
              </a:rPr>
              <a:t>Mercado Libre cuenta con un importante centro de desarrollo de software en Córdoba, y aplica inteligencia artificial y machine learning en todos sus flujos de tráfico y transacciones que suceden a través de su plataforma.</a:t>
            </a:r>
            <a:endParaRPr kumimoji="0" lang="es-AR" sz="170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332958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3500" smtClean="0"/>
              <a:t>¿Qué vemos en Argentina?</a:t>
            </a:r>
          </a:p>
        </p:txBody>
      </p:sp>
      <p:sp>
        <p:nvSpPr>
          <p:cNvPr id="4" name="2 Marcador de contenido"/>
          <p:cNvSpPr>
            <a:spLocks noGrp="1"/>
          </p:cNvSpPr>
          <p:nvPr>
            <p:ph idx="1"/>
          </p:nvPr>
        </p:nvSpPr>
        <p:spPr>
          <a:xfrm>
            <a:off x="228600" y="1600201"/>
            <a:ext cx="8915400" cy="1676399"/>
          </a:xfrm>
        </p:spPr>
        <p:txBody>
          <a:bodyPr>
            <a:normAutofit/>
          </a:bodyPr>
          <a:lstStyle/>
          <a:p>
            <a:r>
              <a:rPr lang="es-CL" smtClean="0"/>
              <a:t>En la industria es un fenómeno más restringido a grandes empresas y firmas extranjeras.</a:t>
            </a:r>
          </a:p>
          <a:p>
            <a:r>
              <a:rPr lang="es-CL" b="1" smtClean="0"/>
              <a:t>Casos:</a:t>
            </a:r>
          </a:p>
          <a:p>
            <a:endParaRPr lang="es-AR" b="1" smtClean="0"/>
          </a:p>
        </p:txBody>
      </p:sp>
      <p:sp>
        <p:nvSpPr>
          <p:cNvPr id="55298" name="Cuadro de texto 2"/>
          <p:cNvSpPr txBox="1">
            <a:spLocks noChangeArrowheads="1"/>
          </p:cNvSpPr>
          <p:nvPr/>
        </p:nvSpPr>
        <p:spPr bwMode="auto">
          <a:xfrm>
            <a:off x="4876800" y="2667000"/>
            <a:ext cx="4038600" cy="1938992"/>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AR" sz="1500" b="1" i="0" u="none" strike="noStrike" cap="none" normalizeH="0" baseline="0" smtClean="0">
                <a:ln>
                  <a:noFill/>
                </a:ln>
                <a:solidFill>
                  <a:schemeClr val="tx1"/>
                </a:solidFill>
                <a:effectLst/>
                <a:latin typeface="Times New Roman" pitchFamily="18" charset="0"/>
                <a:cs typeface="Times New Roman" pitchFamily="18" charset="0"/>
              </a:rPr>
              <a:t>Alladio. El desarrollo nacional del lavarropas inteligente Drean Next.</a:t>
            </a:r>
            <a:r>
              <a:rPr kumimoji="0" lang="es-AR" sz="1500" b="0" i="0" u="none" strike="noStrike" cap="none" normalizeH="0" baseline="0" smtClean="0">
                <a:ln>
                  <a:noFill/>
                </a:ln>
                <a:solidFill>
                  <a:schemeClr val="tx1"/>
                </a:solidFill>
                <a:effectLst/>
                <a:latin typeface="Times New Roman" pitchFamily="18" charset="0"/>
                <a:cs typeface="Times New Roman" pitchFamily="18" charset="0"/>
              </a:rPr>
              <a:t> Desde 2012 tiene internalizada la impresión digital, contando con 2 impresoras 3d industriales para la fabricación de prototipos. Pero además ha incorporado conectividad e IoT en sus productos finales, aunando esfuerzos de empresas locales para la implementación de tal desarrollo. </a:t>
            </a:r>
          </a:p>
        </p:txBody>
      </p:sp>
      <p:sp>
        <p:nvSpPr>
          <p:cNvPr id="5" name="Cuadro de texto 2"/>
          <p:cNvSpPr txBox="1">
            <a:spLocks noChangeArrowheads="1"/>
          </p:cNvSpPr>
          <p:nvPr/>
        </p:nvSpPr>
        <p:spPr bwMode="auto">
          <a:xfrm>
            <a:off x="304800" y="3429000"/>
            <a:ext cx="3810000" cy="1477328"/>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lvl="0" algn="just">
              <a:spcAft>
                <a:spcPts val="1000"/>
              </a:spcAft>
            </a:pPr>
            <a:r>
              <a:rPr lang="es-AR" sz="1500" b="1" smtClean="0">
                <a:latin typeface="Times New Roman" pitchFamily="18" charset="0"/>
                <a:cs typeface="Times New Roman" pitchFamily="18" charset="0"/>
              </a:rPr>
              <a:t>Sinteplast, </a:t>
            </a:r>
            <a:r>
              <a:rPr lang="es-AR" sz="1500" smtClean="0">
                <a:latin typeface="Times New Roman" pitchFamily="18" charset="0"/>
                <a:cs typeface="Times New Roman" pitchFamily="18" charset="0"/>
              </a:rPr>
              <a:t>(más de 1.100 trabajadores) tiene avanzada una inversión en automatización del almacenamiento de stock y el desarrollo de un  sistema de optimización de recorridos de distribución, así como una serie de mejoras 4.0 complementarias. </a:t>
            </a:r>
            <a:endParaRPr kumimoji="0" lang="es-AR" sz="150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7" name="Cuadro de texto 2"/>
          <p:cNvSpPr txBox="1">
            <a:spLocks noChangeArrowheads="1"/>
          </p:cNvSpPr>
          <p:nvPr/>
        </p:nvSpPr>
        <p:spPr bwMode="auto">
          <a:xfrm>
            <a:off x="228600" y="5105400"/>
            <a:ext cx="4953000" cy="1692771"/>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lvl="0" algn="just">
              <a:spcAft>
                <a:spcPts val="1000"/>
              </a:spcAft>
            </a:pPr>
            <a:r>
              <a:rPr lang="es-AR" sz="1300" b="1" smtClean="0">
                <a:latin typeface="Times New Roman" pitchFamily="18" charset="0"/>
                <a:cs typeface="Times New Roman" pitchFamily="18" charset="0"/>
              </a:rPr>
              <a:t>Tenaris, </a:t>
            </a:r>
            <a:r>
              <a:rPr lang="es-AR" sz="1300" smtClean="0">
                <a:latin typeface="Times New Roman" pitchFamily="18" charset="0"/>
                <a:cs typeface="Times New Roman" pitchFamily="18" charset="0"/>
              </a:rPr>
              <a:t>tiene internalizada la actividad de impresión digital para la elaboración de propotipos de conexiones, protectores y calibres de medición de roscas; aplica tecnología de sensores y analítica de video para la ubicación de activos y personal; cuenta con chatbots implementados para consultas de recursos humanos; ha incorporado soluciones de big data e inteligencia artificial para la predicción de fallas de equipos y del consumo energético; entre otras incorporaciones de nuevas tecnologías digitales de alto nivel.</a:t>
            </a:r>
            <a:endParaRPr kumimoji="0" lang="es-AR" sz="130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55299" name="Text Box 3"/>
          <p:cNvSpPr txBox="1">
            <a:spLocks noChangeArrowheads="1"/>
          </p:cNvSpPr>
          <p:nvPr/>
        </p:nvSpPr>
        <p:spPr bwMode="auto">
          <a:xfrm>
            <a:off x="5714999" y="4766608"/>
            <a:ext cx="3352801" cy="1938992"/>
          </a:xfrm>
          <a:prstGeom prst="rect">
            <a:avLst/>
          </a:prstGeom>
          <a:solidFill>
            <a:srgbClr val="FFFFFF"/>
          </a:solidFill>
          <a:ln w="28575">
            <a:solidFill>
              <a:srgbClr val="4F81BD"/>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AR" sz="1500" b="1" i="0" u="none" strike="noStrike" cap="none" normalizeH="0" baseline="0" smtClean="0">
                <a:ln>
                  <a:noFill/>
                </a:ln>
                <a:solidFill>
                  <a:schemeClr val="tx1"/>
                </a:solidFill>
                <a:effectLst/>
                <a:latin typeface="Times New Roman" pitchFamily="18" charset="0"/>
                <a:cs typeface="Times New Roman" pitchFamily="18" charset="0"/>
              </a:rPr>
              <a:t>Petroquímica Río III. Realidad virtual para capacitación en seguridad e higiene. </a:t>
            </a:r>
            <a:r>
              <a:rPr kumimoji="0" lang="es-AR" sz="1500" b="0" i="0" u="none" strike="noStrike" cap="none" normalizeH="0" baseline="0" smtClean="0">
                <a:ln>
                  <a:noFill/>
                </a:ln>
                <a:solidFill>
                  <a:schemeClr val="tx1"/>
                </a:solidFill>
                <a:effectLst/>
                <a:latin typeface="Times New Roman" pitchFamily="18" charset="0"/>
                <a:cs typeface="Times New Roman" pitchFamily="18" charset="0"/>
              </a:rPr>
              <a:t>Cuenta con una escuela de capacitación en cuestiones de seguridad e higiene para todo el personal, con 6 estaciones de realidad virtual que pueden operar simultáneamente en la misma simulación. </a:t>
            </a:r>
          </a:p>
        </p:txBody>
      </p:sp>
    </p:spTree>
    <p:extLst>
      <p:ext uri="{BB962C8B-B14F-4D97-AF65-F5344CB8AC3E}">
        <p14:creationId xmlns:p14="http://schemas.microsoft.com/office/powerpoint/2010/main" xmlns="" val="2894573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mtClean="0"/>
              <a:t>Metodología del estudio</a:t>
            </a:r>
            <a:endParaRPr lang="es-AR"/>
          </a:p>
        </p:txBody>
      </p:sp>
      <p:sp>
        <p:nvSpPr>
          <p:cNvPr id="5" name="4 Marcador de texto"/>
          <p:cNvSpPr>
            <a:spLocks noGrp="1"/>
          </p:cNvSpPr>
          <p:nvPr>
            <p:ph type="body" idx="1"/>
          </p:nvPr>
        </p:nvSpPr>
        <p:spPr/>
        <p:txBody>
          <a:bodyPr/>
          <a:lstStyle/>
          <a:p>
            <a:endParaRPr lang="es-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a:t>Metodología del estudio</a:t>
            </a:r>
            <a:endParaRPr lang="es-AR" dirty="0"/>
          </a:p>
        </p:txBody>
      </p:sp>
      <p:sp>
        <p:nvSpPr>
          <p:cNvPr id="3" name="2 Marcador de contenido"/>
          <p:cNvSpPr>
            <a:spLocks noGrp="1"/>
          </p:cNvSpPr>
          <p:nvPr>
            <p:ph idx="1"/>
          </p:nvPr>
        </p:nvSpPr>
        <p:spPr>
          <a:xfrm>
            <a:off x="457200" y="1775191"/>
            <a:ext cx="3810000" cy="4625609"/>
          </a:xfrm>
          <a:ln w="12700">
            <a:solidFill>
              <a:schemeClr val="tx1"/>
            </a:solidFill>
          </a:ln>
        </p:spPr>
        <p:txBody>
          <a:bodyPr/>
          <a:lstStyle/>
          <a:p>
            <a:r>
              <a:rPr lang="es-AR" dirty="0" smtClean="0"/>
              <a:t>Limitaciones de un abordaje cuantitativo basado en encuestas a una muestra representativa de empresas</a:t>
            </a:r>
            <a:endParaRPr lang="es-AR" dirty="0"/>
          </a:p>
        </p:txBody>
      </p:sp>
      <p:sp>
        <p:nvSpPr>
          <p:cNvPr id="4" name="3 CuadroTexto"/>
          <p:cNvSpPr txBox="1"/>
          <p:nvPr/>
        </p:nvSpPr>
        <p:spPr>
          <a:xfrm>
            <a:off x="5334000" y="1905000"/>
            <a:ext cx="3276600" cy="584775"/>
          </a:xfrm>
          <a:prstGeom prst="rect">
            <a:avLst/>
          </a:prstGeom>
          <a:noFill/>
        </p:spPr>
        <p:txBody>
          <a:bodyPr wrap="square" rtlCol="0">
            <a:spAutoFit/>
          </a:bodyPr>
          <a:lstStyle/>
          <a:p>
            <a:r>
              <a:rPr lang="es-AR" sz="3200" dirty="0" smtClean="0">
                <a:latin typeface="+mj-lt"/>
              </a:rPr>
              <a:t>Recursos</a:t>
            </a:r>
            <a:endParaRPr lang="es-AR" sz="3200" dirty="0">
              <a:latin typeface="+mj-lt"/>
            </a:endParaRPr>
          </a:p>
        </p:txBody>
      </p:sp>
      <p:sp>
        <p:nvSpPr>
          <p:cNvPr id="7" name="6 CuadroTexto"/>
          <p:cNvSpPr txBox="1"/>
          <p:nvPr/>
        </p:nvSpPr>
        <p:spPr>
          <a:xfrm>
            <a:off x="5181600" y="2890391"/>
            <a:ext cx="3657600" cy="1077218"/>
          </a:xfrm>
          <a:prstGeom prst="rect">
            <a:avLst/>
          </a:prstGeom>
          <a:noFill/>
        </p:spPr>
        <p:txBody>
          <a:bodyPr wrap="square" rtlCol="0">
            <a:spAutoFit/>
          </a:bodyPr>
          <a:lstStyle/>
          <a:p>
            <a:r>
              <a:rPr lang="es-AR" sz="3200" dirty="0" smtClean="0">
                <a:latin typeface="+mj-lt"/>
              </a:rPr>
              <a:t>Baja frecuencia de aplicación</a:t>
            </a:r>
            <a:endParaRPr lang="es-AR" sz="3200" dirty="0">
              <a:latin typeface="+mj-lt"/>
            </a:endParaRPr>
          </a:p>
        </p:txBody>
      </p:sp>
      <p:sp>
        <p:nvSpPr>
          <p:cNvPr id="9" name="8 CuadroTexto"/>
          <p:cNvSpPr txBox="1"/>
          <p:nvPr/>
        </p:nvSpPr>
        <p:spPr>
          <a:xfrm>
            <a:off x="5334000" y="4191000"/>
            <a:ext cx="3505200" cy="2062103"/>
          </a:xfrm>
          <a:prstGeom prst="rect">
            <a:avLst/>
          </a:prstGeom>
          <a:noFill/>
        </p:spPr>
        <p:txBody>
          <a:bodyPr wrap="square" rtlCol="0">
            <a:spAutoFit/>
          </a:bodyPr>
          <a:lstStyle/>
          <a:p>
            <a:r>
              <a:rPr lang="es-AR" sz="3200" dirty="0" smtClean="0">
                <a:latin typeface="+mj-lt"/>
              </a:rPr>
              <a:t>Se relevan apreciaciones empresariales en general</a:t>
            </a:r>
            <a:endParaRPr lang="es-AR" sz="3200" dirty="0">
              <a:latin typeface="+mj-lt"/>
            </a:endParaRPr>
          </a:p>
        </p:txBody>
      </p:sp>
      <p:cxnSp>
        <p:nvCxnSpPr>
          <p:cNvPr id="11" name="10 Conector recto de flecha"/>
          <p:cNvCxnSpPr>
            <a:stCxn id="3" idx="3"/>
          </p:cNvCxnSpPr>
          <p:nvPr/>
        </p:nvCxnSpPr>
        <p:spPr>
          <a:xfrm flipV="1">
            <a:off x="4267200" y="2197387"/>
            <a:ext cx="1143000" cy="189060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stCxn id="3" idx="3"/>
            <a:endCxn id="7" idx="1"/>
          </p:cNvCxnSpPr>
          <p:nvPr/>
        </p:nvCxnSpPr>
        <p:spPr>
          <a:xfrm flipV="1">
            <a:off x="4267200" y="3429000"/>
            <a:ext cx="914400" cy="6589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3" idx="3"/>
          </p:cNvCxnSpPr>
          <p:nvPr/>
        </p:nvCxnSpPr>
        <p:spPr>
          <a:xfrm>
            <a:off x="4267200" y="4087996"/>
            <a:ext cx="1066800" cy="4840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46311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a:t>Metodología del estudio</a:t>
            </a:r>
            <a:endParaRPr lang="es-AR" dirty="0"/>
          </a:p>
        </p:txBody>
      </p:sp>
      <p:sp>
        <p:nvSpPr>
          <p:cNvPr id="3" name="2 Marcador de contenido"/>
          <p:cNvSpPr>
            <a:spLocks noGrp="1"/>
          </p:cNvSpPr>
          <p:nvPr>
            <p:ph idx="1"/>
          </p:nvPr>
        </p:nvSpPr>
        <p:spPr/>
        <p:txBody>
          <a:bodyPr>
            <a:normAutofit/>
          </a:bodyPr>
          <a:lstStyle/>
          <a:p>
            <a:r>
              <a:rPr lang="es-ES" dirty="0" smtClean="0"/>
              <a:t>Estudio es de corte cualitativo</a:t>
            </a:r>
            <a:endParaRPr lang="es-AR" dirty="0" smtClean="0"/>
          </a:p>
          <a:p>
            <a:r>
              <a:rPr lang="es-ES" dirty="0" smtClean="0"/>
              <a:t>Muestra no representativa y deliberadamente sesgada </a:t>
            </a:r>
          </a:p>
          <a:p>
            <a:endParaRPr lang="es-ES" dirty="0"/>
          </a:p>
          <a:p>
            <a:r>
              <a:rPr lang="es-AR" dirty="0" smtClean="0"/>
              <a:t>Entrevistas Realizadas</a:t>
            </a:r>
          </a:p>
          <a:p>
            <a:endParaRPr lang="es-AR" dirty="0" smtClean="0"/>
          </a:p>
          <a:p>
            <a:endParaRPr lang="es-AR" dirty="0"/>
          </a:p>
        </p:txBody>
      </p:sp>
      <p:graphicFrame>
        <p:nvGraphicFramePr>
          <p:cNvPr id="4" name="3 Tabla"/>
          <p:cNvGraphicFramePr>
            <a:graphicFrameLocks noGrp="1"/>
          </p:cNvGraphicFramePr>
          <p:nvPr>
            <p:extLst>
              <p:ext uri="{D42A27DB-BD31-4B8C-83A1-F6EECF244321}">
                <p14:modId xmlns:p14="http://schemas.microsoft.com/office/powerpoint/2010/main" xmlns="" val="3667514116"/>
              </p:ext>
            </p:extLst>
          </p:nvPr>
        </p:nvGraphicFramePr>
        <p:xfrm>
          <a:off x="609600" y="4495800"/>
          <a:ext cx="8229601" cy="1828800"/>
        </p:xfrm>
        <a:graphic>
          <a:graphicData uri="http://schemas.openxmlformats.org/drawingml/2006/table">
            <a:tbl>
              <a:tblPr firstRow="1" firstCol="1" bandRow="1">
                <a:tableStyleId>{5C22544A-7EE6-4342-B048-85BDC9FD1C3A}</a:tableStyleId>
              </a:tblPr>
              <a:tblGrid>
                <a:gridCol w="1524000"/>
                <a:gridCol w="1767590"/>
                <a:gridCol w="1645795"/>
                <a:gridCol w="1645795"/>
                <a:gridCol w="1646421"/>
              </a:tblGrid>
              <a:tr h="779036">
                <a:tc>
                  <a:txBody>
                    <a:bodyPr/>
                    <a:lstStyle/>
                    <a:p>
                      <a:pPr algn="ctr">
                        <a:lnSpc>
                          <a:spcPct val="115000"/>
                        </a:lnSpc>
                        <a:spcBef>
                          <a:spcPts val="200"/>
                        </a:spcBef>
                        <a:spcAft>
                          <a:spcPts val="200"/>
                        </a:spcAft>
                      </a:pPr>
                      <a:r>
                        <a:rPr lang="es-AR" sz="1800" dirty="0">
                          <a:solidFill>
                            <a:schemeClr val="tx1"/>
                          </a:solidFill>
                          <a:effectLst/>
                        </a:rPr>
                        <a:t> </a:t>
                      </a:r>
                      <a:endParaRPr lang="es-AR" sz="1800" dirty="0">
                        <a:solidFill>
                          <a:schemeClr val="tx1"/>
                        </a:solidFill>
                        <a:effectLst/>
                        <a:latin typeface="Calibri"/>
                        <a:ea typeface="Calibri"/>
                        <a:cs typeface="Times New Roman"/>
                      </a:endParaRPr>
                    </a:p>
                  </a:txBody>
                  <a:tcPr marL="67610" marR="67610" marT="0" marB="0">
                    <a:solidFill>
                      <a:schemeClr val="bg1">
                        <a:lumMod val="65000"/>
                      </a:schemeClr>
                    </a:solidFill>
                  </a:tcPr>
                </a:tc>
                <a:tc>
                  <a:txBody>
                    <a:bodyPr/>
                    <a:lstStyle/>
                    <a:p>
                      <a:pPr algn="ctr">
                        <a:lnSpc>
                          <a:spcPct val="115000"/>
                        </a:lnSpc>
                        <a:spcBef>
                          <a:spcPts val="200"/>
                        </a:spcBef>
                        <a:spcAft>
                          <a:spcPts val="200"/>
                        </a:spcAft>
                      </a:pPr>
                      <a:r>
                        <a:rPr lang="es-AR" sz="1800" dirty="0">
                          <a:solidFill>
                            <a:schemeClr val="tx1"/>
                          </a:solidFill>
                          <a:effectLst/>
                        </a:rPr>
                        <a:t>Total</a:t>
                      </a:r>
                      <a:endParaRPr lang="es-AR" sz="1800" dirty="0">
                        <a:solidFill>
                          <a:schemeClr val="tx1"/>
                        </a:solidFill>
                        <a:effectLst/>
                        <a:latin typeface="Calibri"/>
                        <a:ea typeface="Calibri"/>
                        <a:cs typeface="Times New Roman"/>
                      </a:endParaRPr>
                    </a:p>
                  </a:txBody>
                  <a:tcPr marL="67610" marR="67610" marT="0" marB="0">
                    <a:solidFill>
                      <a:schemeClr val="bg1">
                        <a:lumMod val="65000"/>
                      </a:schemeClr>
                    </a:solidFill>
                  </a:tcPr>
                </a:tc>
                <a:tc>
                  <a:txBody>
                    <a:bodyPr/>
                    <a:lstStyle/>
                    <a:p>
                      <a:pPr algn="ctr">
                        <a:lnSpc>
                          <a:spcPct val="115000"/>
                        </a:lnSpc>
                        <a:spcBef>
                          <a:spcPts val="200"/>
                        </a:spcBef>
                        <a:spcAft>
                          <a:spcPts val="200"/>
                        </a:spcAft>
                      </a:pPr>
                      <a:r>
                        <a:rPr lang="es-AR" sz="1800">
                          <a:solidFill>
                            <a:schemeClr val="tx1"/>
                          </a:solidFill>
                          <a:effectLst/>
                        </a:rPr>
                        <a:t>Mipymes Industriales</a:t>
                      </a:r>
                      <a:endParaRPr lang="es-AR" sz="1800">
                        <a:solidFill>
                          <a:schemeClr val="tx1"/>
                        </a:solidFill>
                        <a:effectLst/>
                        <a:latin typeface="Calibri"/>
                        <a:ea typeface="Calibri"/>
                        <a:cs typeface="Times New Roman"/>
                      </a:endParaRPr>
                    </a:p>
                  </a:txBody>
                  <a:tcPr marL="67610" marR="67610" marT="0" marB="0">
                    <a:solidFill>
                      <a:schemeClr val="bg1">
                        <a:lumMod val="65000"/>
                      </a:schemeClr>
                    </a:solidFill>
                  </a:tcPr>
                </a:tc>
                <a:tc>
                  <a:txBody>
                    <a:bodyPr/>
                    <a:lstStyle/>
                    <a:p>
                      <a:pPr algn="ctr">
                        <a:lnSpc>
                          <a:spcPct val="115000"/>
                        </a:lnSpc>
                        <a:spcBef>
                          <a:spcPts val="200"/>
                        </a:spcBef>
                        <a:spcAft>
                          <a:spcPts val="200"/>
                        </a:spcAft>
                      </a:pPr>
                      <a:r>
                        <a:rPr lang="es-AR" sz="1800">
                          <a:solidFill>
                            <a:schemeClr val="tx1"/>
                          </a:solidFill>
                          <a:effectLst/>
                        </a:rPr>
                        <a:t>Start-ups</a:t>
                      </a:r>
                      <a:endParaRPr lang="es-AR" sz="1800">
                        <a:solidFill>
                          <a:schemeClr val="tx1"/>
                        </a:solidFill>
                        <a:effectLst/>
                        <a:latin typeface="Calibri"/>
                        <a:ea typeface="Calibri"/>
                        <a:cs typeface="Times New Roman"/>
                      </a:endParaRPr>
                    </a:p>
                  </a:txBody>
                  <a:tcPr marL="67610" marR="67610" marT="0" marB="0">
                    <a:solidFill>
                      <a:schemeClr val="bg1">
                        <a:lumMod val="65000"/>
                      </a:schemeClr>
                    </a:solidFill>
                  </a:tcPr>
                </a:tc>
                <a:tc>
                  <a:txBody>
                    <a:bodyPr/>
                    <a:lstStyle/>
                    <a:p>
                      <a:pPr algn="ctr">
                        <a:lnSpc>
                          <a:spcPct val="115000"/>
                        </a:lnSpc>
                        <a:spcBef>
                          <a:spcPts val="200"/>
                        </a:spcBef>
                        <a:spcAft>
                          <a:spcPts val="200"/>
                        </a:spcAft>
                      </a:pPr>
                      <a:r>
                        <a:rPr lang="es-AR" sz="1800" dirty="0">
                          <a:solidFill>
                            <a:schemeClr val="tx1"/>
                          </a:solidFill>
                          <a:effectLst/>
                        </a:rPr>
                        <a:t>Proveedores</a:t>
                      </a:r>
                      <a:endParaRPr lang="es-AR" sz="1800" dirty="0">
                        <a:solidFill>
                          <a:schemeClr val="tx1"/>
                        </a:solidFill>
                        <a:effectLst/>
                        <a:latin typeface="Calibri"/>
                        <a:ea typeface="Calibri"/>
                        <a:cs typeface="Times New Roman"/>
                      </a:endParaRPr>
                    </a:p>
                  </a:txBody>
                  <a:tcPr marL="67610" marR="67610" marT="0" marB="0">
                    <a:solidFill>
                      <a:schemeClr val="bg1">
                        <a:lumMod val="65000"/>
                      </a:schemeClr>
                    </a:solidFill>
                  </a:tcPr>
                </a:tc>
              </a:tr>
              <a:tr h="524882">
                <a:tc>
                  <a:txBody>
                    <a:bodyPr/>
                    <a:lstStyle/>
                    <a:p>
                      <a:pPr algn="ctr">
                        <a:lnSpc>
                          <a:spcPct val="115000"/>
                        </a:lnSpc>
                        <a:spcBef>
                          <a:spcPts val="200"/>
                        </a:spcBef>
                        <a:spcAft>
                          <a:spcPts val="200"/>
                        </a:spcAft>
                      </a:pPr>
                      <a:r>
                        <a:rPr lang="es-AR" sz="1800" dirty="0">
                          <a:solidFill>
                            <a:schemeClr val="tx1"/>
                          </a:solidFill>
                          <a:effectLst/>
                        </a:rPr>
                        <a:t>Empresas</a:t>
                      </a:r>
                      <a:endParaRPr lang="es-AR" sz="1800" dirty="0">
                        <a:solidFill>
                          <a:schemeClr val="tx1"/>
                        </a:solidFill>
                        <a:effectLst/>
                        <a:latin typeface="Calibri"/>
                        <a:ea typeface="Calibri"/>
                        <a:cs typeface="Times New Roman"/>
                      </a:endParaRPr>
                    </a:p>
                  </a:txBody>
                  <a:tcPr marL="67610" marR="67610" marT="0" marB="0">
                    <a:solidFill>
                      <a:schemeClr val="bg1">
                        <a:lumMod val="85000"/>
                      </a:schemeClr>
                    </a:solidFill>
                  </a:tcPr>
                </a:tc>
                <a:tc>
                  <a:txBody>
                    <a:bodyPr/>
                    <a:lstStyle/>
                    <a:p>
                      <a:pPr algn="ctr">
                        <a:lnSpc>
                          <a:spcPct val="115000"/>
                        </a:lnSpc>
                        <a:spcBef>
                          <a:spcPts val="200"/>
                        </a:spcBef>
                        <a:spcAft>
                          <a:spcPts val="200"/>
                        </a:spcAft>
                      </a:pPr>
                      <a:r>
                        <a:rPr lang="es-AR" sz="1800" dirty="0">
                          <a:solidFill>
                            <a:schemeClr val="tx1"/>
                          </a:solidFill>
                          <a:effectLst/>
                        </a:rPr>
                        <a:t>30</a:t>
                      </a:r>
                      <a:endParaRPr lang="es-AR" sz="1800" dirty="0">
                        <a:solidFill>
                          <a:schemeClr val="tx1"/>
                        </a:solidFill>
                        <a:effectLst/>
                        <a:latin typeface="Calibri"/>
                        <a:ea typeface="Calibri"/>
                        <a:cs typeface="Times New Roman"/>
                      </a:endParaRPr>
                    </a:p>
                  </a:txBody>
                  <a:tcPr marL="67610" marR="67610" marT="0" marB="0">
                    <a:solidFill>
                      <a:schemeClr val="bg1">
                        <a:lumMod val="85000"/>
                      </a:schemeClr>
                    </a:solidFill>
                  </a:tcPr>
                </a:tc>
                <a:tc>
                  <a:txBody>
                    <a:bodyPr/>
                    <a:lstStyle/>
                    <a:p>
                      <a:pPr algn="ctr">
                        <a:lnSpc>
                          <a:spcPct val="115000"/>
                        </a:lnSpc>
                        <a:spcBef>
                          <a:spcPts val="200"/>
                        </a:spcBef>
                        <a:spcAft>
                          <a:spcPts val="200"/>
                        </a:spcAft>
                      </a:pPr>
                      <a:r>
                        <a:rPr lang="es-AR" sz="1800" dirty="0">
                          <a:solidFill>
                            <a:schemeClr val="tx1"/>
                          </a:solidFill>
                          <a:effectLst/>
                        </a:rPr>
                        <a:t>14</a:t>
                      </a:r>
                      <a:endParaRPr lang="es-AR" sz="1800" dirty="0">
                        <a:solidFill>
                          <a:schemeClr val="tx1"/>
                        </a:solidFill>
                        <a:effectLst/>
                        <a:latin typeface="Calibri"/>
                        <a:ea typeface="Calibri"/>
                        <a:cs typeface="Times New Roman"/>
                      </a:endParaRPr>
                    </a:p>
                  </a:txBody>
                  <a:tcPr marL="67610" marR="67610" marT="0" marB="0">
                    <a:solidFill>
                      <a:schemeClr val="bg1">
                        <a:lumMod val="85000"/>
                      </a:schemeClr>
                    </a:solidFill>
                  </a:tcPr>
                </a:tc>
                <a:tc>
                  <a:txBody>
                    <a:bodyPr/>
                    <a:lstStyle/>
                    <a:p>
                      <a:pPr algn="ctr">
                        <a:lnSpc>
                          <a:spcPct val="115000"/>
                        </a:lnSpc>
                        <a:spcBef>
                          <a:spcPts val="200"/>
                        </a:spcBef>
                        <a:spcAft>
                          <a:spcPts val="200"/>
                        </a:spcAft>
                      </a:pPr>
                      <a:r>
                        <a:rPr lang="es-AR" sz="1800" dirty="0">
                          <a:solidFill>
                            <a:schemeClr val="tx1"/>
                          </a:solidFill>
                          <a:effectLst/>
                        </a:rPr>
                        <a:t>1</a:t>
                      </a:r>
                      <a:endParaRPr lang="es-AR" sz="1800" dirty="0">
                        <a:solidFill>
                          <a:schemeClr val="tx1"/>
                        </a:solidFill>
                        <a:effectLst/>
                        <a:latin typeface="Calibri"/>
                        <a:ea typeface="Calibri"/>
                        <a:cs typeface="Times New Roman"/>
                      </a:endParaRPr>
                    </a:p>
                  </a:txBody>
                  <a:tcPr marL="67610" marR="67610" marT="0" marB="0">
                    <a:solidFill>
                      <a:schemeClr val="bg1">
                        <a:lumMod val="85000"/>
                      </a:schemeClr>
                    </a:solidFill>
                  </a:tcPr>
                </a:tc>
                <a:tc>
                  <a:txBody>
                    <a:bodyPr/>
                    <a:lstStyle/>
                    <a:p>
                      <a:pPr algn="ctr">
                        <a:lnSpc>
                          <a:spcPct val="115000"/>
                        </a:lnSpc>
                        <a:spcBef>
                          <a:spcPts val="200"/>
                        </a:spcBef>
                        <a:spcAft>
                          <a:spcPts val="200"/>
                        </a:spcAft>
                      </a:pPr>
                      <a:r>
                        <a:rPr lang="es-AR" sz="1800" dirty="0">
                          <a:solidFill>
                            <a:schemeClr val="tx1"/>
                          </a:solidFill>
                          <a:effectLst/>
                        </a:rPr>
                        <a:t>15</a:t>
                      </a:r>
                      <a:endParaRPr lang="es-AR" sz="1800" dirty="0">
                        <a:solidFill>
                          <a:schemeClr val="tx1"/>
                        </a:solidFill>
                        <a:effectLst/>
                        <a:latin typeface="Calibri"/>
                        <a:ea typeface="Calibri"/>
                        <a:cs typeface="Times New Roman"/>
                      </a:endParaRPr>
                    </a:p>
                  </a:txBody>
                  <a:tcPr marL="67610" marR="67610" marT="0" marB="0">
                    <a:solidFill>
                      <a:schemeClr val="bg1">
                        <a:lumMod val="85000"/>
                      </a:schemeClr>
                    </a:solidFill>
                  </a:tcPr>
                </a:tc>
              </a:tr>
              <a:tr h="524882">
                <a:tc>
                  <a:txBody>
                    <a:bodyPr/>
                    <a:lstStyle/>
                    <a:p>
                      <a:pPr algn="ctr">
                        <a:lnSpc>
                          <a:spcPct val="115000"/>
                        </a:lnSpc>
                        <a:spcBef>
                          <a:spcPts val="200"/>
                        </a:spcBef>
                        <a:spcAft>
                          <a:spcPts val="200"/>
                        </a:spcAft>
                      </a:pPr>
                      <a:r>
                        <a:rPr lang="es-AR" sz="1800" dirty="0">
                          <a:solidFill>
                            <a:schemeClr val="tx1"/>
                          </a:solidFill>
                          <a:effectLst/>
                        </a:rPr>
                        <a:t>Informantes</a:t>
                      </a:r>
                      <a:endParaRPr lang="es-AR" sz="1800" dirty="0">
                        <a:solidFill>
                          <a:schemeClr val="tx1"/>
                        </a:solidFill>
                        <a:effectLst/>
                        <a:latin typeface="Calibri"/>
                        <a:ea typeface="Calibri"/>
                        <a:cs typeface="Times New Roman"/>
                      </a:endParaRPr>
                    </a:p>
                  </a:txBody>
                  <a:tcPr marL="67610" marR="67610" marT="0" marB="0">
                    <a:solidFill>
                      <a:schemeClr val="bg1">
                        <a:lumMod val="75000"/>
                      </a:schemeClr>
                    </a:solidFill>
                  </a:tcPr>
                </a:tc>
                <a:tc>
                  <a:txBody>
                    <a:bodyPr/>
                    <a:lstStyle/>
                    <a:p>
                      <a:pPr algn="ctr">
                        <a:lnSpc>
                          <a:spcPct val="115000"/>
                        </a:lnSpc>
                        <a:spcBef>
                          <a:spcPts val="200"/>
                        </a:spcBef>
                        <a:spcAft>
                          <a:spcPts val="200"/>
                        </a:spcAft>
                      </a:pPr>
                      <a:r>
                        <a:rPr lang="es-AR" sz="1800" dirty="0">
                          <a:solidFill>
                            <a:schemeClr val="tx1"/>
                          </a:solidFill>
                          <a:effectLst/>
                        </a:rPr>
                        <a:t>15</a:t>
                      </a:r>
                      <a:endParaRPr lang="es-AR" sz="1800" dirty="0">
                        <a:solidFill>
                          <a:schemeClr val="tx1"/>
                        </a:solidFill>
                        <a:effectLst/>
                        <a:latin typeface="Calibri"/>
                        <a:ea typeface="Calibri"/>
                        <a:cs typeface="Times New Roman"/>
                      </a:endParaRPr>
                    </a:p>
                  </a:txBody>
                  <a:tcPr marL="67610" marR="67610" marT="0" marB="0">
                    <a:solidFill>
                      <a:schemeClr val="bg1">
                        <a:lumMod val="75000"/>
                      </a:schemeClr>
                    </a:solidFill>
                  </a:tcPr>
                </a:tc>
                <a:tc>
                  <a:txBody>
                    <a:bodyPr/>
                    <a:lstStyle/>
                    <a:p>
                      <a:pPr algn="ctr">
                        <a:lnSpc>
                          <a:spcPct val="115000"/>
                        </a:lnSpc>
                        <a:spcBef>
                          <a:spcPts val="200"/>
                        </a:spcBef>
                        <a:spcAft>
                          <a:spcPts val="200"/>
                        </a:spcAft>
                      </a:pPr>
                      <a:r>
                        <a:rPr lang="es-AR" sz="1800" dirty="0">
                          <a:solidFill>
                            <a:schemeClr val="tx1"/>
                          </a:solidFill>
                          <a:effectLst/>
                        </a:rPr>
                        <a:t> </a:t>
                      </a:r>
                      <a:endParaRPr lang="es-AR" sz="1800" dirty="0">
                        <a:solidFill>
                          <a:schemeClr val="tx1"/>
                        </a:solidFill>
                        <a:effectLst/>
                        <a:latin typeface="Calibri"/>
                        <a:ea typeface="Calibri"/>
                        <a:cs typeface="Times New Roman"/>
                      </a:endParaRPr>
                    </a:p>
                  </a:txBody>
                  <a:tcPr marL="67610" marR="67610" marT="0" marB="0">
                    <a:solidFill>
                      <a:schemeClr val="bg1">
                        <a:lumMod val="75000"/>
                      </a:schemeClr>
                    </a:solidFill>
                  </a:tcPr>
                </a:tc>
                <a:tc>
                  <a:txBody>
                    <a:bodyPr/>
                    <a:lstStyle/>
                    <a:p>
                      <a:pPr algn="ctr">
                        <a:lnSpc>
                          <a:spcPct val="115000"/>
                        </a:lnSpc>
                        <a:spcBef>
                          <a:spcPts val="200"/>
                        </a:spcBef>
                        <a:spcAft>
                          <a:spcPts val="200"/>
                        </a:spcAft>
                      </a:pPr>
                      <a:r>
                        <a:rPr lang="es-AR" sz="1800" dirty="0">
                          <a:solidFill>
                            <a:schemeClr val="tx1"/>
                          </a:solidFill>
                          <a:effectLst/>
                        </a:rPr>
                        <a:t> </a:t>
                      </a:r>
                      <a:endParaRPr lang="es-AR" sz="1800" dirty="0">
                        <a:solidFill>
                          <a:schemeClr val="tx1"/>
                        </a:solidFill>
                        <a:effectLst/>
                        <a:latin typeface="Calibri"/>
                        <a:ea typeface="Calibri"/>
                        <a:cs typeface="Times New Roman"/>
                      </a:endParaRPr>
                    </a:p>
                  </a:txBody>
                  <a:tcPr marL="67610" marR="67610" marT="0" marB="0">
                    <a:solidFill>
                      <a:schemeClr val="bg1">
                        <a:lumMod val="75000"/>
                      </a:schemeClr>
                    </a:solidFill>
                  </a:tcPr>
                </a:tc>
                <a:tc>
                  <a:txBody>
                    <a:bodyPr/>
                    <a:lstStyle/>
                    <a:p>
                      <a:pPr algn="ctr">
                        <a:lnSpc>
                          <a:spcPct val="115000"/>
                        </a:lnSpc>
                        <a:spcBef>
                          <a:spcPts val="200"/>
                        </a:spcBef>
                        <a:spcAft>
                          <a:spcPts val="200"/>
                        </a:spcAft>
                      </a:pPr>
                      <a:r>
                        <a:rPr lang="es-AR" sz="1800" dirty="0">
                          <a:solidFill>
                            <a:schemeClr val="tx1"/>
                          </a:solidFill>
                          <a:effectLst/>
                        </a:rPr>
                        <a:t> </a:t>
                      </a:r>
                      <a:endParaRPr lang="es-AR" sz="1800" dirty="0">
                        <a:solidFill>
                          <a:schemeClr val="tx1"/>
                        </a:solidFill>
                        <a:effectLst/>
                        <a:latin typeface="Calibri"/>
                        <a:ea typeface="Calibri"/>
                        <a:cs typeface="Times New Roman"/>
                      </a:endParaRPr>
                    </a:p>
                  </a:txBody>
                  <a:tcPr marL="67610" marR="67610" marT="0" marB="0">
                    <a:solidFill>
                      <a:schemeClr val="bg1">
                        <a:lumMod val="75000"/>
                      </a:schemeClr>
                    </a:solidFill>
                  </a:tcPr>
                </a:tc>
              </a:tr>
            </a:tbl>
          </a:graphicData>
        </a:graphic>
      </p:graphicFrame>
    </p:spTree>
    <p:extLst>
      <p:ext uri="{BB962C8B-B14F-4D97-AF65-F5344CB8AC3E}">
        <p14:creationId xmlns:p14="http://schemas.microsoft.com/office/powerpoint/2010/main" xmlns="" val="2926505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600" y="155448"/>
            <a:ext cx="8915400" cy="1252728"/>
          </a:xfrm>
        </p:spPr>
        <p:txBody>
          <a:bodyPr>
            <a:noAutofit/>
          </a:bodyPr>
          <a:lstStyle/>
          <a:p>
            <a:pPr algn="ctr"/>
            <a:r>
              <a:rPr lang="es-ES" sz="3300" dirty="0" err="1" smtClean="0"/>
              <a:t>Mipymes</a:t>
            </a:r>
            <a:r>
              <a:rPr lang="es-ES" sz="3300" dirty="0" smtClean="0"/>
              <a:t> industriales estudiadas de Córdoba y Santa Fe</a:t>
            </a:r>
            <a:endParaRPr lang="es-AR" sz="3300" dirty="0">
              <a:solidFill>
                <a:srgbClr val="FF0000"/>
              </a:solidFill>
            </a:endParaRPr>
          </a:p>
        </p:txBody>
      </p:sp>
      <p:graphicFrame>
        <p:nvGraphicFramePr>
          <p:cNvPr id="4" name="3 Tabla"/>
          <p:cNvGraphicFramePr>
            <a:graphicFrameLocks noGrp="1"/>
          </p:cNvGraphicFramePr>
          <p:nvPr>
            <p:extLst>
              <p:ext uri="{D42A27DB-BD31-4B8C-83A1-F6EECF244321}">
                <p14:modId xmlns:p14="http://schemas.microsoft.com/office/powerpoint/2010/main" xmlns="" val="3725911468"/>
              </p:ext>
            </p:extLst>
          </p:nvPr>
        </p:nvGraphicFramePr>
        <p:xfrm>
          <a:off x="76199" y="1676400"/>
          <a:ext cx="8991602" cy="4988163"/>
        </p:xfrm>
        <a:graphic>
          <a:graphicData uri="http://schemas.openxmlformats.org/drawingml/2006/table">
            <a:tbl>
              <a:tblPr firstRow="1" firstCol="1" bandRow="1">
                <a:tableStyleId>{5C22544A-7EE6-4342-B048-85BDC9FD1C3A}</a:tableStyleId>
              </a:tblPr>
              <a:tblGrid>
                <a:gridCol w="832555"/>
                <a:gridCol w="2672646"/>
                <a:gridCol w="1447800"/>
                <a:gridCol w="1066800"/>
                <a:gridCol w="1371600"/>
                <a:gridCol w="1600201"/>
              </a:tblGrid>
              <a:tr h="281359">
                <a:tc rowSpan="2">
                  <a:txBody>
                    <a:bodyPr/>
                    <a:lstStyle/>
                    <a:p>
                      <a:pPr algn="ctr">
                        <a:lnSpc>
                          <a:spcPct val="115000"/>
                        </a:lnSpc>
                        <a:spcBef>
                          <a:spcPts val="800"/>
                        </a:spcBef>
                        <a:spcAft>
                          <a:spcPts val="0"/>
                        </a:spcAft>
                      </a:pPr>
                      <a:r>
                        <a:rPr lang="es-AR" sz="1100" dirty="0">
                          <a:solidFill>
                            <a:schemeClr val="tx1"/>
                          </a:solidFill>
                          <a:effectLst/>
                        </a:rPr>
                        <a:t>Empresa</a:t>
                      </a:r>
                      <a:endParaRPr lang="es-AR" sz="1000" dirty="0">
                        <a:solidFill>
                          <a:schemeClr val="tx1"/>
                        </a:solidFill>
                        <a:effectLst/>
                        <a:latin typeface="Calibri"/>
                        <a:ea typeface="Calibri"/>
                        <a:cs typeface="Times New Roman"/>
                      </a:endParaRPr>
                    </a:p>
                  </a:txBody>
                  <a:tcPr marL="62433" marR="62433" marT="0" marB="0" anchor="ctr">
                    <a:solidFill>
                      <a:schemeClr val="bg1">
                        <a:lumMod val="65000"/>
                      </a:schemeClr>
                    </a:solidFill>
                  </a:tcPr>
                </a:tc>
                <a:tc rowSpan="2">
                  <a:txBody>
                    <a:bodyPr/>
                    <a:lstStyle/>
                    <a:p>
                      <a:pPr algn="ctr">
                        <a:lnSpc>
                          <a:spcPct val="115000"/>
                        </a:lnSpc>
                        <a:spcBef>
                          <a:spcPts val="800"/>
                        </a:spcBef>
                        <a:spcAft>
                          <a:spcPts val="0"/>
                        </a:spcAft>
                      </a:pPr>
                      <a:r>
                        <a:rPr lang="es-AR" sz="1100" dirty="0">
                          <a:solidFill>
                            <a:schemeClr val="tx1"/>
                          </a:solidFill>
                          <a:effectLst/>
                        </a:rPr>
                        <a:t>Actividad</a:t>
                      </a:r>
                      <a:endParaRPr lang="es-AR" sz="1000" dirty="0">
                        <a:solidFill>
                          <a:schemeClr val="tx1"/>
                        </a:solidFill>
                        <a:effectLst/>
                        <a:latin typeface="Calibri"/>
                        <a:ea typeface="Calibri"/>
                        <a:cs typeface="Times New Roman"/>
                      </a:endParaRPr>
                    </a:p>
                  </a:txBody>
                  <a:tcPr marL="62433" marR="62433" marT="0" marB="0" anchor="ctr">
                    <a:solidFill>
                      <a:schemeClr val="bg1">
                        <a:lumMod val="65000"/>
                      </a:schemeClr>
                    </a:solidFill>
                  </a:tcPr>
                </a:tc>
                <a:tc rowSpan="2">
                  <a:txBody>
                    <a:bodyPr/>
                    <a:lstStyle/>
                    <a:p>
                      <a:pPr algn="ctr">
                        <a:lnSpc>
                          <a:spcPct val="115000"/>
                        </a:lnSpc>
                        <a:spcBef>
                          <a:spcPts val="800"/>
                        </a:spcBef>
                        <a:spcAft>
                          <a:spcPts val="0"/>
                        </a:spcAft>
                      </a:pPr>
                      <a:r>
                        <a:rPr lang="es-AR" sz="1100" dirty="0">
                          <a:solidFill>
                            <a:schemeClr val="tx1"/>
                          </a:solidFill>
                          <a:effectLst/>
                        </a:rPr>
                        <a:t>Localización</a:t>
                      </a:r>
                      <a:endParaRPr lang="es-AR" sz="1000" dirty="0">
                        <a:solidFill>
                          <a:schemeClr val="tx1"/>
                        </a:solidFill>
                        <a:effectLst/>
                        <a:latin typeface="Calibri"/>
                        <a:ea typeface="Calibri"/>
                        <a:cs typeface="Times New Roman"/>
                      </a:endParaRPr>
                    </a:p>
                  </a:txBody>
                  <a:tcPr marL="62433" marR="62433" marT="0" marB="0" anchor="ctr">
                    <a:solidFill>
                      <a:schemeClr val="bg1">
                        <a:lumMod val="65000"/>
                      </a:schemeClr>
                    </a:solidFill>
                  </a:tcPr>
                </a:tc>
                <a:tc rowSpan="2">
                  <a:txBody>
                    <a:bodyPr/>
                    <a:lstStyle/>
                    <a:p>
                      <a:pPr algn="ctr">
                        <a:lnSpc>
                          <a:spcPct val="115000"/>
                        </a:lnSpc>
                        <a:spcBef>
                          <a:spcPts val="400"/>
                        </a:spcBef>
                        <a:spcAft>
                          <a:spcPts val="0"/>
                        </a:spcAft>
                      </a:pPr>
                      <a:r>
                        <a:rPr lang="es-AR" sz="1100" dirty="0">
                          <a:solidFill>
                            <a:schemeClr val="tx1"/>
                          </a:solidFill>
                          <a:effectLst/>
                        </a:rPr>
                        <a:t>Año Creación</a:t>
                      </a:r>
                      <a:endParaRPr lang="es-AR" sz="1000" dirty="0">
                        <a:solidFill>
                          <a:schemeClr val="tx1"/>
                        </a:solidFill>
                        <a:effectLst/>
                        <a:latin typeface="Calibri"/>
                        <a:ea typeface="Calibri"/>
                        <a:cs typeface="Times New Roman"/>
                      </a:endParaRPr>
                    </a:p>
                  </a:txBody>
                  <a:tcPr marL="62433" marR="62433" marT="0" marB="0" anchor="ctr">
                    <a:solidFill>
                      <a:schemeClr val="bg1">
                        <a:lumMod val="65000"/>
                      </a:schemeClr>
                    </a:solidFill>
                  </a:tcPr>
                </a:tc>
                <a:tc gridSpan="2">
                  <a:txBody>
                    <a:bodyPr/>
                    <a:lstStyle/>
                    <a:p>
                      <a:pPr algn="ctr">
                        <a:lnSpc>
                          <a:spcPct val="115000"/>
                        </a:lnSpc>
                        <a:spcAft>
                          <a:spcPts val="0"/>
                        </a:spcAft>
                      </a:pPr>
                      <a:r>
                        <a:rPr lang="es-AR" sz="1100">
                          <a:solidFill>
                            <a:schemeClr val="tx1"/>
                          </a:solidFill>
                          <a:effectLst/>
                        </a:rPr>
                        <a:t>Tamaño</a:t>
                      </a:r>
                      <a:endParaRPr lang="es-AR" sz="1000">
                        <a:solidFill>
                          <a:schemeClr val="tx1"/>
                        </a:solidFill>
                        <a:effectLst/>
                        <a:latin typeface="Calibri"/>
                        <a:ea typeface="Calibri"/>
                        <a:cs typeface="Times New Roman"/>
                      </a:endParaRPr>
                    </a:p>
                  </a:txBody>
                  <a:tcPr marL="62433" marR="62433" marT="0" marB="0">
                    <a:solidFill>
                      <a:schemeClr val="bg1">
                        <a:lumMod val="65000"/>
                      </a:schemeClr>
                    </a:solidFill>
                  </a:tcPr>
                </a:tc>
                <a:tc hMerge="1">
                  <a:txBody>
                    <a:bodyPr/>
                    <a:lstStyle/>
                    <a:p>
                      <a:endParaRPr lang="es-AR"/>
                    </a:p>
                  </a:txBody>
                  <a:tcPr/>
                </a:tc>
              </a:tr>
              <a:tr h="422041">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pPr algn="ctr">
                        <a:lnSpc>
                          <a:spcPct val="115000"/>
                        </a:lnSpc>
                        <a:spcBef>
                          <a:spcPts val="300"/>
                        </a:spcBef>
                        <a:spcAft>
                          <a:spcPts val="0"/>
                        </a:spcAft>
                      </a:pPr>
                      <a:r>
                        <a:rPr lang="es-AR" sz="1100" dirty="0">
                          <a:solidFill>
                            <a:schemeClr val="tx1"/>
                          </a:solidFill>
                          <a:effectLst/>
                        </a:rPr>
                        <a:t>Empleo</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gn="ctr">
                        <a:lnSpc>
                          <a:spcPct val="115000"/>
                        </a:lnSpc>
                        <a:spcAft>
                          <a:spcPts val="0"/>
                        </a:spcAft>
                      </a:pPr>
                      <a:r>
                        <a:rPr lang="es-AR" sz="1100" dirty="0">
                          <a:solidFill>
                            <a:schemeClr val="tx1"/>
                          </a:solidFill>
                          <a:effectLst/>
                        </a:rPr>
                        <a:t>Tramos de Facturación (en millones de Pesos)</a:t>
                      </a:r>
                      <a:endParaRPr lang="es-AR" sz="1100" dirty="0">
                        <a:solidFill>
                          <a:schemeClr val="tx1"/>
                        </a:solidFill>
                        <a:effectLst/>
                        <a:latin typeface="Calibri"/>
                        <a:ea typeface="Calibri"/>
                        <a:cs typeface="Times New Roman"/>
                      </a:endParaRPr>
                    </a:p>
                  </a:txBody>
                  <a:tcPr marL="62433" marR="62433" marT="0" marB="0">
                    <a:solidFill>
                      <a:schemeClr val="bg1">
                        <a:lumMod val="6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A</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Automotriz. Mecanizados</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1957</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50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230-360</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B</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Alimenticia.  Cerveza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Alta Gracia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2017</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5</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0 -3</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C</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Alimenticia.  Helados</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2002</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250 / 550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2.800</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D</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Electrónica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1993</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32</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19 - 64</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E</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Alimenticia. Láctea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James </a:t>
                      </a:r>
                      <a:r>
                        <a:rPr lang="es-AR" sz="1100" dirty="0" err="1">
                          <a:effectLst/>
                        </a:rPr>
                        <a:t>Craik</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1969</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180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NC</a:t>
                      </a:r>
                      <a:endParaRPr lang="es-AR" sz="1000" dirty="0">
                        <a:effectLst/>
                        <a:latin typeface="Calibri"/>
                        <a:ea typeface="Calibri"/>
                        <a:cs typeface="Times New Roman"/>
                      </a:endParaRPr>
                    </a:p>
                  </a:txBody>
                  <a:tcPr marL="62433" marR="62433" marT="0" marB="0">
                    <a:solidFill>
                      <a:schemeClr val="bg1">
                        <a:lumMod val="95000"/>
                      </a:schemeClr>
                    </a:solidFill>
                  </a:tcPr>
                </a:tc>
              </a:tr>
              <a:tr h="318465">
                <a:tc>
                  <a:txBody>
                    <a:bodyPr/>
                    <a:lstStyle/>
                    <a:p>
                      <a:pPr algn="ctr">
                        <a:lnSpc>
                          <a:spcPct val="115000"/>
                        </a:lnSpc>
                        <a:spcBef>
                          <a:spcPts val="500"/>
                        </a:spcBef>
                        <a:spcAft>
                          <a:spcPts val="500"/>
                        </a:spcAft>
                      </a:pPr>
                      <a:r>
                        <a:rPr lang="es-AR" sz="1100" dirty="0">
                          <a:solidFill>
                            <a:schemeClr val="tx1"/>
                          </a:solidFill>
                          <a:effectLst/>
                        </a:rPr>
                        <a:t>F</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Industria Plástica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1973</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160</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360 - 520</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G</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Maquinaria para Industria alimenticia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1933</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120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75 - 145</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H</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Maquinaria para tratamiento de desechos</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1997</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47</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145 - 230</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I</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Alimenticia. Frigorífico</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1973</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380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520 - 630</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J</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Óptica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1964</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180</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64 - 75</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K</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Maquinaria Agrícola. Sembradoras</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Rosario</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1976</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110</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75 - 145</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L</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Equipamiento Eléctrico</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1999</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160</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64 - 75</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M</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Industria Plástica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1975</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77</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3 – 10,5</a:t>
                      </a:r>
                      <a:endParaRPr lang="es-AR" sz="1000" dirty="0">
                        <a:effectLst/>
                        <a:latin typeface="Calibri"/>
                        <a:ea typeface="Calibri"/>
                        <a:cs typeface="Times New Roman"/>
                      </a:endParaRPr>
                    </a:p>
                  </a:txBody>
                  <a:tcPr marL="62433" marR="62433" marT="0" marB="0">
                    <a:solidFill>
                      <a:schemeClr val="bg1">
                        <a:lumMod val="9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N</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Equipamiento Médico</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Córdoba</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1985</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70</a:t>
                      </a:r>
                      <a:endParaRPr lang="es-AR" sz="1000" dirty="0">
                        <a:effectLst/>
                        <a:latin typeface="Calibri"/>
                        <a:ea typeface="Calibri"/>
                        <a:cs typeface="Times New Roman"/>
                      </a:endParaRPr>
                    </a:p>
                  </a:txBody>
                  <a:tcPr marL="62433" marR="62433" marT="0" marB="0">
                    <a:solidFill>
                      <a:schemeClr val="bg1">
                        <a:lumMod val="85000"/>
                      </a:schemeClr>
                    </a:solidFill>
                  </a:tcPr>
                </a:tc>
                <a:tc>
                  <a:txBody>
                    <a:bodyPr/>
                    <a:lstStyle/>
                    <a:p>
                      <a:pPr algn="ctr">
                        <a:lnSpc>
                          <a:spcPct val="115000"/>
                        </a:lnSpc>
                        <a:spcBef>
                          <a:spcPts val="500"/>
                        </a:spcBef>
                        <a:spcAft>
                          <a:spcPts val="500"/>
                        </a:spcAft>
                      </a:pPr>
                      <a:r>
                        <a:rPr lang="es-AR" sz="1100" dirty="0">
                          <a:effectLst/>
                        </a:rPr>
                        <a:t>75 - 145</a:t>
                      </a:r>
                      <a:endParaRPr lang="es-AR" sz="1000" dirty="0">
                        <a:effectLst/>
                        <a:latin typeface="Calibri"/>
                        <a:ea typeface="Calibri"/>
                        <a:cs typeface="Times New Roman"/>
                      </a:endParaRPr>
                    </a:p>
                  </a:txBody>
                  <a:tcPr marL="62433" marR="62433" marT="0" marB="0">
                    <a:solidFill>
                      <a:schemeClr val="bg1">
                        <a:lumMod val="85000"/>
                      </a:schemeClr>
                    </a:solidFill>
                  </a:tcPr>
                </a:tc>
              </a:tr>
              <a:tr h="283307">
                <a:tc>
                  <a:txBody>
                    <a:bodyPr/>
                    <a:lstStyle/>
                    <a:p>
                      <a:pPr algn="ctr">
                        <a:lnSpc>
                          <a:spcPct val="115000"/>
                        </a:lnSpc>
                        <a:spcBef>
                          <a:spcPts val="500"/>
                        </a:spcBef>
                        <a:spcAft>
                          <a:spcPts val="500"/>
                        </a:spcAft>
                      </a:pPr>
                      <a:r>
                        <a:rPr lang="es-AR" sz="1100" dirty="0">
                          <a:solidFill>
                            <a:schemeClr val="tx1"/>
                          </a:solidFill>
                          <a:effectLst/>
                        </a:rPr>
                        <a:t>O</a:t>
                      </a:r>
                      <a:endParaRPr lang="es-AR" sz="1000" dirty="0">
                        <a:solidFill>
                          <a:schemeClr val="tx1"/>
                        </a:solidFill>
                        <a:effectLst/>
                        <a:latin typeface="Calibri"/>
                        <a:ea typeface="Calibri"/>
                        <a:cs typeface="Times New Roman"/>
                      </a:endParaRPr>
                    </a:p>
                  </a:txBody>
                  <a:tcPr marL="62433" marR="62433" marT="0" marB="0">
                    <a:solidFill>
                      <a:schemeClr val="bg1">
                        <a:lumMod val="65000"/>
                      </a:schemeClr>
                    </a:solidFill>
                  </a:tcPr>
                </a:tc>
                <a:tc>
                  <a:txBody>
                    <a:bodyPr/>
                    <a:lstStyle/>
                    <a:p>
                      <a:pPr>
                        <a:lnSpc>
                          <a:spcPct val="115000"/>
                        </a:lnSpc>
                        <a:spcBef>
                          <a:spcPts val="500"/>
                        </a:spcBef>
                        <a:spcAft>
                          <a:spcPts val="500"/>
                        </a:spcAft>
                      </a:pPr>
                      <a:r>
                        <a:rPr lang="es-AR" sz="1100" dirty="0">
                          <a:effectLst/>
                        </a:rPr>
                        <a:t>Metalmecánica. </a:t>
                      </a:r>
                      <a:r>
                        <a:rPr lang="es-AR" sz="1100" dirty="0" err="1">
                          <a:effectLst/>
                        </a:rPr>
                        <a:t>Agropartes</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Rafaela</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1975</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24</a:t>
                      </a:r>
                      <a:endParaRPr lang="es-AR" sz="1000" dirty="0">
                        <a:effectLst/>
                        <a:latin typeface="Calibri"/>
                        <a:ea typeface="Calibri"/>
                        <a:cs typeface="Times New Roman"/>
                      </a:endParaRPr>
                    </a:p>
                  </a:txBody>
                  <a:tcPr marL="62433" marR="62433" marT="0" marB="0">
                    <a:solidFill>
                      <a:schemeClr val="bg1">
                        <a:lumMod val="95000"/>
                      </a:schemeClr>
                    </a:solidFill>
                  </a:tcPr>
                </a:tc>
                <a:tc>
                  <a:txBody>
                    <a:bodyPr/>
                    <a:lstStyle/>
                    <a:p>
                      <a:pPr algn="ctr">
                        <a:lnSpc>
                          <a:spcPct val="115000"/>
                        </a:lnSpc>
                        <a:spcBef>
                          <a:spcPts val="500"/>
                        </a:spcBef>
                        <a:spcAft>
                          <a:spcPts val="500"/>
                        </a:spcAft>
                      </a:pPr>
                      <a:r>
                        <a:rPr lang="es-AR" sz="1100" dirty="0">
                          <a:effectLst/>
                        </a:rPr>
                        <a:t>19 - 64</a:t>
                      </a:r>
                      <a:endParaRPr lang="es-AR" sz="1000" dirty="0">
                        <a:effectLst/>
                        <a:latin typeface="Calibri"/>
                        <a:ea typeface="Calibri"/>
                        <a:cs typeface="Times New Roman"/>
                      </a:endParaRPr>
                    </a:p>
                  </a:txBody>
                  <a:tcPr marL="62433" marR="62433" marT="0" marB="0">
                    <a:solidFill>
                      <a:schemeClr val="bg1">
                        <a:lumMod val="95000"/>
                      </a:schemeClr>
                    </a:solidFill>
                  </a:tcPr>
                </a:tc>
              </a:tr>
            </a:tbl>
          </a:graphicData>
        </a:graphic>
      </p:graphicFrame>
    </p:spTree>
    <p:extLst>
      <p:ext uri="{BB962C8B-B14F-4D97-AF65-F5344CB8AC3E}">
        <p14:creationId xmlns:p14="http://schemas.microsoft.com/office/powerpoint/2010/main" xmlns="" val="3815938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spcBef>
                <a:spcPts val="1200"/>
              </a:spcBef>
            </a:pPr>
            <a:r>
              <a:rPr lang="es-ES" dirty="0" smtClean="0"/>
              <a:t/>
            </a:r>
            <a:br>
              <a:rPr lang="es-ES" dirty="0" smtClean="0"/>
            </a:br>
            <a:r>
              <a:rPr lang="es-ES" dirty="0" smtClean="0"/>
              <a:t>Proveedores </a:t>
            </a:r>
            <a:r>
              <a:rPr lang="es-ES" dirty="0"/>
              <a:t>locales </a:t>
            </a:r>
            <a:r>
              <a:rPr lang="es-ES" dirty="0" smtClean="0"/>
              <a:t>entrevistados</a:t>
            </a:r>
            <a:r>
              <a:rPr lang="es-ES" dirty="0"/>
              <a:t/>
            </a:r>
            <a:br>
              <a:rPr lang="es-ES" dirty="0"/>
            </a:br>
            <a:endParaRPr lang="es-AR" dirty="0"/>
          </a:p>
        </p:txBody>
      </p:sp>
      <p:sp>
        <p:nvSpPr>
          <p:cNvPr id="3" name="2 Marcador de contenido"/>
          <p:cNvSpPr>
            <a:spLocks noGrp="1"/>
          </p:cNvSpPr>
          <p:nvPr>
            <p:ph idx="1"/>
          </p:nvPr>
        </p:nvSpPr>
        <p:spPr/>
        <p:txBody>
          <a:bodyPr>
            <a:normAutofit fontScale="92500"/>
          </a:bodyPr>
          <a:lstStyle/>
          <a:p>
            <a:pPr lvl="1"/>
            <a:r>
              <a:rPr lang="es-ES" dirty="0" smtClean="0"/>
              <a:t>Proveedoras de robótica y dispositivos </a:t>
            </a:r>
            <a:r>
              <a:rPr lang="es-ES" dirty="0" smtClean="0">
                <a:solidFill>
                  <a:srgbClr val="0000FF"/>
                </a:solidFill>
              </a:rPr>
              <a:t>(</a:t>
            </a:r>
            <a:r>
              <a:rPr lang="es-ES" dirty="0" err="1" smtClean="0">
                <a:solidFill>
                  <a:srgbClr val="0000FF"/>
                </a:solidFill>
              </a:rPr>
              <a:t>Prodismo</a:t>
            </a:r>
            <a:r>
              <a:rPr lang="es-ES" dirty="0" smtClean="0">
                <a:solidFill>
                  <a:srgbClr val="0000FF"/>
                </a:solidFill>
              </a:rPr>
              <a:t>, RUF)</a:t>
            </a:r>
          </a:p>
          <a:p>
            <a:pPr lvl="1"/>
            <a:r>
              <a:rPr lang="es-ES" dirty="0" smtClean="0"/>
              <a:t>Proveedoras </a:t>
            </a:r>
            <a:r>
              <a:rPr lang="es-ES" dirty="0"/>
              <a:t>de servicios de impresión digital </a:t>
            </a:r>
            <a:r>
              <a:rPr lang="es-ES" dirty="0">
                <a:solidFill>
                  <a:srgbClr val="0000FF"/>
                </a:solidFill>
              </a:rPr>
              <a:t>(Like3d)</a:t>
            </a:r>
          </a:p>
          <a:p>
            <a:pPr lvl="1"/>
            <a:r>
              <a:rPr lang="es-ES" dirty="0"/>
              <a:t>Proveedoras de soluciones de software en </a:t>
            </a:r>
            <a:r>
              <a:rPr lang="es-ES" dirty="0" err="1"/>
              <a:t>big</a:t>
            </a:r>
            <a:r>
              <a:rPr lang="es-ES" dirty="0"/>
              <a:t> data e inteligencia artificial </a:t>
            </a:r>
            <a:r>
              <a:rPr lang="es-ES" dirty="0">
                <a:solidFill>
                  <a:srgbClr val="0000FF"/>
                </a:solidFill>
              </a:rPr>
              <a:t>(</a:t>
            </a:r>
            <a:r>
              <a:rPr lang="es-ES" dirty="0" err="1">
                <a:solidFill>
                  <a:srgbClr val="0000FF"/>
                </a:solidFill>
              </a:rPr>
              <a:t>Machinalis</a:t>
            </a:r>
            <a:r>
              <a:rPr lang="es-ES" dirty="0">
                <a:solidFill>
                  <a:srgbClr val="0000FF"/>
                </a:solidFill>
              </a:rPr>
              <a:t>, Rafaela Software, </a:t>
            </a:r>
            <a:r>
              <a:rPr lang="es-AR" dirty="0" err="1">
                <a:solidFill>
                  <a:srgbClr val="0000FF"/>
                </a:solidFill>
              </a:rPr>
              <a:t>Darwoftm</a:t>
            </a:r>
            <a:r>
              <a:rPr lang="es-AR" dirty="0">
                <a:solidFill>
                  <a:srgbClr val="0000FF"/>
                </a:solidFill>
              </a:rPr>
              <a:t>, COREBI, </a:t>
            </a:r>
            <a:r>
              <a:rPr lang="es-AR" dirty="0" err="1">
                <a:solidFill>
                  <a:srgbClr val="0000FF"/>
                </a:solidFill>
              </a:rPr>
              <a:t>Kunan</a:t>
            </a:r>
            <a:r>
              <a:rPr lang="es-ES" dirty="0">
                <a:solidFill>
                  <a:srgbClr val="0000FF"/>
                </a:solidFill>
              </a:rPr>
              <a:t>)</a:t>
            </a:r>
          </a:p>
          <a:p>
            <a:pPr lvl="1"/>
            <a:r>
              <a:rPr lang="es-ES" dirty="0"/>
              <a:t>Computación en la nube </a:t>
            </a:r>
            <a:r>
              <a:rPr lang="es-ES" dirty="0">
                <a:solidFill>
                  <a:srgbClr val="0000FF"/>
                </a:solidFill>
              </a:rPr>
              <a:t>(Consuman, </a:t>
            </a:r>
            <a:r>
              <a:rPr lang="es-ES" dirty="0" err="1">
                <a:solidFill>
                  <a:srgbClr val="0000FF"/>
                </a:solidFill>
              </a:rPr>
              <a:t>Contextus</a:t>
            </a:r>
            <a:r>
              <a:rPr lang="es-ES" dirty="0">
                <a:solidFill>
                  <a:srgbClr val="0000FF"/>
                </a:solidFill>
              </a:rPr>
              <a:t>), </a:t>
            </a:r>
          </a:p>
          <a:p>
            <a:pPr lvl="1"/>
            <a:r>
              <a:rPr lang="es-ES" dirty="0"/>
              <a:t>Internet de las cosas y sensores </a:t>
            </a:r>
            <a:r>
              <a:rPr lang="es-ES" dirty="0">
                <a:solidFill>
                  <a:srgbClr val="0000FF"/>
                </a:solidFill>
              </a:rPr>
              <a:t>(</a:t>
            </a:r>
            <a:r>
              <a:rPr lang="es-ES" dirty="0" err="1">
                <a:solidFill>
                  <a:srgbClr val="0000FF"/>
                </a:solidFill>
              </a:rPr>
              <a:t>Adaptio</a:t>
            </a:r>
            <a:r>
              <a:rPr lang="es-ES" dirty="0">
                <a:solidFill>
                  <a:srgbClr val="0000FF"/>
                </a:solidFill>
              </a:rPr>
              <a:t>, </a:t>
            </a:r>
            <a:r>
              <a:rPr lang="es-ES" dirty="0" err="1">
                <a:solidFill>
                  <a:srgbClr val="0000FF"/>
                </a:solidFill>
              </a:rPr>
              <a:t>Hexactitud</a:t>
            </a:r>
            <a:r>
              <a:rPr lang="es-ES" dirty="0">
                <a:solidFill>
                  <a:srgbClr val="0000FF"/>
                </a:solidFill>
              </a:rPr>
              <a:t>, Rafaela Software) </a:t>
            </a:r>
          </a:p>
          <a:p>
            <a:pPr lvl="1"/>
            <a:r>
              <a:rPr lang="es-ES" dirty="0"/>
              <a:t>Realidad virtual y realidad aumentada </a:t>
            </a:r>
            <a:r>
              <a:rPr lang="es-ES" dirty="0">
                <a:solidFill>
                  <a:srgbClr val="0000FF"/>
                </a:solidFill>
              </a:rPr>
              <a:t>(</a:t>
            </a:r>
            <a:r>
              <a:rPr lang="es-ES" dirty="0" err="1">
                <a:solidFill>
                  <a:srgbClr val="0000FF"/>
                </a:solidFill>
              </a:rPr>
              <a:t>Oixxio</a:t>
            </a:r>
            <a:r>
              <a:rPr lang="es-ES" dirty="0">
                <a:solidFill>
                  <a:srgbClr val="0000FF"/>
                </a:solidFill>
              </a:rPr>
              <a:t> e IGS).  </a:t>
            </a:r>
          </a:p>
          <a:p>
            <a:endParaRPr lang="es-AR" dirty="0"/>
          </a:p>
        </p:txBody>
      </p:sp>
    </p:spTree>
    <p:extLst>
      <p:ext uri="{BB962C8B-B14F-4D97-AF65-F5344CB8AC3E}">
        <p14:creationId xmlns:p14="http://schemas.microsoft.com/office/powerpoint/2010/main" xmlns="" val="3130203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Informantes calificados entrevistados </a:t>
            </a:r>
            <a:r>
              <a:rPr lang="es-ES" dirty="0"/>
              <a:t/>
            </a:r>
            <a:br>
              <a:rPr lang="es-ES" dirty="0"/>
            </a:br>
            <a:endParaRPr lang="es-AR" dirty="0"/>
          </a:p>
        </p:txBody>
      </p:sp>
      <p:sp>
        <p:nvSpPr>
          <p:cNvPr id="3" name="2 Marcador de contenido"/>
          <p:cNvSpPr>
            <a:spLocks noGrp="1"/>
          </p:cNvSpPr>
          <p:nvPr>
            <p:ph idx="1"/>
          </p:nvPr>
        </p:nvSpPr>
        <p:spPr>
          <a:xfrm>
            <a:off x="457200" y="1775191"/>
            <a:ext cx="8229600" cy="5082809"/>
          </a:xfrm>
        </p:spPr>
        <p:txBody>
          <a:bodyPr>
            <a:normAutofit fontScale="92500" lnSpcReduction="20000"/>
          </a:bodyPr>
          <a:lstStyle/>
          <a:p>
            <a:pPr lvl="1"/>
            <a:r>
              <a:rPr lang="es-ES" dirty="0" smtClean="0"/>
              <a:t>Expertos </a:t>
            </a:r>
            <a:r>
              <a:rPr lang="es-ES" dirty="0"/>
              <a:t>del sector académico y oficinas de vinculación universitaria</a:t>
            </a:r>
          </a:p>
          <a:p>
            <a:pPr lvl="1"/>
            <a:r>
              <a:rPr lang="es-ES" dirty="0"/>
              <a:t>Organizaciones empresariales relacionadas a la actividad y el sector industrial: Camar3d, el CTC</a:t>
            </a:r>
            <a:r>
              <a:rPr lang="es-ES"/>
              <a:t>, </a:t>
            </a:r>
            <a:r>
              <a:rPr lang="es-ES" smtClean="0"/>
              <a:t>Nodo </a:t>
            </a:r>
            <a:r>
              <a:rPr lang="es-ES" dirty="0"/>
              <a:t>de Colaboración Científico Industrial en Inteligencia Artificial Córdoba, CIIECCA, la CIMCC y Cámara de Empresas de Desarrollos Informáticos de Rafaela.</a:t>
            </a:r>
          </a:p>
          <a:p>
            <a:pPr lvl="1"/>
            <a:r>
              <a:rPr lang="es-ES" dirty="0"/>
              <a:t>Agencias de Desarrollo local y consultores (</a:t>
            </a:r>
            <a:r>
              <a:rPr lang="es-ES" dirty="0" err="1"/>
              <a:t>Adec</a:t>
            </a:r>
            <a:r>
              <a:rPr lang="es-ES" dirty="0"/>
              <a:t>, Fundación Otra Córdoba)</a:t>
            </a:r>
          </a:p>
          <a:p>
            <a:pPr lvl="1"/>
            <a:r>
              <a:rPr lang="es-ES" dirty="0"/>
              <a:t>Gobierno provincial y local. Secretaría de Industria y del Ministerio de Ciencia y tecnología  de la Provincia de Córdoba, y de la Secretaria de Producción, empleo e Innovación de Rosario </a:t>
            </a:r>
          </a:p>
          <a:p>
            <a:pPr lvl="1"/>
            <a:r>
              <a:rPr lang="es-ES" dirty="0"/>
              <a:t>Institutos Tecnológicos nacionales (INTI). </a:t>
            </a:r>
            <a:endParaRPr lang="es-AR" dirty="0"/>
          </a:p>
          <a:p>
            <a:pPr marL="118872" indent="0">
              <a:buNone/>
            </a:pPr>
            <a:endParaRPr lang="es-AR" dirty="0"/>
          </a:p>
        </p:txBody>
      </p:sp>
    </p:spTree>
    <p:extLst>
      <p:ext uri="{BB962C8B-B14F-4D97-AF65-F5344CB8AC3E}">
        <p14:creationId xmlns:p14="http://schemas.microsoft.com/office/powerpoint/2010/main" xmlns="" val="1079602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
            </a:r>
            <a:br>
              <a:rPr lang="es-AR" dirty="0" smtClean="0"/>
            </a:br>
            <a:r>
              <a:rPr lang="es-AR" dirty="0" smtClean="0"/>
              <a:t>Ejes de las Entrevistas</a:t>
            </a:r>
            <a:br>
              <a:rPr lang="es-AR" dirty="0" smtClean="0"/>
            </a:br>
            <a:endParaRPr lang="es-AR" dirty="0"/>
          </a:p>
        </p:txBody>
      </p:sp>
      <p:sp>
        <p:nvSpPr>
          <p:cNvPr id="3" name="2 Marcador de contenido"/>
          <p:cNvSpPr>
            <a:spLocks noGrp="1"/>
          </p:cNvSpPr>
          <p:nvPr>
            <p:ph idx="1"/>
          </p:nvPr>
        </p:nvSpPr>
        <p:spPr/>
        <p:txBody>
          <a:bodyPr>
            <a:normAutofit lnSpcReduction="10000"/>
          </a:bodyPr>
          <a:lstStyle/>
          <a:p>
            <a:r>
              <a:rPr lang="es-ES" dirty="0" smtClean="0"/>
              <a:t>A </a:t>
            </a:r>
            <a:r>
              <a:rPr lang="es-ES" dirty="0" err="1" smtClean="0"/>
              <a:t>mipymes</a:t>
            </a:r>
            <a:r>
              <a:rPr lang="es-ES" dirty="0" smtClean="0"/>
              <a:t>:</a:t>
            </a:r>
          </a:p>
          <a:p>
            <a:pPr lvl="1"/>
            <a:r>
              <a:rPr lang="es-ES" dirty="0" smtClean="0"/>
              <a:t>Caracterización de los proyectos</a:t>
            </a:r>
          </a:p>
          <a:p>
            <a:pPr lvl="1"/>
            <a:r>
              <a:rPr lang="es-ES" dirty="0" smtClean="0"/>
              <a:t>Motivaciones y beneficios</a:t>
            </a:r>
          </a:p>
          <a:p>
            <a:pPr lvl="1"/>
            <a:r>
              <a:rPr lang="es-ES" dirty="0" smtClean="0"/>
              <a:t>Obstáculos internos y externos a la adopción</a:t>
            </a:r>
          </a:p>
          <a:p>
            <a:r>
              <a:rPr lang="es-ES" dirty="0" smtClean="0"/>
              <a:t>A proveedores:</a:t>
            </a:r>
          </a:p>
          <a:p>
            <a:pPr lvl="1"/>
            <a:r>
              <a:rPr lang="es-ES" dirty="0" smtClean="0"/>
              <a:t>Características de su oferta </a:t>
            </a:r>
          </a:p>
          <a:p>
            <a:pPr lvl="1"/>
            <a:r>
              <a:rPr lang="es-ES" dirty="0" smtClean="0"/>
              <a:t>Percepciones sobre las limitaciones de sus clientes para demandar sus productos (con foco en sus clientes actuales o potenciales que sean </a:t>
            </a:r>
            <a:r>
              <a:rPr lang="es-ES" dirty="0" err="1" smtClean="0"/>
              <a:t>mipymes</a:t>
            </a:r>
            <a:r>
              <a:rPr lang="es-ES" dirty="0" smtClean="0"/>
              <a:t> industriales)</a:t>
            </a:r>
            <a:endParaRPr lang="es-AR" dirty="0"/>
          </a:p>
        </p:txBody>
      </p:sp>
    </p:spTree>
    <p:extLst>
      <p:ext uri="{BB962C8B-B14F-4D97-AF65-F5344CB8AC3E}">
        <p14:creationId xmlns:p14="http://schemas.microsoft.com/office/powerpoint/2010/main" xmlns="" val="106094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mtClean="0"/>
              <a:t>Organización de la Presentación</a:t>
            </a:r>
            <a:endParaRPr lang="es-AR"/>
          </a:p>
        </p:txBody>
      </p:sp>
      <p:sp>
        <p:nvSpPr>
          <p:cNvPr id="5" name="4 Marcador de contenido"/>
          <p:cNvSpPr>
            <a:spLocks noGrp="1"/>
          </p:cNvSpPr>
          <p:nvPr>
            <p:ph idx="1"/>
          </p:nvPr>
        </p:nvSpPr>
        <p:spPr/>
        <p:txBody>
          <a:bodyPr>
            <a:normAutofit/>
          </a:bodyPr>
          <a:lstStyle/>
          <a:p>
            <a:r>
              <a:rPr lang="es-ES" smtClean="0"/>
              <a:t>Motivaciones y objetivos del estudio</a:t>
            </a:r>
          </a:p>
          <a:p>
            <a:r>
              <a:rPr lang="es-ES" smtClean="0"/>
              <a:t>Qué es la idea de “Industria 4.0”</a:t>
            </a:r>
          </a:p>
          <a:p>
            <a:r>
              <a:rPr lang="es-ES" smtClean="0"/>
              <a:t>Antecedentes en la literatura y en Argentina</a:t>
            </a:r>
          </a:p>
          <a:p>
            <a:r>
              <a:rPr lang="es-ES" smtClean="0"/>
              <a:t>Metodología</a:t>
            </a:r>
          </a:p>
          <a:p>
            <a:r>
              <a:rPr lang="es-ES" smtClean="0"/>
              <a:t>Analisis cualitativo de casos de mipymes industriales adoptantes de nuesvas tecnologías digitales</a:t>
            </a:r>
          </a:p>
          <a:p>
            <a:r>
              <a:rPr lang="es-ES" smtClean="0"/>
              <a:t>Resultados y reflexiones finales</a:t>
            </a:r>
            <a:endParaRPr lang="es-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ES" smtClean="0"/>
              <a:t>Trabajo de campo y análisis cualitativo </a:t>
            </a:r>
            <a:endParaRPr lang="es-AR">
              <a:solidFill>
                <a:srgbClr val="FF0000"/>
              </a:solidFill>
            </a:endParaRPr>
          </a:p>
        </p:txBody>
      </p:sp>
      <p:sp>
        <p:nvSpPr>
          <p:cNvPr id="5" name="4 Marcador de texto"/>
          <p:cNvSpPr>
            <a:spLocks noGrp="1"/>
          </p:cNvSpPr>
          <p:nvPr>
            <p:ph type="body" idx="1"/>
          </p:nvPr>
        </p:nvSpPr>
        <p:spPr/>
        <p:txBody>
          <a:bodyPr/>
          <a:lstStyle/>
          <a:p>
            <a:endParaRPr lang="es-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0"/>
            <a:ext cx="8229600" cy="606425"/>
          </a:xfrm>
        </p:spPr>
        <p:txBody>
          <a:bodyPr>
            <a:normAutofit fontScale="90000"/>
          </a:bodyPr>
          <a:lstStyle/>
          <a:p>
            <a:r>
              <a:rPr lang="es-ES" dirty="0" smtClean="0">
                <a:solidFill>
                  <a:schemeClr val="tx1"/>
                </a:solidFill>
              </a:rPr>
              <a:t>Implementaciones</a:t>
            </a:r>
            <a:endParaRPr lang="es-AR" dirty="0">
              <a:solidFill>
                <a:schemeClr val="tx1"/>
              </a:solidFill>
            </a:endParaRPr>
          </a:p>
        </p:txBody>
      </p:sp>
      <p:graphicFrame>
        <p:nvGraphicFramePr>
          <p:cNvPr id="4" name="3 Marcador de contenido"/>
          <p:cNvGraphicFramePr>
            <a:graphicFrameLocks noGrp="1"/>
          </p:cNvGraphicFramePr>
          <p:nvPr>
            <p:ph idx="4294967295"/>
          </p:nvPr>
        </p:nvGraphicFramePr>
        <p:xfrm>
          <a:off x="76200" y="626566"/>
          <a:ext cx="8991600" cy="6155234"/>
        </p:xfrm>
        <a:graphic>
          <a:graphicData uri="http://schemas.openxmlformats.org/drawingml/2006/table">
            <a:tbl>
              <a:tblPr firstRow="1" bandRow="1">
                <a:tableStyleId>{5202B0CA-FC54-4496-8BCA-5EF66A818D29}</a:tableStyleId>
              </a:tblPr>
              <a:tblGrid>
                <a:gridCol w="2590800"/>
                <a:gridCol w="6400800"/>
              </a:tblGrid>
              <a:tr h="682046">
                <a:tc>
                  <a:txBody>
                    <a:bodyPr/>
                    <a:lstStyle/>
                    <a:p>
                      <a:pPr algn="ctr"/>
                      <a:r>
                        <a:rPr lang="es-ES" sz="2400" dirty="0" smtClean="0"/>
                        <a:t>Tipos </a:t>
                      </a:r>
                      <a:endParaRPr lang="es-AR" sz="2400" dirty="0"/>
                    </a:p>
                  </a:txBody>
                  <a:tcPr>
                    <a:lnR w="12700" cap="flat" cmpd="sng" algn="ctr">
                      <a:solidFill>
                        <a:schemeClr val="tx1"/>
                      </a:solidFill>
                      <a:prstDash val="solid"/>
                      <a:round/>
                      <a:headEnd type="none" w="med" len="med"/>
                      <a:tailEnd type="none" w="med" len="med"/>
                    </a:lnR>
                  </a:tcPr>
                </a:tc>
                <a:tc>
                  <a:txBody>
                    <a:bodyPr/>
                    <a:lstStyle/>
                    <a:p>
                      <a:pPr algn="ctr"/>
                      <a:r>
                        <a:rPr lang="es-ES" sz="2000" dirty="0" smtClean="0"/>
                        <a:t>Proyectos</a:t>
                      </a:r>
                      <a:r>
                        <a:rPr lang="es-ES" sz="2000" baseline="0" dirty="0" smtClean="0"/>
                        <a:t> de adopciones identificados en </a:t>
                      </a:r>
                      <a:r>
                        <a:rPr lang="es-ES" sz="2000" baseline="0" dirty="0" err="1" smtClean="0"/>
                        <a:t>mipymes</a:t>
                      </a:r>
                      <a:r>
                        <a:rPr lang="es-ES" sz="2000" baseline="0" dirty="0" smtClean="0"/>
                        <a:t> industriales</a:t>
                      </a:r>
                      <a:endParaRPr lang="es-AR" sz="2000" dirty="0"/>
                    </a:p>
                  </a:txBody>
                  <a:tcPr>
                    <a:lnL w="12700" cap="flat" cmpd="sng" algn="ctr">
                      <a:solidFill>
                        <a:schemeClr val="tx1"/>
                      </a:solidFill>
                      <a:prstDash val="solid"/>
                      <a:round/>
                      <a:headEnd type="none" w="med" len="med"/>
                      <a:tailEnd type="none" w="med" len="med"/>
                    </a:lnL>
                  </a:tcPr>
                </a:tc>
              </a:tr>
              <a:tr h="1453055">
                <a:tc>
                  <a:txBody>
                    <a:bodyPr/>
                    <a:lstStyle/>
                    <a:p>
                      <a:r>
                        <a:rPr lang="es-CL" sz="2200" b="1" dirty="0" smtClean="0"/>
                        <a:t>Internet de las Cosas </a:t>
                      </a:r>
                      <a:r>
                        <a:rPr lang="es-CL" sz="2200" b="1" smtClean="0"/>
                        <a:t>y sensores </a:t>
                      </a:r>
                      <a:r>
                        <a:rPr lang="es-CL" sz="1800" b="0" smtClean="0"/>
                        <a:t>(8)</a:t>
                      </a:r>
                      <a:endParaRPr lang="es-AR" sz="1800" b="0" dirty="0"/>
                    </a:p>
                  </a:txBody>
                  <a:tcPr>
                    <a:lnR w="12700" cap="flat" cmpd="sng" algn="ctr">
                      <a:solidFill>
                        <a:schemeClr val="tx1"/>
                      </a:solidFill>
                      <a:prstDash val="solid"/>
                      <a:round/>
                      <a:headEnd type="none" w="med" len="med"/>
                      <a:tailEnd type="none" w="med" len="med"/>
                    </a:lnR>
                  </a:tcPr>
                </a:tc>
                <a:tc>
                  <a:txBody>
                    <a:bodyPr/>
                    <a:lstStyle/>
                    <a:p>
                      <a:pPr>
                        <a:lnSpc>
                          <a:spcPct val="100000"/>
                        </a:lnSpc>
                        <a:buClr>
                          <a:srgbClr val="002060"/>
                        </a:buClr>
                        <a:buSzPct val="105000"/>
                        <a:buFont typeface="Calibri" pitchFamily="34" charset="0"/>
                        <a:buChar char="•"/>
                      </a:pPr>
                      <a:r>
                        <a:rPr kumimoji="0" lang="es-ES" sz="1600" kern="1200" smtClean="0">
                          <a:solidFill>
                            <a:schemeClr val="dk1"/>
                          </a:solidFill>
                          <a:latin typeface="+mn-lt"/>
                          <a:ea typeface="+mn-ea"/>
                          <a:cs typeface="+mn-cs"/>
                        </a:rPr>
                        <a:t> Software de captación de datos de producción en tiempo real</a:t>
                      </a:r>
                    </a:p>
                    <a:p>
                      <a:pPr>
                        <a:lnSpc>
                          <a:spcPct val="100000"/>
                        </a:lnSpc>
                        <a:buClr>
                          <a:srgbClr val="002060"/>
                        </a:buClr>
                        <a:buSzPct val="105000"/>
                        <a:buFont typeface="Calibri" pitchFamily="34" charset="0"/>
                        <a:buChar char="•"/>
                      </a:pPr>
                      <a:r>
                        <a:rPr lang="es-ES" sz="1600" baseline="0" smtClean="0"/>
                        <a:t> </a:t>
                      </a:r>
                      <a:r>
                        <a:rPr kumimoji="0" lang="es-ES" sz="1500" kern="1200" smtClean="0">
                          <a:solidFill>
                            <a:schemeClr val="dk1"/>
                          </a:solidFill>
                          <a:latin typeface="+mn-lt"/>
                          <a:ea typeface="+mn-ea"/>
                          <a:cs typeface="+mn-cs"/>
                        </a:rPr>
                        <a:t>Sistemas de monitoreo y control de la producción y almacenamiento</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Sistemas digitalizados y optimizados de </a:t>
                      </a:r>
                      <a:r>
                        <a:rPr kumimoji="0" lang="es-ES" sz="1500" i="1" kern="1200" smtClean="0">
                          <a:solidFill>
                            <a:schemeClr val="dk1"/>
                          </a:solidFill>
                          <a:latin typeface="+mn-lt"/>
                          <a:ea typeface="+mn-ea"/>
                          <a:cs typeface="+mn-cs"/>
                        </a:rPr>
                        <a:t>picking</a:t>
                      </a:r>
                    </a:p>
                    <a:p>
                      <a:pPr>
                        <a:lnSpc>
                          <a:spcPct val="100000"/>
                        </a:lnSpc>
                        <a:buClr>
                          <a:srgbClr val="002060"/>
                        </a:buClr>
                        <a:buSzPct val="105000"/>
                        <a:buFont typeface="Calibri" pitchFamily="34" charset="0"/>
                        <a:buChar char="•"/>
                      </a:pPr>
                      <a:r>
                        <a:rPr kumimoji="0" lang="es-ES" sz="1500" i="1" kern="1200" smtClean="0">
                          <a:solidFill>
                            <a:schemeClr val="dk1"/>
                          </a:solidFill>
                          <a:latin typeface="+mn-lt"/>
                          <a:ea typeface="+mn-ea"/>
                          <a:cs typeface="+mn-cs"/>
                        </a:rPr>
                        <a:t>  </a:t>
                      </a:r>
                      <a:r>
                        <a:rPr kumimoji="0" lang="es-ES" sz="1500" kern="1200" smtClean="0">
                          <a:solidFill>
                            <a:schemeClr val="dk1"/>
                          </a:solidFill>
                          <a:latin typeface="+mn-lt"/>
                          <a:ea typeface="+mn-ea"/>
                          <a:cs typeface="+mn-cs"/>
                        </a:rPr>
                        <a:t>Software que conectan áreas de pedidos con la provisión de materiales y ordenes de trabajo</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Sensorización de equipos con escasa o nula conectividad. </a:t>
                      </a:r>
                      <a:endParaRPr lang="es-AR" sz="1500" dirty="0"/>
                    </a:p>
                  </a:txBody>
                  <a:tcPr>
                    <a:lnL w="12700" cap="flat" cmpd="sng" algn="ctr">
                      <a:solidFill>
                        <a:schemeClr val="tx1"/>
                      </a:solidFill>
                      <a:prstDash val="solid"/>
                      <a:round/>
                      <a:headEnd type="none" w="med" len="med"/>
                      <a:tailEnd type="none" w="med" len="med"/>
                    </a:lnL>
                  </a:tcPr>
                </a:tc>
              </a:tr>
              <a:tr h="99341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CL" sz="2200" b="1" smtClean="0"/>
                        <a:t>Inteligencia Artificial </a:t>
                      </a:r>
                      <a:r>
                        <a:rPr lang="es-CL" sz="2200" b="0" smtClean="0"/>
                        <a:t>(4)</a:t>
                      </a:r>
                      <a:endParaRPr lang="es-AR" sz="2200" b="0" dirty="0"/>
                    </a:p>
                  </a:txBody>
                  <a:tcPr>
                    <a:lnR w="12700" cap="flat" cmpd="sng" algn="ctr">
                      <a:solidFill>
                        <a:schemeClr val="tx1"/>
                      </a:solidFill>
                      <a:prstDash val="solid"/>
                      <a:round/>
                      <a:headEnd type="none" w="med" len="med"/>
                      <a:tailEnd type="none" w="med" len="med"/>
                    </a:lnR>
                  </a:tcPr>
                </a:tc>
                <a:tc>
                  <a:txBody>
                    <a:bodyPr/>
                    <a:lstStyle/>
                    <a:p>
                      <a:pPr>
                        <a:lnSpc>
                          <a:spcPct val="100000"/>
                        </a:lnSpc>
                        <a:buClr>
                          <a:srgbClr val="002060"/>
                        </a:buClr>
                        <a:buSzPct val="105000"/>
                        <a:buFont typeface="Calibri" pitchFamily="34" charset="0"/>
                        <a:buChar char="•"/>
                      </a:pPr>
                      <a:r>
                        <a:rPr kumimoji="0" lang="es-ES" sz="1600" kern="1200" smtClean="0">
                          <a:solidFill>
                            <a:schemeClr val="dk1"/>
                          </a:solidFill>
                          <a:latin typeface="+mn-lt"/>
                          <a:ea typeface="+mn-ea"/>
                          <a:cs typeface="+mn-cs"/>
                        </a:rPr>
                        <a:t> So</a:t>
                      </a:r>
                      <a:r>
                        <a:rPr kumimoji="0" lang="es-ES" sz="1500" kern="1200" smtClean="0">
                          <a:solidFill>
                            <a:schemeClr val="dk1"/>
                          </a:solidFill>
                          <a:latin typeface="+mn-lt"/>
                          <a:ea typeface="+mn-ea"/>
                          <a:cs typeface="+mn-cs"/>
                        </a:rPr>
                        <a:t>ftware embebidos en distinto tipo de maquinaria (inspección óptica automatizada, </a:t>
                      </a:r>
                      <a:r>
                        <a:rPr kumimoji="0" lang="es-AR" sz="1500" kern="1200" smtClean="0">
                          <a:solidFill>
                            <a:schemeClr val="dk1"/>
                          </a:solidFill>
                          <a:latin typeface="+mn-lt"/>
                          <a:ea typeface="+mn-ea"/>
                          <a:cs typeface="+mn-cs"/>
                        </a:rPr>
                        <a:t>soluciones de robótica avanzada para control de calidad y predictibilidad de fallas) </a:t>
                      </a:r>
                    </a:p>
                    <a:p>
                      <a:pPr>
                        <a:lnSpc>
                          <a:spcPct val="100000"/>
                        </a:lnSpc>
                        <a:buClr>
                          <a:srgbClr val="002060"/>
                        </a:buClr>
                        <a:buSzPct val="105000"/>
                        <a:buFont typeface="Calibri" pitchFamily="34" charset="0"/>
                        <a:buChar char="•"/>
                      </a:pPr>
                      <a:r>
                        <a:rPr kumimoji="0" lang="es-AR" sz="1500" kern="1200" smtClean="0">
                          <a:solidFill>
                            <a:schemeClr val="dk1"/>
                          </a:solidFill>
                          <a:latin typeface="+mn-lt"/>
                          <a:ea typeface="+mn-ea"/>
                          <a:cs typeface="+mn-cs"/>
                        </a:rPr>
                        <a:t> Softwares de gestión y predicción de tareas de mantenimiento de activos</a:t>
                      </a:r>
                      <a:endParaRPr kumimoji="0" lang="es-AR" sz="15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97858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CL" sz="2200" b="1" smtClean="0"/>
                        <a:t>Robótica avanzada </a:t>
                      </a:r>
                      <a:r>
                        <a:rPr lang="es-CL" sz="2200" b="0" smtClean="0"/>
                        <a:t>(3)</a:t>
                      </a:r>
                      <a:endParaRPr lang="es-AR" sz="2200" b="1" dirty="0"/>
                    </a:p>
                  </a:txBody>
                  <a:tcPr>
                    <a:lnR w="12700" cap="flat" cmpd="sng" algn="ctr">
                      <a:solidFill>
                        <a:schemeClr val="tx1"/>
                      </a:solidFill>
                      <a:prstDash val="solid"/>
                      <a:round/>
                      <a:headEnd type="none" w="med" len="med"/>
                      <a:tailEnd type="none" w="med" len="med"/>
                    </a:lnR>
                  </a:tcPr>
                </a:tc>
                <a:tc>
                  <a:txBody>
                    <a:bodyPr/>
                    <a:lstStyle/>
                    <a:p>
                      <a:pPr>
                        <a:lnSpc>
                          <a:spcPct val="100000"/>
                        </a:lnSpc>
                        <a:buClr>
                          <a:srgbClr val="002060"/>
                        </a:buClr>
                        <a:buSzPct val="105000"/>
                        <a:buFont typeface="Calibri" pitchFamily="34" charset="0"/>
                        <a:buNone/>
                      </a:pPr>
                      <a:r>
                        <a:rPr kumimoji="0" lang="es-ES" sz="1500" u="sng" kern="1200" smtClean="0">
                          <a:solidFill>
                            <a:schemeClr val="dk1"/>
                          </a:solidFill>
                          <a:latin typeface="+mn-lt"/>
                          <a:ea typeface="+mn-ea"/>
                          <a:cs typeface="+mn-cs"/>
                        </a:rPr>
                        <a:t>Aplicaciones al área de almacenamiento, de producción y calidad. </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Grúas automatizadas para el almacenamiento en cámaras frigoríficas</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Automatización en áreas de producción, envasado</a:t>
                      </a:r>
                      <a:r>
                        <a:rPr kumimoji="0" lang="es-ES" sz="1500" kern="1200" baseline="0" smtClean="0">
                          <a:solidFill>
                            <a:schemeClr val="dk1"/>
                          </a:solidFill>
                          <a:latin typeface="+mn-lt"/>
                          <a:ea typeface="+mn-ea"/>
                          <a:cs typeface="+mn-cs"/>
                        </a:rPr>
                        <a:t> y servicios </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Robótica para control de calidad en productos finales</a:t>
                      </a:r>
                      <a:endParaRPr kumimoji="0" lang="es-AR" sz="15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56343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CL" sz="2200" b="1" smtClean="0"/>
                        <a:t>Big data </a:t>
                      </a:r>
                      <a:r>
                        <a:rPr lang="es-CL" sz="2200" b="0" smtClean="0"/>
                        <a:t>(2)</a:t>
                      </a:r>
                      <a:endParaRPr lang="es-AR" sz="2200" b="1" dirty="0"/>
                    </a:p>
                  </a:txBody>
                  <a:tcPr>
                    <a:lnR w="12700" cap="flat" cmpd="sng" algn="ctr">
                      <a:solidFill>
                        <a:schemeClr val="tx1"/>
                      </a:solidFill>
                      <a:prstDash val="solid"/>
                      <a:round/>
                      <a:headEnd type="none" w="med" len="med"/>
                      <a:tailEnd type="none" w="med" len="med"/>
                    </a:lnR>
                  </a:tcPr>
                </a:tc>
                <a:tc>
                  <a:txBody>
                    <a:bodyPr/>
                    <a:lstStyle/>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Data warehouse para la aplicación de big data </a:t>
                      </a:r>
                    </a:p>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Minería de datos para la generación de estadísticas de producción</a:t>
                      </a:r>
                      <a:endParaRPr kumimoji="0" lang="es-AR" sz="15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75618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CL" sz="2200" b="1" smtClean="0"/>
                        <a:t>Cloud computing </a:t>
                      </a:r>
                      <a:r>
                        <a:rPr lang="es-CL" sz="2200" b="0" smtClean="0"/>
                        <a:t>(3)</a:t>
                      </a:r>
                      <a:endParaRPr lang="es-AR" sz="2200" b="1" dirty="0"/>
                    </a:p>
                  </a:txBody>
                  <a:tcPr>
                    <a:lnR w="12700" cap="flat" cmpd="sng" algn="ctr">
                      <a:solidFill>
                        <a:schemeClr val="tx1"/>
                      </a:solidFill>
                      <a:prstDash val="solid"/>
                      <a:round/>
                      <a:headEnd type="none" w="med" len="med"/>
                      <a:tailEnd type="none" w="med" len="med"/>
                    </a:lnR>
                  </a:tcPr>
                </a:tc>
                <a:tc>
                  <a:txBody>
                    <a:bodyPr/>
                    <a:lstStyle/>
                    <a:p>
                      <a:pPr>
                        <a:lnSpc>
                          <a:spcPct val="100000"/>
                        </a:lnSpc>
                        <a:buClr>
                          <a:srgbClr val="002060"/>
                        </a:buClr>
                        <a:buSzPct val="105000"/>
                        <a:buFont typeface="Calibri" pitchFamily="34" charset="0"/>
                        <a:buChar char="•"/>
                      </a:pPr>
                      <a:r>
                        <a:rPr kumimoji="0" lang="es-ES" sz="1500" kern="1200" smtClean="0">
                          <a:solidFill>
                            <a:schemeClr val="dk1"/>
                          </a:solidFill>
                          <a:latin typeface="+mn-lt"/>
                          <a:ea typeface="+mn-ea"/>
                          <a:cs typeface="+mn-cs"/>
                        </a:rPr>
                        <a:t> Sistemas </a:t>
                      </a:r>
                      <a:r>
                        <a:rPr kumimoji="0" lang="es-AR" sz="1500" kern="1200" smtClean="0">
                          <a:solidFill>
                            <a:schemeClr val="dk1"/>
                          </a:solidFill>
                          <a:latin typeface="+mn-lt"/>
                          <a:ea typeface="+mn-ea"/>
                          <a:cs typeface="+mn-cs"/>
                        </a:rPr>
                        <a:t>de gestión del personal, producción y manejo contable-administrativo que permiten generar indicadores para la toma de decisiones en distintas áreas y sistemas de gestión de activos en tiempo real</a:t>
                      </a:r>
                      <a:endParaRPr kumimoji="0" lang="es-AR" sz="15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59308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CL" sz="2200" b="1" smtClean="0"/>
                        <a:t>Impresión aditiva </a:t>
                      </a:r>
                      <a:r>
                        <a:rPr lang="es-CL" sz="2200" b="0" smtClean="0"/>
                        <a:t>(1)</a:t>
                      </a:r>
                      <a:endParaRPr lang="es-AR" sz="2200" b="1" dirty="0"/>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
                          <a:srgbClr val="002060"/>
                        </a:buClr>
                        <a:buSzPct val="105000"/>
                        <a:buFont typeface="Calibri" pitchFamily="34" charset="0"/>
                        <a:buChar char="•"/>
                        <a:tabLst/>
                        <a:defRPr/>
                      </a:pPr>
                      <a:r>
                        <a:rPr kumimoji="0" lang="es-ES" sz="1500" b="0" i="0" u="none" strike="noStrike" kern="1200" cap="none" spc="0" normalizeH="0" baseline="0" noProof="0" smtClean="0">
                          <a:ln>
                            <a:noFill/>
                          </a:ln>
                          <a:solidFill>
                            <a:prstClr val="black"/>
                          </a:solidFill>
                          <a:effectLst/>
                          <a:uLnTx/>
                          <a:uFillTx/>
                          <a:latin typeface="+mn-lt"/>
                          <a:ea typeface="+mn-ea"/>
                          <a:cs typeface="+mn-cs"/>
                        </a:rPr>
                        <a:t> Prototipado de piezas para el desarrollo de productos</a:t>
                      </a:r>
                      <a:endParaRPr lang="es-AR" dirty="0"/>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600" y="155448"/>
            <a:ext cx="8763000" cy="1252728"/>
          </a:xfrm>
        </p:spPr>
        <p:txBody>
          <a:bodyPr>
            <a:normAutofit fontScale="90000"/>
          </a:bodyPr>
          <a:lstStyle/>
          <a:p>
            <a:r>
              <a:rPr lang="es-ES" smtClean="0"/>
              <a:t>Resumen características de las mipymes industriales implementadoras</a:t>
            </a:r>
            <a:endParaRPr lang="es-AR"/>
          </a:p>
        </p:txBody>
      </p:sp>
      <p:sp>
        <p:nvSpPr>
          <p:cNvPr id="3" name="2 Marcador de contenido"/>
          <p:cNvSpPr>
            <a:spLocks noGrp="1"/>
          </p:cNvSpPr>
          <p:nvPr>
            <p:ph idx="1"/>
          </p:nvPr>
        </p:nvSpPr>
        <p:spPr/>
        <p:txBody>
          <a:bodyPr>
            <a:normAutofit lnSpcReduction="10000"/>
          </a:bodyPr>
          <a:lstStyle/>
          <a:p>
            <a:r>
              <a:rPr lang="es-ES" smtClean="0"/>
              <a:t>Provienen de ramas de actividad de complejidades tecnológicas diversas </a:t>
            </a:r>
            <a:endParaRPr lang="es-AR" smtClean="0"/>
          </a:p>
          <a:p>
            <a:r>
              <a:rPr lang="es-ES" smtClean="0"/>
              <a:t>La mayoría de las empresas adoptantes identificadas tiene 2 o más décadas de funcionamiento -&gt; Tienden a no ser jóvenes</a:t>
            </a:r>
          </a:p>
          <a:p>
            <a:r>
              <a:rPr lang="es-ES" smtClean="0"/>
              <a:t>Cuentan con más de 50 ocupados -&gt; Tienden a ser medianas</a:t>
            </a:r>
          </a:p>
          <a:p>
            <a:r>
              <a:rPr lang="es-ES" smtClean="0"/>
              <a:t>Cuentan con recursos internos para invertir</a:t>
            </a:r>
          </a:p>
          <a:p>
            <a:r>
              <a:rPr lang="es-ES" smtClean="0"/>
              <a:t>Poseen cierta trayectoria en competencias digitales básicas</a:t>
            </a:r>
          </a:p>
        </p:txBody>
      </p:sp>
    </p:spTree>
    <p:extLst>
      <p:ext uri="{BB962C8B-B14F-4D97-AF65-F5344CB8AC3E}">
        <p14:creationId xmlns:p14="http://schemas.microsoft.com/office/powerpoint/2010/main" xmlns="" val="3511693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Principales motivaciones</a:t>
            </a:r>
            <a:endParaRPr lang="es-AR"/>
          </a:p>
        </p:txBody>
      </p:sp>
      <p:sp>
        <p:nvSpPr>
          <p:cNvPr id="3" name="2 Marcador de contenido"/>
          <p:cNvSpPr>
            <a:spLocks noGrp="1"/>
          </p:cNvSpPr>
          <p:nvPr>
            <p:ph idx="1"/>
          </p:nvPr>
        </p:nvSpPr>
        <p:spPr>
          <a:xfrm>
            <a:off x="228600" y="1524000"/>
            <a:ext cx="8458200" cy="5333999"/>
          </a:xfrm>
        </p:spPr>
        <p:txBody>
          <a:bodyPr>
            <a:normAutofit fontScale="77500" lnSpcReduction="20000"/>
          </a:bodyPr>
          <a:lstStyle/>
          <a:p>
            <a:pPr marL="633222" indent="-514350">
              <a:buClr>
                <a:srgbClr val="0000FF"/>
              </a:buClr>
              <a:buSzPct val="90000"/>
              <a:buFont typeface="+mj-lt"/>
              <a:buAutoNum type="arabicPeriod"/>
            </a:pPr>
            <a:r>
              <a:rPr lang="es-ES" b="1" smtClean="0"/>
              <a:t>Necesidad o conveniencia de solucionar uno o más problemas específicos</a:t>
            </a:r>
          </a:p>
          <a:p>
            <a:pPr marL="925830" lvl="1" indent="-514350">
              <a:buClr>
                <a:srgbClr val="0000FF"/>
              </a:buClr>
              <a:buFont typeface="Wingdings" pitchFamily="2" charset="2"/>
              <a:buChar char="§"/>
            </a:pPr>
            <a:r>
              <a:rPr lang="es-ES" smtClean="0"/>
              <a:t>Inadecuado mantenimiento de los activos productivos</a:t>
            </a:r>
          </a:p>
          <a:p>
            <a:pPr marL="925830" lvl="1" indent="-514350">
              <a:buClr>
                <a:srgbClr val="0000FF"/>
              </a:buClr>
              <a:buFont typeface="Wingdings" pitchFamily="2" charset="2"/>
              <a:buChar char="§"/>
            </a:pPr>
            <a:r>
              <a:rPr lang="es-ES" smtClean="0"/>
              <a:t>Fallas en las maquinarias o en los procesos de producción</a:t>
            </a:r>
          </a:p>
          <a:p>
            <a:pPr marL="925830" lvl="1" indent="-514350">
              <a:buClr>
                <a:srgbClr val="0000FF"/>
              </a:buClr>
              <a:buFont typeface="Wingdings" pitchFamily="2" charset="2"/>
              <a:buChar char="§"/>
            </a:pPr>
            <a:r>
              <a:rPr lang="es-ES" smtClean="0"/>
              <a:t>Incapacidad para cotizar adecuadamente pedidos de piezas especiales</a:t>
            </a:r>
          </a:p>
          <a:p>
            <a:pPr marL="925830" lvl="1" indent="-514350">
              <a:buClr>
                <a:srgbClr val="0000FF"/>
              </a:buClr>
              <a:buFont typeface="Wingdings" pitchFamily="2" charset="2"/>
              <a:buChar char="§"/>
            </a:pPr>
            <a:r>
              <a:rPr lang="es-ES" smtClean="0"/>
              <a:t>Inconvenientes en el control y manejo de inventarios</a:t>
            </a:r>
          </a:p>
          <a:p>
            <a:pPr marL="925830" lvl="1" indent="-514350">
              <a:buClr>
                <a:srgbClr val="0000FF"/>
              </a:buClr>
              <a:buFont typeface="Wingdings" pitchFamily="2" charset="2"/>
              <a:buChar char="§"/>
            </a:pPr>
            <a:r>
              <a:rPr lang="es-ES" smtClean="0"/>
              <a:t>Aumentar la escala de la producción (solución embebida con el aumento de la capacidad)</a:t>
            </a:r>
          </a:p>
          <a:p>
            <a:pPr marL="925830" lvl="1" indent="-514350">
              <a:buClr>
                <a:srgbClr val="0000FF"/>
              </a:buClr>
              <a:buFont typeface="Wingdings" pitchFamily="2" charset="2"/>
              <a:buChar char="§"/>
            </a:pPr>
            <a:r>
              <a:rPr lang="es-ES" smtClean="0"/>
              <a:t>Problemas de calidad, etc. </a:t>
            </a:r>
            <a:endParaRPr lang="es-ES" b="1" smtClean="0"/>
          </a:p>
          <a:p>
            <a:pPr marL="633222" indent="-514350">
              <a:buClr>
                <a:srgbClr val="0000FF"/>
              </a:buClr>
              <a:buSzPct val="90000"/>
              <a:buFont typeface="+mj-lt"/>
              <a:buAutoNum type="arabicPeriod"/>
            </a:pPr>
            <a:r>
              <a:rPr lang="es-ES" b="1" smtClean="0"/>
              <a:t>Búsqueda de </a:t>
            </a:r>
            <a:r>
              <a:rPr lang="es-ES" b="1" i="1" smtClean="0"/>
              <a:t>upgrading </a:t>
            </a:r>
            <a:r>
              <a:rPr lang="es-ES" b="1" smtClean="0"/>
              <a:t>tecnológico </a:t>
            </a:r>
          </a:p>
          <a:p>
            <a:pPr marL="925830" lvl="1" indent="-514350">
              <a:buClr>
                <a:srgbClr val="0000FF"/>
              </a:buClr>
            </a:pPr>
            <a:r>
              <a:rPr lang="es-ES" smtClean="0"/>
              <a:t>Mantener o acrecentar niveles de competitividad</a:t>
            </a:r>
          </a:p>
          <a:p>
            <a:pPr marL="925830" lvl="1" indent="-514350">
              <a:buClr>
                <a:srgbClr val="0000FF"/>
              </a:buClr>
            </a:pPr>
            <a:r>
              <a:rPr lang="es-ES" smtClean="0"/>
              <a:t>Continuar una trayectoria “histórica” en digitalización de la firma</a:t>
            </a:r>
          </a:p>
          <a:p>
            <a:pPr marL="633222" indent="-514350">
              <a:buClr>
                <a:srgbClr val="0000FF"/>
              </a:buClr>
              <a:buSzPct val="90000"/>
              <a:buFont typeface="+mj-lt"/>
              <a:buAutoNum type="arabicPeriod"/>
            </a:pPr>
            <a:r>
              <a:rPr lang="es-ES" b="1" smtClean="0"/>
              <a:t>Otros</a:t>
            </a:r>
          </a:p>
          <a:p>
            <a:pPr marL="925830" lvl="1" indent="-514350">
              <a:buClr>
                <a:srgbClr val="0000FF"/>
              </a:buClr>
            </a:pPr>
            <a:r>
              <a:rPr lang="es-ES" smtClean="0"/>
              <a:t>Mejora en condiciones de trabajo, etc.</a:t>
            </a:r>
            <a:endParaRPr lang="es-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mtClean="0"/>
              <a:t>Principales obstáculos identificados</a:t>
            </a:r>
            <a:endParaRPr lang="es-AR"/>
          </a:p>
        </p:txBody>
      </p:sp>
      <p:sp>
        <p:nvSpPr>
          <p:cNvPr id="4" name="4 Marcador de contenido"/>
          <p:cNvSpPr>
            <a:spLocks noGrp="1"/>
          </p:cNvSpPr>
          <p:nvPr>
            <p:ph idx="4294967295"/>
          </p:nvPr>
        </p:nvSpPr>
        <p:spPr>
          <a:xfrm>
            <a:off x="304800" y="1600200"/>
            <a:ext cx="8482013" cy="5029200"/>
          </a:xfrm>
          <a:ln w="57150">
            <a:solidFill>
              <a:schemeClr val="accent1"/>
            </a:solidFill>
          </a:ln>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514350" indent="-514350">
              <a:buFont typeface="+mj-lt"/>
              <a:buAutoNum type="arabicParenR"/>
            </a:pPr>
            <a:r>
              <a:rPr lang="es-ES" b="1" dirty="0"/>
              <a:t>Falta de conocimiento de la </a:t>
            </a:r>
            <a:r>
              <a:rPr lang="es-ES" b="1" dirty="0" smtClean="0"/>
              <a:t>tecnología </a:t>
            </a:r>
            <a:endParaRPr lang="es-ES" b="1" dirty="0"/>
          </a:p>
          <a:p>
            <a:pPr marL="514350" lvl="0" indent="-514350">
              <a:buFont typeface="+mj-lt"/>
              <a:buAutoNum type="arabicParenR"/>
            </a:pPr>
            <a:r>
              <a:rPr lang="es-ES" b="1" dirty="0" smtClean="0"/>
              <a:t>Deficiencias en competencias digitales internas</a:t>
            </a:r>
          </a:p>
          <a:p>
            <a:pPr marL="514350" indent="-514350">
              <a:buFont typeface="+mj-lt"/>
              <a:buAutoNum type="arabicParenR"/>
            </a:pPr>
            <a:r>
              <a:rPr lang="es-ES" b="1" dirty="0" smtClean="0"/>
              <a:t>Cultura, hábitos organizacionales y resistencia al cambio. </a:t>
            </a:r>
            <a:endParaRPr lang="es-AR" dirty="0" smtClean="0"/>
          </a:p>
          <a:p>
            <a:pPr marL="514350" indent="-514350">
              <a:buFont typeface="+mj-lt"/>
              <a:buAutoNum type="arabicParenR"/>
            </a:pPr>
            <a:r>
              <a:rPr lang="es-ES" b="1" dirty="0" smtClean="0"/>
              <a:t>Reducido volumen de transacciones</a:t>
            </a:r>
            <a:endParaRPr lang="es-AR" dirty="0" smtClean="0"/>
          </a:p>
          <a:p>
            <a:pPr marL="514350" indent="-514350">
              <a:buFont typeface="+mj-lt"/>
              <a:buAutoNum type="arabicParenR"/>
            </a:pPr>
            <a:r>
              <a:rPr lang="es-ES" b="1" dirty="0" smtClean="0"/>
              <a:t>Dificultad de acceso al financiamiento y tamaño de la inversión</a:t>
            </a:r>
          </a:p>
          <a:p>
            <a:pPr marL="514350" indent="-514350">
              <a:buFont typeface="+mj-lt"/>
              <a:buAutoNum type="arabicParenR"/>
            </a:pPr>
            <a:r>
              <a:rPr lang="es-ES" b="1" dirty="0" smtClean="0"/>
              <a:t>Limitaciones de la Infraestructura de Conectividad </a:t>
            </a:r>
          </a:p>
          <a:p>
            <a:pPr marL="514350" indent="-514350">
              <a:buFont typeface="+mj-lt"/>
              <a:buAutoNum type="arabicParenR"/>
            </a:pPr>
            <a:r>
              <a:rPr lang="es-ES" b="1" dirty="0" smtClean="0"/>
              <a:t>Algunas insuficiencias en la oferta de tecnologías 4.0</a:t>
            </a:r>
            <a:endParaRPr lang="es-AR" dirty="0" smtClean="0"/>
          </a:p>
          <a:p>
            <a:pPr marL="514350" lvl="0" indent="-514350">
              <a:buFont typeface="+mj-lt"/>
              <a:buAutoNum type="arabicParenR"/>
            </a:pPr>
            <a:r>
              <a:rPr lang="es-ES" b="1" dirty="0" smtClean="0"/>
              <a:t>El </a:t>
            </a:r>
            <a:r>
              <a:rPr lang="es-ES" b="1" dirty="0"/>
              <a:t>elevado grado de diversificación productiva de las </a:t>
            </a:r>
            <a:r>
              <a:rPr lang="es-ES" b="1" dirty="0" err="1" smtClean="0"/>
              <a:t>mipymes</a:t>
            </a:r>
            <a:r>
              <a:rPr lang="es-ES" b="1" dirty="0" smtClean="0"/>
              <a:t> industriales </a:t>
            </a:r>
            <a:r>
              <a:rPr lang="es-ES" b="1" dirty="0"/>
              <a:t>en Argentina </a:t>
            </a:r>
            <a:endParaRPr lang="es-AR" dirty="0"/>
          </a:p>
          <a:p>
            <a:pPr marL="514350" lvl="0" indent="-514350">
              <a:buFont typeface="+mj-lt"/>
              <a:buAutoNum type="arabicParenR"/>
            </a:pPr>
            <a:r>
              <a:rPr lang="es-ES" b="1" dirty="0" smtClean="0"/>
              <a:t>Baja </a:t>
            </a:r>
            <a:r>
              <a:rPr lang="es-ES" b="1" dirty="0"/>
              <a:t>sofisticación de la demanda y la propia naturaleza de la actividad </a:t>
            </a:r>
            <a:r>
              <a:rPr lang="es-ES" b="1" dirty="0" smtClean="0"/>
              <a:t>productiva </a:t>
            </a:r>
            <a:r>
              <a:rPr lang="es-ES" b="1" dirty="0"/>
              <a:t>de la empresa.  </a:t>
            </a:r>
            <a:endParaRPr lang="es-AR" dirty="0"/>
          </a:p>
          <a:p>
            <a:endParaRPr lang="es-A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mtClean="0"/>
              <a:t>Principales obstaculos identificados</a:t>
            </a:r>
            <a:endParaRPr lang="es-AR"/>
          </a:p>
        </p:txBody>
      </p:sp>
      <p:sp>
        <p:nvSpPr>
          <p:cNvPr id="5" name="4 Marcador de contenido"/>
          <p:cNvSpPr>
            <a:spLocks noGrp="1"/>
          </p:cNvSpPr>
          <p:nvPr>
            <p:ph idx="1"/>
          </p:nvPr>
        </p:nvSpPr>
        <p:spPr/>
        <p:txBody>
          <a:bodyPr/>
          <a:lstStyle/>
          <a:p>
            <a:r>
              <a:rPr lang="es-ES" smtClean="0"/>
              <a:t>Una de las novedades de nuestro estudio ha sido la identificación de las formas concretas en que se han sorteado esos obstáculos y cuales continuan operando. </a:t>
            </a:r>
          </a:p>
          <a:p>
            <a:r>
              <a:rPr lang="es-ES" smtClean="0"/>
              <a:t>Ello es un insumo concreto para el diseño de políticas, si es que se considera pertinente promover la adopción de nuevas tecnologías digitales en mipymes. </a:t>
            </a:r>
            <a:endParaRPr lang="es-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mtClean="0"/>
              <a:t>Resultados y Reflexiones Finales</a:t>
            </a:r>
            <a:endParaRPr lang="es-AR"/>
          </a:p>
        </p:txBody>
      </p:sp>
      <p:sp>
        <p:nvSpPr>
          <p:cNvPr id="5" name="4 Marcador de texto"/>
          <p:cNvSpPr>
            <a:spLocks noGrp="1"/>
          </p:cNvSpPr>
          <p:nvPr>
            <p:ph type="body" idx="1"/>
          </p:nvPr>
        </p:nvSpPr>
        <p:spPr/>
        <p:txBody>
          <a:bodyPr/>
          <a:lstStyle/>
          <a:p>
            <a:endParaRPr lang="es-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633222" indent="-514350">
              <a:buFont typeface="+mj-lt"/>
              <a:buAutoNum type="arabicPeriod"/>
            </a:pPr>
            <a:r>
              <a:rPr lang="es-ES" smtClean="0"/>
              <a:t>Adopciones parciales</a:t>
            </a:r>
          </a:p>
          <a:p>
            <a:pPr marL="633222" indent="-514350">
              <a:buFont typeface="+mj-lt"/>
              <a:buAutoNum type="arabicPeriod"/>
            </a:pPr>
            <a:r>
              <a:rPr lang="es-ES" smtClean="0"/>
              <a:t>Gradientes de adopción</a:t>
            </a:r>
          </a:p>
          <a:p>
            <a:pPr marL="633222" indent="-514350">
              <a:buFont typeface="+mj-lt"/>
              <a:buAutoNum type="arabicPeriod"/>
            </a:pPr>
            <a:r>
              <a:rPr lang="es-ES" smtClean="0"/>
              <a:t>Será o no una revolución</a:t>
            </a:r>
          </a:p>
          <a:p>
            <a:pPr marL="633222" indent="-514350">
              <a:buFont typeface="+mj-lt"/>
              <a:buAutoNum type="arabicPeriod"/>
            </a:pPr>
            <a:r>
              <a:rPr lang="es-ES" smtClean="0"/>
              <a:t>Otras incertidumbres sobre la difusión de tecnologías 4.0</a:t>
            </a:r>
            <a:endParaRPr lang="es-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228600" y="1775191"/>
            <a:ext cx="8915400" cy="4854209"/>
          </a:xfrm>
        </p:spPr>
        <p:txBody>
          <a:bodyPr>
            <a:normAutofit fontScale="85000" lnSpcReduction="20000"/>
          </a:bodyPr>
          <a:lstStyle/>
          <a:p>
            <a:r>
              <a:rPr lang="es-CL" smtClean="0"/>
              <a:t>El trabajo de campo ha verificado el bajísimo grado de adopción de nuevas tecnologías digitales en mipymes industriales argentinas. </a:t>
            </a:r>
          </a:p>
          <a:p>
            <a:r>
              <a:rPr lang="es-CL" smtClean="0"/>
              <a:t>En los casos identificados, se aprecia una incorporación “parcial” de estas tecnologías, nunca integral. </a:t>
            </a:r>
          </a:p>
          <a:p>
            <a:r>
              <a:rPr lang="es-CL" smtClean="0"/>
              <a:t>Los beneficios económicos directos de estas aplicaciones no se visualizan inmediatamente o directamente en los adoptantes. </a:t>
            </a:r>
          </a:p>
          <a:p>
            <a:r>
              <a:rPr lang="es-CL" smtClean="0"/>
              <a:t>El “Ideal de Industria 4.0” como aplicación integral de las nuevas tecnologías digitales no parece aplicarse claramente al desempeño competitivo de las mipymes</a:t>
            </a:r>
          </a:p>
          <a:p>
            <a:r>
              <a:rPr lang="es-CL" smtClean="0"/>
              <a:t>Por ende, no parece claro de que la adopción parcial sea  un problema de “atraso” de las mipymes</a:t>
            </a:r>
            <a:endParaRPr lang="es-AR" smtClean="0">
              <a:solidFill>
                <a:srgbClr val="0000FF"/>
              </a:solidFill>
            </a:endParaRPr>
          </a:p>
          <a:p>
            <a:endParaRPr lang="es-AR" b="1" smtClean="0"/>
          </a:p>
        </p:txBody>
      </p:sp>
      <p:sp>
        <p:nvSpPr>
          <p:cNvPr id="5" name="4 Título"/>
          <p:cNvSpPr>
            <a:spLocks noGrp="1"/>
          </p:cNvSpPr>
          <p:nvPr>
            <p:ph type="title"/>
          </p:nvPr>
        </p:nvSpPr>
        <p:spPr/>
        <p:txBody>
          <a:bodyPr>
            <a:normAutofit fontScale="90000"/>
          </a:bodyPr>
          <a:lstStyle/>
          <a:p>
            <a:r>
              <a:rPr lang="es-ES" smtClean="0"/>
              <a:t>1. Niveles bajos de adopción y grados de adopción parcial</a:t>
            </a:r>
            <a:endParaRPr lang="es-AR"/>
          </a:p>
        </p:txBody>
      </p:sp>
    </p:spTree>
    <p:extLst>
      <p:ext uri="{BB962C8B-B14F-4D97-AF65-F5344CB8AC3E}">
        <p14:creationId xmlns:p14="http://schemas.microsoft.com/office/powerpoint/2010/main" xmlns="" val="1716438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2. Gradientes de adopción</a:t>
            </a:r>
            <a:endParaRPr lang="es-AR"/>
          </a:p>
        </p:txBody>
      </p:sp>
      <p:sp>
        <p:nvSpPr>
          <p:cNvPr id="3" name="2 Marcador de contenido"/>
          <p:cNvSpPr>
            <a:spLocks noGrp="1"/>
          </p:cNvSpPr>
          <p:nvPr>
            <p:ph idx="1"/>
          </p:nvPr>
        </p:nvSpPr>
        <p:spPr/>
        <p:txBody>
          <a:bodyPr>
            <a:normAutofit fontScale="92500" lnSpcReduction="10000"/>
          </a:bodyPr>
          <a:lstStyle/>
          <a:p>
            <a:r>
              <a:rPr lang="es-ES" smtClean="0"/>
              <a:t>Por el contrario, parecen haber diversos </a:t>
            </a:r>
            <a:r>
              <a:rPr lang="es-ES" b="1" u="sng" smtClean="0"/>
              <a:t>gradientes de adopción</a:t>
            </a:r>
            <a:r>
              <a:rPr lang="es-ES" smtClean="0"/>
              <a:t>, donde cobran valor las nuevas tecnologías digitales.</a:t>
            </a:r>
            <a:r>
              <a:rPr lang="es-ES" b="1" smtClean="0"/>
              <a:t> </a:t>
            </a:r>
          </a:p>
          <a:p>
            <a:r>
              <a:rPr lang="es-ES" smtClean="0"/>
              <a:t>Aunque la adopción de las nuevas tecnologías digitales se presente de forma “binaria” </a:t>
            </a:r>
            <a:r>
              <a:rPr lang="es-ES" smtClean="0">
                <a:solidFill>
                  <a:schemeClr val="bg2">
                    <a:lumMod val="50000"/>
                  </a:schemeClr>
                </a:solidFill>
              </a:rPr>
              <a:t>(se implementó/no se implementó) </a:t>
            </a:r>
            <a:r>
              <a:rPr lang="es-ES" smtClean="0"/>
              <a:t>y que éstas se suceden por “etapas”; en la realidad se visualiza la importancia de diversos grados de adopción. </a:t>
            </a:r>
          </a:p>
          <a:p>
            <a:r>
              <a:rPr lang="es-ES" smtClean="0"/>
              <a:t>Por ejemplo, conceptualización de la adopción por tres sucesivas “fases” </a:t>
            </a:r>
            <a:r>
              <a:rPr lang="es-ES" smtClean="0">
                <a:solidFill>
                  <a:schemeClr val="bg2">
                    <a:lumMod val="50000"/>
                  </a:schemeClr>
                </a:solidFill>
              </a:rPr>
              <a:t>(Alfonso et al, 2018)</a:t>
            </a:r>
            <a:r>
              <a:rPr lang="es-ES" smtClean="0"/>
              <a:t>:</a:t>
            </a:r>
          </a:p>
          <a:p>
            <a:endParaRPr lang="es-AR" smtClean="0"/>
          </a:p>
          <a:p>
            <a:endParaRPr lang="es-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28600" y="118872"/>
            <a:ext cx="8394192" cy="1636776"/>
          </a:xfrm>
        </p:spPr>
        <p:txBody>
          <a:bodyPr>
            <a:normAutofit fontScale="90000"/>
          </a:bodyPr>
          <a:lstStyle/>
          <a:p>
            <a:r>
              <a:rPr lang="es-ES" smtClean="0"/>
              <a:t>Qué es “Industria 4.0”: Motivaciones y objetivos del estudio</a:t>
            </a:r>
            <a:endParaRPr lang="es-AR"/>
          </a:p>
        </p:txBody>
      </p:sp>
      <p:sp>
        <p:nvSpPr>
          <p:cNvPr id="5" name="4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xmlns="" val="1891954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107504" y="116632"/>
          <a:ext cx="8856983" cy="6668219"/>
        </p:xfrm>
        <a:graphic>
          <a:graphicData uri="http://schemas.openxmlformats.org/drawingml/2006/table">
            <a:tbl>
              <a:tblPr firstRow="1" bandRow="1">
                <a:tableStyleId>{775DCB02-9BB8-47FD-8907-85C794F793BA}</a:tableStyleId>
              </a:tblPr>
              <a:tblGrid>
                <a:gridCol w="2335023"/>
                <a:gridCol w="2902148"/>
                <a:gridCol w="3619812"/>
              </a:tblGrid>
              <a:tr h="452679">
                <a:tc>
                  <a:txBody>
                    <a:bodyPr/>
                    <a:lstStyle/>
                    <a:p>
                      <a:r>
                        <a:rPr lang="es-AR" smtClean="0"/>
                        <a:t>FASES</a:t>
                      </a:r>
                      <a:endParaRPr lang="es-ES"/>
                    </a:p>
                  </a:txBody>
                  <a:tcPr/>
                </a:tc>
                <a:tc>
                  <a:txBody>
                    <a:bodyPr/>
                    <a:lstStyle/>
                    <a:p>
                      <a:r>
                        <a:rPr lang="es-AR" smtClean="0"/>
                        <a:t>Descripción </a:t>
                      </a:r>
                      <a:endParaRPr lang="es-ES"/>
                    </a:p>
                  </a:txBody>
                  <a:tcPr/>
                </a:tc>
                <a:tc>
                  <a:txBody>
                    <a:bodyPr/>
                    <a:lstStyle/>
                    <a:p>
                      <a:r>
                        <a:rPr lang="es-AR" smtClean="0"/>
                        <a:t>Implementaciones</a:t>
                      </a:r>
                      <a:r>
                        <a:rPr lang="es-AR" baseline="0" smtClean="0"/>
                        <a:t> características</a:t>
                      </a:r>
                      <a:endParaRPr lang="es-ES"/>
                    </a:p>
                  </a:txBody>
                  <a:tcPr/>
                </a:tc>
              </a:tr>
              <a:tr h="2033350">
                <a:tc>
                  <a:txBody>
                    <a:bodyPr/>
                    <a:lstStyle/>
                    <a:p>
                      <a:pPr algn="ctr"/>
                      <a:r>
                        <a:rPr lang="es-AR" sz="2100" b="1" smtClean="0"/>
                        <a:t>FASE</a:t>
                      </a:r>
                      <a:r>
                        <a:rPr lang="es-AR" sz="2100" b="1" baseline="0" smtClean="0"/>
                        <a:t> </a:t>
                      </a:r>
                      <a:r>
                        <a:rPr lang="es-AR" sz="2100" b="1" smtClean="0"/>
                        <a:t>INICIAL</a:t>
                      </a:r>
                      <a:endParaRPr lang="es-ES" sz="2100" b="1"/>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2000" smtClean="0"/>
                        <a:t>Establecimiento de la infraestructura</a:t>
                      </a:r>
                    </a:p>
                  </a:txBody>
                  <a:tcPr anchor="ctr"/>
                </a:tc>
                <a:tc>
                  <a:txBody>
                    <a:bodyPr/>
                    <a:lstStyle/>
                    <a:p>
                      <a:pPr>
                        <a:lnSpc>
                          <a:spcPct val="150000"/>
                        </a:lnSpc>
                        <a:buClr>
                          <a:srgbClr val="002060"/>
                        </a:buClr>
                        <a:buSzPct val="105000"/>
                        <a:buFont typeface="Calibri" pitchFamily="34" charset="0"/>
                        <a:buChar char="•"/>
                      </a:pPr>
                      <a:r>
                        <a:rPr lang="es-AR" sz="1500" smtClean="0"/>
                        <a:t> Instalación de hardware para automatización de procesos, conectividad y almacenamieno de</a:t>
                      </a:r>
                      <a:r>
                        <a:rPr lang="es-AR" sz="1500" baseline="0" smtClean="0"/>
                        <a:t> datos (Sensores, PLCs,  pantallas HMI, routers wifi, etc.)</a:t>
                      </a:r>
                    </a:p>
                    <a:p>
                      <a:pPr>
                        <a:lnSpc>
                          <a:spcPct val="150000"/>
                        </a:lnSpc>
                        <a:buClr>
                          <a:srgbClr val="002060"/>
                        </a:buClr>
                        <a:buSzPct val="105000"/>
                        <a:buFont typeface="Calibri" pitchFamily="34" charset="0"/>
                        <a:buChar char="•"/>
                      </a:pPr>
                      <a:r>
                        <a:rPr lang="es-AR" sz="1500" baseline="0" smtClean="0"/>
                        <a:t> Instalación de software de gestión tradicional (ERP,  GMAO, CRM, MRP, etc.)</a:t>
                      </a:r>
                      <a:endParaRPr lang="es-ES" sz="1500"/>
                    </a:p>
                  </a:txBody>
                  <a:tcPr/>
                </a:tc>
              </a:tr>
              <a:tr h="2033350">
                <a:tc>
                  <a:txBody>
                    <a:bodyPr/>
                    <a:lstStyle/>
                    <a:p>
                      <a:pPr algn="ctr"/>
                      <a:r>
                        <a:rPr lang="es-AR" sz="2100" b="1" smtClean="0"/>
                        <a:t>FASE DE IMPLEMENTACIÓN</a:t>
                      </a:r>
                      <a:endParaRPr lang="es-ES" sz="2100" b="1"/>
                    </a:p>
                  </a:txBody>
                  <a:tcPr anchor="ctr"/>
                </a:tc>
                <a:tc>
                  <a:txBody>
                    <a:bodyPr/>
                    <a:lstStyle/>
                    <a:p>
                      <a:r>
                        <a:rPr lang="es-AR" sz="2000" smtClean="0"/>
                        <a:t>Digitalizacion y extracción de la información</a:t>
                      </a:r>
                      <a:endParaRPr lang="es-ES" sz="2000"/>
                    </a:p>
                  </a:txBody>
                  <a:tcPr anchor="ctr"/>
                </a:tc>
                <a:tc>
                  <a:txBody>
                    <a:bodyPr/>
                    <a:lstStyle/>
                    <a:p>
                      <a:pPr>
                        <a:lnSpc>
                          <a:spcPct val="150000"/>
                        </a:lnSpc>
                        <a:buClr>
                          <a:srgbClr val="002060"/>
                        </a:buClr>
                        <a:buSzPct val="105000"/>
                        <a:buFont typeface="Calibri" pitchFamily="34" charset="0"/>
                        <a:buChar char="•"/>
                      </a:pPr>
                      <a:r>
                        <a:rPr lang="es-AR" sz="1500" smtClean="0"/>
                        <a:t> Instalación de sistemas de recopilación</a:t>
                      </a:r>
                      <a:r>
                        <a:rPr lang="es-AR" sz="1500" baseline="0" smtClean="0"/>
                        <a:t>  de datos</a:t>
                      </a:r>
                    </a:p>
                    <a:p>
                      <a:pPr>
                        <a:lnSpc>
                          <a:spcPct val="150000"/>
                        </a:lnSpc>
                        <a:buClr>
                          <a:srgbClr val="002060"/>
                        </a:buClr>
                        <a:buSzPct val="105000"/>
                        <a:buFont typeface="Calibri" pitchFamily="34" charset="0"/>
                        <a:buChar char="•"/>
                      </a:pPr>
                      <a:r>
                        <a:rPr lang="es-AR" sz="1500" smtClean="0"/>
                        <a:t> Generación de Indicadores </a:t>
                      </a:r>
                    </a:p>
                    <a:p>
                      <a:pPr>
                        <a:lnSpc>
                          <a:spcPct val="150000"/>
                        </a:lnSpc>
                        <a:buClr>
                          <a:srgbClr val="002060"/>
                        </a:buClr>
                        <a:buSzPct val="105000"/>
                        <a:buFont typeface="Calibri" pitchFamily="34" charset="0"/>
                        <a:buChar char="•"/>
                      </a:pPr>
                      <a:r>
                        <a:rPr lang="es-AR" sz="1500" smtClean="0"/>
                        <a:t> Control Centralizado de la Información</a:t>
                      </a:r>
                    </a:p>
                    <a:p>
                      <a:pPr>
                        <a:lnSpc>
                          <a:spcPct val="150000"/>
                        </a:lnSpc>
                        <a:buClr>
                          <a:srgbClr val="002060"/>
                        </a:buClr>
                        <a:buSzPct val="105000"/>
                        <a:buFont typeface="Calibri" pitchFamily="34" charset="0"/>
                        <a:buChar char="•"/>
                      </a:pPr>
                      <a:r>
                        <a:rPr lang="es-AR" sz="1500" smtClean="0"/>
                        <a:t> Integración</a:t>
                      </a:r>
                      <a:r>
                        <a:rPr lang="es-AR" sz="1500" baseline="0" smtClean="0"/>
                        <a:t> de Robots</a:t>
                      </a:r>
                      <a:endParaRPr lang="es-ES" sz="1500"/>
                    </a:p>
                  </a:txBody>
                  <a:tcPr/>
                </a:tc>
              </a:tr>
              <a:tr h="2033350">
                <a:tc>
                  <a:txBody>
                    <a:bodyPr/>
                    <a:lstStyle/>
                    <a:p>
                      <a:pPr algn="ctr"/>
                      <a:r>
                        <a:rPr lang="es-AR" sz="2100" b="1" smtClean="0"/>
                        <a:t>FASE DE EXPANSIÓN</a:t>
                      </a:r>
                      <a:endParaRPr lang="es-ES" sz="2100" b="1"/>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2000" smtClean="0"/>
                        <a:t>Fabricación inteligente </a:t>
                      </a:r>
                      <a:endParaRPr lang="es-ES" sz="2000" smtClean="0"/>
                    </a:p>
                    <a:p>
                      <a:endParaRPr lang="es-ES" sz="2000"/>
                    </a:p>
                  </a:txBody>
                  <a:tcPr anchor="ctr"/>
                </a:tc>
                <a:tc>
                  <a:txBody>
                    <a:bodyPr/>
                    <a:lstStyle/>
                    <a:p>
                      <a:pPr>
                        <a:lnSpc>
                          <a:spcPct val="150000"/>
                        </a:lnSpc>
                        <a:buClr>
                          <a:srgbClr val="002060"/>
                        </a:buClr>
                        <a:buSzPct val="105000"/>
                        <a:buFont typeface="Calibri" pitchFamily="34" charset="0"/>
                        <a:buChar char="•"/>
                      </a:pPr>
                      <a:r>
                        <a:rPr lang="es-AR" sz="1500" smtClean="0"/>
                        <a:t>  Software de Big Data y Análitica</a:t>
                      </a:r>
                      <a:r>
                        <a:rPr lang="es-AR" sz="1500" baseline="0" smtClean="0"/>
                        <a:t> Predictiva</a:t>
                      </a:r>
                      <a:endParaRPr lang="es-AR" sz="1500" smtClean="0"/>
                    </a:p>
                    <a:p>
                      <a:pPr>
                        <a:lnSpc>
                          <a:spcPct val="150000"/>
                        </a:lnSpc>
                        <a:buClr>
                          <a:srgbClr val="002060"/>
                        </a:buClr>
                        <a:buSzPct val="105000"/>
                        <a:buFont typeface="Calibri" pitchFamily="34" charset="0"/>
                        <a:buChar char="•"/>
                      </a:pPr>
                      <a:r>
                        <a:rPr lang="es-AR" sz="1500" smtClean="0"/>
                        <a:t>  Internet</a:t>
                      </a:r>
                      <a:r>
                        <a:rPr lang="es-AR" sz="1500" baseline="0" smtClean="0"/>
                        <a:t> de las Cosas</a:t>
                      </a:r>
                    </a:p>
                    <a:p>
                      <a:pPr>
                        <a:lnSpc>
                          <a:spcPct val="150000"/>
                        </a:lnSpc>
                        <a:buClr>
                          <a:srgbClr val="002060"/>
                        </a:buClr>
                        <a:buSzPct val="105000"/>
                        <a:buFont typeface="Calibri" pitchFamily="34" charset="0"/>
                        <a:buChar char="•"/>
                      </a:pPr>
                      <a:r>
                        <a:rPr lang="es-AR" sz="1500" baseline="0" smtClean="0"/>
                        <a:t>  Impresión Aditiva</a:t>
                      </a:r>
                    </a:p>
                    <a:p>
                      <a:pPr>
                        <a:lnSpc>
                          <a:spcPct val="150000"/>
                        </a:lnSpc>
                        <a:buClr>
                          <a:srgbClr val="002060"/>
                        </a:buClr>
                        <a:buSzPct val="105000"/>
                        <a:buFont typeface="Calibri" pitchFamily="34" charset="0"/>
                        <a:buChar char="•"/>
                      </a:pPr>
                      <a:r>
                        <a:rPr lang="es-AR" sz="1500" baseline="0" smtClean="0"/>
                        <a:t>  Realidad virtual y realidad aumentada</a:t>
                      </a:r>
                      <a:endParaRPr lang="es-ES" sz="1500"/>
                    </a:p>
                  </a:txBody>
                  <a:tcPr/>
                </a:tc>
              </a:tr>
            </a:tbl>
          </a:graphicData>
        </a:graphic>
      </p:graphicFrame>
      <p:sp>
        <p:nvSpPr>
          <p:cNvPr id="6" name="5 Flecha abajo"/>
          <p:cNvSpPr/>
          <p:nvPr/>
        </p:nvSpPr>
        <p:spPr>
          <a:xfrm>
            <a:off x="755576" y="1700808"/>
            <a:ext cx="1152128" cy="3672408"/>
          </a:xfrm>
          <a:prstGeom prst="downArrow">
            <a:avLst/>
          </a:prstGeom>
          <a:solidFill>
            <a:schemeClr val="accent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600200"/>
            <a:ext cx="8610600" cy="4952999"/>
          </a:xfrm>
        </p:spPr>
        <p:txBody>
          <a:bodyPr>
            <a:normAutofit fontScale="77500" lnSpcReduction="20000"/>
          </a:bodyPr>
          <a:lstStyle/>
          <a:p>
            <a:r>
              <a:rPr lang="es-AR" smtClean="0"/>
              <a:t>Esta estilización en “etapas” o “fases” de adopción hace a la construcción de una conceptualización completa de ciberfábrica, </a:t>
            </a:r>
            <a:r>
              <a:rPr lang="es-ES" smtClean="0"/>
              <a:t>una</a:t>
            </a:r>
            <a:r>
              <a:rPr lang="es-AR" smtClean="0"/>
              <a:t> noción de “ideal de Industria 4.0”.</a:t>
            </a:r>
            <a:r>
              <a:rPr lang="es-AR" smtClean="0">
                <a:solidFill>
                  <a:srgbClr val="FF0000"/>
                </a:solidFill>
              </a:rPr>
              <a:t> </a:t>
            </a:r>
            <a:endParaRPr lang="es-ES" smtClean="0">
              <a:solidFill>
                <a:srgbClr val="FF0000"/>
              </a:solidFill>
            </a:endParaRPr>
          </a:p>
          <a:p>
            <a:r>
              <a:rPr lang="es-ES" smtClean="0"/>
              <a:t>No parece adecuarse a la realidad</a:t>
            </a:r>
            <a:r>
              <a:rPr lang="es-AR" smtClean="0"/>
              <a:t>, donde las estrategias de adopción torna a distintos grados de adopción como competitivamente ventajosos o rentables (v.s una adopción integral). </a:t>
            </a:r>
          </a:p>
          <a:p>
            <a:r>
              <a:rPr lang="es-ES" b="1" smtClean="0"/>
              <a:t>¿Porqué? </a:t>
            </a:r>
          </a:p>
          <a:p>
            <a:pPr marL="925830" lvl="1" indent="-514350">
              <a:buFont typeface="+mj-lt"/>
              <a:buAutoNum type="arabicPeriod"/>
            </a:pPr>
            <a:r>
              <a:rPr lang="es-ES" smtClean="0"/>
              <a:t>Cierta tecnología puede ser relevante sólo en un área </a:t>
            </a:r>
            <a:r>
              <a:rPr lang="es-ES" b="1" smtClean="0"/>
              <a:t>y no en otras áreas o etapas del proceso</a:t>
            </a:r>
            <a:r>
              <a:rPr lang="es-ES" smtClean="0"/>
              <a:t>; </a:t>
            </a:r>
          </a:p>
          <a:p>
            <a:pPr marL="925830" lvl="1" indent="-514350">
              <a:buFont typeface="+mj-lt"/>
              <a:buAutoNum type="arabicPeriod"/>
            </a:pPr>
            <a:r>
              <a:rPr lang="es-ES" smtClean="0"/>
              <a:t>Puede ser productivo y rentable aplicar algunas de estas tecnologías </a:t>
            </a:r>
            <a:r>
              <a:rPr lang="es-ES" b="1" smtClean="0"/>
              <a:t>y no otras</a:t>
            </a:r>
            <a:r>
              <a:rPr lang="es-ES" smtClean="0"/>
              <a:t>.</a:t>
            </a:r>
          </a:p>
          <a:p>
            <a:r>
              <a:rPr lang="es-ES" smtClean="0"/>
              <a:t>Por tanto, </a:t>
            </a:r>
            <a:r>
              <a:rPr lang="es-ES" b="1" smtClean="0"/>
              <a:t>para una </a:t>
            </a:r>
            <a:r>
              <a:rPr lang="es-ES" b="1" u="sng" smtClean="0"/>
              <a:t>misma</a:t>
            </a:r>
            <a:r>
              <a:rPr lang="es-ES" b="1" smtClean="0"/>
              <a:t> tecnología, el grado de avance o fase de implementación de la tecnología al interior de la </a:t>
            </a:r>
            <a:r>
              <a:rPr lang="es-ES" b="1" u="sng" smtClean="0"/>
              <a:t>misma </a:t>
            </a:r>
            <a:r>
              <a:rPr lang="es-ES" b="1" smtClean="0"/>
              <a:t>empresa sea diferente en dinstintas áreas</a:t>
            </a:r>
            <a:r>
              <a:rPr lang="es-ES" smtClean="0"/>
              <a:t>.</a:t>
            </a:r>
            <a:endParaRPr lang="es-AR" smtClean="0"/>
          </a:p>
          <a:p>
            <a:endParaRPr lang="es-AR" smtClean="0"/>
          </a:p>
          <a:p>
            <a:endParaRPr lang="es-AR" smtClean="0"/>
          </a:p>
          <a:p>
            <a:endParaRPr lang="es-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mtClean="0"/>
              <a:t>3. ¿Se trata de una “cuarta” </a:t>
            </a:r>
            <a:r>
              <a:rPr lang="es-ES" b="0" smtClean="0"/>
              <a:t>(o de una) </a:t>
            </a:r>
            <a:r>
              <a:rPr lang="es-ES" smtClean="0"/>
              <a:t>“revolución industrial”?</a:t>
            </a:r>
            <a:endParaRPr lang="es-AR"/>
          </a:p>
        </p:txBody>
      </p:sp>
      <p:sp>
        <p:nvSpPr>
          <p:cNvPr id="3" name="2 Marcador de contenido"/>
          <p:cNvSpPr>
            <a:spLocks noGrp="1"/>
          </p:cNvSpPr>
          <p:nvPr>
            <p:ph idx="1"/>
          </p:nvPr>
        </p:nvSpPr>
        <p:spPr>
          <a:xfrm>
            <a:off x="0" y="1775191"/>
            <a:ext cx="8686800" cy="5082809"/>
          </a:xfrm>
        </p:spPr>
        <p:txBody>
          <a:bodyPr>
            <a:normAutofit fontScale="85000" lnSpcReduction="20000"/>
          </a:bodyPr>
          <a:lstStyle/>
          <a:p>
            <a:r>
              <a:rPr lang="es-ES" smtClean="0"/>
              <a:t>No resulta claro de que la introducción de estas nuevas tecnologías digitales no sea más que </a:t>
            </a:r>
            <a:r>
              <a:rPr lang="es-CL" smtClean="0"/>
              <a:t>una profundización de la aplicación del paradigma de las tecnologías de la información y las comunicaciones a la producción. </a:t>
            </a:r>
            <a:endParaRPr lang="es-ES" smtClean="0"/>
          </a:p>
          <a:p>
            <a:r>
              <a:rPr lang="es-CL" smtClean="0"/>
              <a:t>Por lo pronto, es aún historia abierta y queda dentro de lo discursivo. </a:t>
            </a:r>
          </a:p>
          <a:p>
            <a:r>
              <a:rPr lang="es-CL" smtClean="0"/>
              <a:t>Tampoco existe </a:t>
            </a:r>
            <a:r>
              <a:rPr lang="es-ES" smtClean="0"/>
              <a:t>base histórica para sustentar una periodización en 4 revoluciones industriales</a:t>
            </a:r>
            <a:r>
              <a:rPr lang="es-CL" smtClean="0"/>
              <a:t>, y aparece como una sobre simplificación.</a:t>
            </a:r>
            <a:r>
              <a:rPr lang="es-CL" smtClean="0">
                <a:solidFill>
                  <a:srgbClr val="FF0000"/>
                </a:solidFill>
              </a:rPr>
              <a:t> </a:t>
            </a:r>
          </a:p>
          <a:p>
            <a:r>
              <a:rPr lang="es-CL" smtClean="0"/>
              <a:t>Las periodizaciones más aceptadas modernamente en el campo de la economía de la innovación industrial </a:t>
            </a:r>
            <a:r>
              <a:rPr lang="es-CL" smtClean="0">
                <a:solidFill>
                  <a:schemeClr val="bg2">
                    <a:lumMod val="50000"/>
                  </a:schemeClr>
                </a:solidFill>
              </a:rPr>
              <a:t>(Carlota Perez, 2010)</a:t>
            </a:r>
            <a:r>
              <a:rPr lang="es-CL" smtClean="0"/>
              <a:t> entienden la historia capitalista en cinco revoluciones tecnológicas sucesivas desde 1770  (ondas largas), caracterizadas por “Paradigmas Tecno-Económicos”.</a:t>
            </a:r>
            <a:endParaRPr lang="es-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mtClean="0"/>
              <a:t>4. Otras incertidumbres</a:t>
            </a:r>
            <a:endParaRPr lang="es-AR"/>
          </a:p>
        </p:txBody>
      </p:sp>
      <p:sp>
        <p:nvSpPr>
          <p:cNvPr id="3" name="2 Marcador de contenido"/>
          <p:cNvSpPr>
            <a:spLocks noGrp="1"/>
          </p:cNvSpPr>
          <p:nvPr>
            <p:ph idx="1"/>
          </p:nvPr>
        </p:nvSpPr>
        <p:spPr/>
        <p:txBody>
          <a:bodyPr>
            <a:normAutofit/>
          </a:bodyPr>
          <a:lstStyle/>
          <a:p>
            <a:r>
              <a:rPr lang="es-ES" b="1" smtClean="0"/>
              <a:t>Pero si sí acaba siendo una “cuarta revolución Industrial”:</a:t>
            </a:r>
          </a:p>
          <a:p>
            <a:pPr lvl="1"/>
            <a:r>
              <a:rPr lang="es-ES" smtClean="0"/>
              <a:t>Puede profundizar la heterogeneidad estructural y las desigualdades</a:t>
            </a:r>
          </a:p>
          <a:p>
            <a:pPr lvl="1"/>
            <a:r>
              <a:rPr lang="es-ES" smtClean="0"/>
              <a:t>Incertidumbres, indefiniciones y vacíos legales sobre la propiedad de los datos </a:t>
            </a:r>
          </a:p>
          <a:p>
            <a:pPr lvl="1"/>
            <a:r>
              <a:rPr lang="es-ES" smtClean="0"/>
              <a:t>Desigualdades de poder de las grandes sobre sus proveedores pymes</a:t>
            </a:r>
            <a:endParaRPr lang="es-AR" smtClean="0"/>
          </a:p>
          <a:p>
            <a:endParaRPr lang="es-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57200" y="3581400"/>
            <a:ext cx="8077200" cy="1673352"/>
          </a:xfrm>
        </p:spPr>
        <p:txBody>
          <a:bodyPr>
            <a:normAutofit/>
          </a:bodyPr>
          <a:lstStyle/>
          <a:p>
            <a:pPr algn="ctr"/>
            <a:r>
              <a:rPr lang="es-ES" sz="7500" smtClean="0"/>
              <a:t>GRACIAS!</a:t>
            </a:r>
            <a:endParaRPr lang="es-AR" sz="7500"/>
          </a:p>
        </p:txBody>
      </p:sp>
      <p:sp>
        <p:nvSpPr>
          <p:cNvPr id="3" name="2 Marcador de contenido"/>
          <p:cNvSpPr>
            <a:spLocks noGrp="1"/>
          </p:cNvSpPr>
          <p:nvPr>
            <p:ph type="subTitle" idx="1"/>
          </p:nvPr>
        </p:nvSpPr>
        <p:spPr>
          <a:xfrm>
            <a:off x="228600" y="76200"/>
            <a:ext cx="8458200" cy="2743200"/>
          </a:xfrm>
        </p:spPr>
        <p:txBody>
          <a:bodyPr>
            <a:normAutofit/>
          </a:bodyPr>
          <a:lstStyle/>
          <a:p>
            <a:r>
              <a:rPr lang="es-AR" sz="4400" smtClean="0">
                <a:solidFill>
                  <a:schemeClr val="tx1"/>
                </a:solidFill>
              </a:rPr>
              <a:t>Industria 4.0 en mipymes manufactureras de la Argentina</a:t>
            </a:r>
          </a:p>
          <a:p>
            <a:pPr algn="r"/>
            <a:endParaRPr lang="es-ES" sz="3000" i="1" smtClean="0"/>
          </a:p>
          <a:p>
            <a:pPr algn="r"/>
            <a:r>
              <a:rPr lang="es-ES" sz="3000" i="1" smtClean="0"/>
              <a:t>Dr. Jorge Motta </a:t>
            </a:r>
            <a:endParaRPr lang="es-AR" sz="3000" i="1" smtClean="0"/>
          </a:p>
          <a:p>
            <a:pPr algn="r"/>
            <a:r>
              <a:rPr lang="es-AR" sz="3000" i="1" smtClean="0"/>
              <a:t>Dr. Hernán Alejandro Morero</a:t>
            </a:r>
            <a:endParaRPr lang="es-AR" sz="4400">
              <a:solidFill>
                <a:schemeClr val="tx1"/>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42875" y="122238"/>
            <a:ext cx="7858125" cy="1295400"/>
          </a:xfrm>
        </p:spPr>
        <p:txBody>
          <a:bodyPr>
            <a:normAutofit fontScale="90000"/>
          </a:bodyPr>
          <a:lstStyle/>
          <a:p>
            <a:r>
              <a:rPr lang="es-AR" dirty="0" smtClean="0"/>
              <a:t>¿Origen de la denominación    “Industria 4.0”?</a:t>
            </a:r>
            <a:endParaRPr lang="es-ES" dirty="0" smtClean="0"/>
          </a:p>
        </p:txBody>
      </p:sp>
      <p:sp>
        <p:nvSpPr>
          <p:cNvPr id="11267" name="2 Marcador de contenido"/>
          <p:cNvSpPr>
            <a:spLocks noGrp="1"/>
          </p:cNvSpPr>
          <p:nvPr>
            <p:ph idx="1"/>
          </p:nvPr>
        </p:nvSpPr>
        <p:spPr>
          <a:xfrm>
            <a:off x="228600" y="1775191"/>
            <a:ext cx="8915400" cy="3939809"/>
          </a:xfrm>
        </p:spPr>
        <p:txBody>
          <a:bodyPr>
            <a:normAutofit fontScale="92500" lnSpcReduction="20000"/>
          </a:bodyPr>
          <a:lstStyle/>
          <a:p>
            <a:r>
              <a:rPr lang="es-CL" smtClean="0"/>
              <a:t>Término acuñado en Alemania en el 2010 y presentado públicamente en la feria industrial Hannover Messe en el 2011 (Roland Berger, 2016). </a:t>
            </a:r>
          </a:p>
          <a:p>
            <a:r>
              <a:rPr lang="es-CL" smtClean="0"/>
              <a:t>En un principio aparece como una estrategia de marketing destinada a vender tecnología industrial</a:t>
            </a:r>
          </a:p>
          <a:p>
            <a:r>
              <a:rPr lang="es-CL" smtClean="0"/>
              <a:t>Posteriormente fue tomada por el gobierno alemán para identificar y crear un marco de política para la industria manufacturera alemana</a:t>
            </a:r>
          </a:p>
          <a:p>
            <a:r>
              <a:rPr lang="es-CL" smtClean="0"/>
              <a:t>Es “4.0” porque plantea que representaría una “Cuarta Revolución en la Industria” </a:t>
            </a:r>
            <a:endParaRPr lang="es-AR" b="1" smtClean="0"/>
          </a:p>
        </p:txBody>
      </p:sp>
    </p:spTree>
    <p:extLst>
      <p:ext uri="{BB962C8B-B14F-4D97-AF65-F5344CB8AC3E}">
        <p14:creationId xmlns:p14="http://schemas.microsoft.com/office/powerpoint/2010/main" xmlns="" val="900529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3500" smtClean="0"/>
              <a:t>¿Qué es la Industria 4.0?</a:t>
            </a:r>
          </a:p>
        </p:txBody>
      </p:sp>
      <p:sp>
        <p:nvSpPr>
          <p:cNvPr id="4" name="2 Marcador de contenido"/>
          <p:cNvSpPr>
            <a:spLocks noGrp="1"/>
          </p:cNvSpPr>
          <p:nvPr>
            <p:ph idx="1"/>
          </p:nvPr>
        </p:nvSpPr>
        <p:spPr>
          <a:xfrm>
            <a:off x="0" y="1600201"/>
            <a:ext cx="9144000" cy="5257800"/>
          </a:xfrm>
        </p:spPr>
        <p:txBody>
          <a:bodyPr>
            <a:normAutofit fontScale="77500" lnSpcReduction="20000"/>
          </a:bodyPr>
          <a:lstStyle/>
          <a:p>
            <a:r>
              <a:rPr lang="es-CL" smtClean="0"/>
              <a:t>Trata de representar la incorporación extensiva de las tecnologías digitales a la producción.</a:t>
            </a:r>
          </a:p>
          <a:p>
            <a:r>
              <a:rPr lang="es-CL" smtClean="0"/>
              <a:t>No es un término uniforme: “nuevas tecnologías digitales”, “Cuarta revolución industrial”, “Industria 4.0”, “Internet industrial”, “Ciber fábrica”. </a:t>
            </a:r>
          </a:p>
          <a:p>
            <a:r>
              <a:rPr lang="es-CL" smtClean="0"/>
              <a:t>Es un conjunto de diversas tecnologías: </a:t>
            </a:r>
          </a:p>
          <a:p>
            <a:pPr lvl="1"/>
            <a:r>
              <a:rPr lang="es-CL" smtClean="0"/>
              <a:t>Big data</a:t>
            </a:r>
          </a:p>
          <a:p>
            <a:pPr lvl="1"/>
            <a:r>
              <a:rPr lang="es-CL" smtClean="0"/>
              <a:t>Internet de las Cosas y sensores</a:t>
            </a:r>
          </a:p>
          <a:p>
            <a:pPr lvl="1"/>
            <a:r>
              <a:rPr lang="es-CL" smtClean="0"/>
              <a:t>Cloud computing</a:t>
            </a:r>
          </a:p>
          <a:p>
            <a:pPr lvl="1"/>
            <a:r>
              <a:rPr lang="es-CL" smtClean="0"/>
              <a:t>Robótica avanzada (colaborativa)</a:t>
            </a:r>
          </a:p>
          <a:p>
            <a:pPr lvl="1"/>
            <a:r>
              <a:rPr lang="es-CL" smtClean="0"/>
              <a:t>Inteligencia Artifical y Machine Learning</a:t>
            </a:r>
          </a:p>
          <a:p>
            <a:pPr lvl="1"/>
            <a:r>
              <a:rPr lang="es-CL" smtClean="0"/>
              <a:t>Impresión aditiva</a:t>
            </a:r>
          </a:p>
          <a:p>
            <a:pPr lvl="1"/>
            <a:r>
              <a:rPr lang="es-CL" smtClean="0"/>
              <a:t>Realidad virtual y realidad </a:t>
            </a:r>
            <a:r>
              <a:rPr lang="es-CL" smtClean="0"/>
              <a:t>aumentada</a:t>
            </a:r>
          </a:p>
          <a:p>
            <a:pPr lvl="1"/>
            <a:r>
              <a:rPr lang="es-CL" smtClean="0"/>
              <a:t>Otras tecnologías relacionadas: Inregración de sistemas informáticos, ciberseguridad,  blockchain</a:t>
            </a:r>
            <a:endParaRPr lang="es-CL" smtClean="0"/>
          </a:p>
          <a:p>
            <a:endParaRPr lang="es-AR" b="1" smtClean="0"/>
          </a:p>
        </p:txBody>
      </p:sp>
    </p:spTree>
    <p:extLst>
      <p:ext uri="{BB962C8B-B14F-4D97-AF65-F5344CB8AC3E}">
        <p14:creationId xmlns:p14="http://schemas.microsoft.com/office/powerpoint/2010/main" xmlns="" val="923993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42875" y="122238"/>
            <a:ext cx="7858125" cy="1295400"/>
          </a:xfrm>
        </p:spPr>
        <p:txBody>
          <a:bodyPr>
            <a:normAutofit/>
          </a:bodyPr>
          <a:lstStyle/>
          <a:p>
            <a:r>
              <a:rPr lang="es-AR" smtClean="0"/>
              <a:t>¿Por qué “4.0”?</a:t>
            </a:r>
            <a:endParaRPr lang="es-ES" smtClean="0"/>
          </a:p>
        </p:txBody>
      </p:sp>
      <p:pic>
        <p:nvPicPr>
          <p:cNvPr id="52226" name="Picture 2" descr="Resultado de imagen para industria 4.0"/>
          <p:cNvPicPr>
            <a:picLocks noChangeAspect="1" noChangeArrowheads="1"/>
          </p:cNvPicPr>
          <p:nvPr/>
        </p:nvPicPr>
        <p:blipFill>
          <a:blip r:embed="rId2" cstate="print"/>
          <a:srcRect/>
          <a:stretch>
            <a:fillRect/>
          </a:stretch>
        </p:blipFill>
        <p:spPr bwMode="auto">
          <a:xfrm>
            <a:off x="93989" y="1600200"/>
            <a:ext cx="9126211" cy="5181600"/>
          </a:xfrm>
          <a:prstGeom prst="rect">
            <a:avLst/>
          </a:prstGeom>
          <a:noFill/>
        </p:spPr>
      </p:pic>
    </p:spTree>
    <p:extLst>
      <p:ext uri="{BB962C8B-B14F-4D97-AF65-F5344CB8AC3E}">
        <p14:creationId xmlns:p14="http://schemas.microsoft.com/office/powerpoint/2010/main" xmlns="" val="86507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Objetivo</a:t>
            </a:r>
            <a:endParaRPr lang="es-AR"/>
          </a:p>
        </p:txBody>
      </p:sp>
      <p:sp>
        <p:nvSpPr>
          <p:cNvPr id="3" name="2 Marcador de contenido"/>
          <p:cNvSpPr>
            <a:spLocks noGrp="1"/>
          </p:cNvSpPr>
          <p:nvPr>
            <p:ph idx="1"/>
          </p:nvPr>
        </p:nvSpPr>
        <p:spPr/>
        <p:txBody>
          <a:bodyPr>
            <a:normAutofit/>
          </a:bodyPr>
          <a:lstStyle/>
          <a:p>
            <a:r>
              <a:rPr lang="es-ES" dirty="0" smtClean="0"/>
              <a:t>El </a:t>
            </a:r>
            <a:r>
              <a:rPr lang="es-ES" b="1" dirty="0" smtClean="0"/>
              <a:t>objetivo</a:t>
            </a:r>
            <a:r>
              <a:rPr lang="es-ES" dirty="0" smtClean="0"/>
              <a:t> de la investigación ha </a:t>
            </a:r>
            <a:r>
              <a:rPr lang="es-ES" b="1" dirty="0" smtClean="0"/>
              <a:t>sido </a:t>
            </a:r>
            <a:r>
              <a:rPr lang="es-AR" b="1" dirty="0" smtClean="0"/>
              <a:t>indagar exploratoriamente sobre las motivaciones, beneficios y obstáculos a la introducción de tecnologías 4.0 en </a:t>
            </a:r>
            <a:r>
              <a:rPr lang="es-AR" b="1" dirty="0" err="1" smtClean="0"/>
              <a:t>mipymes</a:t>
            </a:r>
            <a:r>
              <a:rPr lang="es-AR" b="1" dirty="0" smtClean="0"/>
              <a:t> industriales de la Argentina</a:t>
            </a:r>
            <a:r>
              <a:rPr lang="es-AR" dirty="0" smtClean="0"/>
              <a:t>, como un </a:t>
            </a:r>
            <a:r>
              <a:rPr lang="es-ES" dirty="0" smtClean="0"/>
              <a:t>punto de partida para el diseño de políticas.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Antecedentes</a:t>
            </a:r>
            <a:endParaRPr lang="es-AR" dirty="0"/>
          </a:p>
        </p:txBody>
      </p:sp>
      <p:sp>
        <p:nvSpPr>
          <p:cNvPr id="3" name="2 Marcador de contenido"/>
          <p:cNvSpPr>
            <a:spLocks noGrp="1"/>
          </p:cNvSpPr>
          <p:nvPr>
            <p:ph idx="1"/>
          </p:nvPr>
        </p:nvSpPr>
        <p:spPr>
          <a:xfrm>
            <a:off x="152400" y="1524000"/>
            <a:ext cx="8839200" cy="5082809"/>
          </a:xfrm>
        </p:spPr>
        <p:txBody>
          <a:bodyPr>
            <a:normAutofit fontScale="77500" lnSpcReduction="20000"/>
          </a:bodyPr>
          <a:lstStyle/>
          <a:p>
            <a:r>
              <a:rPr lang="es-ES" smtClean="0"/>
              <a:t>Temática muy nueva, con escaso abordaje desde el punto de vista académico. </a:t>
            </a:r>
          </a:p>
          <a:p>
            <a:r>
              <a:rPr lang="es-ES" smtClean="0"/>
              <a:t>La mayoría son informes de consultoras o dependencias gubernamentales, publicitando el concepto a través de estimaciones sobre sus beneficios e impacto futuro en la economía / productividad de las empresas. </a:t>
            </a:r>
          </a:p>
          <a:p>
            <a:r>
              <a:rPr lang="es-ES" smtClean="0"/>
              <a:t>La mayor parte de las estadísticas cuantitativas se basan en relevar percepciones y especulaciones a futuro de los empresarios</a:t>
            </a:r>
          </a:p>
          <a:p>
            <a:r>
              <a:rPr lang="es-ES" smtClean="0"/>
              <a:t>Los casos de estudio de incorporación de nuevas tecnologías digitales ha sido mucho más estudiada en grandes empresas, y especialmente en firmas de sectores tecnológicos y  de servicios.</a:t>
            </a:r>
          </a:p>
          <a:p>
            <a:r>
              <a:rPr lang="es-ES" smtClean="0"/>
              <a:t>Existe </a:t>
            </a:r>
            <a:r>
              <a:rPr lang="es-ES" dirty="0"/>
              <a:t>un gran vacío en la literatura de estudios sobre la adopción de tecnologías 4.0 en </a:t>
            </a:r>
            <a:r>
              <a:rPr lang="es-ES" err="1"/>
              <a:t>mipymes</a:t>
            </a:r>
            <a:r>
              <a:rPr lang="es-ES"/>
              <a:t> </a:t>
            </a:r>
            <a:r>
              <a:rPr lang="es-ES" smtClean="0"/>
              <a:t>industriales, los antecedentes que existen se acotan a economías desarrolladas</a:t>
            </a:r>
          </a:p>
        </p:txBody>
      </p:sp>
    </p:spTree>
    <p:extLst>
      <p:ext uri="{BB962C8B-B14F-4D97-AF65-F5344CB8AC3E}">
        <p14:creationId xmlns:p14="http://schemas.microsoft.com/office/powerpoint/2010/main" xmlns="" val="245851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mtClean="0"/>
              <a:t>Antecedentes en Argentina</a:t>
            </a:r>
            <a:endParaRPr lang="es-AR" dirty="0"/>
          </a:p>
        </p:txBody>
      </p:sp>
      <p:sp>
        <p:nvSpPr>
          <p:cNvPr id="3" name="2 Marcador de contenido"/>
          <p:cNvSpPr>
            <a:spLocks noGrp="1"/>
          </p:cNvSpPr>
          <p:nvPr>
            <p:ph idx="1"/>
          </p:nvPr>
        </p:nvSpPr>
        <p:spPr>
          <a:xfrm>
            <a:off x="228600" y="1775191"/>
            <a:ext cx="8458200" cy="4930409"/>
          </a:xfrm>
        </p:spPr>
        <p:txBody>
          <a:bodyPr>
            <a:normAutofit fontScale="77500" lnSpcReduction="20000"/>
          </a:bodyPr>
          <a:lstStyle/>
          <a:p>
            <a:r>
              <a:rPr lang="es-ES" u="sng" smtClean="0"/>
              <a:t>Las estadísticas para Argentina sobre adopción efectiva en mipymes son muy incipiente.  </a:t>
            </a:r>
          </a:p>
          <a:p>
            <a:pPr lvl="1"/>
            <a:r>
              <a:rPr lang="es-ES" smtClean="0">
                <a:solidFill>
                  <a:srgbClr val="0000FF"/>
                </a:solidFill>
              </a:rPr>
              <a:t>BCG (2018). “</a:t>
            </a:r>
            <a:r>
              <a:rPr lang="es-AR" smtClean="0">
                <a:solidFill>
                  <a:srgbClr val="0000FF"/>
                </a:solidFill>
              </a:rPr>
              <a:t>Acelerando el desarrollo de Industria 4.0 en Argentina”. </a:t>
            </a:r>
            <a:r>
              <a:rPr lang="es-AR" smtClean="0"/>
              <a:t>Encuesta online a 78 gerentes de 66 grandes empresas industriales sobre sus previsiones y grados de implementación e intereses. </a:t>
            </a:r>
          </a:p>
          <a:p>
            <a:pPr lvl="1"/>
            <a:r>
              <a:rPr lang="es-ES" smtClean="0">
                <a:solidFill>
                  <a:srgbClr val="0000FF"/>
                </a:solidFill>
              </a:rPr>
              <a:t>UIA/BID/INTAL (2018). “Industria 4.0. Fabricando el futuro”.</a:t>
            </a:r>
            <a:r>
              <a:rPr lang="es-ES" smtClean="0"/>
              <a:t> Informes sobre casos y de promoción al concepto</a:t>
            </a:r>
          </a:p>
          <a:p>
            <a:pPr lvl="1"/>
            <a:r>
              <a:rPr lang="es-ES" smtClean="0">
                <a:solidFill>
                  <a:srgbClr val="0000FF"/>
                </a:solidFill>
              </a:rPr>
              <a:t>UIA/BID/INTAL/CIPPEC (2019). “Travesía 4.0: Hacia la transformación industrial argentina”. </a:t>
            </a:r>
            <a:r>
              <a:rPr lang="es-ES" smtClean="0"/>
              <a:t>Encuesta a 307 empresas industriales de 6 sectores. </a:t>
            </a:r>
          </a:p>
          <a:p>
            <a:pPr lvl="2"/>
            <a:r>
              <a:rPr lang="es-ES" smtClean="0"/>
              <a:t>Sólo un 6% de ellas está emprendiendo acciones para ser “4.0”. </a:t>
            </a:r>
          </a:p>
          <a:p>
            <a:pPr lvl="2"/>
            <a:r>
              <a:rPr lang="es-ES" smtClean="0"/>
              <a:t>Ninguna empresa de la muestra es completamente 4.0.</a:t>
            </a:r>
          </a:p>
          <a:p>
            <a:pPr lvl="2"/>
            <a:r>
              <a:rPr lang="es-ES" smtClean="0"/>
              <a:t>El 85% de las “rezagadas” son mipymes. </a:t>
            </a:r>
          </a:p>
          <a:p>
            <a:r>
              <a:rPr lang="es-ES" u="sng" smtClean="0"/>
              <a:t>Información casual, de divulgación y sin recolectar o sistematizar.</a:t>
            </a:r>
            <a:endParaRPr lang="es-AR" u="sng" dirty="0"/>
          </a:p>
        </p:txBody>
      </p:sp>
    </p:spTree>
    <p:extLst>
      <p:ext uri="{BB962C8B-B14F-4D97-AF65-F5344CB8AC3E}">
        <p14:creationId xmlns:p14="http://schemas.microsoft.com/office/powerpoint/2010/main" xmlns="" val="245851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2121</TotalTime>
  <Words>3035</Words>
  <Application>Microsoft Office PowerPoint</Application>
  <PresentationFormat>Presentación en pantalla (4:3)</PresentationFormat>
  <Paragraphs>339</Paragraphs>
  <Slides>34</Slides>
  <Notes>9</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Módulo</vt:lpstr>
      <vt:lpstr> Industria 4.0 en mipymes manufactureras de la Argentina </vt:lpstr>
      <vt:lpstr>Organización de la Presentación</vt:lpstr>
      <vt:lpstr>Qué es “Industria 4.0”: Motivaciones y objetivos del estudio</vt:lpstr>
      <vt:lpstr>¿Origen de la denominación    “Industria 4.0”?</vt:lpstr>
      <vt:lpstr>¿Qué es la Industria 4.0?</vt:lpstr>
      <vt:lpstr>¿Por qué “4.0”?</vt:lpstr>
      <vt:lpstr>Objetivo</vt:lpstr>
      <vt:lpstr>Antecedentes</vt:lpstr>
      <vt:lpstr>Antecedentes en Argentina</vt:lpstr>
      <vt:lpstr>¿Qué vemos en Argentina?</vt:lpstr>
      <vt:lpstr>¿Qué vemos en Argentina?</vt:lpstr>
      <vt:lpstr>¿Qué vemos en Argentina?</vt:lpstr>
      <vt:lpstr>Metodología del estudio</vt:lpstr>
      <vt:lpstr>Metodología del estudio</vt:lpstr>
      <vt:lpstr>Metodología del estudio</vt:lpstr>
      <vt:lpstr>Mipymes industriales estudiadas de Córdoba y Santa Fe</vt:lpstr>
      <vt:lpstr> Proveedores locales entrevistados </vt:lpstr>
      <vt:lpstr> Informantes calificados entrevistados  </vt:lpstr>
      <vt:lpstr> Ejes de las Entrevistas </vt:lpstr>
      <vt:lpstr>Trabajo de campo y análisis cualitativo </vt:lpstr>
      <vt:lpstr>Implementaciones</vt:lpstr>
      <vt:lpstr>Resumen características de las mipymes industriales implementadoras</vt:lpstr>
      <vt:lpstr>Principales motivaciones</vt:lpstr>
      <vt:lpstr>Principales obstáculos identificados</vt:lpstr>
      <vt:lpstr>Principales obstaculos identificados</vt:lpstr>
      <vt:lpstr>Resultados y Reflexiones Finales</vt:lpstr>
      <vt:lpstr>Diapositiva 27</vt:lpstr>
      <vt:lpstr>1. Niveles bajos de adopción y grados de adopción parcial</vt:lpstr>
      <vt:lpstr>2. Gradientes de adopción</vt:lpstr>
      <vt:lpstr>Diapositiva 30</vt:lpstr>
      <vt:lpstr>Diapositiva 31</vt:lpstr>
      <vt:lpstr>3. ¿Se trata de una “cuarta” (o de una) “revolución industrial”?</vt:lpstr>
      <vt:lpstr>4. Otras incertidumbres</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dc:creator>
  <cp:lastModifiedBy>Hernán Morero</cp:lastModifiedBy>
  <cp:revision>143</cp:revision>
  <cp:lastPrinted>1601-01-01T00:00:00Z</cp:lastPrinted>
  <dcterms:created xsi:type="dcterms:W3CDTF">1601-01-01T00:00:00Z</dcterms:created>
  <dcterms:modified xsi:type="dcterms:W3CDTF">2019-06-19T11:39:26Z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